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60"/>
  </p:notesMasterIdLst>
  <p:sldIdLst>
    <p:sldId id="309" r:id="rId6"/>
    <p:sldId id="325" r:id="rId7"/>
    <p:sldId id="334" r:id="rId8"/>
    <p:sldId id="343" r:id="rId9"/>
    <p:sldId id="1066" r:id="rId10"/>
    <p:sldId id="1045" r:id="rId11"/>
    <p:sldId id="1122" r:id="rId12"/>
    <p:sldId id="1123" r:id="rId13"/>
    <p:sldId id="1124" r:id="rId14"/>
    <p:sldId id="1125" r:id="rId15"/>
    <p:sldId id="1126" r:id="rId16"/>
    <p:sldId id="496" r:id="rId17"/>
    <p:sldId id="1127" r:id="rId18"/>
    <p:sldId id="1128" r:id="rId19"/>
    <p:sldId id="1129" r:id="rId20"/>
    <p:sldId id="1130" r:id="rId21"/>
    <p:sldId id="1131" r:id="rId22"/>
    <p:sldId id="1105" r:id="rId23"/>
    <p:sldId id="1132" r:id="rId24"/>
    <p:sldId id="1106" r:id="rId25"/>
    <p:sldId id="1107" r:id="rId26"/>
    <p:sldId id="1090" r:id="rId27"/>
    <p:sldId id="1078" r:id="rId28"/>
    <p:sldId id="1161" r:id="rId29"/>
    <p:sldId id="1158" r:id="rId30"/>
    <p:sldId id="1159" r:id="rId31"/>
    <p:sldId id="1212" r:id="rId32"/>
    <p:sldId id="1173" r:id="rId33"/>
    <p:sldId id="1209" r:id="rId34"/>
    <p:sldId id="1166" r:id="rId35"/>
    <p:sldId id="1172" r:id="rId36"/>
    <p:sldId id="1213" r:id="rId37"/>
    <p:sldId id="1179" r:id="rId38"/>
    <p:sldId id="1177" r:id="rId39"/>
    <p:sldId id="1180" r:id="rId40"/>
    <p:sldId id="1214" r:id="rId41"/>
    <p:sldId id="1201" r:id="rId42"/>
    <p:sldId id="1196" r:id="rId43"/>
    <p:sldId id="1197" r:id="rId44"/>
    <p:sldId id="1198" r:id="rId45"/>
    <p:sldId id="1199" r:id="rId46"/>
    <p:sldId id="1200" r:id="rId47"/>
    <p:sldId id="1182" r:id="rId48"/>
    <p:sldId id="1211" r:id="rId49"/>
    <p:sldId id="1202" r:id="rId50"/>
    <p:sldId id="1208" r:id="rId51"/>
    <p:sldId id="1203" r:id="rId52"/>
    <p:sldId id="1206" r:id="rId53"/>
    <p:sldId id="1183" r:id="rId54"/>
    <p:sldId id="1186" r:id="rId55"/>
    <p:sldId id="1193" r:id="rId56"/>
    <p:sldId id="1194" r:id="rId57"/>
    <p:sldId id="1195" r:id="rId58"/>
    <p:sldId id="1027" r:id="rId59"/>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AC78FE-0FCA-884E-8926-BB9402F2CA98}" v="4" dt="2020-11-03T16:15:41.7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05" autoAdjust="0"/>
    <p:restoredTop sz="96018" autoAdjust="0"/>
  </p:normalViewPr>
  <p:slideViewPr>
    <p:cSldViewPr>
      <p:cViewPr varScale="1">
        <p:scale>
          <a:sx n="113" d="100"/>
          <a:sy n="113" d="100"/>
        </p:scale>
        <p:origin x="1952"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theme" Target="theme/theme1.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microsoft.com/office/2015/10/relationships/revisionInfo" Target="revisionInfo.xml"/><Relationship Id="rId5" Type="http://schemas.openxmlformats.org/officeDocument/2006/relationships/slideMaster" Target="slideMasters/slideMaster5.xml"/><Relationship Id="rId61" Type="http://schemas.openxmlformats.org/officeDocument/2006/relationships/presProps" Target="presProps.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notesMaster" Target="notesMasters/notesMaster1.xml"/><Relationship Id="rId65" Type="http://schemas.microsoft.com/office/2016/11/relationships/changesInfo" Target="changesInfos/changesInfo1.xml"/><Relationship Id="rId4" Type="http://schemas.openxmlformats.org/officeDocument/2006/relationships/slideMaster" Target="slideMasters/slideMaster4.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nedy, Smith (Wireless &amp; IPP Standards)" userId="0eeb2244-425b-4283-bee1-e4f5d8874cb0" providerId="ADAL" clId="{73AC78FE-0FCA-884E-8926-BB9402F2CA98}"/>
    <pc:docChg chg="modSld">
      <pc:chgData name="Kennedy, Smith (Wireless &amp; IPP Standards)" userId="0eeb2244-425b-4283-bee1-e4f5d8874cb0" providerId="ADAL" clId="{73AC78FE-0FCA-884E-8926-BB9402F2CA98}" dt="2020-11-03T16:15:41.794" v="3" actId="478"/>
      <pc:docMkLst>
        <pc:docMk/>
      </pc:docMkLst>
      <pc:sldChg chg="addSp delSp">
        <pc:chgData name="Kennedy, Smith (Wireless &amp; IPP Standards)" userId="0eeb2244-425b-4283-bee1-e4f5d8874cb0" providerId="ADAL" clId="{73AC78FE-0FCA-884E-8926-BB9402F2CA98}" dt="2020-11-03T16:15:41.794" v="3" actId="478"/>
        <pc:sldMkLst>
          <pc:docMk/>
          <pc:sldMk cId="0" sldId="309"/>
        </pc:sldMkLst>
        <pc:spChg chg="add del">
          <ac:chgData name="Kennedy, Smith (Wireless &amp; IPP Standards)" userId="0eeb2244-425b-4283-bee1-e4f5d8874cb0" providerId="ADAL" clId="{73AC78FE-0FCA-884E-8926-BB9402F2CA98}" dt="2020-11-03T16:15:41.794" v="3" actId="478"/>
          <ac:spMkLst>
            <pc:docMk/>
            <pc:sldMk cId="0" sldId="309"/>
            <ac:spMk id="6147" creationId="{00000000-0000-0000-0000-000000000000}"/>
          </ac:spMkLst>
        </pc:spChg>
      </pc:sldChg>
      <pc:sldChg chg="addSp delSp">
        <pc:chgData name="Kennedy, Smith (Wireless &amp; IPP Standards)" userId="0eeb2244-425b-4283-bee1-e4f5d8874cb0" providerId="ADAL" clId="{73AC78FE-0FCA-884E-8926-BB9402F2CA98}" dt="2020-11-03T16:15:35.709" v="2" actId="478"/>
        <pc:sldMkLst>
          <pc:docMk/>
          <pc:sldMk cId="0" sldId="325"/>
        </pc:sldMkLst>
        <pc:spChg chg="add del">
          <ac:chgData name="Kennedy, Smith (Wireless &amp; IPP Standards)" userId="0eeb2244-425b-4283-bee1-e4f5d8874cb0" providerId="ADAL" clId="{73AC78FE-0FCA-884E-8926-BB9402F2CA98}" dt="2020-11-03T16:15:35.709" v="2" actId="478"/>
          <ac:spMkLst>
            <pc:docMk/>
            <pc:sldMk cId="0" sldId="325"/>
            <ac:spMk id="717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11/3/20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a:t>
            </a:fld>
            <a:endParaRPr lang="en-US" altLang="en-US"/>
          </a:p>
        </p:txBody>
      </p:sp>
    </p:spTree>
    <p:extLst>
      <p:ext uri="{BB962C8B-B14F-4D97-AF65-F5344CB8AC3E}">
        <p14:creationId xmlns:p14="http://schemas.microsoft.com/office/powerpoint/2010/main" val="10505568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14</a:t>
            </a:fld>
            <a:endParaRPr lang="en-US" altLang="en-US"/>
          </a:p>
        </p:txBody>
      </p:sp>
    </p:spTree>
    <p:extLst>
      <p:ext uri="{BB962C8B-B14F-4D97-AF65-F5344CB8AC3E}">
        <p14:creationId xmlns:p14="http://schemas.microsoft.com/office/powerpoint/2010/main" val="9602861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15</a:t>
            </a:fld>
            <a:endParaRPr lang="en-US" altLang="en-US"/>
          </a:p>
        </p:txBody>
      </p:sp>
    </p:spTree>
    <p:extLst>
      <p:ext uri="{BB962C8B-B14F-4D97-AF65-F5344CB8AC3E}">
        <p14:creationId xmlns:p14="http://schemas.microsoft.com/office/powerpoint/2010/main" val="27112948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16</a:t>
            </a:fld>
            <a:endParaRPr lang="en-US" altLang="en-US"/>
          </a:p>
        </p:txBody>
      </p:sp>
    </p:spTree>
    <p:extLst>
      <p:ext uri="{BB962C8B-B14F-4D97-AF65-F5344CB8AC3E}">
        <p14:creationId xmlns:p14="http://schemas.microsoft.com/office/powerpoint/2010/main" val="41372797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17</a:t>
            </a:fld>
            <a:endParaRPr lang="en-US" altLang="en-US"/>
          </a:p>
        </p:txBody>
      </p:sp>
    </p:spTree>
    <p:extLst>
      <p:ext uri="{BB962C8B-B14F-4D97-AF65-F5344CB8AC3E}">
        <p14:creationId xmlns:p14="http://schemas.microsoft.com/office/powerpoint/2010/main" val="33143065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18</a:t>
            </a:fld>
            <a:endParaRPr lang="en-US" altLang="en-US"/>
          </a:p>
        </p:txBody>
      </p:sp>
    </p:spTree>
    <p:extLst>
      <p:ext uri="{BB962C8B-B14F-4D97-AF65-F5344CB8AC3E}">
        <p14:creationId xmlns:p14="http://schemas.microsoft.com/office/powerpoint/2010/main" val="4700834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19</a:t>
            </a:fld>
            <a:endParaRPr lang="en-US" altLang="en-US"/>
          </a:p>
        </p:txBody>
      </p:sp>
    </p:spTree>
    <p:extLst>
      <p:ext uri="{BB962C8B-B14F-4D97-AF65-F5344CB8AC3E}">
        <p14:creationId xmlns:p14="http://schemas.microsoft.com/office/powerpoint/2010/main" val="8607632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20</a:t>
            </a:fld>
            <a:endParaRPr lang="en-US" altLang="en-US"/>
          </a:p>
        </p:txBody>
      </p:sp>
    </p:spTree>
    <p:extLst>
      <p:ext uri="{BB962C8B-B14F-4D97-AF65-F5344CB8AC3E}">
        <p14:creationId xmlns:p14="http://schemas.microsoft.com/office/powerpoint/2010/main" val="19998374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21</a:t>
            </a:fld>
            <a:endParaRPr lang="en-US" altLang="en-US"/>
          </a:p>
        </p:txBody>
      </p:sp>
    </p:spTree>
    <p:extLst>
      <p:ext uri="{BB962C8B-B14F-4D97-AF65-F5344CB8AC3E}">
        <p14:creationId xmlns:p14="http://schemas.microsoft.com/office/powerpoint/2010/main" val="28771775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22</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7800556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23</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932385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a:p>
        </p:txBody>
      </p:sp>
    </p:spTree>
    <p:extLst>
      <p:ext uri="{BB962C8B-B14F-4D97-AF65-F5344CB8AC3E}">
        <p14:creationId xmlns:p14="http://schemas.microsoft.com/office/powerpoint/2010/main" val="26991206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24</a:t>
            </a:fld>
            <a:endParaRPr lang="en-US" altLang="en-US"/>
          </a:p>
        </p:txBody>
      </p:sp>
    </p:spTree>
    <p:extLst>
      <p:ext uri="{BB962C8B-B14F-4D97-AF65-F5344CB8AC3E}">
        <p14:creationId xmlns:p14="http://schemas.microsoft.com/office/powerpoint/2010/main" val="8886193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25</a:t>
            </a:fld>
            <a:endParaRPr lang="en-US" altLang="en-US"/>
          </a:p>
        </p:txBody>
      </p:sp>
    </p:spTree>
    <p:extLst>
      <p:ext uri="{BB962C8B-B14F-4D97-AF65-F5344CB8AC3E}">
        <p14:creationId xmlns:p14="http://schemas.microsoft.com/office/powerpoint/2010/main" val="26305652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26</a:t>
            </a:fld>
            <a:endParaRPr lang="en-US" altLang="en-US"/>
          </a:p>
        </p:txBody>
      </p:sp>
    </p:spTree>
    <p:extLst>
      <p:ext uri="{BB962C8B-B14F-4D97-AF65-F5344CB8AC3E}">
        <p14:creationId xmlns:p14="http://schemas.microsoft.com/office/powerpoint/2010/main" val="9932989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27</a:t>
            </a:fld>
            <a:endParaRPr lang="en-US" altLang="en-US"/>
          </a:p>
        </p:txBody>
      </p:sp>
    </p:spTree>
    <p:extLst>
      <p:ext uri="{BB962C8B-B14F-4D97-AF65-F5344CB8AC3E}">
        <p14:creationId xmlns:p14="http://schemas.microsoft.com/office/powerpoint/2010/main" val="27706033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28</a:t>
            </a:fld>
            <a:endParaRPr lang="en-US" altLang="en-US"/>
          </a:p>
        </p:txBody>
      </p:sp>
    </p:spTree>
    <p:extLst>
      <p:ext uri="{BB962C8B-B14F-4D97-AF65-F5344CB8AC3E}">
        <p14:creationId xmlns:p14="http://schemas.microsoft.com/office/powerpoint/2010/main" val="42752369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29</a:t>
            </a:fld>
            <a:endParaRPr lang="en-US" altLang="en-US"/>
          </a:p>
        </p:txBody>
      </p:sp>
    </p:spTree>
    <p:extLst>
      <p:ext uri="{BB962C8B-B14F-4D97-AF65-F5344CB8AC3E}">
        <p14:creationId xmlns:p14="http://schemas.microsoft.com/office/powerpoint/2010/main" val="40106892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30</a:t>
            </a:fld>
            <a:endParaRPr lang="en-US" altLang="en-US"/>
          </a:p>
        </p:txBody>
      </p:sp>
    </p:spTree>
    <p:extLst>
      <p:ext uri="{BB962C8B-B14F-4D97-AF65-F5344CB8AC3E}">
        <p14:creationId xmlns:p14="http://schemas.microsoft.com/office/powerpoint/2010/main" val="38701007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31</a:t>
            </a:fld>
            <a:endParaRPr lang="en-US" altLang="en-US"/>
          </a:p>
        </p:txBody>
      </p:sp>
    </p:spTree>
    <p:extLst>
      <p:ext uri="{BB962C8B-B14F-4D97-AF65-F5344CB8AC3E}">
        <p14:creationId xmlns:p14="http://schemas.microsoft.com/office/powerpoint/2010/main" val="31338753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32</a:t>
            </a:fld>
            <a:endParaRPr lang="en-US" altLang="en-US"/>
          </a:p>
        </p:txBody>
      </p:sp>
    </p:spTree>
    <p:extLst>
      <p:ext uri="{BB962C8B-B14F-4D97-AF65-F5344CB8AC3E}">
        <p14:creationId xmlns:p14="http://schemas.microsoft.com/office/powerpoint/2010/main" val="934025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33</a:t>
            </a:fld>
            <a:endParaRPr lang="en-US" altLang="en-US"/>
          </a:p>
        </p:txBody>
      </p:sp>
    </p:spTree>
    <p:extLst>
      <p:ext uri="{BB962C8B-B14F-4D97-AF65-F5344CB8AC3E}">
        <p14:creationId xmlns:p14="http://schemas.microsoft.com/office/powerpoint/2010/main" val="2861217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a:p>
        </p:txBody>
      </p:sp>
    </p:spTree>
    <p:extLst>
      <p:ext uri="{BB962C8B-B14F-4D97-AF65-F5344CB8AC3E}">
        <p14:creationId xmlns:p14="http://schemas.microsoft.com/office/powerpoint/2010/main" val="40621271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34</a:t>
            </a:fld>
            <a:endParaRPr lang="en-US" altLang="en-US"/>
          </a:p>
        </p:txBody>
      </p:sp>
    </p:spTree>
    <p:extLst>
      <p:ext uri="{BB962C8B-B14F-4D97-AF65-F5344CB8AC3E}">
        <p14:creationId xmlns:p14="http://schemas.microsoft.com/office/powerpoint/2010/main" val="279055086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35</a:t>
            </a:fld>
            <a:endParaRPr lang="en-US" altLang="en-US"/>
          </a:p>
        </p:txBody>
      </p:sp>
    </p:spTree>
    <p:extLst>
      <p:ext uri="{BB962C8B-B14F-4D97-AF65-F5344CB8AC3E}">
        <p14:creationId xmlns:p14="http://schemas.microsoft.com/office/powerpoint/2010/main" val="1872847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36</a:t>
            </a:fld>
            <a:endParaRPr lang="en-US" altLang="en-US"/>
          </a:p>
        </p:txBody>
      </p:sp>
    </p:spTree>
    <p:extLst>
      <p:ext uri="{BB962C8B-B14F-4D97-AF65-F5344CB8AC3E}">
        <p14:creationId xmlns:p14="http://schemas.microsoft.com/office/powerpoint/2010/main" val="40621271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37</a:t>
            </a:fld>
            <a:endParaRPr lang="en-US" altLang="en-US"/>
          </a:p>
        </p:txBody>
      </p:sp>
    </p:spTree>
    <p:extLst>
      <p:ext uri="{BB962C8B-B14F-4D97-AF65-F5344CB8AC3E}">
        <p14:creationId xmlns:p14="http://schemas.microsoft.com/office/powerpoint/2010/main" val="114379275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38</a:t>
            </a:fld>
            <a:endParaRPr lang="en-US" altLang="en-US"/>
          </a:p>
        </p:txBody>
      </p:sp>
    </p:spTree>
    <p:extLst>
      <p:ext uri="{BB962C8B-B14F-4D97-AF65-F5344CB8AC3E}">
        <p14:creationId xmlns:p14="http://schemas.microsoft.com/office/powerpoint/2010/main" val="352570870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39</a:t>
            </a:fld>
            <a:endParaRPr lang="en-US" altLang="en-US"/>
          </a:p>
        </p:txBody>
      </p:sp>
    </p:spTree>
    <p:extLst>
      <p:ext uri="{BB962C8B-B14F-4D97-AF65-F5344CB8AC3E}">
        <p14:creationId xmlns:p14="http://schemas.microsoft.com/office/powerpoint/2010/main" val="3968835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40</a:t>
            </a:fld>
            <a:endParaRPr lang="en-US" altLang="en-US"/>
          </a:p>
        </p:txBody>
      </p:sp>
    </p:spTree>
    <p:extLst>
      <p:ext uri="{BB962C8B-B14F-4D97-AF65-F5344CB8AC3E}">
        <p14:creationId xmlns:p14="http://schemas.microsoft.com/office/powerpoint/2010/main" val="15749848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41</a:t>
            </a:fld>
            <a:endParaRPr lang="en-US" altLang="en-US"/>
          </a:p>
        </p:txBody>
      </p:sp>
    </p:spTree>
    <p:extLst>
      <p:ext uri="{BB962C8B-B14F-4D97-AF65-F5344CB8AC3E}">
        <p14:creationId xmlns:p14="http://schemas.microsoft.com/office/powerpoint/2010/main" val="370383560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42</a:t>
            </a:fld>
            <a:endParaRPr lang="en-US" altLang="en-US"/>
          </a:p>
        </p:txBody>
      </p:sp>
    </p:spTree>
    <p:extLst>
      <p:ext uri="{BB962C8B-B14F-4D97-AF65-F5344CB8AC3E}">
        <p14:creationId xmlns:p14="http://schemas.microsoft.com/office/powerpoint/2010/main" val="222041834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43</a:t>
            </a:fld>
            <a:endParaRPr lang="en-US" altLang="en-US"/>
          </a:p>
        </p:txBody>
      </p:sp>
    </p:spTree>
    <p:extLst>
      <p:ext uri="{BB962C8B-B14F-4D97-AF65-F5344CB8AC3E}">
        <p14:creationId xmlns:p14="http://schemas.microsoft.com/office/powerpoint/2010/main" val="1106882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a:p>
        </p:txBody>
      </p:sp>
    </p:spTree>
    <p:extLst>
      <p:ext uri="{BB962C8B-B14F-4D97-AF65-F5344CB8AC3E}">
        <p14:creationId xmlns:p14="http://schemas.microsoft.com/office/powerpoint/2010/main" val="68981708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44</a:t>
            </a:fld>
            <a:endParaRPr lang="en-US" altLang="en-US"/>
          </a:p>
        </p:txBody>
      </p:sp>
    </p:spTree>
    <p:extLst>
      <p:ext uri="{BB962C8B-B14F-4D97-AF65-F5344CB8AC3E}">
        <p14:creationId xmlns:p14="http://schemas.microsoft.com/office/powerpoint/2010/main" val="102241740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45</a:t>
            </a:fld>
            <a:endParaRPr lang="en-US" altLang="en-US"/>
          </a:p>
        </p:txBody>
      </p:sp>
    </p:spTree>
    <p:extLst>
      <p:ext uri="{BB962C8B-B14F-4D97-AF65-F5344CB8AC3E}">
        <p14:creationId xmlns:p14="http://schemas.microsoft.com/office/powerpoint/2010/main" val="331069604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46</a:t>
            </a:fld>
            <a:endParaRPr lang="en-US" altLang="en-US"/>
          </a:p>
        </p:txBody>
      </p:sp>
    </p:spTree>
    <p:extLst>
      <p:ext uri="{BB962C8B-B14F-4D97-AF65-F5344CB8AC3E}">
        <p14:creationId xmlns:p14="http://schemas.microsoft.com/office/powerpoint/2010/main" val="363930430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47</a:t>
            </a:fld>
            <a:endParaRPr lang="en-US" altLang="en-US"/>
          </a:p>
        </p:txBody>
      </p:sp>
    </p:spTree>
    <p:extLst>
      <p:ext uri="{BB962C8B-B14F-4D97-AF65-F5344CB8AC3E}">
        <p14:creationId xmlns:p14="http://schemas.microsoft.com/office/powerpoint/2010/main" val="332911275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48</a:t>
            </a:fld>
            <a:endParaRPr lang="en-US" altLang="en-US"/>
          </a:p>
        </p:txBody>
      </p:sp>
    </p:spTree>
    <p:extLst>
      <p:ext uri="{BB962C8B-B14F-4D97-AF65-F5344CB8AC3E}">
        <p14:creationId xmlns:p14="http://schemas.microsoft.com/office/powerpoint/2010/main" val="182544759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49</a:t>
            </a:fld>
            <a:endParaRPr lang="en-US" altLang="en-US"/>
          </a:p>
        </p:txBody>
      </p:sp>
    </p:spTree>
    <p:extLst>
      <p:ext uri="{BB962C8B-B14F-4D97-AF65-F5344CB8AC3E}">
        <p14:creationId xmlns:p14="http://schemas.microsoft.com/office/powerpoint/2010/main" val="409198292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50</a:t>
            </a:fld>
            <a:endParaRPr lang="en-US" altLang="en-US"/>
          </a:p>
        </p:txBody>
      </p:sp>
    </p:spTree>
    <p:extLst>
      <p:ext uri="{BB962C8B-B14F-4D97-AF65-F5344CB8AC3E}">
        <p14:creationId xmlns:p14="http://schemas.microsoft.com/office/powerpoint/2010/main" val="73052267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51</a:t>
            </a:fld>
            <a:endParaRPr lang="en-US" altLang="en-US"/>
          </a:p>
        </p:txBody>
      </p:sp>
    </p:spTree>
    <p:extLst>
      <p:ext uri="{BB962C8B-B14F-4D97-AF65-F5344CB8AC3E}">
        <p14:creationId xmlns:p14="http://schemas.microsoft.com/office/powerpoint/2010/main" val="44416655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52</a:t>
            </a:fld>
            <a:endParaRPr lang="en-US" altLang="en-US"/>
          </a:p>
        </p:txBody>
      </p:sp>
    </p:spTree>
    <p:extLst>
      <p:ext uri="{BB962C8B-B14F-4D97-AF65-F5344CB8AC3E}">
        <p14:creationId xmlns:p14="http://schemas.microsoft.com/office/powerpoint/2010/main" val="182877782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53</a:t>
            </a:fld>
            <a:endParaRPr lang="en-US" altLang="en-US"/>
          </a:p>
        </p:txBody>
      </p:sp>
    </p:spTree>
    <p:extLst>
      <p:ext uri="{BB962C8B-B14F-4D97-AF65-F5344CB8AC3E}">
        <p14:creationId xmlns:p14="http://schemas.microsoft.com/office/powerpoint/2010/main" val="18536034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a:p>
        </p:txBody>
      </p:sp>
    </p:spTree>
    <p:extLst>
      <p:ext uri="{BB962C8B-B14F-4D97-AF65-F5344CB8AC3E}">
        <p14:creationId xmlns:p14="http://schemas.microsoft.com/office/powerpoint/2010/main" val="40611304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54</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39984284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10</a:t>
            </a:fld>
            <a:endParaRPr lang="en-US" altLang="en-US"/>
          </a:p>
        </p:txBody>
      </p:sp>
    </p:spTree>
    <p:extLst>
      <p:ext uri="{BB962C8B-B14F-4D97-AF65-F5344CB8AC3E}">
        <p14:creationId xmlns:p14="http://schemas.microsoft.com/office/powerpoint/2010/main" val="2866665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11</a:t>
            </a:fld>
            <a:endParaRPr lang="en-US" altLang="en-US"/>
          </a:p>
        </p:txBody>
      </p:sp>
    </p:spTree>
    <p:extLst>
      <p:ext uri="{BB962C8B-B14F-4D97-AF65-F5344CB8AC3E}">
        <p14:creationId xmlns:p14="http://schemas.microsoft.com/office/powerpoint/2010/main" val="35422961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12</a:t>
            </a:fld>
            <a:endParaRPr lang="en-US" altLang="en-US"/>
          </a:p>
        </p:txBody>
      </p:sp>
    </p:spTree>
    <p:extLst>
      <p:ext uri="{BB962C8B-B14F-4D97-AF65-F5344CB8AC3E}">
        <p14:creationId xmlns:p14="http://schemas.microsoft.com/office/powerpoint/2010/main" val="11049247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13</a:t>
            </a:fld>
            <a:endParaRPr lang="en-US" altLang="en-US"/>
          </a:p>
        </p:txBody>
      </p:sp>
    </p:spTree>
    <p:extLst>
      <p:ext uri="{BB962C8B-B14F-4D97-AF65-F5344CB8AC3E}">
        <p14:creationId xmlns:p14="http://schemas.microsoft.com/office/powerpoint/2010/main" val="4250922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3.xml"/><Relationship Id="rId4" Type="http://schemas.openxmlformats.org/officeDocument/2006/relationships/image" Target="../media/image6.png"/></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dirty="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dirty="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a:t>November 4, 2020</a:t>
            </a:r>
          </a:p>
          <a:p>
            <a:pPr marL="0" indent="0" eaLnBrk="1" hangingPunct="1"/>
            <a:r>
              <a:rPr lang="en-US" altLang="en-US" dirty="0"/>
              <a:t>PWG November 2020 Virtual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a:solidFill>
                <a:srgbClr val="FFFFFF"/>
              </a:solidFill>
              <a:latin typeface="Arial" charset="0"/>
              <a:cs typeface="Arial" charset="0"/>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HCD </a:t>
            </a:r>
            <a:r>
              <a:rPr lang="en-US" altLang="en-US" dirty="0" err="1"/>
              <a:t>cPP</a:t>
            </a:r>
            <a:r>
              <a:rPr lang="en-US" altLang="en-US" dirty="0"/>
              <a:t>/SD Status</a:t>
            </a:r>
            <a:br>
              <a:rPr lang="en-US" altLang="en-US" dirty="0"/>
            </a:br>
            <a:r>
              <a:rPr lang="en-US" altLang="en-US" dirty="0"/>
              <a:t>HCD </a:t>
            </a:r>
            <a:r>
              <a:rPr lang="en-US" altLang="en-US" dirty="0" err="1"/>
              <a:t>iTC</a:t>
            </a:r>
            <a:r>
              <a:rPr lang="en-US" altLang="en-US" dirty="0"/>
              <a:t> Network Subgroup</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073004"/>
            <a:ext cx="8845755" cy="5475434"/>
          </a:xfrm>
        </p:spPr>
        <p:txBody>
          <a:bodyPr rIns="132080"/>
          <a:lstStyle/>
          <a:p>
            <a:pPr lvl="0" fontAlgn="ctr">
              <a:spcAft>
                <a:spcPts val="600"/>
              </a:spcAft>
            </a:pPr>
            <a:r>
              <a:rPr lang="en-US" sz="2000" dirty="0"/>
              <a:t>Is a Network Subgroup of the HCD </a:t>
            </a:r>
            <a:r>
              <a:rPr lang="en-US" sz="2000" dirty="0" err="1"/>
              <a:t>iTC</a:t>
            </a:r>
            <a:r>
              <a:rPr lang="en-US" sz="2000" dirty="0"/>
              <a:t> looking at what to do with the functional and assurance requirements for the four Secure Protocols – IPsec, TLS, SSH and HTTPS – in HCD </a:t>
            </a:r>
            <a:r>
              <a:rPr lang="en-US" sz="2000" dirty="0" err="1"/>
              <a:t>cPP</a:t>
            </a:r>
            <a:r>
              <a:rPr lang="en-US" sz="2000" dirty="0"/>
              <a:t>/SD v1.0</a:t>
            </a:r>
          </a:p>
          <a:p>
            <a:pPr lvl="0" fontAlgn="ctr">
              <a:spcAft>
                <a:spcPts val="600"/>
              </a:spcAft>
            </a:pPr>
            <a:r>
              <a:rPr lang="en-US" sz="2000" dirty="0"/>
              <a:t>Key points from the Network Subgroup meetings so far: </a:t>
            </a:r>
          </a:p>
          <a:p>
            <a:pPr lvl="1" fontAlgn="ctr">
              <a:spcAft>
                <a:spcPts val="600"/>
              </a:spcAft>
            </a:pPr>
            <a:r>
              <a:rPr lang="en-GB" dirty="0">
                <a:effectLst/>
                <a:ea typeface="Calibri" panose="020F0502020204030204" pitchFamily="34" charset="0"/>
                <a:cs typeface="Times New Roman" panose="02020603050405020304" pitchFamily="18" charset="0"/>
              </a:rPr>
              <a:t>The Network Device (ND) TLS subgroup is addressing TLS 1.3 and DTLS but there is no ND SSH subgroup.</a:t>
            </a:r>
          </a:p>
          <a:p>
            <a:pPr lvl="2" fontAlgn="ctr">
              <a:spcAft>
                <a:spcPts val="600"/>
              </a:spcAft>
            </a:pPr>
            <a:r>
              <a:rPr lang="en-GB" dirty="0">
                <a:ea typeface="Calibri" panose="020F0502020204030204" pitchFamily="34" charset="0"/>
                <a:cs typeface="Times New Roman" panose="02020603050405020304" pitchFamily="18" charset="0"/>
              </a:rPr>
              <a:t>We should include TLS 1.3 in HCD </a:t>
            </a:r>
            <a:r>
              <a:rPr lang="en-GB" dirty="0" err="1">
                <a:ea typeface="Calibri" panose="020F0502020204030204" pitchFamily="34" charset="0"/>
                <a:cs typeface="Times New Roman" panose="02020603050405020304" pitchFamily="18" charset="0"/>
              </a:rPr>
              <a:t>cPP</a:t>
            </a:r>
            <a:r>
              <a:rPr lang="en-GB" dirty="0">
                <a:ea typeface="Calibri" panose="020F0502020204030204" pitchFamily="34" charset="0"/>
                <a:cs typeface="Times New Roman" panose="02020603050405020304" pitchFamily="18" charset="0"/>
              </a:rPr>
              <a:t>/SD v1.0 if ND does incorporate TLS 1.3 into the next published ND </a:t>
            </a:r>
            <a:r>
              <a:rPr lang="en-GB" dirty="0" err="1">
                <a:ea typeface="Calibri" panose="020F0502020204030204" pitchFamily="34" charset="0"/>
                <a:cs typeface="Times New Roman" panose="02020603050405020304" pitchFamily="18" charset="0"/>
              </a:rPr>
              <a:t>cPP</a:t>
            </a:r>
            <a:r>
              <a:rPr lang="en-GB" dirty="0">
                <a:ea typeface="Calibri" panose="020F0502020204030204" pitchFamily="34" charset="0"/>
                <a:cs typeface="Times New Roman" panose="02020603050405020304" pitchFamily="18" charset="0"/>
              </a:rPr>
              <a:t>/SD updates within the next year as the ND TLS Subgroup indicates it plans to do</a:t>
            </a:r>
            <a:endParaRPr lang="en-US" dirty="0">
              <a:ea typeface="Calibri" panose="020F0502020204030204" pitchFamily="34" charset="0"/>
              <a:cs typeface="Times New Roman" panose="02020603050405020304" pitchFamily="18" charset="0"/>
            </a:endParaRPr>
          </a:p>
          <a:p>
            <a:pPr lvl="1" fontAlgn="ctr">
              <a:spcAft>
                <a:spcPts val="600"/>
              </a:spcAft>
            </a:pPr>
            <a:r>
              <a:rPr lang="en-GB" dirty="0">
                <a:effectLst/>
                <a:ea typeface="Calibri" panose="020F0502020204030204" pitchFamily="34" charset="0"/>
                <a:cs typeface="Times New Roman" panose="02020603050405020304" pitchFamily="18" charset="0"/>
              </a:rPr>
              <a:t>SSH requirements are being addressed by the CCUF Crypto Working Group which has released an SSH package</a:t>
            </a:r>
            <a:endParaRPr lang="en-US" dirty="0">
              <a:ea typeface="Calibri" panose="020F0502020204030204" pitchFamily="34" charset="0"/>
              <a:cs typeface="Times New Roman" panose="02020603050405020304" pitchFamily="18" charset="0"/>
            </a:endParaRPr>
          </a:p>
          <a:p>
            <a:pPr lvl="1" fontAlgn="ctr">
              <a:spcAft>
                <a:spcPts val="600"/>
              </a:spcAft>
            </a:pPr>
            <a:r>
              <a:rPr lang="en-GB" dirty="0">
                <a:effectLst/>
                <a:ea typeface="Calibri" panose="020F0502020204030204" pitchFamily="34" charset="0"/>
                <a:cs typeface="Times New Roman" panose="02020603050405020304" pitchFamily="18" charset="0"/>
              </a:rPr>
              <a:t>The Network SG clearly agrees that both TLS and SSH should split requirements into separate client and server requirements</a:t>
            </a:r>
            <a:endParaRPr lang="en-US"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562790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HCD </a:t>
            </a:r>
            <a:r>
              <a:rPr lang="en-US" altLang="en-US" dirty="0" err="1"/>
              <a:t>cPP</a:t>
            </a:r>
            <a:r>
              <a:rPr lang="en-US" altLang="en-US" dirty="0"/>
              <a:t>/SD Status</a:t>
            </a:r>
            <a:br>
              <a:rPr lang="en-US" altLang="en-US" dirty="0"/>
            </a:br>
            <a:r>
              <a:rPr lang="en-US" altLang="en-US" dirty="0"/>
              <a:t>HCD </a:t>
            </a:r>
            <a:r>
              <a:rPr lang="en-US" altLang="en-US" dirty="0" err="1"/>
              <a:t>iTC</a:t>
            </a:r>
            <a:r>
              <a:rPr lang="en-US" altLang="en-US" dirty="0"/>
              <a:t> Network Subgroup</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073004"/>
            <a:ext cx="8845755" cy="5475434"/>
          </a:xfrm>
        </p:spPr>
        <p:txBody>
          <a:bodyPr rIns="132080"/>
          <a:lstStyle/>
          <a:p>
            <a:pPr fontAlgn="ctr">
              <a:spcAft>
                <a:spcPts val="600"/>
              </a:spcAft>
            </a:pPr>
            <a:r>
              <a:rPr lang="en-GB" sz="2000" dirty="0">
                <a:effectLst/>
                <a:ea typeface="Calibri" panose="020F0502020204030204" pitchFamily="34" charset="0"/>
                <a:cs typeface="Times New Roman" panose="02020603050405020304" pitchFamily="18" charset="0"/>
              </a:rPr>
              <a:t>It is recommende</a:t>
            </a:r>
            <a:r>
              <a:rPr lang="en-GB" sz="2000" dirty="0">
                <a:ea typeface="Calibri" panose="020F0502020204030204" pitchFamily="34" charset="0"/>
                <a:cs typeface="Times New Roman" panose="02020603050405020304" pitchFamily="18" charset="0"/>
              </a:rPr>
              <a:t>d that IPP should be considered from later versions of the HCD </a:t>
            </a:r>
            <a:r>
              <a:rPr lang="en-GB" sz="2000" dirty="0" err="1">
                <a:ea typeface="Calibri" panose="020F0502020204030204" pitchFamily="34" charset="0"/>
                <a:cs typeface="Times New Roman" panose="02020603050405020304" pitchFamily="18" charset="0"/>
              </a:rPr>
              <a:t>cPP</a:t>
            </a:r>
            <a:r>
              <a:rPr lang="en-GB" sz="2000" dirty="0">
                <a:ea typeface="Calibri" panose="020F0502020204030204" pitchFamily="34" charset="0"/>
                <a:cs typeface="Times New Roman" panose="02020603050405020304" pitchFamily="18" charset="0"/>
              </a:rPr>
              <a:t>/SD beyond v1.0.</a:t>
            </a:r>
            <a:endParaRPr lang="en-GB" sz="2000" dirty="0">
              <a:effectLst/>
              <a:ea typeface="Calibri" panose="020F0502020204030204" pitchFamily="34" charset="0"/>
              <a:cs typeface="Times New Roman" panose="02020603050405020304" pitchFamily="18" charset="0"/>
            </a:endParaRPr>
          </a:p>
          <a:p>
            <a:pPr fontAlgn="ctr">
              <a:spcAft>
                <a:spcPts val="600"/>
              </a:spcAft>
            </a:pPr>
            <a:r>
              <a:rPr lang="en-GB" sz="2000" dirty="0">
                <a:effectLst/>
                <a:ea typeface="Calibri" panose="020F0502020204030204" pitchFamily="34" charset="0"/>
                <a:cs typeface="Times New Roman" panose="02020603050405020304" pitchFamily="18" charset="0"/>
              </a:rPr>
              <a:t>The current Network SG recommendation is that the HCD </a:t>
            </a:r>
            <a:r>
              <a:rPr lang="en-GB" sz="2000" dirty="0" err="1">
                <a:effectLst/>
                <a:ea typeface="Calibri" panose="020F0502020204030204" pitchFamily="34" charset="0"/>
                <a:cs typeface="Times New Roman" panose="02020603050405020304" pitchFamily="18" charset="0"/>
              </a:rPr>
              <a:t>iTC</a:t>
            </a:r>
            <a:r>
              <a:rPr lang="en-GB" sz="2000" dirty="0">
                <a:effectLst/>
                <a:ea typeface="Calibri" panose="020F0502020204030204" pitchFamily="34" charset="0"/>
                <a:cs typeface="Times New Roman" panose="02020603050405020304" pitchFamily="18" charset="0"/>
              </a:rPr>
              <a:t> use the IPsec, TLS, SSH and HTTPS requirements taken from ND </a:t>
            </a:r>
            <a:r>
              <a:rPr lang="en-GB" sz="2000" dirty="0" err="1">
                <a:effectLst/>
                <a:ea typeface="Calibri" panose="020F0502020204030204" pitchFamily="34" charset="0"/>
                <a:cs typeface="Times New Roman" panose="02020603050405020304" pitchFamily="18" charset="0"/>
              </a:rPr>
              <a:t>cPP</a:t>
            </a:r>
            <a:r>
              <a:rPr lang="en-GB" sz="2000" dirty="0">
                <a:effectLst/>
                <a:ea typeface="Calibri" panose="020F0502020204030204" pitchFamily="34" charset="0"/>
                <a:cs typeface="Times New Roman" panose="02020603050405020304" pitchFamily="18" charset="0"/>
              </a:rPr>
              <a:t>/SD v2.2e </a:t>
            </a:r>
            <a:r>
              <a:rPr lang="en-GB" sz="2000" b="1" dirty="0">
                <a:effectLst/>
                <a:ea typeface="Calibri" panose="020F0502020204030204" pitchFamily="34" charset="0"/>
                <a:cs typeface="Times New Roman" panose="02020603050405020304" pitchFamily="18" charset="0"/>
              </a:rPr>
              <a:t>as the basis </a:t>
            </a:r>
            <a:r>
              <a:rPr lang="en-GB" sz="2000" dirty="0">
                <a:effectLst/>
                <a:ea typeface="Calibri" panose="020F0502020204030204" pitchFamily="34" charset="0"/>
                <a:cs typeface="Times New Roman" panose="02020603050405020304" pitchFamily="18" charset="0"/>
              </a:rPr>
              <a:t>for the SFRs/assurance activities in HCD </a:t>
            </a:r>
            <a:r>
              <a:rPr lang="en-GB" sz="2000" dirty="0" err="1">
                <a:effectLst/>
                <a:ea typeface="Calibri" panose="020F0502020204030204" pitchFamily="34" charset="0"/>
                <a:cs typeface="Times New Roman" panose="02020603050405020304" pitchFamily="18" charset="0"/>
              </a:rPr>
              <a:t>cPP</a:t>
            </a:r>
            <a:r>
              <a:rPr lang="en-GB" sz="2000" dirty="0">
                <a:effectLst/>
                <a:ea typeface="Calibri" panose="020F0502020204030204" pitchFamily="34" charset="0"/>
                <a:cs typeface="Times New Roman" panose="02020603050405020304" pitchFamily="18" charset="0"/>
              </a:rPr>
              <a:t>/SD v1.0</a:t>
            </a:r>
          </a:p>
          <a:p>
            <a:pPr lvl="1" fontAlgn="ctr">
              <a:spcAft>
                <a:spcPts val="600"/>
              </a:spcAft>
            </a:pPr>
            <a:r>
              <a:rPr lang="en-GB" dirty="0">
                <a:ea typeface="Calibri" panose="020F0502020204030204" pitchFamily="34" charset="0"/>
                <a:cs typeface="Times New Roman" panose="02020603050405020304" pitchFamily="18" charset="0"/>
              </a:rPr>
              <a:t>However, in long term goal is to establish cross-functional teams to develop packages for each of the four Secure Protocols that can be referenced by any </a:t>
            </a:r>
            <a:r>
              <a:rPr lang="en-GB" dirty="0" err="1">
                <a:ea typeface="Calibri" panose="020F0502020204030204" pitchFamily="34" charset="0"/>
                <a:cs typeface="Times New Roman" panose="02020603050405020304" pitchFamily="18" charset="0"/>
              </a:rPr>
              <a:t>cPP</a:t>
            </a:r>
            <a:r>
              <a:rPr lang="en-GB" dirty="0">
                <a:ea typeface="Calibri" panose="020F0502020204030204" pitchFamily="34" charset="0"/>
                <a:cs typeface="Times New Roman" panose="02020603050405020304" pitchFamily="18" charset="0"/>
              </a:rPr>
              <a:t> or SD that needs to use any of the protocols</a:t>
            </a:r>
          </a:p>
          <a:p>
            <a:pPr lvl="1" fontAlgn="ctr">
              <a:spcAft>
                <a:spcPts val="600"/>
              </a:spcAft>
            </a:pPr>
            <a:r>
              <a:rPr lang="en-GB" dirty="0">
                <a:ea typeface="Calibri" panose="020F0502020204030204" pitchFamily="34" charset="0"/>
                <a:cs typeface="Times New Roman" panose="02020603050405020304" pitchFamily="18" charset="0"/>
              </a:rPr>
              <a:t>Need to determine if that also includes any of the FIA_X509_EXT.* SFRs/Assurance Activities related to certificate evaluation</a:t>
            </a:r>
            <a:endParaRPr lang="en-US" dirty="0">
              <a:ea typeface="Calibri" panose="020F0502020204030204" pitchFamily="34" charset="0"/>
              <a:cs typeface="Times New Roman" panose="02020603050405020304" pitchFamily="18" charset="0"/>
            </a:endParaRPr>
          </a:p>
          <a:p>
            <a:pPr fontAlgn="ctr">
              <a:spcAft>
                <a:spcPts val="600"/>
              </a:spcAft>
            </a:pPr>
            <a:r>
              <a:rPr lang="en-GB" sz="2000" dirty="0">
                <a:effectLst/>
                <a:ea typeface="Calibri" panose="020F0502020204030204" pitchFamily="34" charset="0"/>
              </a:rPr>
              <a:t>Regarding DTLS, the current Network SG position is that HCD </a:t>
            </a:r>
            <a:r>
              <a:rPr lang="en-GB" sz="2000" dirty="0" err="1">
                <a:effectLst/>
                <a:ea typeface="Calibri" panose="020F0502020204030204" pitchFamily="34" charset="0"/>
              </a:rPr>
              <a:t>cPP</a:t>
            </a:r>
            <a:r>
              <a:rPr lang="en-GB" sz="2000" dirty="0">
                <a:effectLst/>
                <a:ea typeface="Calibri" panose="020F0502020204030204" pitchFamily="34" charset="0"/>
              </a:rPr>
              <a:t>/SD v1.0 will not include requirements for DTLS unless vendors indicate that they need to support it</a:t>
            </a:r>
            <a:endParaRPr lang="en-US" sz="2000" dirty="0"/>
          </a:p>
          <a:p>
            <a:pPr lvl="0" fontAlgn="ctr">
              <a:spcAft>
                <a:spcPts val="600"/>
              </a:spcAft>
            </a:pPr>
            <a:endParaRPr lang="en-US" dirty="0"/>
          </a:p>
        </p:txBody>
      </p:sp>
    </p:spTree>
    <p:extLst>
      <p:ext uri="{BB962C8B-B14F-4D97-AF65-F5344CB8AC3E}">
        <p14:creationId xmlns:p14="http://schemas.microsoft.com/office/powerpoint/2010/main" val="295117995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51581" y="63500"/>
            <a:ext cx="7315200" cy="1016000"/>
          </a:xfrm>
        </p:spPr>
        <p:txBody>
          <a:bodyPr rIns="132080"/>
          <a:lstStyle/>
          <a:p>
            <a:pPr eaLnBrk="1" hangingPunct="1"/>
            <a:r>
              <a:rPr lang="fr-FR" sz="2800" dirty="0"/>
              <a:t>HCD </a:t>
            </a:r>
            <a:r>
              <a:rPr lang="fr-FR" sz="2800" dirty="0" err="1"/>
              <a:t>iTC</a:t>
            </a:r>
            <a:r>
              <a:rPr lang="fr-FR" sz="2800" dirty="0"/>
              <a:t> </a:t>
            </a:r>
            <a:r>
              <a:rPr lang="fr-FR" sz="2800" dirty="0" err="1"/>
              <a:t>Status</a:t>
            </a:r>
            <a:br>
              <a:rPr lang="fr-FR" sz="2800" dirty="0"/>
            </a:br>
            <a:r>
              <a:rPr lang="en-US" sz="2800" dirty="0"/>
              <a:t>Key Issues Raised Since August F2F</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7000" y="1143000"/>
            <a:ext cx="8758812" cy="5257800"/>
          </a:xfrm>
        </p:spPr>
        <p:txBody>
          <a:bodyPr rIns="132080"/>
          <a:lstStyle/>
          <a:p>
            <a:pPr marL="342900" lvl="1" indent="-342900">
              <a:spcAft>
                <a:spcPts val="600"/>
              </a:spcAft>
            </a:pPr>
            <a:r>
              <a:rPr lang="en-US" sz="2000" dirty="0"/>
              <a:t>Ricoh Proposal on Non-Field Replaceable Non-Volatile Storage </a:t>
            </a:r>
            <a:r>
              <a:rPr lang="en-GB" sz="2000" dirty="0">
                <a:effectLst/>
                <a:ea typeface="Calibri" panose="020F0502020204030204" pitchFamily="34" charset="0"/>
                <a:cs typeface="Times New Roman" panose="02020603050405020304" pitchFamily="18" charset="0"/>
              </a:rPr>
              <a:t>that non-field replaceable non-volatile storage be allowed to store key material in clear text rather than encrypted as long as the HCD had some type of “purge” function that would allow the key material to be deleted when the HCD was ready to be decommissioned or moved to another location </a:t>
            </a:r>
            <a:endParaRPr lang="en-US" sz="2000" dirty="0">
              <a:effectLst/>
              <a:ea typeface="Calibri" panose="020F0502020204030204" pitchFamily="34" charset="0"/>
              <a:cs typeface="Times New Roman" panose="02020603050405020304" pitchFamily="18" charset="0"/>
            </a:endParaRPr>
          </a:p>
          <a:p>
            <a:pPr marL="685800" marR="0">
              <a:spcBef>
                <a:spcPts val="0"/>
              </a:spcBef>
              <a:spcAft>
                <a:spcPts val="0"/>
              </a:spcAft>
            </a:pPr>
            <a:r>
              <a:rPr lang="en-GB" sz="1800" dirty="0">
                <a:ea typeface="Calibri" panose="020F0502020204030204" pitchFamily="34" charset="0"/>
                <a:cs typeface="Times New Roman" panose="02020603050405020304" pitchFamily="18" charset="0"/>
              </a:rPr>
              <a:t>I</a:t>
            </a:r>
            <a:r>
              <a:rPr lang="en-GB" sz="1800" dirty="0">
                <a:effectLst/>
                <a:ea typeface="Calibri" panose="020F0502020204030204" pitchFamily="34" charset="0"/>
                <a:cs typeface="Times New Roman" panose="02020603050405020304" pitchFamily="18" charset="0"/>
              </a:rPr>
              <a:t>ssue was that the Essential Security Requirements (ESR) document approved by the Common Criteria Development Board (CCDB) contained the following requirement:</a:t>
            </a:r>
            <a:endParaRPr lang="en-US" sz="1800" dirty="0">
              <a:effectLst/>
              <a:ea typeface="Calibri" panose="020F0502020204030204" pitchFamily="34" charset="0"/>
              <a:cs typeface="Times New Roman" panose="02020603050405020304" pitchFamily="18" charset="0"/>
            </a:endParaRPr>
          </a:p>
          <a:p>
            <a:pPr marL="692150" lvl="1" indent="0">
              <a:spcBef>
                <a:spcPts val="600"/>
              </a:spcBef>
              <a:spcAft>
                <a:spcPts val="0"/>
              </a:spcAft>
              <a:buNone/>
            </a:pPr>
            <a:r>
              <a:rPr lang="en-GB" dirty="0">
                <a:effectLst/>
                <a:ea typeface="Calibri" panose="020F0502020204030204" pitchFamily="34" charset="0"/>
                <a:cs typeface="Times New Roman" panose="02020603050405020304" pitchFamily="18" charset="0"/>
              </a:rPr>
              <a:t>“The HCD shall encrypt user document data and/or the HCD critical data (for confidentiality protection) stored on the </a:t>
            </a:r>
            <a:r>
              <a:rPr lang="en-US" dirty="0">
                <a:effectLst/>
                <a:ea typeface="Calibri" panose="020F0502020204030204" pitchFamily="34" charset="0"/>
                <a:cs typeface="Times New Roman" panose="02020603050405020304" pitchFamily="18" charset="0"/>
              </a:rPr>
              <a:t>nonvolatile storage device if it uses nonvolatile storage device for the purpose of storing those data. </a:t>
            </a:r>
            <a:r>
              <a:rPr lang="en-GB" b="1" dirty="0">
                <a:effectLst/>
                <a:ea typeface="Calibri" panose="020F0502020204030204" pitchFamily="34" charset="0"/>
                <a:cs typeface="Times New Roman" panose="02020603050405020304" pitchFamily="18" charset="0"/>
              </a:rPr>
              <a:t>To support encryption, the HCD shall maintain key chains in such a way that keys and key materials are protected. Note that the initial data of the key chain stored on the </a:t>
            </a:r>
            <a:r>
              <a:rPr lang="en-US" b="1" dirty="0">
                <a:effectLst/>
                <a:ea typeface="Calibri" panose="020F0502020204030204" pitchFamily="34" charset="0"/>
                <a:cs typeface="Times New Roman" panose="02020603050405020304" pitchFamily="18" charset="0"/>
              </a:rPr>
              <a:t>nonvolatile </a:t>
            </a:r>
            <a:r>
              <a:rPr lang="en-GB" b="1" dirty="0">
                <a:effectLst/>
                <a:ea typeface="Calibri" panose="020F0502020204030204" pitchFamily="34" charset="0"/>
                <a:cs typeface="Times New Roman" panose="02020603050405020304" pitchFamily="18" charset="0"/>
              </a:rPr>
              <a:t>storage device without protection do not meet the requirement</a:t>
            </a:r>
            <a:r>
              <a:rPr lang="en-GB" dirty="0">
                <a:effectLst/>
                <a:ea typeface="Calibri" panose="020F0502020204030204" pitchFamily="34" charset="0"/>
                <a:cs typeface="Times New Roman" panose="02020603050405020304" pitchFamily="18" charset="0"/>
              </a:rPr>
              <a:t>”</a:t>
            </a:r>
            <a:endParaRPr lang="en-US" dirty="0">
              <a:effectLst/>
              <a:ea typeface="Calibri" panose="020F0502020204030204" pitchFamily="34" charset="0"/>
              <a:cs typeface="Times New Roman" panose="02020603050405020304" pitchFamily="18" charset="0"/>
            </a:endParaRPr>
          </a:p>
          <a:p>
            <a:pPr lvl="1" algn="ctr"/>
            <a:endParaRPr lang="en-US" sz="2000" dirty="0"/>
          </a:p>
        </p:txBody>
      </p:sp>
    </p:spTree>
    <p:extLst>
      <p:ext uri="{BB962C8B-B14F-4D97-AF65-F5344CB8AC3E}">
        <p14:creationId xmlns:p14="http://schemas.microsoft.com/office/powerpoint/2010/main" val="384231451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51581" y="63500"/>
            <a:ext cx="7315200" cy="1016000"/>
          </a:xfrm>
        </p:spPr>
        <p:txBody>
          <a:bodyPr rIns="132080"/>
          <a:lstStyle/>
          <a:p>
            <a:pPr eaLnBrk="1" hangingPunct="1"/>
            <a:r>
              <a:rPr lang="fr-FR" sz="2800" dirty="0"/>
              <a:t>HCD </a:t>
            </a:r>
            <a:r>
              <a:rPr lang="fr-FR" sz="2800" dirty="0" err="1"/>
              <a:t>iTC</a:t>
            </a:r>
            <a:r>
              <a:rPr lang="fr-FR" sz="2800" dirty="0"/>
              <a:t> </a:t>
            </a:r>
            <a:r>
              <a:rPr lang="fr-FR" sz="2800" dirty="0" err="1"/>
              <a:t>Status</a:t>
            </a:r>
            <a:br>
              <a:rPr lang="fr-FR" sz="2800" dirty="0"/>
            </a:br>
            <a:r>
              <a:rPr lang="en-US" sz="2800" dirty="0"/>
              <a:t>Key Issues Raised Since August F2F</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7000" y="1143000"/>
            <a:ext cx="8890000" cy="5257800"/>
          </a:xfrm>
        </p:spPr>
        <p:txBody>
          <a:bodyPr rIns="132080"/>
          <a:lstStyle/>
          <a:p>
            <a:pPr marL="344488" marR="0" indent="-344488">
              <a:spcBef>
                <a:spcPts val="0"/>
              </a:spcBef>
              <a:spcAft>
                <a:spcPts val="600"/>
              </a:spcAft>
            </a:pPr>
            <a:r>
              <a:rPr lang="en-GB" sz="1800" dirty="0">
                <a:effectLst/>
                <a:ea typeface="Calibri" panose="020F0502020204030204" pitchFamily="34" charset="0"/>
                <a:cs typeface="Times New Roman" panose="02020603050405020304" pitchFamily="18" charset="0"/>
              </a:rPr>
              <a:t>The bolded text would seem to imply, depending on how you interpreted what “protected” meant, that the ESR would not allow such a proposal, so if we agreed on this proposal the ESR would have to be changed </a:t>
            </a:r>
          </a:p>
          <a:p>
            <a:pPr marL="344488" marR="0" indent="-344488">
              <a:spcBef>
                <a:spcPts val="0"/>
              </a:spcBef>
              <a:spcAft>
                <a:spcPts val="600"/>
              </a:spcAft>
            </a:pPr>
            <a:r>
              <a:rPr lang="en-GB" sz="1800" dirty="0">
                <a:ea typeface="Calibri" panose="020F0502020204030204" pitchFamily="34" charset="0"/>
                <a:cs typeface="Times New Roman" panose="02020603050405020304" pitchFamily="18" charset="0"/>
              </a:rPr>
              <a:t>Any </a:t>
            </a:r>
            <a:r>
              <a:rPr lang="en-GB" sz="1800" dirty="0">
                <a:effectLst/>
                <a:ea typeface="Calibri" panose="020F0502020204030204" pitchFamily="34" charset="0"/>
                <a:cs typeface="Times New Roman" panose="02020603050405020304" pitchFamily="18" charset="0"/>
              </a:rPr>
              <a:t>change to the ESR would have to be approved by the CCDB so ESR changes cannot be taken lightly</a:t>
            </a:r>
          </a:p>
          <a:p>
            <a:pPr marL="344488" marR="0" indent="-344488">
              <a:spcBef>
                <a:spcPts val="0"/>
              </a:spcBef>
              <a:spcAft>
                <a:spcPts val="600"/>
              </a:spcAft>
            </a:pPr>
            <a:r>
              <a:rPr lang="en-GB" sz="1800" dirty="0">
                <a:ea typeface="Calibri" panose="020F0502020204030204" pitchFamily="34" charset="0"/>
                <a:cs typeface="Times New Roman" panose="02020603050405020304" pitchFamily="18" charset="0"/>
              </a:rPr>
              <a:t>I</a:t>
            </a:r>
            <a:r>
              <a:rPr lang="en-GB" sz="1800" dirty="0">
                <a:effectLst/>
                <a:ea typeface="Calibri" panose="020F0502020204030204" pitchFamily="34" charset="0"/>
                <a:cs typeface="Times New Roman" panose="02020603050405020304" pitchFamily="18" charset="0"/>
              </a:rPr>
              <a:t>f we are going to make this change, assuming this proposal is eventually accepted, that there will likely be other ESR changes required as we develop the HCD </a:t>
            </a:r>
            <a:r>
              <a:rPr lang="en-GB" sz="1800" dirty="0" err="1">
                <a:effectLst/>
                <a:ea typeface="Calibri" panose="020F0502020204030204" pitchFamily="34" charset="0"/>
                <a:cs typeface="Times New Roman" panose="02020603050405020304" pitchFamily="18" charset="0"/>
              </a:rPr>
              <a:t>cPP</a:t>
            </a:r>
            <a:r>
              <a:rPr lang="en-GB" sz="1800" dirty="0">
                <a:effectLst/>
                <a:ea typeface="Calibri" panose="020F0502020204030204" pitchFamily="34" charset="0"/>
                <a:cs typeface="Times New Roman" panose="02020603050405020304" pitchFamily="18" charset="0"/>
              </a:rPr>
              <a:t>/SD v1.0 so we should submit all the ESR changes at one time</a:t>
            </a:r>
            <a:endParaRPr lang="en-US" sz="1800" dirty="0">
              <a:effectLst/>
              <a:ea typeface="Calibri" panose="020F0502020204030204" pitchFamily="34" charset="0"/>
              <a:cs typeface="Times New Roman" panose="02020603050405020304" pitchFamily="18" charset="0"/>
            </a:endParaRPr>
          </a:p>
          <a:p>
            <a:pPr marL="344488" marR="0" indent="-344488">
              <a:lnSpc>
                <a:spcPct val="115000"/>
              </a:lnSpc>
              <a:spcBef>
                <a:spcPts val="600"/>
              </a:spcBef>
              <a:spcAft>
                <a:spcPts val="0"/>
              </a:spcAft>
            </a:pPr>
            <a:r>
              <a:rPr lang="en-GB" sz="1800" dirty="0">
                <a:effectLst/>
                <a:ea typeface="Calibri" panose="020F0502020204030204" pitchFamily="34" charset="0"/>
                <a:cs typeface="Times New Roman" panose="02020603050405020304" pitchFamily="18" charset="0"/>
              </a:rPr>
              <a:t>Are several arguments for and against this proposal. For example, it was pointed out that if the HCD become broken and the purge cannot be performed that the key material is still vulnerable. </a:t>
            </a:r>
          </a:p>
          <a:p>
            <a:pPr marL="344488" marR="0" indent="-344488">
              <a:lnSpc>
                <a:spcPct val="115000"/>
              </a:lnSpc>
              <a:spcBef>
                <a:spcPts val="600"/>
              </a:spcBef>
              <a:spcAft>
                <a:spcPts val="0"/>
              </a:spcAft>
            </a:pPr>
            <a:r>
              <a:rPr lang="en-GB" sz="1800" dirty="0">
                <a:effectLst/>
                <a:ea typeface="Calibri" panose="020F0502020204030204" pitchFamily="34" charset="0"/>
                <a:cs typeface="Times New Roman" panose="02020603050405020304" pitchFamily="18" charset="0"/>
              </a:rPr>
              <a:t>Formed an </a:t>
            </a:r>
            <a:r>
              <a:rPr lang="en-GB" sz="1800" dirty="0" err="1">
                <a:effectLst/>
                <a:ea typeface="Calibri" panose="020F0502020204030204" pitchFamily="34" charset="0"/>
                <a:cs typeface="Times New Roman" panose="02020603050405020304" pitchFamily="18" charset="0"/>
              </a:rPr>
              <a:t>iTC</a:t>
            </a:r>
            <a:r>
              <a:rPr lang="en-GB" sz="1800" dirty="0">
                <a:effectLst/>
                <a:ea typeface="Calibri" panose="020F0502020204030204" pitchFamily="34" charset="0"/>
                <a:cs typeface="Times New Roman" panose="02020603050405020304" pitchFamily="18" charset="0"/>
              </a:rPr>
              <a:t> subcommittee to come up off-line with a recommendation to the full </a:t>
            </a:r>
            <a:r>
              <a:rPr lang="en-GB" sz="1800" dirty="0" err="1">
                <a:effectLst/>
                <a:ea typeface="Calibri" panose="020F0502020204030204" pitchFamily="34" charset="0"/>
                <a:cs typeface="Times New Roman" panose="02020603050405020304" pitchFamily="18" charset="0"/>
              </a:rPr>
              <a:t>iTC</a:t>
            </a:r>
            <a:endParaRPr lang="en-GB" sz="1800" dirty="0">
              <a:effectLst/>
              <a:ea typeface="Calibri" panose="020F0502020204030204" pitchFamily="34" charset="0"/>
              <a:cs typeface="Times New Roman" panose="02020603050405020304" pitchFamily="18" charset="0"/>
            </a:endParaRPr>
          </a:p>
          <a:p>
            <a:pPr marL="693738" lvl="1" indent="-344488">
              <a:lnSpc>
                <a:spcPct val="115000"/>
              </a:lnSpc>
              <a:spcBef>
                <a:spcPts val="600"/>
              </a:spcBef>
              <a:spcAft>
                <a:spcPts val="0"/>
              </a:spcAft>
            </a:pPr>
            <a:r>
              <a:rPr lang="en-GB" sz="1400" dirty="0">
                <a:ea typeface="Calibri" panose="020F0502020204030204" pitchFamily="34" charset="0"/>
                <a:cs typeface="Times New Roman" panose="02020603050405020304" pitchFamily="18" charset="0"/>
              </a:rPr>
              <a:t>Recommended to ‘Defer’ proposal because would require an ESR change to implement</a:t>
            </a:r>
          </a:p>
          <a:p>
            <a:pPr marL="693738" lvl="1" indent="-344488">
              <a:lnSpc>
                <a:spcPct val="115000"/>
              </a:lnSpc>
              <a:spcBef>
                <a:spcPts val="600"/>
              </a:spcBef>
              <a:spcAft>
                <a:spcPts val="0"/>
              </a:spcAft>
            </a:pPr>
            <a:r>
              <a:rPr lang="en-GB" sz="1400" dirty="0">
                <a:effectLst/>
                <a:ea typeface="Calibri" panose="020F0502020204030204" pitchFamily="34" charset="0"/>
                <a:cs typeface="Times New Roman" panose="02020603050405020304" pitchFamily="18" charset="0"/>
              </a:rPr>
              <a:t>Need HCD </a:t>
            </a:r>
            <a:r>
              <a:rPr lang="en-GB" sz="1400" dirty="0" err="1">
                <a:effectLst/>
                <a:ea typeface="Calibri" panose="020F0502020204030204" pitchFamily="34" charset="0"/>
                <a:cs typeface="Times New Roman" panose="02020603050405020304" pitchFamily="18" charset="0"/>
              </a:rPr>
              <a:t>iTC</a:t>
            </a:r>
            <a:r>
              <a:rPr lang="en-GB" sz="1400" dirty="0">
                <a:effectLst/>
                <a:ea typeface="Calibri" panose="020F0502020204030204" pitchFamily="34" charset="0"/>
                <a:cs typeface="Times New Roman" panose="02020603050405020304" pitchFamily="18" charset="0"/>
              </a:rPr>
              <a:t> to </a:t>
            </a:r>
            <a:r>
              <a:rPr lang="en-GB" sz="1400" dirty="0">
                <a:ea typeface="Calibri" panose="020F0502020204030204" pitchFamily="34" charset="0"/>
                <a:cs typeface="Times New Roman" panose="02020603050405020304" pitchFamily="18" charset="0"/>
              </a:rPr>
              <a:t>agree whether to ask HCD WG to change ESR to allow this change</a:t>
            </a:r>
            <a:endParaRPr lang="en-US" sz="1400" dirty="0">
              <a:effectLst/>
              <a:ea typeface="Calibri" panose="020F0502020204030204" pitchFamily="34" charset="0"/>
              <a:cs typeface="Times New Roman" panose="02020603050405020304" pitchFamily="18" charset="0"/>
            </a:endParaRPr>
          </a:p>
          <a:p>
            <a:pPr marL="342900" lvl="1" indent="-342900">
              <a:spcAft>
                <a:spcPts val="600"/>
              </a:spcAft>
            </a:pPr>
            <a:endParaRPr lang="en-US" sz="2200" dirty="0"/>
          </a:p>
          <a:p>
            <a:pPr lvl="1" algn="ctr"/>
            <a:endParaRPr lang="en-US" sz="2000" dirty="0"/>
          </a:p>
        </p:txBody>
      </p:sp>
    </p:spTree>
    <p:extLst>
      <p:ext uri="{BB962C8B-B14F-4D97-AF65-F5344CB8AC3E}">
        <p14:creationId xmlns:p14="http://schemas.microsoft.com/office/powerpoint/2010/main" val="3807799698"/>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6350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34374" y="-107950"/>
            <a:ext cx="7315200" cy="1206500"/>
          </a:xfrm>
        </p:spPr>
        <p:txBody>
          <a:bodyPr rIns="132080"/>
          <a:lstStyle/>
          <a:p>
            <a:pPr eaLnBrk="1" hangingPunct="1"/>
            <a:r>
              <a:rPr lang="fr-FR" sz="2800" dirty="0"/>
              <a:t>HCD </a:t>
            </a:r>
            <a:r>
              <a:rPr lang="fr-FR" sz="2800" dirty="0" err="1"/>
              <a:t>iTC</a:t>
            </a:r>
            <a:r>
              <a:rPr lang="fr-FR" sz="2800" dirty="0"/>
              <a:t> </a:t>
            </a:r>
            <a:r>
              <a:rPr lang="fr-FR" sz="2800" dirty="0" err="1"/>
              <a:t>Status</a:t>
            </a:r>
            <a:br>
              <a:rPr lang="fr-FR" sz="2800" dirty="0"/>
            </a:br>
            <a:r>
              <a:rPr lang="en-US" sz="2800" dirty="0"/>
              <a:t>JBMIA Issue on Key Material Collection</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2" name="テキスト ボックス 3">
            <a:extLst>
              <a:ext uri="{FF2B5EF4-FFF2-40B4-BE49-F238E27FC236}">
                <a16:creationId xmlns:a16="http://schemas.microsoft.com/office/drawing/2014/main" id="{33274002-D2BE-4976-BB83-CFBD02FEC411}"/>
              </a:ext>
            </a:extLst>
          </p:cNvPr>
          <p:cNvSpPr txBox="1"/>
          <p:nvPr/>
        </p:nvSpPr>
        <p:spPr>
          <a:xfrm>
            <a:off x="21910" y="1174545"/>
            <a:ext cx="9129464" cy="3970318"/>
          </a:xfrm>
          <a:prstGeom prst="rect">
            <a:avLst/>
          </a:prstGeom>
          <a:noFill/>
        </p:spPr>
        <p:txBody>
          <a:bodyPr wrap="square" rtlCol="0">
            <a:spAutoFit/>
          </a:bodyPr>
          <a:lstStyle/>
          <a:p>
            <a:r>
              <a:rPr lang="en-US" altLang="ja-JP" dirty="0"/>
              <a:t>HCD </a:t>
            </a:r>
            <a:r>
              <a:rPr lang="en-US" altLang="ja-JP" dirty="0" err="1"/>
              <a:t>cPP</a:t>
            </a:r>
            <a:r>
              <a:rPr lang="en-US" altLang="ja-JP" dirty="0"/>
              <a:t> ESR v0.7 requires that the initial data of the key chain stored on the nonvolatile storage device should be "protected".</a:t>
            </a:r>
          </a:p>
          <a:p>
            <a:endParaRPr lang="en-US" altLang="ja-JP" dirty="0"/>
          </a:p>
          <a:p>
            <a:endParaRPr lang="en-US" altLang="ja-JP" dirty="0"/>
          </a:p>
          <a:p>
            <a:endParaRPr lang="en-US" altLang="ja-JP" dirty="0"/>
          </a:p>
          <a:p>
            <a:endParaRPr lang="en-US" altLang="ja-JP" dirty="0"/>
          </a:p>
          <a:p>
            <a:endParaRPr lang="en-US" altLang="ja-JP" dirty="0"/>
          </a:p>
          <a:p>
            <a:r>
              <a:rPr lang="en-US" altLang="ja-JP" dirty="0"/>
              <a:t>But, since the initial value of the key chain is unquestionably plaintext, depending on the definition of "protection", it is not allowed to store the initial value in TOE. It would force users </a:t>
            </a:r>
            <a:r>
              <a:rPr lang="en-US" altLang="ja-JP" dirty="0">
                <a:highlight>
                  <a:srgbClr val="FFFFFF"/>
                </a:highlight>
              </a:rPr>
              <a:t>having</a:t>
            </a:r>
            <a:r>
              <a:rPr lang="en-US" altLang="ja-JP" dirty="0"/>
              <a:t> a big trouble to get the key for storage encryption.</a:t>
            </a:r>
          </a:p>
          <a:p>
            <a:endParaRPr lang="en-US" altLang="ja-JP" dirty="0"/>
          </a:p>
          <a:p>
            <a:endParaRPr lang="en-US" altLang="ja-JP" dirty="0"/>
          </a:p>
          <a:p>
            <a:r>
              <a:rPr lang="en-US" altLang="ja-JP" dirty="0"/>
              <a:t>We have to find a means to get the plaintext initial value of the key chain from outside of the HCD, or to store the initial value protected with some methods in HCD.</a:t>
            </a:r>
          </a:p>
        </p:txBody>
      </p:sp>
    </p:spTree>
    <p:extLst>
      <p:ext uri="{BB962C8B-B14F-4D97-AF65-F5344CB8AC3E}">
        <p14:creationId xmlns:p14="http://schemas.microsoft.com/office/powerpoint/2010/main" val="224928360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6350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34374" y="-107950"/>
            <a:ext cx="7315200" cy="1206500"/>
          </a:xfrm>
        </p:spPr>
        <p:txBody>
          <a:bodyPr rIns="132080"/>
          <a:lstStyle/>
          <a:p>
            <a:pPr eaLnBrk="1" hangingPunct="1"/>
            <a:r>
              <a:rPr lang="fr-FR" sz="2800" dirty="0"/>
              <a:t>HCD </a:t>
            </a:r>
            <a:r>
              <a:rPr lang="fr-FR" sz="2800" dirty="0" err="1"/>
              <a:t>iTC</a:t>
            </a:r>
            <a:r>
              <a:rPr lang="fr-FR" sz="2800" dirty="0"/>
              <a:t> </a:t>
            </a:r>
            <a:r>
              <a:rPr lang="fr-FR" sz="2800" dirty="0" err="1"/>
              <a:t>Status</a:t>
            </a:r>
            <a:br>
              <a:rPr lang="fr-FR" sz="2800" dirty="0"/>
            </a:br>
            <a:r>
              <a:rPr lang="en-US" sz="2800" dirty="0"/>
              <a:t>JBMIA Issue on Key Material Collection</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 name="テキスト ボックス 4">
            <a:extLst>
              <a:ext uri="{FF2B5EF4-FFF2-40B4-BE49-F238E27FC236}">
                <a16:creationId xmlns:a16="http://schemas.microsoft.com/office/drawing/2014/main" id="{9A187DC3-C6FA-4D7A-9293-48561EE1217E}"/>
              </a:ext>
            </a:extLst>
          </p:cNvPr>
          <p:cNvSpPr txBox="1"/>
          <p:nvPr/>
        </p:nvSpPr>
        <p:spPr>
          <a:xfrm>
            <a:off x="127000" y="4826675"/>
            <a:ext cx="8562156" cy="2031325"/>
          </a:xfrm>
          <a:prstGeom prst="rect">
            <a:avLst/>
          </a:prstGeom>
          <a:noFill/>
        </p:spPr>
        <p:txBody>
          <a:bodyPr wrap="square" rtlCol="0">
            <a:spAutoFit/>
          </a:bodyPr>
          <a:lstStyle/>
          <a:p>
            <a:r>
              <a:rPr lang="en-US" altLang="ja-JP" dirty="0"/>
              <a:t>(*) e.g. FPT_KYP_EXT.1</a:t>
            </a:r>
          </a:p>
          <a:p>
            <a:pPr marL="285750" indent="-285750">
              <a:buFont typeface="Arial" panose="020B0604020202020204" pitchFamily="34" charset="0"/>
              <a:buChar char="•"/>
            </a:pPr>
            <a:r>
              <a:rPr lang="en-US" altLang="ja-JP" dirty="0"/>
              <a:t>Data Encryption Key should be reproducible after HCD restarting.</a:t>
            </a:r>
          </a:p>
          <a:p>
            <a:pPr lvl="1"/>
            <a:r>
              <a:rPr lang="en-US" altLang="ja-JP" dirty="0"/>
              <a:t>HCD</a:t>
            </a:r>
            <a:r>
              <a:rPr lang="ja-JP" altLang="en-US" dirty="0"/>
              <a:t> </a:t>
            </a:r>
            <a:r>
              <a:rPr lang="en-US" altLang="ja-JP" dirty="0" err="1"/>
              <a:t>cPP</a:t>
            </a:r>
            <a:r>
              <a:rPr lang="ja-JP" altLang="en-US" dirty="0"/>
              <a:t> </a:t>
            </a:r>
            <a:r>
              <a:rPr lang="en-US" altLang="ja-JP" dirty="0"/>
              <a:t>requires</a:t>
            </a:r>
            <a:r>
              <a:rPr lang="ja-JP" altLang="en-US" dirty="0"/>
              <a:t> </a:t>
            </a:r>
            <a:r>
              <a:rPr lang="en-US" altLang="ja-JP" dirty="0"/>
              <a:t>that</a:t>
            </a:r>
            <a:r>
              <a:rPr lang="ja-JP" altLang="en-US" dirty="0"/>
              <a:t> </a:t>
            </a:r>
            <a:r>
              <a:rPr lang="en-US" altLang="ja-JP" dirty="0"/>
              <a:t>user</a:t>
            </a:r>
            <a:r>
              <a:rPr lang="ja-JP" altLang="en-US" dirty="0"/>
              <a:t> </a:t>
            </a:r>
            <a:r>
              <a:rPr lang="en-US" altLang="ja-JP" dirty="0"/>
              <a:t>document</a:t>
            </a:r>
            <a:r>
              <a:rPr lang="ja-JP" altLang="en-US" dirty="0"/>
              <a:t> </a:t>
            </a:r>
            <a:r>
              <a:rPr lang="en-US" altLang="ja-JP" dirty="0"/>
              <a:t>data</a:t>
            </a:r>
            <a:r>
              <a:rPr lang="ja-JP" altLang="en-US" dirty="0"/>
              <a:t> </a:t>
            </a:r>
            <a:r>
              <a:rPr lang="en-US" altLang="ja-JP" dirty="0"/>
              <a:t>and HCD critical data stored in the non-volatile storage are encrypted, and that the data encryption key (DEK) is not stored in the non-volatile storage with plaintext format.</a:t>
            </a:r>
            <a:r>
              <a:rPr lang="ja-JP" altLang="en-US" dirty="0"/>
              <a:t> </a:t>
            </a:r>
            <a:r>
              <a:rPr lang="en-US" altLang="ja-JP" dirty="0"/>
              <a:t>That’s why, DEK should be derived from some kind of the key materials. It means that the key materials should be the same whenever HCD restarts.</a:t>
            </a:r>
          </a:p>
        </p:txBody>
      </p:sp>
      <p:graphicFrame>
        <p:nvGraphicFramePr>
          <p:cNvPr id="5" name="表 3">
            <a:extLst>
              <a:ext uri="{FF2B5EF4-FFF2-40B4-BE49-F238E27FC236}">
                <a16:creationId xmlns:a16="http://schemas.microsoft.com/office/drawing/2014/main" id="{C8DBE06B-F6CE-4FCA-903E-84D70953BD1D}"/>
              </a:ext>
            </a:extLst>
          </p:cNvPr>
          <p:cNvGraphicFramePr>
            <a:graphicFrameLocks noGrp="1"/>
          </p:cNvGraphicFramePr>
          <p:nvPr>
            <p:extLst>
              <p:ext uri="{D42A27DB-BD31-4B8C-83A1-F6EECF244321}">
                <p14:modId xmlns:p14="http://schemas.microsoft.com/office/powerpoint/2010/main" val="3811040101"/>
              </p:ext>
            </p:extLst>
          </p:nvPr>
        </p:nvGraphicFramePr>
        <p:xfrm>
          <a:off x="176060" y="1234408"/>
          <a:ext cx="8532761" cy="3539369"/>
        </p:xfrm>
        <a:graphic>
          <a:graphicData uri="http://schemas.openxmlformats.org/drawingml/2006/table">
            <a:tbl>
              <a:tblPr firstRow="1" bandRow="1">
                <a:tableStyleId>{5C22544A-7EE6-4342-B048-85BDC9FD1C3A}</a:tableStyleId>
              </a:tblPr>
              <a:tblGrid>
                <a:gridCol w="443012">
                  <a:extLst>
                    <a:ext uri="{9D8B030D-6E8A-4147-A177-3AD203B41FA5}">
                      <a16:colId xmlns:a16="http://schemas.microsoft.com/office/drawing/2014/main" val="2652291280"/>
                    </a:ext>
                  </a:extLst>
                </a:gridCol>
                <a:gridCol w="3697932">
                  <a:extLst>
                    <a:ext uri="{9D8B030D-6E8A-4147-A177-3AD203B41FA5}">
                      <a16:colId xmlns:a16="http://schemas.microsoft.com/office/drawing/2014/main" val="868125194"/>
                    </a:ext>
                  </a:extLst>
                </a:gridCol>
                <a:gridCol w="4391817">
                  <a:extLst>
                    <a:ext uri="{9D8B030D-6E8A-4147-A177-3AD203B41FA5}">
                      <a16:colId xmlns:a16="http://schemas.microsoft.com/office/drawing/2014/main" val="4043999168"/>
                    </a:ext>
                  </a:extLst>
                </a:gridCol>
              </a:tblGrid>
              <a:tr h="340869">
                <a:tc>
                  <a:txBody>
                    <a:bodyPr/>
                    <a:lstStyle/>
                    <a:p>
                      <a:endParaRPr kumimoji="1" lang="ja-JP" altLang="en-US" dirty="0"/>
                    </a:p>
                  </a:txBody>
                  <a:tcPr/>
                </a:tc>
                <a:tc>
                  <a:txBody>
                    <a:bodyPr/>
                    <a:lstStyle/>
                    <a:p>
                      <a:pPr algn="ctr"/>
                      <a:r>
                        <a:rPr kumimoji="1" lang="en-US" altLang="ja-JP" sz="1600" dirty="0">
                          <a:latin typeface="+mn-lt"/>
                        </a:rPr>
                        <a:t>Options to get </a:t>
                      </a:r>
                      <a:r>
                        <a:rPr kumimoji="1" lang="en-US" altLang="ja-JP" sz="1600" dirty="0" err="1">
                          <a:latin typeface="+mn-lt"/>
                        </a:rPr>
                        <a:t>Intial</a:t>
                      </a:r>
                      <a:r>
                        <a:rPr kumimoji="1" lang="en-US" altLang="ja-JP" sz="1600" dirty="0">
                          <a:latin typeface="+mn-lt"/>
                        </a:rPr>
                        <a:t> Value</a:t>
                      </a:r>
                      <a:endParaRPr kumimoji="1" lang="ja-JP" altLang="en-US" sz="1600" dirty="0">
                        <a:latin typeface="+mn-lt"/>
                      </a:endParaRPr>
                    </a:p>
                  </a:txBody>
                  <a:tcPr/>
                </a:tc>
                <a:tc>
                  <a:txBody>
                    <a:bodyPr/>
                    <a:lstStyle/>
                    <a:p>
                      <a:pPr algn="ctr"/>
                      <a:r>
                        <a:rPr kumimoji="1" lang="en-US" altLang="ja-JP" sz="1600" dirty="0">
                          <a:latin typeface="+mn-lt"/>
                        </a:rPr>
                        <a:t>Consideration</a:t>
                      </a:r>
                      <a:endParaRPr kumimoji="1" lang="ja-JP" altLang="en-US" sz="1600" dirty="0">
                        <a:latin typeface="+mn-lt"/>
                      </a:endParaRPr>
                    </a:p>
                  </a:txBody>
                  <a:tcPr/>
                </a:tc>
                <a:extLst>
                  <a:ext uri="{0D108BD9-81ED-4DB2-BD59-A6C34878D82A}">
                    <a16:rowId xmlns:a16="http://schemas.microsoft.com/office/drawing/2014/main" val="4146272463"/>
                  </a:ext>
                </a:extLst>
              </a:tr>
              <a:tr h="1309344">
                <a:tc>
                  <a:txBody>
                    <a:bodyPr/>
                    <a:lstStyle/>
                    <a:p>
                      <a:r>
                        <a:rPr kumimoji="1" lang="en-US" altLang="ja-JP" dirty="0">
                          <a:highlight>
                            <a:srgbClr val="FFFF00"/>
                          </a:highlight>
                        </a:rPr>
                        <a:t>1</a:t>
                      </a:r>
                      <a:endParaRPr kumimoji="1" lang="ja-JP" altLang="en-US" dirty="0">
                        <a:highlight>
                          <a:srgbClr val="FFFF00"/>
                        </a:highlight>
                      </a:endParaRPr>
                    </a:p>
                  </a:txBody>
                  <a:tcPr/>
                </a:tc>
                <a:tc>
                  <a:txBody>
                    <a:bodyPr/>
                    <a:lstStyle/>
                    <a:p>
                      <a:r>
                        <a:rPr kumimoji="1" lang="en-US" altLang="ja-JP" sz="1600" strike="noStrike" dirty="0">
                          <a:highlight>
                            <a:srgbClr val="FFFF00"/>
                          </a:highlight>
                          <a:latin typeface="+mn-lt"/>
                        </a:rPr>
                        <a:t>Define </a:t>
                      </a:r>
                      <a:r>
                        <a:rPr kumimoji="1" lang="en-US" altLang="ja-JP" sz="1600" dirty="0">
                          <a:highlight>
                            <a:srgbClr val="FFFF00"/>
                          </a:highlight>
                          <a:latin typeface="+mn-lt"/>
                        </a:rPr>
                        <a:t>the SFRs(*) so that they require </a:t>
                      </a:r>
                      <a:r>
                        <a:rPr kumimoji="1" lang="en-US" altLang="ja-JP" sz="1600" kern="1200" dirty="0">
                          <a:solidFill>
                            <a:schemeClr val="dk1"/>
                          </a:solidFill>
                          <a:effectLst/>
                          <a:highlight>
                            <a:srgbClr val="FFFF00"/>
                          </a:highlight>
                          <a:latin typeface="+mn-lt"/>
                          <a:ea typeface="+mn-ea"/>
                          <a:cs typeface="+mn-cs"/>
                        </a:rPr>
                        <a:t>the initial value of the key chain to be provided from the external entities (e.g. the external server, passcode input by the user).</a:t>
                      </a:r>
                      <a:endParaRPr kumimoji="1" lang="ja-JP" altLang="en-US" sz="1600" dirty="0">
                        <a:highlight>
                          <a:srgbClr val="FFFF00"/>
                        </a:highlight>
                        <a:latin typeface="+mn-lt"/>
                      </a:endParaRPr>
                    </a:p>
                  </a:txBody>
                  <a:tcPr/>
                </a:tc>
                <a:tc>
                  <a:txBody>
                    <a:bodyPr/>
                    <a:lstStyle/>
                    <a:p>
                      <a:r>
                        <a:rPr kumimoji="1" lang="en-US" altLang="ja-JP" sz="1600" kern="1200" dirty="0">
                          <a:solidFill>
                            <a:schemeClr val="dk1"/>
                          </a:solidFill>
                          <a:effectLst/>
                          <a:highlight>
                            <a:srgbClr val="FFFF00"/>
                          </a:highlight>
                          <a:latin typeface="+mn-lt"/>
                          <a:ea typeface="+mn-ea"/>
                          <a:cs typeface="+mn-cs"/>
                        </a:rPr>
                        <a:t>The operation of the SFRs seems not practical for multifunction device.</a:t>
                      </a:r>
                      <a:endParaRPr kumimoji="1" lang="ja-JP" altLang="ja-JP" sz="1600" kern="1200" dirty="0">
                        <a:solidFill>
                          <a:schemeClr val="dk1"/>
                        </a:solidFill>
                        <a:effectLst/>
                        <a:highlight>
                          <a:srgbClr val="FFFF00"/>
                        </a:highlight>
                        <a:latin typeface="+mn-lt"/>
                        <a:ea typeface="+mn-ea"/>
                        <a:cs typeface="+mn-cs"/>
                      </a:endParaRPr>
                    </a:p>
                    <a:p>
                      <a:r>
                        <a:rPr kumimoji="1" lang="en-US" altLang="ja-JP" sz="1600" kern="1200" dirty="0">
                          <a:solidFill>
                            <a:schemeClr val="dk1"/>
                          </a:solidFill>
                          <a:effectLst/>
                          <a:highlight>
                            <a:srgbClr val="FFFF00"/>
                          </a:highlight>
                          <a:latin typeface="+mn-lt"/>
                          <a:ea typeface="+mn-ea"/>
                          <a:cs typeface="+mn-cs"/>
                        </a:rPr>
                        <a:t>In the case of passcode entry, the entropy acquisition might be a concern. </a:t>
                      </a:r>
                      <a:endParaRPr kumimoji="1" lang="en-US" altLang="ja-JP" sz="1600" dirty="0">
                        <a:highlight>
                          <a:srgbClr val="FFFF00"/>
                        </a:highlight>
                        <a:latin typeface="+mn-lt"/>
                      </a:endParaRPr>
                    </a:p>
                  </a:txBody>
                  <a:tcPr/>
                </a:tc>
                <a:extLst>
                  <a:ext uri="{0D108BD9-81ED-4DB2-BD59-A6C34878D82A}">
                    <a16:rowId xmlns:a16="http://schemas.microsoft.com/office/drawing/2014/main" val="3005713019"/>
                  </a:ext>
                </a:extLst>
              </a:tr>
              <a:tr h="1619129">
                <a:tc>
                  <a:txBody>
                    <a:bodyPr/>
                    <a:lstStyle/>
                    <a:p>
                      <a:r>
                        <a:rPr kumimoji="1" lang="en-US" altLang="ja-JP" dirty="0"/>
                        <a:t>2</a:t>
                      </a:r>
                      <a:endParaRPr kumimoji="1" lang="ja-JP" altLang="en-US" dirty="0"/>
                    </a:p>
                  </a:txBody>
                  <a:tcPr/>
                </a:tc>
                <a:tc>
                  <a:txBody>
                    <a:bodyPr/>
                    <a:lstStyle/>
                    <a:p>
                      <a:r>
                        <a:rPr kumimoji="1" lang="en-US" altLang="ja-JP" sz="1600" kern="1200" dirty="0">
                          <a:solidFill>
                            <a:schemeClr val="dk1"/>
                          </a:solidFill>
                          <a:effectLst/>
                          <a:latin typeface="+mn-lt"/>
                          <a:ea typeface="+mn-ea"/>
                          <a:cs typeface="+mn-cs"/>
                        </a:rPr>
                        <a:t>Define a concept of "protected memory", and define the SFRs so that it allows TOE to store the plaintext initial value in the "protected memory".</a:t>
                      </a:r>
                      <a:endParaRPr kumimoji="1" lang="en-US" altLang="ja-JP" sz="1600" dirty="0">
                        <a:latin typeface="+mn-lt"/>
                      </a:endParaRPr>
                    </a:p>
                  </a:txBody>
                  <a:tcPr/>
                </a:tc>
                <a:tc>
                  <a:txBody>
                    <a:bodyPr/>
                    <a:lstStyle/>
                    <a:p>
                      <a:r>
                        <a:rPr kumimoji="1" lang="en-US" altLang="ja-JP" sz="1600" kern="1200" dirty="0">
                          <a:solidFill>
                            <a:schemeClr val="dk1"/>
                          </a:solidFill>
                          <a:effectLst/>
                          <a:latin typeface="+mn-lt"/>
                          <a:ea typeface="+mn-ea"/>
                          <a:cs typeface="+mn-cs"/>
                        </a:rPr>
                        <a:t>How to define the "protected memory" which can be evaluated objectively is an issue.</a:t>
                      </a:r>
                    </a:p>
                    <a:p>
                      <a:endParaRPr kumimoji="1" lang="en-US" altLang="ja-JP" sz="1600" dirty="0">
                        <a:latin typeface="+mn-lt"/>
                      </a:endParaRPr>
                    </a:p>
                    <a:p>
                      <a:r>
                        <a:rPr kumimoji="1" lang="en-US" altLang="ja-JP" sz="1600" dirty="0">
                          <a:latin typeface="+mn-lt"/>
                        </a:rPr>
                        <a:t>Is it acceptable if the protected memory product is CC certificated?</a:t>
                      </a:r>
                    </a:p>
                  </a:txBody>
                  <a:tcPr/>
                </a:tc>
                <a:extLst>
                  <a:ext uri="{0D108BD9-81ED-4DB2-BD59-A6C34878D82A}">
                    <a16:rowId xmlns:a16="http://schemas.microsoft.com/office/drawing/2014/main" val="4250113417"/>
                  </a:ext>
                </a:extLst>
              </a:tr>
            </a:tbl>
          </a:graphicData>
        </a:graphic>
      </p:graphicFrame>
    </p:spTree>
    <p:extLst>
      <p:ext uri="{BB962C8B-B14F-4D97-AF65-F5344CB8AC3E}">
        <p14:creationId xmlns:p14="http://schemas.microsoft.com/office/powerpoint/2010/main" val="38563339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6350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34374" y="-107950"/>
            <a:ext cx="7315200" cy="1206500"/>
          </a:xfrm>
        </p:spPr>
        <p:txBody>
          <a:bodyPr rIns="132080"/>
          <a:lstStyle/>
          <a:p>
            <a:pPr eaLnBrk="1" hangingPunct="1"/>
            <a:r>
              <a:rPr lang="fr-FR" sz="2800" dirty="0"/>
              <a:t>HCD </a:t>
            </a:r>
            <a:r>
              <a:rPr lang="fr-FR" sz="2800" dirty="0" err="1"/>
              <a:t>iTC</a:t>
            </a:r>
            <a:r>
              <a:rPr lang="fr-FR" sz="2800" dirty="0"/>
              <a:t> </a:t>
            </a:r>
            <a:r>
              <a:rPr lang="fr-FR" sz="2800" dirty="0" err="1"/>
              <a:t>Status</a:t>
            </a:r>
            <a:br>
              <a:rPr lang="fr-FR" sz="2800" dirty="0"/>
            </a:br>
            <a:r>
              <a:rPr lang="en-US" sz="2800" dirty="0"/>
              <a:t>JBMIA Issue on Key Material Collection</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2" name="テキスト ボックス 3">
            <a:extLst>
              <a:ext uri="{FF2B5EF4-FFF2-40B4-BE49-F238E27FC236}">
                <a16:creationId xmlns:a16="http://schemas.microsoft.com/office/drawing/2014/main" id="{117D8B70-637B-4D29-9E91-34285245CE18}"/>
              </a:ext>
            </a:extLst>
          </p:cNvPr>
          <p:cNvSpPr txBox="1"/>
          <p:nvPr/>
        </p:nvSpPr>
        <p:spPr>
          <a:xfrm>
            <a:off x="127000" y="1143000"/>
            <a:ext cx="9129464" cy="3662541"/>
          </a:xfrm>
          <a:prstGeom prst="rect">
            <a:avLst/>
          </a:prstGeom>
          <a:noFill/>
        </p:spPr>
        <p:txBody>
          <a:bodyPr wrap="square" rtlCol="0">
            <a:spAutoFit/>
          </a:bodyPr>
          <a:lstStyle/>
          <a:p>
            <a:r>
              <a:rPr lang="en-US" altLang="ja-JP" sz="2400" dirty="0"/>
              <a:t>Requirements Gap in FDE </a:t>
            </a:r>
            <a:r>
              <a:rPr lang="en-US" altLang="ja-JP" sz="2400" dirty="0" err="1"/>
              <a:t>cPP</a:t>
            </a:r>
            <a:r>
              <a:rPr lang="en-US" altLang="ja-JP" sz="2400" dirty="0"/>
              <a:t> 2.0e</a:t>
            </a:r>
          </a:p>
          <a:p>
            <a:endParaRPr lang="en-US" altLang="ja-JP" dirty="0"/>
          </a:p>
          <a:p>
            <a:r>
              <a:rPr lang="en-US" altLang="ja-JP" dirty="0"/>
              <a:t>Even in FDE </a:t>
            </a:r>
            <a:r>
              <a:rPr lang="en-US" altLang="ja-JP" dirty="0" err="1"/>
              <a:t>cPP</a:t>
            </a:r>
            <a:r>
              <a:rPr lang="ja-JP" altLang="en-US" dirty="0"/>
              <a:t> </a:t>
            </a:r>
            <a:r>
              <a:rPr lang="en-US" altLang="ja-JP" dirty="0"/>
              <a:t>2.0e, there is a gap between the component definition and the detailed SFR for Key and Key Material Protection.</a:t>
            </a:r>
          </a:p>
          <a:p>
            <a:endParaRPr lang="en-US" altLang="ja-JP" dirty="0"/>
          </a:p>
          <a:p>
            <a:r>
              <a:rPr lang="en-US" altLang="ja-JP" dirty="0"/>
              <a:t>In the component definition of FPT_KYP_EXT.1, the definition does not allow TSF to store the plaintext key or key material NV storage.</a:t>
            </a:r>
          </a:p>
          <a:p>
            <a:r>
              <a:rPr lang="en-US" altLang="ja-JP" dirty="0"/>
              <a:t># refer to the next page.</a:t>
            </a:r>
          </a:p>
          <a:p>
            <a:endParaRPr lang="en-US" altLang="ja-JP" dirty="0"/>
          </a:p>
          <a:p>
            <a:r>
              <a:rPr lang="en-US" altLang="ja-JP" dirty="0"/>
              <a:t>On the other hand, SFR of FPT_KYP_EXT.1.1 does allow TSF to store the plaintext key or key material within some conditions.</a:t>
            </a:r>
          </a:p>
          <a:p>
            <a:r>
              <a:rPr lang="en-US" altLang="ja-JP" dirty="0"/>
              <a:t># refer to the next page. </a:t>
            </a:r>
          </a:p>
          <a:p>
            <a:endParaRPr lang="en-US" altLang="ja-JP" dirty="0"/>
          </a:p>
          <a:p>
            <a:endParaRPr lang="en-US" altLang="ja-JP" dirty="0"/>
          </a:p>
        </p:txBody>
      </p:sp>
    </p:spTree>
    <p:extLst>
      <p:ext uri="{BB962C8B-B14F-4D97-AF65-F5344CB8AC3E}">
        <p14:creationId xmlns:p14="http://schemas.microsoft.com/office/powerpoint/2010/main" val="374211499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6350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34374" y="-107950"/>
            <a:ext cx="7315200" cy="1206500"/>
          </a:xfrm>
        </p:spPr>
        <p:txBody>
          <a:bodyPr rIns="132080"/>
          <a:lstStyle/>
          <a:p>
            <a:pPr eaLnBrk="1" hangingPunct="1"/>
            <a:r>
              <a:rPr lang="fr-FR" sz="2800" dirty="0"/>
              <a:t>HCD </a:t>
            </a:r>
            <a:r>
              <a:rPr lang="fr-FR" sz="2800" dirty="0" err="1"/>
              <a:t>iTC</a:t>
            </a:r>
            <a:r>
              <a:rPr lang="fr-FR" sz="2800" dirty="0"/>
              <a:t> </a:t>
            </a:r>
            <a:r>
              <a:rPr lang="fr-FR" sz="2800" dirty="0" err="1"/>
              <a:t>Status</a:t>
            </a:r>
            <a:br>
              <a:rPr lang="fr-FR" sz="2800" dirty="0"/>
            </a:br>
            <a:r>
              <a:rPr lang="en-US" sz="2800" dirty="0"/>
              <a:t>JBMIA Issue on Key Material Collection</a:t>
            </a:r>
            <a:endParaRPr lang="en-US" altLang="en-US" sz="28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pic>
        <p:nvPicPr>
          <p:cNvPr id="3" name="図 5">
            <a:extLst>
              <a:ext uri="{FF2B5EF4-FFF2-40B4-BE49-F238E27FC236}">
                <a16:creationId xmlns:a16="http://schemas.microsoft.com/office/drawing/2014/main" id="{0FD45D3E-5079-4887-8F11-CBA5B75323A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408504"/>
            <a:ext cx="4330766" cy="1656184"/>
          </a:xfrm>
          <a:prstGeom prst="rect">
            <a:avLst/>
          </a:prstGeom>
        </p:spPr>
      </p:pic>
      <p:sp>
        <p:nvSpPr>
          <p:cNvPr id="4" name="テキスト ボックス 6">
            <a:extLst>
              <a:ext uri="{FF2B5EF4-FFF2-40B4-BE49-F238E27FC236}">
                <a16:creationId xmlns:a16="http://schemas.microsoft.com/office/drawing/2014/main" id="{C0033844-BD6E-4A98-8125-7F3EF8020F71}"/>
              </a:ext>
            </a:extLst>
          </p:cNvPr>
          <p:cNvSpPr txBox="1"/>
          <p:nvPr/>
        </p:nvSpPr>
        <p:spPr>
          <a:xfrm>
            <a:off x="465988" y="1064752"/>
            <a:ext cx="3703065" cy="369332"/>
          </a:xfrm>
          <a:prstGeom prst="rect">
            <a:avLst/>
          </a:prstGeom>
          <a:noFill/>
        </p:spPr>
        <p:txBody>
          <a:bodyPr wrap="none" rtlCol="0">
            <a:spAutoFit/>
          </a:bodyPr>
          <a:lstStyle/>
          <a:p>
            <a:r>
              <a:rPr lang="en-US" altLang="ja-JP" b="1" dirty="0"/>
              <a:t>C.2 Extended Component Definitions</a:t>
            </a:r>
            <a:endParaRPr kumimoji="1" lang="ja-JP" altLang="en-US" dirty="0"/>
          </a:p>
        </p:txBody>
      </p:sp>
      <p:sp>
        <p:nvSpPr>
          <p:cNvPr id="5" name="テキスト ボックス 7">
            <a:extLst>
              <a:ext uri="{FF2B5EF4-FFF2-40B4-BE49-F238E27FC236}">
                <a16:creationId xmlns:a16="http://schemas.microsoft.com/office/drawing/2014/main" id="{7C0A5518-DBB9-4364-AF80-1E12ADD254EF}"/>
              </a:ext>
            </a:extLst>
          </p:cNvPr>
          <p:cNvSpPr txBox="1"/>
          <p:nvPr/>
        </p:nvSpPr>
        <p:spPr>
          <a:xfrm>
            <a:off x="4446464" y="993394"/>
            <a:ext cx="3672408" cy="369332"/>
          </a:xfrm>
          <a:prstGeom prst="rect">
            <a:avLst/>
          </a:prstGeom>
          <a:noFill/>
        </p:spPr>
        <p:txBody>
          <a:bodyPr wrap="square" rtlCol="0">
            <a:spAutoFit/>
          </a:bodyPr>
          <a:lstStyle/>
          <a:p>
            <a:r>
              <a:rPr lang="en-US" altLang="ja-JP" b="1" dirty="0"/>
              <a:t>5. Security Functional Requirements</a:t>
            </a:r>
            <a:endParaRPr kumimoji="1" lang="ja-JP" altLang="en-US" dirty="0"/>
          </a:p>
        </p:txBody>
      </p:sp>
      <p:pic>
        <p:nvPicPr>
          <p:cNvPr id="6" name="図 9">
            <a:extLst>
              <a:ext uri="{FF2B5EF4-FFF2-40B4-BE49-F238E27FC236}">
                <a16:creationId xmlns:a16="http://schemas.microsoft.com/office/drawing/2014/main" id="{BB65CC53-D2C6-4532-90B5-4BC2E354CF1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46464" y="1355450"/>
            <a:ext cx="4824536" cy="5391118"/>
          </a:xfrm>
          <a:prstGeom prst="rect">
            <a:avLst/>
          </a:prstGeom>
        </p:spPr>
      </p:pic>
      <p:sp>
        <p:nvSpPr>
          <p:cNvPr id="7" name="TextBox 6">
            <a:extLst>
              <a:ext uri="{FF2B5EF4-FFF2-40B4-BE49-F238E27FC236}">
                <a16:creationId xmlns:a16="http://schemas.microsoft.com/office/drawing/2014/main" id="{693AA849-47AA-4D72-83E6-C0B8DA127804}"/>
              </a:ext>
            </a:extLst>
          </p:cNvPr>
          <p:cNvSpPr txBox="1"/>
          <p:nvPr/>
        </p:nvSpPr>
        <p:spPr>
          <a:xfrm>
            <a:off x="228600" y="6248400"/>
            <a:ext cx="3429000" cy="336550"/>
          </a:xfrm>
          <a:prstGeom prst="rect">
            <a:avLst/>
          </a:prstGeom>
          <a:noFill/>
        </p:spPr>
        <p:txBody>
          <a:bodyPr wrap="square" rtlCol="0">
            <a:spAutoFit/>
          </a:bodyPr>
          <a:lstStyle/>
          <a:p>
            <a:r>
              <a:rPr kumimoji="1" lang="en-US" altLang="ja-JP"/>
              <a:t>Reference: FDE cPP 2.0e</a:t>
            </a:r>
            <a:endParaRPr lang="en-US" dirty="0"/>
          </a:p>
        </p:txBody>
      </p:sp>
      <p:sp>
        <p:nvSpPr>
          <p:cNvPr id="8" name="Rectangle 7">
            <a:extLst>
              <a:ext uri="{FF2B5EF4-FFF2-40B4-BE49-F238E27FC236}">
                <a16:creationId xmlns:a16="http://schemas.microsoft.com/office/drawing/2014/main" id="{0F9AAA34-F95E-4927-812C-481DB307FEC0}"/>
              </a:ext>
            </a:extLst>
          </p:cNvPr>
          <p:cNvSpPr/>
          <p:nvPr/>
        </p:nvSpPr>
        <p:spPr bwMode="auto">
          <a:xfrm>
            <a:off x="381000" y="2743200"/>
            <a:ext cx="3886200" cy="365938"/>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rgbClr val="000000"/>
              </a:solidFill>
              <a:effectLst/>
              <a:latin typeface="Arial" charset="0"/>
              <a:ea typeface="ヒラギノ角ゴ ProN W3" charset="0"/>
              <a:cs typeface="ヒラギノ角ゴ ProN W3" charset="0"/>
              <a:sym typeface="Arial" charset="0"/>
            </a:endParaRPr>
          </a:p>
        </p:txBody>
      </p:sp>
      <p:sp>
        <p:nvSpPr>
          <p:cNvPr id="9" name="Rectangle 8">
            <a:extLst>
              <a:ext uri="{FF2B5EF4-FFF2-40B4-BE49-F238E27FC236}">
                <a16:creationId xmlns:a16="http://schemas.microsoft.com/office/drawing/2014/main" id="{E7BD0751-AF43-4467-8674-6D7B41E666A9}"/>
              </a:ext>
            </a:extLst>
          </p:cNvPr>
          <p:cNvSpPr/>
          <p:nvPr/>
        </p:nvSpPr>
        <p:spPr bwMode="auto">
          <a:xfrm>
            <a:off x="4915632" y="2202426"/>
            <a:ext cx="3886200" cy="369332"/>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rgbClr val="000000"/>
              </a:solidFill>
              <a:effectLst/>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29931354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30480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258188" y="431800"/>
            <a:ext cx="7315200" cy="1016000"/>
          </a:xfrm>
        </p:spPr>
        <p:txBody>
          <a:bodyPr rIns="132080"/>
          <a:lstStyle/>
          <a:p>
            <a:pPr eaLnBrk="1" hangingPunct="1"/>
            <a:r>
              <a:rPr lang="fr-FR" sz="2400" b="1" dirty="0"/>
              <a:t>HCD </a:t>
            </a:r>
            <a:r>
              <a:rPr lang="fr-FR" sz="2400" b="1" dirty="0" err="1"/>
              <a:t>iTC</a:t>
            </a:r>
            <a:r>
              <a:rPr lang="fr-FR" sz="2400" b="1" dirty="0"/>
              <a:t> </a:t>
            </a:r>
            <a:r>
              <a:rPr lang="fr-FR" sz="2400" b="1" dirty="0" err="1"/>
              <a:t>Status</a:t>
            </a:r>
            <a:br>
              <a:rPr lang="fr-FR" sz="2400" dirty="0"/>
            </a:br>
            <a:r>
              <a:rPr lang="en-GB" sz="2400" b="1" dirty="0"/>
              <a:t>Proposed Public Review Process for HCD </a:t>
            </a:r>
            <a:r>
              <a:rPr lang="en-GB" sz="2400" b="1" dirty="0" err="1"/>
              <a:t>cPP</a:t>
            </a:r>
            <a:r>
              <a:rPr lang="en-GB" sz="2400" b="1" dirty="0"/>
              <a:t> Documentation</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845755" cy="5257800"/>
          </a:xfrm>
        </p:spPr>
        <p:txBody>
          <a:bodyPr rIns="132080"/>
          <a:lstStyle/>
          <a:p>
            <a:pPr marL="1360488" lvl="3" indent="0">
              <a:buNone/>
            </a:pPr>
            <a:endParaRPr lang="en-US" sz="1600" dirty="0"/>
          </a:p>
          <a:p>
            <a:pPr lvl="1"/>
            <a:endParaRPr lang="en-US" sz="2000" dirty="0"/>
          </a:p>
        </p:txBody>
      </p:sp>
      <p:pic>
        <p:nvPicPr>
          <p:cNvPr id="2" name="table">
            <a:extLst>
              <a:ext uri="{FF2B5EF4-FFF2-40B4-BE49-F238E27FC236}">
                <a16:creationId xmlns:a16="http://schemas.microsoft.com/office/drawing/2014/main" id="{4DC8BFDC-222A-4750-AF30-05FC96BEBBE9}"/>
              </a:ext>
            </a:extLst>
          </p:cNvPr>
          <p:cNvPicPr>
            <a:picLocks noChangeAspect="1"/>
          </p:cNvPicPr>
          <p:nvPr/>
        </p:nvPicPr>
        <p:blipFill>
          <a:blip r:embed="rId4"/>
          <a:stretch>
            <a:fillRect/>
          </a:stretch>
        </p:blipFill>
        <p:spPr>
          <a:xfrm>
            <a:off x="40057" y="1447799"/>
            <a:ext cx="9063886" cy="5213351"/>
          </a:xfrm>
          <a:prstGeom prst="rect">
            <a:avLst/>
          </a:prstGeom>
        </p:spPr>
      </p:pic>
    </p:spTree>
    <p:extLst>
      <p:ext uri="{BB962C8B-B14F-4D97-AF65-F5344CB8AC3E}">
        <p14:creationId xmlns:p14="http://schemas.microsoft.com/office/powerpoint/2010/main" val="4142800388"/>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3200" dirty="0"/>
              <a:t>HCD </a:t>
            </a:r>
            <a:r>
              <a:rPr lang="fr-FR" sz="3200" dirty="0" err="1"/>
              <a:t>iTC</a:t>
            </a:r>
            <a:r>
              <a:rPr lang="fr-FR" sz="3200" dirty="0"/>
              <a:t> </a:t>
            </a:r>
            <a:r>
              <a:rPr lang="fr-FR" sz="3200" dirty="0" err="1"/>
              <a:t>Status</a:t>
            </a:r>
            <a:br>
              <a:rPr lang="fr-FR" sz="3200" dirty="0"/>
            </a:br>
            <a:r>
              <a:rPr lang="fr-FR" sz="3200" dirty="0"/>
              <a:t>Changes to the Schedule</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marL="569913" lvl="2" indent="-452438"/>
            <a:r>
              <a:rPr lang="en-US" sz="2200" dirty="0"/>
              <a:t>Release of 2</a:t>
            </a:r>
            <a:r>
              <a:rPr lang="en-US" sz="2200" baseline="30000" dirty="0"/>
              <a:t>nd</a:t>
            </a:r>
            <a:r>
              <a:rPr lang="en-US" sz="2200" dirty="0"/>
              <a:t> Internal Draft HCD </a:t>
            </a:r>
            <a:r>
              <a:rPr lang="en-US" sz="2200" dirty="0" err="1"/>
              <a:t>cPP</a:t>
            </a:r>
            <a:r>
              <a:rPr lang="en-US" sz="2200" dirty="0"/>
              <a:t> delayed until week of 10/26/2020</a:t>
            </a:r>
          </a:p>
          <a:p>
            <a:pPr marL="1027113" lvl="3" indent="-452438"/>
            <a:r>
              <a:rPr lang="en-US" sz="1800" dirty="0"/>
              <a:t>Comments due by Nov 23</a:t>
            </a:r>
            <a:r>
              <a:rPr lang="en-US" sz="1800" baseline="30000" dirty="0"/>
              <a:t>rd</a:t>
            </a:r>
            <a:endParaRPr lang="en-US" sz="1800" dirty="0"/>
          </a:p>
          <a:p>
            <a:pPr marL="1027113" lvl="3" indent="-452438"/>
            <a:r>
              <a:rPr lang="en-US" sz="1800" dirty="0"/>
              <a:t>Comments resolved by Dec 15</a:t>
            </a:r>
            <a:r>
              <a:rPr lang="en-US" sz="1800" baseline="30000" dirty="0"/>
              <a:t>th</a:t>
            </a:r>
            <a:r>
              <a:rPr lang="en-US" sz="1800" dirty="0"/>
              <a:t> </a:t>
            </a:r>
          </a:p>
          <a:p>
            <a:pPr marL="1027113" lvl="3" indent="-452438"/>
            <a:r>
              <a:rPr lang="en-US" sz="1800" dirty="0"/>
              <a:t>Updates to HCD </a:t>
            </a:r>
            <a:r>
              <a:rPr lang="en-US" sz="1800" dirty="0" err="1"/>
              <a:t>cPP</a:t>
            </a:r>
            <a:r>
              <a:rPr lang="en-US" sz="1800" dirty="0"/>
              <a:t> to be completed by Jan 6, 2021</a:t>
            </a:r>
          </a:p>
          <a:p>
            <a:pPr marL="569913" lvl="2" indent="-452438"/>
            <a:r>
              <a:rPr lang="en-US" sz="2200" dirty="0"/>
              <a:t>Release of 2</a:t>
            </a:r>
            <a:r>
              <a:rPr lang="en-US" sz="2200" baseline="30000" dirty="0"/>
              <a:t>nd</a:t>
            </a:r>
            <a:r>
              <a:rPr lang="en-US" sz="2200" dirty="0"/>
              <a:t> Internal Draft HCD SD delayed until 11/09/2020 </a:t>
            </a:r>
          </a:p>
          <a:p>
            <a:pPr marL="1027113" lvl="3" indent="-452438"/>
            <a:r>
              <a:rPr lang="en-US" sz="1800" dirty="0"/>
              <a:t>Comments due by Dec 7</a:t>
            </a:r>
            <a:r>
              <a:rPr lang="en-US" sz="1800" baseline="30000" dirty="0"/>
              <a:t>th</a:t>
            </a:r>
            <a:endParaRPr lang="en-US" sz="1800" dirty="0"/>
          </a:p>
          <a:p>
            <a:pPr marL="1027113" lvl="3" indent="-452438"/>
            <a:r>
              <a:rPr lang="en-US" sz="1800" dirty="0"/>
              <a:t>Comment resolution date now scheduled for Dec 23</a:t>
            </a:r>
            <a:r>
              <a:rPr lang="en-US" sz="1800" baseline="30000" dirty="0"/>
              <a:t>rd</a:t>
            </a:r>
            <a:r>
              <a:rPr lang="en-US" sz="1800" dirty="0"/>
              <a:t>, but may be moved to early Jan </a:t>
            </a:r>
          </a:p>
          <a:p>
            <a:pPr marL="1027113" lvl="3" indent="-452438"/>
            <a:r>
              <a:rPr lang="en-US" sz="1800" dirty="0"/>
              <a:t>Updates to HCD SD now scheduled to be completed by Jan 13, 2021</a:t>
            </a:r>
          </a:p>
          <a:p>
            <a:pPr marL="569913" lvl="2" indent="-452438"/>
            <a:r>
              <a:rPr lang="en-US" sz="2200" dirty="0"/>
              <a:t>Added 3</a:t>
            </a:r>
            <a:r>
              <a:rPr lang="en-US" sz="2200" baseline="30000" dirty="0"/>
              <a:t>rd</a:t>
            </a:r>
            <a:r>
              <a:rPr lang="en-US" sz="2200" dirty="0"/>
              <a:t> Internal Draft of both HCD </a:t>
            </a:r>
            <a:r>
              <a:rPr lang="en-US" sz="2200" dirty="0" err="1"/>
              <a:t>cPP</a:t>
            </a:r>
            <a:r>
              <a:rPr lang="en-US" sz="2200" dirty="0"/>
              <a:t> and HCD SD for sometime in Jan 2021 (date TBD)</a:t>
            </a:r>
          </a:p>
          <a:p>
            <a:pPr marL="1027113" lvl="3" indent="-452438"/>
            <a:r>
              <a:rPr lang="en-US" sz="2000" dirty="0"/>
              <a:t>Will only review changes; not full text</a:t>
            </a:r>
          </a:p>
          <a:p>
            <a:pPr marL="569913" lvl="2" indent="-452438"/>
            <a:r>
              <a:rPr lang="en-US" sz="2200" dirty="0"/>
              <a:t>Date of 1</a:t>
            </a:r>
            <a:r>
              <a:rPr lang="en-US" sz="2200" baseline="30000" dirty="0"/>
              <a:t>st</a:t>
            </a:r>
            <a:r>
              <a:rPr lang="en-US" sz="2200" dirty="0"/>
              <a:t> Public Review Drafts still scheduled for 2/2/21</a:t>
            </a:r>
          </a:p>
          <a:p>
            <a:pPr lvl="2"/>
            <a:endParaRPr lang="en-US" sz="2200" dirty="0"/>
          </a:p>
          <a:p>
            <a:pPr lvl="1"/>
            <a:endParaRPr lang="en-US" sz="1600" dirty="0"/>
          </a:p>
          <a:p>
            <a:pPr marL="446088" lvl="1" indent="0">
              <a:buNone/>
            </a:pPr>
            <a:endParaRPr lang="en-US" sz="2000" dirty="0"/>
          </a:p>
        </p:txBody>
      </p:sp>
    </p:spTree>
    <p:extLst>
      <p:ext uri="{BB962C8B-B14F-4D97-AF65-F5344CB8AC3E}">
        <p14:creationId xmlns:p14="http://schemas.microsoft.com/office/powerpoint/2010/main" val="216827756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2020 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aphicFrame>
        <p:nvGraphicFramePr>
          <p:cNvPr id="2" name="Group 5"/>
          <p:cNvGraphicFramePr>
            <a:graphicFrameLocks noGrp="1"/>
          </p:cNvGraphicFramePr>
          <p:nvPr>
            <p:extLst>
              <p:ext uri="{D42A27DB-BD31-4B8C-83A1-F6EECF244321}">
                <p14:modId xmlns:p14="http://schemas.microsoft.com/office/powerpoint/2010/main" val="1694237959"/>
              </p:ext>
            </p:extLst>
          </p:nvPr>
        </p:nvGraphicFramePr>
        <p:xfrm>
          <a:off x="609600" y="1925634"/>
          <a:ext cx="7772400" cy="2610805"/>
        </p:xfrm>
        <a:graphic>
          <a:graphicData uri="http://schemas.openxmlformats.org/drawingml/2006/table">
            <a:tbl>
              <a:tblPr/>
              <a:tblGrid>
                <a:gridCol w="1986339">
                  <a:extLst>
                    <a:ext uri="{9D8B030D-6E8A-4147-A177-3AD203B41FA5}">
                      <a16:colId xmlns:a16="http://schemas.microsoft.com/office/drawing/2014/main" val="20000"/>
                    </a:ext>
                  </a:extLst>
                </a:gridCol>
                <a:gridCol w="5786061">
                  <a:extLst>
                    <a:ext uri="{9D8B030D-6E8A-4147-A177-3AD203B41FA5}">
                      <a16:colId xmlns:a16="http://schemas.microsoft.com/office/drawing/2014/main"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10:00 – 10:05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10:05 – 10:50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Discuss results of latest HCD </a:t>
                      </a:r>
                      <a:r>
                        <a:rPr kumimoji="0" lang="en-US" altLang="en-US" sz="1800" b="0" i="0" u="none" strike="noStrike" cap="none" normalizeH="0" baseline="0" dirty="0" err="1">
                          <a:ln>
                            <a:noFill/>
                          </a:ln>
                          <a:solidFill>
                            <a:schemeClr val="tx1"/>
                          </a:solidFill>
                          <a:effectLst/>
                          <a:latin typeface="Verdana" charset="0"/>
                          <a:ea typeface="ヒラギノ角ゴ ProN W3" charset="0"/>
                          <a:cs typeface="ヒラギノ角ゴ ProN W3" charset="0"/>
                          <a:sym typeface="Verdana" charset="0"/>
                        </a:rPr>
                        <a:t>iTC</a:t>
                      </a: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Meetings</a:t>
                      </a:r>
                    </a:p>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and potential HCD </a:t>
                      </a:r>
                      <a:r>
                        <a:rPr kumimoji="0" lang="en-US" altLang="en-US" sz="1800" b="0" i="0" u="none" strike="noStrike" cap="none" normalizeH="0" baseline="0" dirty="0" err="1">
                          <a:ln>
                            <a:noFill/>
                          </a:ln>
                          <a:solidFill>
                            <a:schemeClr val="tx1"/>
                          </a:solidFill>
                          <a:effectLst/>
                          <a:latin typeface="Verdana" charset="0"/>
                          <a:ea typeface="ヒラギノ角ゴ ProN W3" charset="0"/>
                          <a:cs typeface="ヒラギノ角ゴ ProN W3" charset="0"/>
                          <a:sym typeface="Verdana" charset="0"/>
                        </a:rPr>
                        <a:t>cPP</a:t>
                      </a: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v1.0 content</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2"/>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a:ln>
                            <a:noFill/>
                          </a:ln>
                          <a:solidFill>
                            <a:schemeClr val="tx1"/>
                          </a:solidFill>
                          <a:effectLst/>
                          <a:latin typeface="Verdana" charset="0"/>
                          <a:ea typeface="ヒラギノ角ゴ ProN W3" charset="0"/>
                          <a:cs typeface="ヒラギノ角ゴ ProN W3" charset="0"/>
                          <a:sym typeface="Verdana" charset="0"/>
                        </a:rPr>
                        <a:t>10:50 </a:t>
                      </a: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11:10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HCD Security Guidelines 1.0 Status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268602967"/>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a:ln>
                            <a:noFill/>
                          </a:ln>
                          <a:solidFill>
                            <a:schemeClr val="tx1"/>
                          </a:solidFill>
                          <a:effectLst/>
                          <a:latin typeface="Verdana" charset="0"/>
                          <a:ea typeface="ヒラギノ角ゴ ProN W3" charset="0"/>
                          <a:cs typeface="ヒラギノ角ゴ ProN W3" charset="0"/>
                          <a:sym typeface="Verdana" charset="0"/>
                        </a:rPr>
                        <a:t>11:10 </a:t>
                      </a: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11:55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CCC and 3D Printing Presentation</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4"/>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11:55 – 12:00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Wrap Up / Next Steps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277585390"/>
                  </a:ext>
                </a:extLst>
              </a:tr>
            </a:tbl>
          </a:graphicData>
        </a:graphic>
      </p:graphicFrame>
      <p:sp>
        <p:nvSpPr>
          <p:cNvPr id="7194" name="Rectangle 85"/>
          <p:cNvSpPr>
            <a:spLocks noGrp="1" noChangeArrowheads="1"/>
          </p:cNvSpPr>
          <p:nvPr>
            <p:ph type="title"/>
          </p:nvPr>
        </p:nvSpPr>
        <p:spPr/>
        <p:txBody>
          <a:bodyPr rIns="132080"/>
          <a:lstStyle/>
          <a:p>
            <a:pPr eaLnBrk="1" hangingPunct="1">
              <a:spcBef>
                <a:spcPts val="600"/>
              </a:spcBef>
            </a:pPr>
            <a:r>
              <a:rPr lang="en-US" altLang="en-US"/>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a:solidFill>
                <a:srgbClr val="FFFFFF"/>
              </a:solidFill>
              <a:cs typeface="Arial"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27000" y="81116"/>
            <a:ext cx="7912100" cy="1016000"/>
          </a:xfrm>
        </p:spPr>
        <p:txBody>
          <a:bodyPr rIns="132080"/>
          <a:lstStyle/>
          <a:p>
            <a:pPr eaLnBrk="1" hangingPunct="1"/>
            <a:r>
              <a:rPr lang="fr-FR" sz="3200" dirty="0"/>
              <a:t>HCD </a:t>
            </a:r>
            <a:r>
              <a:rPr lang="fr-FR" sz="3200" dirty="0" err="1"/>
              <a:t>iTC</a:t>
            </a:r>
            <a:r>
              <a:rPr lang="fr-FR" sz="3200" dirty="0"/>
              <a:t> </a:t>
            </a:r>
            <a:r>
              <a:rPr lang="fr-FR" sz="3200" dirty="0" err="1"/>
              <a:t>Status</a:t>
            </a:r>
            <a:br>
              <a:rPr lang="fr-FR" sz="3200" dirty="0"/>
            </a:br>
            <a:r>
              <a:rPr lang="fr-FR" sz="3200" dirty="0" err="1"/>
              <a:t>Other</a:t>
            </a:r>
            <a:r>
              <a:rPr lang="fr-FR" sz="3200" dirty="0"/>
              <a:t> Issues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lvl="1"/>
            <a:r>
              <a:rPr lang="en-US" sz="2000" dirty="0"/>
              <a:t>Need to get Security Problem Definition publicly reviewed and approved</a:t>
            </a:r>
          </a:p>
          <a:p>
            <a:pPr lvl="1"/>
            <a:r>
              <a:rPr lang="en-US" sz="2000" dirty="0"/>
              <a:t>Inclusion of ALC_FLR is still a possibility</a:t>
            </a:r>
          </a:p>
          <a:p>
            <a:pPr lvl="2"/>
            <a:r>
              <a:rPr lang="en-US" dirty="0"/>
              <a:t>Problem will be developing Assurance Activities for ALC_FLR that will meet NIAP’s requirements of being “achievable”, “repeatable”, “testable” &amp; “consistent” </a:t>
            </a:r>
          </a:p>
          <a:p>
            <a:pPr lvl="1"/>
            <a:r>
              <a:rPr lang="en-US" sz="2000" dirty="0"/>
              <a:t>When to start adding new SFRs and Assurance Activities into the HCD </a:t>
            </a:r>
            <a:r>
              <a:rPr lang="en-US" sz="2000" dirty="0" err="1"/>
              <a:t>cPP</a:t>
            </a:r>
            <a:r>
              <a:rPr lang="en-US" sz="2000" dirty="0"/>
              <a:t> and SD drafts</a:t>
            </a:r>
          </a:p>
          <a:p>
            <a:pPr lvl="2"/>
            <a:r>
              <a:rPr lang="en-US" dirty="0"/>
              <a:t>Could be a soon as the 3</a:t>
            </a:r>
            <a:r>
              <a:rPr lang="en-US" baseline="30000" dirty="0"/>
              <a:t>rd</a:t>
            </a:r>
            <a:r>
              <a:rPr lang="en-US" dirty="0"/>
              <a:t> Internal Draft</a:t>
            </a:r>
          </a:p>
          <a:p>
            <a:pPr lvl="1"/>
            <a:r>
              <a:rPr lang="en-US" sz="2000" dirty="0"/>
              <a:t>How much of what is in ND </a:t>
            </a:r>
            <a:r>
              <a:rPr lang="en-US" sz="2000" dirty="0" err="1"/>
              <a:t>cPP</a:t>
            </a:r>
            <a:r>
              <a:rPr lang="en-US" sz="2000" dirty="0"/>
              <a:t> v2.2e for the Secure Protocol SFRs/Assurance Activities will be included?</a:t>
            </a:r>
          </a:p>
          <a:p>
            <a:pPr lvl="1"/>
            <a:r>
              <a:rPr lang="en-US" sz="2000" dirty="0"/>
              <a:t>What other current SFRs and associated assurance activities in the draft HCD </a:t>
            </a:r>
            <a:r>
              <a:rPr lang="en-US" sz="2000" dirty="0" err="1"/>
              <a:t>cPP</a:t>
            </a:r>
            <a:r>
              <a:rPr lang="en-US" sz="2000" dirty="0"/>
              <a:t> other than the Secure Protocol ones may need to be updated to sync with their corresponding SFRs and Assurance Activities in ND </a:t>
            </a:r>
            <a:r>
              <a:rPr lang="en-US" sz="2000" dirty="0" err="1"/>
              <a:t>cPP</a:t>
            </a:r>
            <a:r>
              <a:rPr lang="en-US" sz="2000" dirty="0"/>
              <a:t> v2.2e and ND SD v2.2</a:t>
            </a:r>
          </a:p>
          <a:p>
            <a:pPr lvl="2"/>
            <a:endParaRPr lang="en-US" sz="2200" dirty="0"/>
          </a:p>
          <a:p>
            <a:pPr lvl="2"/>
            <a:endParaRPr lang="en-US" sz="2200" dirty="0"/>
          </a:p>
          <a:p>
            <a:pPr lvl="2"/>
            <a:endParaRPr lang="en-US" sz="2200" dirty="0"/>
          </a:p>
          <a:p>
            <a:pPr lvl="1"/>
            <a:endParaRPr lang="en-US" sz="1600" dirty="0"/>
          </a:p>
          <a:p>
            <a:pPr lvl="1"/>
            <a:endParaRPr lang="en-US" sz="2000" dirty="0"/>
          </a:p>
        </p:txBody>
      </p:sp>
    </p:spTree>
    <p:extLst>
      <p:ext uri="{BB962C8B-B14F-4D97-AF65-F5344CB8AC3E}">
        <p14:creationId xmlns:p14="http://schemas.microsoft.com/office/powerpoint/2010/main" val="388986377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a:t>
            </a:r>
            <a:r>
              <a:rPr lang="fr-FR" dirty="0" err="1"/>
              <a:t>iTC</a:t>
            </a:r>
            <a:r>
              <a:rPr lang="fr-FR" dirty="0"/>
              <a:t> </a:t>
            </a:r>
            <a:r>
              <a:rPr lang="fr-FR" dirty="0" err="1"/>
              <a:t>Status</a:t>
            </a:r>
            <a:br>
              <a:rPr lang="fr-FR" dirty="0"/>
            </a:br>
            <a:r>
              <a:rPr lang="fr-FR" dirty="0" err="1"/>
              <a:t>Other</a:t>
            </a:r>
            <a:r>
              <a:rPr lang="fr-FR" dirty="0"/>
              <a:t> Issues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0057" y="1143000"/>
            <a:ext cx="8915031" cy="5257800"/>
          </a:xfrm>
        </p:spPr>
        <p:txBody>
          <a:bodyPr rIns="132080"/>
          <a:lstStyle/>
          <a:p>
            <a:pPr marL="342900" lvl="1" indent="-342900">
              <a:spcBef>
                <a:spcPts val="0"/>
              </a:spcBef>
              <a:spcAft>
                <a:spcPts val="600"/>
              </a:spcAft>
            </a:pPr>
            <a:r>
              <a:rPr lang="en-US" sz="2000" dirty="0"/>
              <a:t>From the August 19</a:t>
            </a:r>
            <a:r>
              <a:rPr lang="en-US" sz="2000" baseline="30000" dirty="0"/>
              <a:t>th</a:t>
            </a:r>
            <a:r>
              <a:rPr lang="en-US" sz="2000" dirty="0"/>
              <a:t> IDS F2F, it was stated that the following SFRs and Assurance Activities should be included in HCD </a:t>
            </a:r>
            <a:r>
              <a:rPr lang="en-US" sz="2000" dirty="0" err="1"/>
              <a:t>cPP</a:t>
            </a:r>
            <a:r>
              <a:rPr lang="en-US" sz="2000" dirty="0"/>
              <a:t>/SD v1.0:</a:t>
            </a:r>
          </a:p>
          <a:p>
            <a:pPr marL="747713" lvl="2" indent="-403225" fontAlgn="ctr">
              <a:spcBef>
                <a:spcPts val="0"/>
              </a:spcBef>
              <a:spcAft>
                <a:spcPts val="600"/>
              </a:spcAft>
            </a:pPr>
            <a:r>
              <a:rPr lang="en-US" dirty="0"/>
              <a:t>Support for FIPS 140-3</a:t>
            </a:r>
          </a:p>
          <a:p>
            <a:pPr marL="747713" lvl="2" indent="-403225" fontAlgn="ctr">
              <a:spcBef>
                <a:spcPts val="0"/>
              </a:spcBef>
              <a:spcAft>
                <a:spcPts val="600"/>
              </a:spcAft>
            </a:pPr>
            <a:r>
              <a:rPr lang="en-US" dirty="0"/>
              <a:t>Removal of all SHA-1 support</a:t>
            </a:r>
          </a:p>
          <a:p>
            <a:pPr marL="747713" lvl="2" indent="-403225" fontAlgn="ctr">
              <a:spcBef>
                <a:spcPts val="0"/>
              </a:spcBef>
              <a:spcAft>
                <a:spcPts val="600"/>
              </a:spcAft>
            </a:pPr>
            <a:r>
              <a:rPr lang="en-US" dirty="0"/>
              <a:t>Removal of support for TLS 1.0 and TLS 1.1 </a:t>
            </a:r>
          </a:p>
          <a:p>
            <a:pPr marL="747713" lvl="2" indent="-403225" fontAlgn="ctr">
              <a:spcBef>
                <a:spcPts val="0"/>
              </a:spcBef>
              <a:spcAft>
                <a:spcPts val="600"/>
              </a:spcAft>
            </a:pPr>
            <a:r>
              <a:rPr lang="en-US" sz="1800" dirty="0"/>
              <a:t>“Hardware-anchored integrity of hardware/software”</a:t>
            </a:r>
            <a:endParaRPr lang="en-US" dirty="0"/>
          </a:p>
          <a:p>
            <a:pPr marL="347663" lvl="1" indent="-403225" fontAlgn="ctr">
              <a:spcBef>
                <a:spcPts val="0"/>
              </a:spcBef>
              <a:spcAft>
                <a:spcPts val="600"/>
              </a:spcAft>
            </a:pPr>
            <a:r>
              <a:rPr lang="en-US" sz="2000" dirty="0"/>
              <a:t>What else might be considered “absolutely necessary” for HCD </a:t>
            </a:r>
            <a:r>
              <a:rPr lang="en-US" sz="2000" dirty="0" err="1"/>
              <a:t>cPP</a:t>
            </a:r>
            <a:r>
              <a:rPr lang="en-US" sz="2000" dirty="0"/>
              <a:t>/SD v1.0:</a:t>
            </a:r>
          </a:p>
          <a:p>
            <a:pPr marL="747713" lvl="3" indent="-403225" fontAlgn="ctr"/>
            <a:r>
              <a:rPr lang="en-US" sz="1800" dirty="0"/>
              <a:t>Expansion of network-fax separation to “no bridging”</a:t>
            </a:r>
          </a:p>
          <a:p>
            <a:pPr marL="747713" lvl="3" indent="-403225" fontAlgn="ctr"/>
            <a:r>
              <a:rPr lang="en-US" sz="1800" dirty="0"/>
              <a:t>Syncing with applicable updates to ND </a:t>
            </a:r>
            <a:r>
              <a:rPr lang="en-US" sz="1800" dirty="0" err="1"/>
              <a:t>cPP</a:t>
            </a:r>
            <a:r>
              <a:rPr lang="en-US" sz="1800" dirty="0"/>
              <a:t> and FDE </a:t>
            </a:r>
            <a:r>
              <a:rPr lang="en-US" sz="1800" dirty="0" err="1"/>
              <a:t>cPPs</a:t>
            </a:r>
            <a:endParaRPr lang="en-US" sz="1800" dirty="0"/>
          </a:p>
          <a:p>
            <a:pPr marL="747713" lvl="3" indent="-403225" fontAlgn="ctr"/>
            <a:r>
              <a:rPr lang="en-US" sz="1800" dirty="0"/>
              <a:t>Syncing with any applicable NIST SP updates</a:t>
            </a:r>
          </a:p>
          <a:p>
            <a:pPr marL="747713" lvl="3" indent="-403225" fontAlgn="ctr"/>
            <a:r>
              <a:rPr lang="en-US" sz="1800" dirty="0"/>
              <a:t>Inclusion of any applicable NIAP TDs to HCD PP and ND &amp; FDE </a:t>
            </a:r>
            <a:r>
              <a:rPr lang="en-US" sz="1800" dirty="0" err="1"/>
              <a:t>cPPs</a:t>
            </a:r>
            <a:endParaRPr lang="en-US" sz="1800" dirty="0"/>
          </a:p>
          <a:p>
            <a:pPr marL="747713" lvl="3" indent="-403225" fontAlgn="ctr"/>
            <a:r>
              <a:rPr lang="en-US" sz="1800" dirty="0"/>
              <a:t>Syncing with ENISA and the new proposed European cybersecurity certification scheme (EUCC) and NIST Cybersecurity Framework</a:t>
            </a:r>
          </a:p>
          <a:p>
            <a:pPr marL="747713" lvl="3" indent="-403225" fontAlgn="ctr"/>
            <a:r>
              <a:rPr lang="en-US" sz="1800" dirty="0"/>
              <a:t>Changes to ISO/IEC 15408 if they come out in the v1.0 time frame</a:t>
            </a:r>
          </a:p>
          <a:p>
            <a:pPr lvl="2" fontAlgn="ctr"/>
            <a:endParaRPr lang="en-US" sz="2000" dirty="0"/>
          </a:p>
          <a:p>
            <a:pPr lvl="2" fontAlgn="ctr"/>
            <a:endParaRPr lang="en-US" sz="2000" dirty="0"/>
          </a:p>
          <a:p>
            <a:pPr lvl="2"/>
            <a:endParaRPr lang="en-US" sz="2000" dirty="0"/>
          </a:p>
          <a:p>
            <a:pPr lvl="2"/>
            <a:endParaRPr lang="en-US" sz="2200" dirty="0"/>
          </a:p>
          <a:p>
            <a:pPr lvl="2"/>
            <a:endParaRPr lang="en-US" sz="2200" dirty="0"/>
          </a:p>
          <a:p>
            <a:pPr lvl="2"/>
            <a:endParaRPr lang="en-US" sz="2200" dirty="0"/>
          </a:p>
          <a:p>
            <a:pPr lvl="1"/>
            <a:endParaRPr lang="en-US" sz="1600" dirty="0"/>
          </a:p>
          <a:p>
            <a:pPr lvl="1"/>
            <a:endParaRPr lang="en-US" sz="2000" dirty="0"/>
          </a:p>
        </p:txBody>
      </p:sp>
    </p:spTree>
    <p:extLst>
      <p:ext uri="{BB962C8B-B14F-4D97-AF65-F5344CB8AC3E}">
        <p14:creationId xmlns:p14="http://schemas.microsoft.com/office/powerpoint/2010/main" val="186481857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22</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22</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708670" y="3124200"/>
            <a:ext cx="5726659" cy="609600"/>
          </a:xfrm>
        </p:spPr>
        <p:txBody>
          <a:bodyPr>
            <a:normAutofit/>
          </a:bodyPr>
          <a:lstStyle/>
          <a:p>
            <a:pPr marL="39688" indent="0">
              <a:buNone/>
            </a:pPr>
            <a:r>
              <a:rPr lang="en-US" sz="2400" b="1" dirty="0"/>
              <a:t>HCD Security Guidelines Status</a:t>
            </a:r>
          </a:p>
        </p:txBody>
      </p:sp>
    </p:spTree>
    <p:extLst>
      <p:ext uri="{BB962C8B-B14F-4D97-AF65-F5344CB8AC3E}">
        <p14:creationId xmlns:p14="http://schemas.microsoft.com/office/powerpoint/2010/main" val="226441006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23</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23</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609600" y="3124200"/>
            <a:ext cx="7772400" cy="609600"/>
          </a:xfrm>
        </p:spPr>
        <p:txBody>
          <a:bodyPr>
            <a:noAutofit/>
          </a:bodyPr>
          <a:lstStyle/>
          <a:p>
            <a:pPr marL="39688" indent="0" algn="ctr">
              <a:buNone/>
            </a:pPr>
            <a:r>
              <a:rPr lang="en-US" sz="3200" b="1" dirty="0"/>
              <a:t>INCITS Presentation – Common Criteria and How It Could Be Applied to 3D Printing </a:t>
            </a:r>
          </a:p>
        </p:txBody>
      </p:sp>
    </p:spTree>
    <p:extLst>
      <p:ext uri="{BB962C8B-B14F-4D97-AF65-F5344CB8AC3E}">
        <p14:creationId xmlns:p14="http://schemas.microsoft.com/office/powerpoint/2010/main" val="243819436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r>
              <a:rPr lang="fr-FR" dirty="0">
                <a:solidFill>
                  <a:schemeClr val="bg1"/>
                </a:solidFill>
              </a:rPr>
              <a:t>Common </a:t>
            </a:r>
            <a:r>
              <a:rPr lang="fr-FR" dirty="0" err="1">
                <a:solidFill>
                  <a:schemeClr val="bg1"/>
                </a:solidFill>
              </a:rPr>
              <a:t>Criteria</a:t>
            </a:r>
            <a:r>
              <a:rPr lang="fr-FR" dirty="0">
                <a:solidFill>
                  <a:schemeClr val="bg1"/>
                </a:solidFill>
              </a:rPr>
              <a:t> Certification</a:t>
            </a:r>
            <a:br>
              <a:rPr lang="fr-FR" dirty="0">
                <a:solidFill>
                  <a:schemeClr val="bg1"/>
                </a:solidFill>
              </a:rPr>
            </a:br>
            <a:r>
              <a:rPr lang="fr-FR" dirty="0">
                <a:solidFill>
                  <a:schemeClr val="bg1"/>
                </a:solidFill>
              </a:rPr>
              <a:t>Security Concept</a:t>
            </a:r>
            <a:endParaRPr lang="en-US" altLang="en-US" dirty="0">
              <a:solidFill>
                <a:schemeClr val="bg1"/>
              </a:solidFill>
            </a:endParaRPr>
          </a:p>
        </p:txBody>
      </p:sp>
      <p:sp>
        <p:nvSpPr>
          <p:cNvPr id="5" name="TextBox 4">
            <a:extLst>
              <a:ext uri="{FF2B5EF4-FFF2-40B4-BE49-F238E27FC236}">
                <a16:creationId xmlns:a16="http://schemas.microsoft.com/office/drawing/2014/main" id="{F255B77E-F676-4C1E-AE0D-F1C015180D72}"/>
              </a:ext>
            </a:extLst>
          </p:cNvPr>
          <p:cNvSpPr txBox="1"/>
          <p:nvPr/>
        </p:nvSpPr>
        <p:spPr>
          <a:xfrm>
            <a:off x="228600" y="1421091"/>
            <a:ext cx="8788400" cy="4909036"/>
          </a:xfrm>
          <a:prstGeom prst="rect">
            <a:avLst/>
          </a:prstGeom>
          <a:noFill/>
        </p:spPr>
        <p:txBody>
          <a:bodyPr wrap="square" rtlCol="0">
            <a:spAutoFit/>
          </a:bodyPr>
          <a:lstStyle/>
          <a:p>
            <a:pPr>
              <a:spcAft>
                <a:spcPts val="600"/>
              </a:spcAft>
            </a:pPr>
            <a:r>
              <a:rPr lang="en-US" sz="2400" dirty="0">
                <a:latin typeface="+mn-lt"/>
              </a:rPr>
              <a:t>Security is concerned with</a:t>
            </a:r>
            <a:r>
              <a:rPr lang="en-US" sz="2400" b="1" dirty="0">
                <a:latin typeface="+mn-lt"/>
              </a:rPr>
              <a:t> protection of assets</a:t>
            </a:r>
          </a:p>
          <a:p>
            <a:pPr>
              <a:spcAft>
                <a:spcPts val="600"/>
              </a:spcAft>
            </a:pPr>
            <a:r>
              <a:rPr lang="en-US" sz="2400" dirty="0">
                <a:latin typeface="+mn-lt"/>
              </a:rPr>
              <a:t>The concept is that:</a:t>
            </a:r>
          </a:p>
          <a:p>
            <a:pPr marL="342900" indent="-342900">
              <a:spcAft>
                <a:spcPts val="600"/>
              </a:spcAft>
              <a:buFont typeface="Arial" panose="020B0604020202020204" pitchFamily="34" charset="0"/>
              <a:buChar char="•"/>
            </a:pPr>
            <a:r>
              <a:rPr lang="en-US" sz="2400" dirty="0">
                <a:latin typeface="+mn-lt"/>
              </a:rPr>
              <a:t>You determine what assets need to be protected</a:t>
            </a:r>
          </a:p>
          <a:p>
            <a:pPr marL="342900" indent="-342900">
              <a:spcAft>
                <a:spcPts val="600"/>
              </a:spcAft>
              <a:buFont typeface="Arial" panose="020B0604020202020204" pitchFamily="34" charset="0"/>
              <a:buChar char="•"/>
            </a:pPr>
            <a:r>
              <a:rPr lang="en-US" sz="2400" dirty="0">
                <a:latin typeface="+mn-lt"/>
              </a:rPr>
              <a:t>Determine what are the threats that result in risks to these assets that need to be protected</a:t>
            </a:r>
          </a:p>
          <a:p>
            <a:pPr marL="342900" indent="-342900">
              <a:spcAft>
                <a:spcPts val="600"/>
              </a:spcAft>
              <a:buFont typeface="Arial" panose="020B0604020202020204" pitchFamily="34" charset="0"/>
              <a:buChar char="•"/>
            </a:pPr>
            <a:r>
              <a:rPr lang="en-US" sz="2400" dirty="0">
                <a:latin typeface="+mn-lt"/>
              </a:rPr>
              <a:t>Determine what countermeasures are needed to either counteract or minimize the risks caused by the threats</a:t>
            </a:r>
            <a:endParaRPr lang="en-US" sz="2400" b="1" dirty="0">
              <a:latin typeface="+mn-lt"/>
            </a:endParaRPr>
          </a:p>
          <a:p>
            <a:r>
              <a:rPr lang="en-US" sz="2400" dirty="0">
                <a:latin typeface="+mn-lt"/>
              </a:rPr>
              <a:t>The basic security triad is CIA:</a:t>
            </a:r>
          </a:p>
          <a:p>
            <a:pPr marL="285750" indent="-285750">
              <a:buFont typeface="Arial" panose="020B0604020202020204" pitchFamily="34" charset="0"/>
              <a:buChar char="•"/>
            </a:pPr>
            <a:r>
              <a:rPr lang="en-US" sz="2400" b="1" dirty="0">
                <a:latin typeface="+mn-lt"/>
              </a:rPr>
              <a:t>Confidentiality – </a:t>
            </a:r>
            <a:r>
              <a:rPr lang="en-US" sz="2400" dirty="0">
                <a:latin typeface="+mn-lt"/>
              </a:rPr>
              <a:t>Prevent unauthorized access</a:t>
            </a:r>
          </a:p>
          <a:p>
            <a:pPr marL="285750" indent="-285750">
              <a:buFont typeface="Arial" panose="020B0604020202020204" pitchFamily="34" charset="0"/>
              <a:buChar char="•"/>
            </a:pPr>
            <a:r>
              <a:rPr lang="en-US" sz="2400" b="1" dirty="0">
                <a:latin typeface="+mn-lt"/>
              </a:rPr>
              <a:t>Integrity – </a:t>
            </a:r>
            <a:r>
              <a:rPr lang="en-US" sz="2400" dirty="0">
                <a:latin typeface="+mn-lt"/>
              </a:rPr>
              <a:t>Prevent unauthorized change/destruction</a:t>
            </a:r>
          </a:p>
          <a:p>
            <a:pPr marL="285750" indent="-285750">
              <a:buFont typeface="Arial" panose="020B0604020202020204" pitchFamily="34" charset="0"/>
              <a:buChar char="•"/>
            </a:pPr>
            <a:r>
              <a:rPr lang="en-US" sz="2400" b="1" dirty="0">
                <a:latin typeface="+mn-lt"/>
              </a:rPr>
              <a:t>Availability – </a:t>
            </a:r>
            <a:r>
              <a:rPr lang="en-US" sz="2400" dirty="0">
                <a:latin typeface="+mn-lt"/>
              </a:rPr>
              <a:t>Have access when requested</a:t>
            </a:r>
          </a:p>
        </p:txBody>
      </p:sp>
    </p:spTree>
    <p:extLst>
      <p:ext uri="{BB962C8B-B14F-4D97-AF65-F5344CB8AC3E}">
        <p14:creationId xmlns:p14="http://schemas.microsoft.com/office/powerpoint/2010/main" val="160807551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3534" y="3187700"/>
            <a:ext cx="8305800" cy="482600"/>
          </a:xfrm>
        </p:spPr>
        <p:txBody>
          <a:bodyPr rIns="132080"/>
          <a:lstStyle/>
          <a:p>
            <a:pPr marL="39688" indent="0" fontAlgn="ctr">
              <a:buNone/>
            </a:pPr>
            <a:r>
              <a:rPr lang="en-US" sz="2400" b="1" dirty="0"/>
              <a:t>WHAT IS COMMON CRITERIA CERTIFICATION?</a:t>
            </a:r>
          </a:p>
        </p:txBody>
      </p:sp>
    </p:spTree>
    <p:extLst>
      <p:ext uri="{BB962C8B-B14F-4D97-AF65-F5344CB8AC3E}">
        <p14:creationId xmlns:p14="http://schemas.microsoft.com/office/powerpoint/2010/main" val="271305738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a:p>
            <a:pPr eaLnBrk="1" hangingPunct="1">
              <a:spcBef>
                <a:spcPct val="0"/>
              </a:spcBef>
              <a:buSzTx/>
              <a:buFontTx/>
              <a:buNone/>
            </a:pPr>
            <a:r>
              <a:rPr lang="en-US" altLang="en-US" sz="3000" dirty="0">
                <a:solidFill>
                  <a:schemeClr val="bg1"/>
                </a:solidFill>
                <a:latin typeface="Arial" panose="020B0604020202020204" pitchFamily="34" charset="0"/>
                <a:sym typeface="Arial" panose="020B0604020202020204" pitchFamily="34" charset="0"/>
              </a:rPr>
              <a:t> What is Common Criteria Certification?</a:t>
            </a: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270000"/>
            <a:ext cx="8959359" cy="5278438"/>
          </a:xfrm>
        </p:spPr>
        <p:txBody>
          <a:bodyPr rIns="132080"/>
          <a:lstStyle/>
          <a:p>
            <a:pPr>
              <a:spcAft>
                <a:spcPts val="600"/>
              </a:spcAft>
            </a:pPr>
            <a:r>
              <a:rPr lang="en-US" sz="2200" dirty="0"/>
              <a:t>Common Criteria Certification is the international computer security certification process defined by ISO/IEC Standard 15408-1:2009 Information technology — Security techniques — Evaluation criteria for IT security.</a:t>
            </a:r>
          </a:p>
          <a:p>
            <a:r>
              <a:rPr lang="en-US" sz="2200" dirty="0"/>
              <a:t>It consists of three parts:</a:t>
            </a:r>
          </a:p>
          <a:p>
            <a:pPr marL="457200" indent="-457200">
              <a:buFont typeface="+mj-lt"/>
              <a:buAutoNum type="arabicPeriod"/>
            </a:pPr>
            <a:r>
              <a:rPr lang="en-US" sz="2200" dirty="0"/>
              <a:t>Part 1: Introduction and general model </a:t>
            </a:r>
          </a:p>
          <a:p>
            <a:pPr marL="457200" indent="-457200">
              <a:buFont typeface="+mj-lt"/>
              <a:buAutoNum type="arabicPeriod"/>
            </a:pPr>
            <a:r>
              <a:rPr lang="en-US" sz="2200" dirty="0"/>
              <a:t>Part 2: Security functional requirements (SFRs)</a:t>
            </a:r>
          </a:p>
          <a:p>
            <a:pPr marL="457200" indent="-457200">
              <a:spcAft>
                <a:spcPts val="600"/>
              </a:spcAft>
              <a:buFont typeface="+mj-lt"/>
              <a:buAutoNum type="arabicPeriod"/>
            </a:pPr>
            <a:r>
              <a:rPr lang="en-US" sz="2200" dirty="0"/>
              <a:t>Part 3: Security assurance requirements (SARs)</a:t>
            </a:r>
          </a:p>
          <a:p>
            <a:pPr marL="39688" indent="0" fontAlgn="ctr">
              <a:buNone/>
            </a:pPr>
            <a:r>
              <a:rPr lang="en-US" sz="2200" dirty="0"/>
              <a:t>There also is an accompanying </a:t>
            </a:r>
            <a:r>
              <a:rPr lang="en-US" sz="2200" i="0" dirty="0">
                <a:solidFill>
                  <a:srgbClr val="000000"/>
                </a:solidFill>
                <a:effectLst/>
              </a:rPr>
              <a:t>Common Methodology</a:t>
            </a:r>
            <a:br>
              <a:rPr lang="en-US" sz="2200" i="0" dirty="0">
                <a:solidFill>
                  <a:srgbClr val="000000"/>
                </a:solidFill>
                <a:effectLst/>
              </a:rPr>
            </a:br>
            <a:r>
              <a:rPr lang="en-US" sz="2200" i="0" dirty="0">
                <a:solidFill>
                  <a:srgbClr val="000000"/>
                </a:solidFill>
                <a:effectLst/>
              </a:rPr>
              <a:t>for Information Technology Security Evaluation</a:t>
            </a:r>
            <a:r>
              <a:rPr lang="en-US" sz="2200" dirty="0"/>
              <a:t> (CEM) document that describes how the SFRs and SARs in Parts 2 and 3, respectively, are to be evaluated.</a:t>
            </a:r>
            <a:br>
              <a:rPr lang="en-US" sz="2200" dirty="0"/>
            </a:br>
            <a:endParaRPr lang="en-US" sz="2200" dirty="0"/>
          </a:p>
        </p:txBody>
      </p:sp>
    </p:spTree>
    <p:extLst>
      <p:ext uri="{BB962C8B-B14F-4D97-AF65-F5344CB8AC3E}">
        <p14:creationId xmlns:p14="http://schemas.microsoft.com/office/powerpoint/2010/main" val="333424878"/>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Common </a:t>
            </a:r>
            <a:r>
              <a:rPr lang="fr-FR" dirty="0" err="1"/>
              <a:t>Criteria</a:t>
            </a:r>
            <a:r>
              <a:rPr lang="fr-FR" dirty="0"/>
              <a:t> Certification</a:t>
            </a:r>
            <a:br>
              <a:rPr lang="fr-FR" dirty="0"/>
            </a:br>
            <a:r>
              <a:rPr lang="fr-FR" dirty="0"/>
              <a:t>Key </a:t>
            </a:r>
            <a:r>
              <a:rPr lang="fr-FR" dirty="0" err="1"/>
              <a:t>Terminology</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270000"/>
            <a:ext cx="8845755" cy="5278438"/>
          </a:xfrm>
        </p:spPr>
        <p:txBody>
          <a:bodyPr rIns="132080"/>
          <a:lstStyle/>
          <a:p>
            <a:pPr fontAlgn="ctr"/>
            <a:r>
              <a:rPr lang="en-US" sz="2000" b="1" dirty="0"/>
              <a:t>Target of Evaluation (TOE): </a:t>
            </a:r>
            <a:r>
              <a:rPr lang="en-US" sz="2000" dirty="0">
                <a:solidFill>
                  <a:srgbClr val="000000"/>
                </a:solidFill>
              </a:rPr>
              <a:t>A set of software, firmware and/or hardware possibly accompanied by guidance.</a:t>
            </a:r>
          </a:p>
          <a:p>
            <a:pPr marL="388938" lvl="1" indent="0" fontAlgn="ctr">
              <a:buNone/>
            </a:pPr>
            <a:r>
              <a:rPr lang="en-US" sz="2000" dirty="0">
                <a:solidFill>
                  <a:srgbClr val="000000"/>
                </a:solidFill>
              </a:rPr>
              <a:t>The TOE is what gets certified. It can be anything from a piece of hardware, a software application, part of a product, an operation system to a complete software/hardware/system product</a:t>
            </a:r>
            <a:endParaRPr lang="en-US" sz="2000" dirty="0"/>
          </a:p>
          <a:p>
            <a:pPr fontAlgn="ctr"/>
            <a:r>
              <a:rPr lang="en-US" sz="2000" b="1" i="0" dirty="0">
                <a:solidFill>
                  <a:srgbClr val="000000"/>
                </a:solidFill>
                <a:effectLst/>
              </a:rPr>
              <a:t>Protection Profile: </a:t>
            </a:r>
            <a:r>
              <a:rPr lang="en-US" sz="2000" b="0" i="0" dirty="0">
                <a:solidFill>
                  <a:srgbClr val="000000"/>
                </a:solidFill>
                <a:effectLst/>
              </a:rPr>
              <a:t>Implementation-independent statement of security needs for a TOE type</a:t>
            </a:r>
            <a:r>
              <a:rPr lang="en-US" sz="2000" dirty="0"/>
              <a:t> (in this case the TOE type will be “3D printers”)</a:t>
            </a:r>
          </a:p>
          <a:p>
            <a:pPr fontAlgn="ctr"/>
            <a:r>
              <a:rPr lang="en-US" sz="2000" b="1" i="0" dirty="0">
                <a:solidFill>
                  <a:srgbClr val="000000"/>
                </a:solidFill>
                <a:effectLst/>
              </a:rPr>
              <a:t>Security Target: </a:t>
            </a:r>
            <a:r>
              <a:rPr lang="en-US" sz="2000" dirty="0">
                <a:solidFill>
                  <a:srgbClr val="000000"/>
                </a:solidFill>
              </a:rPr>
              <a:t>I</a:t>
            </a:r>
            <a:r>
              <a:rPr lang="en-US" sz="2000" b="0" i="0" dirty="0">
                <a:solidFill>
                  <a:srgbClr val="000000"/>
                </a:solidFill>
                <a:effectLst/>
              </a:rPr>
              <a:t>mplementation-dependent statement of security needs for a specific identified TOE</a:t>
            </a:r>
            <a:r>
              <a:rPr lang="en-US" sz="2000" dirty="0"/>
              <a:t> </a:t>
            </a:r>
          </a:p>
          <a:p>
            <a:pPr fontAlgn="ctr"/>
            <a:r>
              <a:rPr lang="en-US" sz="2000" b="1" i="0" dirty="0">
                <a:solidFill>
                  <a:srgbClr val="000000"/>
                </a:solidFill>
                <a:effectLst/>
              </a:rPr>
              <a:t>Evaluation Scheme: </a:t>
            </a:r>
            <a:r>
              <a:rPr lang="en-US" sz="2000" dirty="0">
                <a:solidFill>
                  <a:srgbClr val="000000"/>
                </a:solidFill>
              </a:rPr>
              <a:t>A</a:t>
            </a:r>
            <a:r>
              <a:rPr lang="en-US" sz="2000" b="0" i="0" dirty="0">
                <a:solidFill>
                  <a:srgbClr val="000000"/>
                </a:solidFill>
                <a:effectLst/>
              </a:rPr>
              <a:t>dministrative and regulatory framework under which the CC is applied by an evaluation authority within a specific community</a:t>
            </a:r>
            <a:r>
              <a:rPr lang="en-US" sz="2000" dirty="0"/>
              <a:t> </a:t>
            </a:r>
            <a:endParaRPr lang="en-US" sz="2000" b="1" i="0" dirty="0">
              <a:solidFill>
                <a:srgbClr val="000000"/>
              </a:solidFill>
              <a:effectLst/>
            </a:endParaRPr>
          </a:p>
        </p:txBody>
      </p:sp>
    </p:spTree>
    <p:extLst>
      <p:ext uri="{BB962C8B-B14F-4D97-AF65-F5344CB8AC3E}">
        <p14:creationId xmlns:p14="http://schemas.microsoft.com/office/powerpoint/2010/main" val="2099657594"/>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533400"/>
            <a:ext cx="7315200" cy="528638"/>
          </a:xfrm>
        </p:spPr>
        <p:txBody>
          <a:bodyPr rIns="132080"/>
          <a:lstStyle/>
          <a:p>
            <a:pPr eaLnBrk="1" hangingPunct="1"/>
            <a:br>
              <a:rPr lang="fr-FR" dirty="0"/>
            </a:br>
            <a:br>
              <a:rPr lang="fr-FR" dirty="0"/>
            </a:br>
            <a:br>
              <a:rPr lang="fr-FR" dirty="0"/>
            </a:br>
            <a:br>
              <a:rPr lang="fr-FR" dirty="0"/>
            </a:br>
            <a:br>
              <a:rPr lang="fr-FR" dirty="0"/>
            </a:br>
            <a:r>
              <a:rPr lang="fr-FR" dirty="0"/>
              <a:t>Common </a:t>
            </a:r>
            <a:r>
              <a:rPr lang="fr-FR" dirty="0" err="1"/>
              <a:t>Criteria</a:t>
            </a:r>
            <a:r>
              <a:rPr lang="fr-FR" dirty="0"/>
              <a:t> Certification</a:t>
            </a:r>
            <a:br>
              <a:rPr lang="fr-FR" dirty="0"/>
            </a:br>
            <a:r>
              <a:rPr lang="fr-FR" dirty="0"/>
              <a:t>TOE </a:t>
            </a:r>
            <a:r>
              <a:rPr lang="fr-FR" dirty="0" err="1"/>
              <a:t>Specifications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3696" y="1175536"/>
            <a:ext cx="8845755" cy="4643438"/>
          </a:xfrm>
        </p:spPr>
        <p:txBody>
          <a:bodyPr rIns="132080"/>
          <a:lstStyle/>
          <a:p>
            <a:pPr marL="39688" indent="0" fontAlgn="ctr">
              <a:buNone/>
            </a:pPr>
            <a:r>
              <a:rPr lang="en-US" sz="2000" dirty="0"/>
              <a:t>The two main specifications that will define the requirements for a product to be certified are the Protection Profile and the Security Target.</a:t>
            </a:r>
          </a:p>
          <a:p>
            <a:pPr fontAlgn="ctr"/>
            <a:r>
              <a:rPr lang="en-US" sz="1800" b="1" i="0" dirty="0">
                <a:solidFill>
                  <a:srgbClr val="000000"/>
                </a:solidFill>
                <a:effectLst/>
              </a:rPr>
              <a:t>Protection Profile (PP): </a:t>
            </a:r>
            <a:r>
              <a:rPr lang="en-US" sz="1800" b="0" i="0" dirty="0">
                <a:solidFill>
                  <a:srgbClr val="000000"/>
                </a:solidFill>
                <a:effectLst/>
              </a:rPr>
              <a:t>Implementation-independent statement of security needs for a </a:t>
            </a:r>
            <a:r>
              <a:rPr lang="en-US" sz="1800" dirty="0">
                <a:solidFill>
                  <a:srgbClr val="000000"/>
                </a:solidFill>
              </a:rPr>
              <a:t>TOE </a:t>
            </a:r>
            <a:r>
              <a:rPr lang="en-US" sz="1800" b="0" i="0" dirty="0">
                <a:solidFill>
                  <a:srgbClr val="000000"/>
                </a:solidFill>
                <a:effectLst/>
              </a:rPr>
              <a:t>type </a:t>
            </a:r>
            <a:r>
              <a:rPr lang="en-US" sz="1800" dirty="0">
                <a:solidFill>
                  <a:srgbClr val="000000"/>
                </a:solidFill>
              </a:rPr>
              <a:t>(i.e. generic class of products like HCDs)</a:t>
            </a:r>
            <a:endParaRPr lang="en-US" sz="1800" b="0" i="0" dirty="0">
              <a:solidFill>
                <a:srgbClr val="000000"/>
              </a:solidFill>
              <a:effectLst/>
            </a:endParaRPr>
          </a:p>
          <a:p>
            <a:pPr fontAlgn="ctr"/>
            <a:r>
              <a:rPr lang="en-US" sz="1800" b="1" i="0" dirty="0">
                <a:solidFill>
                  <a:srgbClr val="000000"/>
                </a:solidFill>
                <a:effectLst/>
              </a:rPr>
              <a:t>Security Target (ST): </a:t>
            </a:r>
            <a:r>
              <a:rPr lang="en-US" sz="1800" dirty="0">
                <a:solidFill>
                  <a:srgbClr val="000000"/>
                </a:solidFill>
              </a:rPr>
              <a:t>I</a:t>
            </a:r>
            <a:r>
              <a:rPr lang="en-US" sz="1800" b="0" i="0" dirty="0">
                <a:solidFill>
                  <a:srgbClr val="000000"/>
                </a:solidFill>
                <a:effectLst/>
              </a:rPr>
              <a:t>mplementation-dependent statement of security needs for a specific identified TOE (i.e., a specific product)</a:t>
            </a:r>
          </a:p>
          <a:p>
            <a:pPr marL="39688" indent="0" fontAlgn="ctr">
              <a:buNone/>
            </a:pPr>
            <a:r>
              <a:rPr lang="en-US" sz="2000" dirty="0"/>
              <a:t>The process is that most Evaluation Schemes will require that any product to be certified by that Scheme must be certified against a PP approved by that Scheme</a:t>
            </a:r>
          </a:p>
          <a:p>
            <a:pPr fontAlgn="ctr"/>
            <a:r>
              <a:rPr lang="en-US" sz="1800" dirty="0"/>
              <a:t>The PP contains the minimum set of SFRs and Assurance Activities that every product of the type the PP covers must meet.</a:t>
            </a:r>
          </a:p>
          <a:p>
            <a:pPr fontAlgn="ctr"/>
            <a:r>
              <a:rPr lang="en-US" sz="1800" dirty="0"/>
              <a:t>When a product of the type covered by a PP is certified, an ST based on that PP that claims that PP will be created that uses the applicable SFRs and corresponding Assurance Activities from the PP tailored to the specific implementation details for the product being certified. </a:t>
            </a:r>
          </a:p>
          <a:p>
            <a:pPr fontAlgn="ctr"/>
            <a:r>
              <a:rPr lang="en-US" sz="1800" dirty="0"/>
              <a:t>It is this resultant ST that the product will be evaluated against</a:t>
            </a:r>
          </a:p>
        </p:txBody>
      </p:sp>
    </p:spTree>
    <p:extLst>
      <p:ext uri="{BB962C8B-B14F-4D97-AF65-F5344CB8AC3E}">
        <p14:creationId xmlns:p14="http://schemas.microsoft.com/office/powerpoint/2010/main" val="2274162889"/>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r>
              <a:rPr lang="fr-FR" dirty="0">
                <a:solidFill>
                  <a:schemeClr val="bg1"/>
                </a:solidFill>
              </a:rPr>
              <a:t>Common </a:t>
            </a:r>
            <a:r>
              <a:rPr lang="fr-FR" dirty="0" err="1">
                <a:solidFill>
                  <a:schemeClr val="bg1"/>
                </a:solidFill>
              </a:rPr>
              <a:t>Criteria</a:t>
            </a:r>
            <a:r>
              <a:rPr lang="fr-FR" dirty="0">
                <a:solidFill>
                  <a:schemeClr val="bg1"/>
                </a:solidFill>
              </a:rPr>
              <a:t> Certification</a:t>
            </a:r>
            <a:br>
              <a:rPr lang="fr-FR" dirty="0">
                <a:solidFill>
                  <a:schemeClr val="bg1"/>
                </a:solidFill>
              </a:rPr>
            </a:br>
            <a:r>
              <a:rPr lang="fr-FR" dirty="0">
                <a:solidFill>
                  <a:schemeClr val="bg1"/>
                </a:solidFill>
              </a:rPr>
              <a:t>PP and ST Content</a:t>
            </a:r>
            <a:endParaRPr lang="en-US" altLang="en-US" dirty="0">
              <a:solidFill>
                <a:schemeClr val="bg1"/>
              </a:solidFill>
            </a:endParaRPr>
          </a:p>
        </p:txBody>
      </p:sp>
      <p:graphicFrame>
        <p:nvGraphicFramePr>
          <p:cNvPr id="7" name="Table 7">
            <a:extLst>
              <a:ext uri="{FF2B5EF4-FFF2-40B4-BE49-F238E27FC236}">
                <a16:creationId xmlns:a16="http://schemas.microsoft.com/office/drawing/2014/main" id="{22771EE8-158E-40F6-B931-C65C4032C50F}"/>
              </a:ext>
            </a:extLst>
          </p:cNvPr>
          <p:cNvGraphicFramePr>
            <a:graphicFrameLocks noGrp="1"/>
          </p:cNvGraphicFramePr>
          <p:nvPr/>
        </p:nvGraphicFramePr>
        <p:xfrm>
          <a:off x="76200" y="1154462"/>
          <a:ext cx="8940800" cy="5508327"/>
        </p:xfrm>
        <a:graphic>
          <a:graphicData uri="http://schemas.openxmlformats.org/drawingml/2006/table">
            <a:tbl>
              <a:tblPr firstRow="1" bandRow="1">
                <a:tableStyleId>{5C22544A-7EE6-4342-B048-85BDC9FD1C3A}</a:tableStyleId>
              </a:tblPr>
              <a:tblGrid>
                <a:gridCol w="4467661">
                  <a:extLst>
                    <a:ext uri="{9D8B030D-6E8A-4147-A177-3AD203B41FA5}">
                      <a16:colId xmlns:a16="http://schemas.microsoft.com/office/drawing/2014/main" val="823595009"/>
                    </a:ext>
                  </a:extLst>
                </a:gridCol>
                <a:gridCol w="4473139">
                  <a:extLst>
                    <a:ext uri="{9D8B030D-6E8A-4147-A177-3AD203B41FA5}">
                      <a16:colId xmlns:a16="http://schemas.microsoft.com/office/drawing/2014/main" val="3649853350"/>
                    </a:ext>
                  </a:extLst>
                </a:gridCol>
              </a:tblGrid>
              <a:tr h="327742">
                <a:tc>
                  <a:txBody>
                    <a:bodyPr/>
                    <a:lstStyle/>
                    <a:p>
                      <a:pPr marL="0" marR="0" algn="ctr">
                        <a:lnSpc>
                          <a:spcPct val="107000"/>
                        </a:lnSpc>
                        <a:spcBef>
                          <a:spcPts val="0"/>
                        </a:spcBef>
                        <a:spcAft>
                          <a:spcPts val="0"/>
                        </a:spcAft>
                      </a:pPr>
                      <a:r>
                        <a:rPr lang="en-US" sz="1300" b="1" dirty="0">
                          <a:effectLst/>
                          <a:latin typeface="+mn-lt"/>
                          <a:ea typeface="Calibri" panose="020F0502020204030204" pitchFamily="34" charset="0"/>
                          <a:cs typeface="Times New Roman" panose="02020603050405020304" pitchFamily="18" charset="0"/>
                        </a:rPr>
                        <a:t>Protection Profile</a:t>
                      </a:r>
                      <a:endParaRPr lang="en-US" sz="13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300" b="1" dirty="0">
                          <a:effectLst/>
                          <a:latin typeface="+mn-lt"/>
                          <a:ea typeface="Calibri" panose="020F0502020204030204" pitchFamily="34" charset="0"/>
                          <a:cs typeface="Times New Roman" panose="02020603050405020304" pitchFamily="18" charset="0"/>
                        </a:rPr>
                        <a:t>Security Target</a:t>
                      </a:r>
                      <a:endParaRPr lang="en-US" sz="13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3404523"/>
                  </a:ext>
                </a:extLst>
              </a:tr>
              <a:tr h="457200">
                <a:tc>
                  <a:txBody>
                    <a:bodyPr/>
                    <a:lstStyle/>
                    <a:p>
                      <a:pPr marL="0" marR="0">
                        <a:lnSpc>
                          <a:spcPct val="107000"/>
                        </a:lnSpc>
                        <a:spcBef>
                          <a:spcPts val="1200"/>
                        </a:spcBef>
                        <a:spcAft>
                          <a:spcPts val="200"/>
                        </a:spcAft>
                      </a:pPr>
                      <a:r>
                        <a:rPr lang="en-US" sz="1300" dirty="0">
                          <a:effectLst/>
                          <a:latin typeface="+mn-lt"/>
                          <a:ea typeface="Calibri" panose="020F0502020204030204" pitchFamily="34" charset="0"/>
                          <a:cs typeface="Times New Roman" panose="02020603050405020304" pitchFamily="18" charset="0"/>
                        </a:rPr>
                        <a:t>For the generic class of products, the PP includes:</a:t>
                      </a:r>
                    </a:p>
                  </a:txBody>
                  <a:tcPr marL="68580" marR="68580" marT="0" marB="0"/>
                </a:tc>
                <a:tc>
                  <a:txBody>
                    <a:bodyPr/>
                    <a:lstStyle/>
                    <a:p>
                      <a:pPr marL="0" marR="0">
                        <a:lnSpc>
                          <a:spcPct val="107000"/>
                        </a:lnSpc>
                        <a:spcBef>
                          <a:spcPts val="200"/>
                        </a:spcBef>
                        <a:spcAft>
                          <a:spcPts val="200"/>
                        </a:spcAft>
                      </a:pPr>
                      <a:r>
                        <a:rPr lang="en-US" sz="1300" dirty="0">
                          <a:effectLst/>
                          <a:latin typeface="+mn-lt"/>
                          <a:ea typeface="Calibri" panose="020F0502020204030204" pitchFamily="34" charset="0"/>
                          <a:cs typeface="Times New Roman" panose="02020603050405020304" pitchFamily="18" charset="0"/>
                        </a:rPr>
                        <a:t>For a specific product in the generic class covered by the PP, the ST includes for the product being certified:</a:t>
                      </a:r>
                    </a:p>
                  </a:txBody>
                  <a:tcPr marL="68580" marR="68580" marT="0" marB="0"/>
                </a:tc>
                <a:extLst>
                  <a:ext uri="{0D108BD9-81ED-4DB2-BD59-A6C34878D82A}">
                    <a16:rowId xmlns:a16="http://schemas.microsoft.com/office/drawing/2014/main" val="1273853682"/>
                  </a:ext>
                </a:extLst>
              </a:tr>
              <a:tr h="2360750">
                <a:tc>
                  <a:txBody>
                    <a:bodyPr/>
                    <a:lstStyle/>
                    <a:p>
                      <a:pPr marL="342900" marR="0" lvl="0" indent="-342900">
                        <a:lnSpc>
                          <a:spcPct val="107000"/>
                        </a:lnSpc>
                        <a:spcBef>
                          <a:spcPts val="0"/>
                        </a:spcBef>
                        <a:spcAft>
                          <a:spcPts val="300"/>
                        </a:spcAft>
                        <a:buFont typeface="Symbol" panose="05050102010706020507" pitchFamily="18" charset="2"/>
                        <a:buChar char=""/>
                      </a:pPr>
                      <a:r>
                        <a:rPr lang="en-US" sz="1300" dirty="0">
                          <a:effectLst/>
                          <a:latin typeface="+mn-lt"/>
                          <a:ea typeface="Calibri" panose="020F0502020204030204" pitchFamily="34" charset="0"/>
                          <a:cs typeface="Times New Roman" panose="02020603050405020304" pitchFamily="18" charset="0"/>
                        </a:rPr>
                        <a:t>Overview of the class of products</a:t>
                      </a:r>
                    </a:p>
                    <a:p>
                      <a:pPr marL="342900" marR="0" lvl="0" indent="-342900">
                        <a:lnSpc>
                          <a:spcPct val="107000"/>
                        </a:lnSpc>
                        <a:spcBef>
                          <a:spcPts val="0"/>
                        </a:spcBef>
                        <a:spcAft>
                          <a:spcPts val="300"/>
                        </a:spcAft>
                        <a:buFont typeface="Symbol" panose="05050102010706020507" pitchFamily="18" charset="2"/>
                        <a:buChar char=""/>
                      </a:pPr>
                      <a:r>
                        <a:rPr lang="en-US" sz="1300" dirty="0">
                          <a:effectLst/>
                          <a:latin typeface="+mn-lt"/>
                          <a:ea typeface="Calibri" panose="020F0502020204030204" pitchFamily="34" charset="0"/>
                          <a:cs typeface="Times New Roman" panose="02020603050405020304" pitchFamily="18" charset="0"/>
                        </a:rPr>
                        <a:t>Conformance claim (i.e., what EAL is being claimed if any)</a:t>
                      </a:r>
                    </a:p>
                    <a:p>
                      <a:pPr marL="342900" marR="0" lvl="0" indent="-342900">
                        <a:lnSpc>
                          <a:spcPct val="107000"/>
                        </a:lnSpc>
                        <a:spcBef>
                          <a:spcPts val="0"/>
                        </a:spcBef>
                        <a:spcAft>
                          <a:spcPts val="300"/>
                        </a:spcAft>
                        <a:buFont typeface="Symbol" panose="05050102010706020507" pitchFamily="18" charset="2"/>
                        <a:buChar char=""/>
                      </a:pPr>
                      <a:r>
                        <a:rPr lang="en-US" sz="1300" dirty="0">
                          <a:effectLst/>
                          <a:latin typeface="+mn-lt"/>
                          <a:ea typeface="Calibri" panose="020F0502020204030204" pitchFamily="34" charset="0"/>
                          <a:cs typeface="Times New Roman" panose="02020603050405020304" pitchFamily="18" charset="0"/>
                        </a:rPr>
                        <a:t>Security Problem Definition for the general class of products covered by the PP</a:t>
                      </a:r>
                    </a:p>
                    <a:p>
                      <a:pPr marL="342900" marR="0" lvl="0" indent="-342900">
                        <a:lnSpc>
                          <a:spcPct val="107000"/>
                        </a:lnSpc>
                        <a:spcBef>
                          <a:spcPts val="0"/>
                        </a:spcBef>
                        <a:spcAft>
                          <a:spcPts val="300"/>
                        </a:spcAft>
                        <a:buFont typeface="Symbol" panose="05050102010706020507" pitchFamily="18" charset="2"/>
                        <a:buChar char=""/>
                      </a:pPr>
                      <a:r>
                        <a:rPr lang="en-US" sz="1300" dirty="0">
                          <a:effectLst/>
                          <a:latin typeface="+mn-lt"/>
                          <a:ea typeface="Calibri" panose="020F0502020204030204" pitchFamily="34" charset="0"/>
                          <a:cs typeface="Times New Roman" panose="02020603050405020304" pitchFamily="18" charset="0"/>
                        </a:rPr>
                        <a:t>Security Objectives for the class of products</a:t>
                      </a:r>
                    </a:p>
                    <a:p>
                      <a:pPr marL="342900" marR="0" lvl="0" indent="-342900">
                        <a:lnSpc>
                          <a:spcPct val="107000"/>
                        </a:lnSpc>
                        <a:spcBef>
                          <a:spcPts val="0"/>
                        </a:spcBef>
                        <a:spcAft>
                          <a:spcPts val="300"/>
                        </a:spcAft>
                        <a:buFont typeface="Symbol" panose="05050102010706020507" pitchFamily="18" charset="2"/>
                        <a:buChar char=""/>
                      </a:pPr>
                      <a:r>
                        <a:rPr lang="en-US" sz="1300" dirty="0">
                          <a:effectLst/>
                          <a:latin typeface="+mn-lt"/>
                          <a:ea typeface="Calibri" panose="020F0502020204030204" pitchFamily="34" charset="0"/>
                          <a:cs typeface="Times New Roman" panose="02020603050405020304" pitchFamily="18" charset="0"/>
                        </a:rPr>
                        <a:t>Definition of any components modified from CC Part 2</a:t>
                      </a:r>
                    </a:p>
                    <a:p>
                      <a:pPr marL="342900" marR="0" lvl="0" indent="-342900">
                        <a:lnSpc>
                          <a:spcPct val="107000"/>
                        </a:lnSpc>
                        <a:spcBef>
                          <a:spcPts val="0"/>
                        </a:spcBef>
                        <a:spcAft>
                          <a:spcPts val="300"/>
                        </a:spcAft>
                        <a:buFont typeface="Symbol" panose="05050102010706020507" pitchFamily="18" charset="2"/>
                        <a:buChar char=""/>
                      </a:pPr>
                      <a:r>
                        <a:rPr lang="en-US" sz="1300" dirty="0">
                          <a:effectLst/>
                          <a:latin typeface="+mn-lt"/>
                          <a:ea typeface="Calibri" panose="020F0502020204030204" pitchFamily="34" charset="0"/>
                          <a:cs typeface="Times New Roman" panose="02020603050405020304" pitchFamily="18" charset="0"/>
                        </a:rPr>
                        <a:t>Security Requirements</a:t>
                      </a:r>
                    </a:p>
                    <a:p>
                      <a:pPr marL="742950" marR="0" lvl="1" indent="-285750">
                        <a:lnSpc>
                          <a:spcPct val="107000"/>
                        </a:lnSpc>
                        <a:spcBef>
                          <a:spcPts val="0"/>
                        </a:spcBef>
                        <a:spcAft>
                          <a:spcPts val="300"/>
                        </a:spcAft>
                        <a:buFont typeface="Courier New" panose="02070309020205020404" pitchFamily="49" charset="0"/>
                        <a:buChar char="o"/>
                      </a:pPr>
                      <a:r>
                        <a:rPr lang="en-US" sz="1300" dirty="0">
                          <a:effectLst/>
                          <a:latin typeface="+mn-lt"/>
                          <a:ea typeface="Calibri" panose="020F0502020204030204" pitchFamily="34" charset="0"/>
                          <a:cs typeface="Times New Roman" panose="02020603050405020304" pitchFamily="18" charset="0"/>
                        </a:rPr>
                        <a:t>Security Functional Requirements (SFRs)</a:t>
                      </a:r>
                    </a:p>
                    <a:p>
                      <a:pPr marL="742950" marR="0" lvl="1" indent="-285750">
                        <a:lnSpc>
                          <a:spcPct val="107000"/>
                        </a:lnSpc>
                        <a:spcBef>
                          <a:spcPts val="0"/>
                        </a:spcBef>
                        <a:spcAft>
                          <a:spcPts val="300"/>
                        </a:spcAft>
                        <a:buFont typeface="Courier New" panose="02070309020205020404" pitchFamily="49" charset="0"/>
                        <a:buChar char="o"/>
                      </a:pPr>
                      <a:r>
                        <a:rPr lang="en-US" sz="1300" dirty="0">
                          <a:effectLst/>
                          <a:latin typeface="+mn-lt"/>
                          <a:ea typeface="Calibri" panose="020F0502020204030204" pitchFamily="34" charset="0"/>
                          <a:cs typeface="Times New Roman" panose="02020603050405020304" pitchFamily="18" charset="0"/>
                        </a:rPr>
                        <a:t>Assurance Activities for each SFR plus additional Security Assurance Requirements taken from CC Part 3</a:t>
                      </a:r>
                    </a:p>
                    <a:p>
                      <a:pPr marL="742950" marR="0" lvl="1" indent="-285750">
                        <a:lnSpc>
                          <a:spcPct val="107000"/>
                        </a:lnSpc>
                        <a:spcBef>
                          <a:spcPts val="0"/>
                        </a:spcBef>
                        <a:spcAft>
                          <a:spcPts val="300"/>
                        </a:spcAft>
                        <a:buFont typeface="Courier New" panose="02070309020205020404" pitchFamily="49" charset="0"/>
                        <a:buChar char="o"/>
                      </a:pPr>
                      <a:r>
                        <a:rPr lang="en-US" sz="1300" dirty="0">
                          <a:effectLst/>
                          <a:latin typeface="+mn-lt"/>
                          <a:ea typeface="Calibri" panose="020F0502020204030204" pitchFamily="34" charset="0"/>
                          <a:cs typeface="Times New Roman" panose="02020603050405020304" pitchFamily="18" charset="0"/>
                        </a:rPr>
                        <a:t>Rationale for both sets of Security Requirements</a:t>
                      </a:r>
                    </a:p>
                    <a:p>
                      <a:pPr marL="0" marR="0" lvl="0" indent="0" algn="l" defTabSz="914400" rtl="0" eaLnBrk="1" fontAlgn="auto" latinLnBrk="0" hangingPunct="1">
                        <a:lnSpc>
                          <a:spcPct val="107000"/>
                        </a:lnSpc>
                        <a:spcBef>
                          <a:spcPts val="0"/>
                        </a:spcBef>
                        <a:spcAft>
                          <a:spcPts val="300"/>
                        </a:spcAft>
                        <a:buClrTx/>
                        <a:buSzTx/>
                        <a:buFont typeface="Courier New" panose="02070309020205020404" pitchFamily="49" charset="0"/>
                        <a:buNone/>
                        <a:tabLst/>
                        <a:defRPr/>
                      </a:pPr>
                      <a:r>
                        <a:rPr lang="en-US" sz="1300" kern="1200" dirty="0">
                          <a:solidFill>
                            <a:schemeClr val="dk1"/>
                          </a:solidFill>
                          <a:effectLst/>
                          <a:latin typeface="+mn-lt"/>
                          <a:ea typeface="+mn-ea"/>
                          <a:cs typeface="+mn-cs"/>
                        </a:rPr>
                        <a:t>Note: The Security Requirements listed in this PP must be applied as appropriate to any products that are certified against this Protection Profile</a:t>
                      </a:r>
                    </a:p>
                    <a:p>
                      <a:pPr marL="0" marR="0" lvl="0" indent="0" algn="l" defTabSz="914400" rtl="0" eaLnBrk="1" fontAlgn="auto" latinLnBrk="0" hangingPunct="1">
                        <a:lnSpc>
                          <a:spcPct val="107000"/>
                        </a:lnSpc>
                        <a:spcBef>
                          <a:spcPts val="0"/>
                        </a:spcBef>
                        <a:spcAft>
                          <a:spcPts val="300"/>
                        </a:spcAft>
                        <a:buClrTx/>
                        <a:buSzTx/>
                        <a:buFont typeface="Courier New" panose="02070309020205020404" pitchFamily="49" charset="0"/>
                        <a:buNone/>
                        <a:tabLst/>
                        <a:defRPr/>
                      </a:pPr>
                      <a:r>
                        <a:rPr lang="en-US" sz="1300" kern="1200" dirty="0">
                          <a:solidFill>
                            <a:schemeClr val="dk1"/>
                          </a:solidFill>
                          <a:effectLst/>
                          <a:latin typeface="+mn-lt"/>
                          <a:ea typeface="+mn-ea"/>
                          <a:cs typeface="+mn-cs"/>
                        </a:rPr>
                        <a:t> </a:t>
                      </a:r>
                      <a:endParaRPr lang="en-US" sz="13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07000"/>
                        </a:lnSpc>
                        <a:spcBef>
                          <a:spcPts val="0"/>
                        </a:spcBef>
                        <a:spcAft>
                          <a:spcPts val="300"/>
                        </a:spcAft>
                        <a:buFont typeface="Symbol" panose="05050102010706020507" pitchFamily="18" charset="2"/>
                        <a:buChar char=""/>
                      </a:pPr>
                      <a:r>
                        <a:rPr lang="en-US" sz="1300" dirty="0">
                          <a:effectLst/>
                          <a:latin typeface="+mn-lt"/>
                          <a:ea typeface="Calibri" panose="020F0502020204030204" pitchFamily="34" charset="0"/>
                          <a:cs typeface="Times New Roman" panose="02020603050405020304" pitchFamily="18" charset="0"/>
                        </a:rPr>
                        <a:t>Overview of the product</a:t>
                      </a:r>
                    </a:p>
                    <a:p>
                      <a:pPr marL="342900" marR="0" lvl="0" indent="-342900">
                        <a:lnSpc>
                          <a:spcPct val="107000"/>
                        </a:lnSpc>
                        <a:spcBef>
                          <a:spcPts val="0"/>
                        </a:spcBef>
                        <a:spcAft>
                          <a:spcPts val="300"/>
                        </a:spcAft>
                        <a:buFont typeface="Symbol" panose="05050102010706020507" pitchFamily="18" charset="2"/>
                        <a:buChar char=""/>
                      </a:pPr>
                      <a:r>
                        <a:rPr lang="en-US" sz="1300" dirty="0">
                          <a:effectLst/>
                          <a:latin typeface="+mn-lt"/>
                          <a:ea typeface="Calibri" panose="020F0502020204030204" pitchFamily="34" charset="0"/>
                          <a:cs typeface="Times New Roman" panose="02020603050405020304" pitchFamily="18" charset="0"/>
                        </a:rPr>
                        <a:t>Conformance Claim – Usually this will be Exact Conformance to the applicable PP (i.e., per the PP with no deviations) </a:t>
                      </a:r>
                    </a:p>
                    <a:p>
                      <a:pPr marL="342900" marR="0" lvl="0" indent="-342900">
                        <a:lnSpc>
                          <a:spcPct val="107000"/>
                        </a:lnSpc>
                        <a:spcBef>
                          <a:spcPts val="0"/>
                        </a:spcBef>
                        <a:spcAft>
                          <a:spcPts val="300"/>
                        </a:spcAft>
                        <a:buFont typeface="Symbol" panose="05050102010706020507" pitchFamily="18" charset="2"/>
                        <a:buChar char=""/>
                      </a:pPr>
                      <a:r>
                        <a:rPr lang="en-US" sz="1300" dirty="0">
                          <a:effectLst/>
                          <a:latin typeface="+mn-lt"/>
                          <a:ea typeface="Calibri" panose="020F0502020204030204" pitchFamily="34" charset="0"/>
                          <a:cs typeface="Times New Roman" panose="02020603050405020304" pitchFamily="18" charset="0"/>
                        </a:rPr>
                        <a:t>Security Problem Definition (usually same as what is in the PP)</a:t>
                      </a:r>
                    </a:p>
                    <a:p>
                      <a:pPr marL="342900" marR="0" lvl="0" indent="-342900">
                        <a:lnSpc>
                          <a:spcPct val="107000"/>
                        </a:lnSpc>
                        <a:spcBef>
                          <a:spcPts val="0"/>
                        </a:spcBef>
                        <a:spcAft>
                          <a:spcPts val="300"/>
                        </a:spcAft>
                        <a:buFont typeface="Symbol" panose="05050102010706020507" pitchFamily="18" charset="2"/>
                        <a:buChar char=""/>
                      </a:pPr>
                      <a:r>
                        <a:rPr lang="en-US" sz="1300" dirty="0">
                          <a:effectLst/>
                          <a:latin typeface="+mn-lt"/>
                          <a:ea typeface="Calibri" panose="020F0502020204030204" pitchFamily="34" charset="0"/>
                          <a:cs typeface="Times New Roman" panose="02020603050405020304" pitchFamily="18" charset="0"/>
                        </a:rPr>
                        <a:t>Security Objectives (usually same as what is in the PP but can differ if necessary)</a:t>
                      </a:r>
                    </a:p>
                    <a:p>
                      <a:pPr marL="342900" marR="0" lvl="0" indent="-342900">
                        <a:lnSpc>
                          <a:spcPct val="107000"/>
                        </a:lnSpc>
                        <a:spcBef>
                          <a:spcPts val="0"/>
                        </a:spcBef>
                        <a:spcAft>
                          <a:spcPts val="300"/>
                        </a:spcAft>
                        <a:buFont typeface="Symbol" panose="05050102010706020507" pitchFamily="18" charset="2"/>
                        <a:buChar char=""/>
                      </a:pPr>
                      <a:r>
                        <a:rPr lang="en-US" sz="1300" dirty="0">
                          <a:effectLst/>
                          <a:latin typeface="+mn-lt"/>
                          <a:ea typeface="Calibri" panose="020F0502020204030204" pitchFamily="34" charset="0"/>
                          <a:cs typeface="Times New Roman" panose="02020603050405020304" pitchFamily="18" charset="0"/>
                        </a:rPr>
                        <a:t>Definition of any components modified from CC Part 2</a:t>
                      </a:r>
                    </a:p>
                    <a:p>
                      <a:pPr marL="342900" marR="0" lvl="0" indent="-342900">
                        <a:lnSpc>
                          <a:spcPct val="107000"/>
                        </a:lnSpc>
                        <a:spcBef>
                          <a:spcPts val="0"/>
                        </a:spcBef>
                        <a:spcAft>
                          <a:spcPts val="300"/>
                        </a:spcAft>
                        <a:buFont typeface="Symbol" panose="05050102010706020507" pitchFamily="18" charset="2"/>
                        <a:buChar char=""/>
                      </a:pPr>
                      <a:r>
                        <a:rPr lang="en-US" sz="1300" dirty="0">
                          <a:effectLst/>
                          <a:latin typeface="+mn-lt"/>
                          <a:ea typeface="Calibri" panose="020F0502020204030204" pitchFamily="34" charset="0"/>
                          <a:cs typeface="Times New Roman" panose="02020603050405020304" pitchFamily="18" charset="0"/>
                        </a:rPr>
                        <a:t>Security Requirements</a:t>
                      </a:r>
                    </a:p>
                    <a:p>
                      <a:pPr marL="742950" marR="0" lvl="1" indent="-285750">
                        <a:lnSpc>
                          <a:spcPct val="107000"/>
                        </a:lnSpc>
                        <a:spcBef>
                          <a:spcPts val="0"/>
                        </a:spcBef>
                        <a:spcAft>
                          <a:spcPts val="300"/>
                        </a:spcAft>
                        <a:buFont typeface="Courier New" panose="02070309020205020404" pitchFamily="49" charset="0"/>
                        <a:buChar char="o"/>
                      </a:pPr>
                      <a:r>
                        <a:rPr lang="en-US" sz="1300" dirty="0">
                          <a:effectLst/>
                          <a:latin typeface="+mn-lt"/>
                          <a:ea typeface="Calibri" panose="020F0502020204030204" pitchFamily="34" charset="0"/>
                          <a:cs typeface="Times New Roman" panose="02020603050405020304" pitchFamily="18" charset="0"/>
                        </a:rPr>
                        <a:t>Security Functional Requirements (SFRs) included from the PP</a:t>
                      </a:r>
                    </a:p>
                    <a:p>
                      <a:pPr marL="742950" marR="0" lvl="1" indent="-285750">
                        <a:lnSpc>
                          <a:spcPct val="107000"/>
                        </a:lnSpc>
                        <a:spcBef>
                          <a:spcPts val="0"/>
                        </a:spcBef>
                        <a:spcAft>
                          <a:spcPts val="300"/>
                        </a:spcAft>
                        <a:buFont typeface="Courier New" panose="02070309020205020404" pitchFamily="49" charset="0"/>
                        <a:buChar char="o"/>
                      </a:pPr>
                      <a:r>
                        <a:rPr lang="en-US" sz="1300" dirty="0">
                          <a:effectLst/>
                          <a:latin typeface="+mn-lt"/>
                          <a:ea typeface="Calibri" panose="020F0502020204030204" pitchFamily="34" charset="0"/>
                          <a:cs typeface="Times New Roman" panose="02020603050405020304" pitchFamily="18" charset="0"/>
                        </a:rPr>
                        <a:t>Assurance Activities for the SFRs included from the PP and the SARs from the PP</a:t>
                      </a:r>
                    </a:p>
                    <a:p>
                      <a:pPr marL="342900" marR="0" lvl="0" indent="-342900">
                        <a:lnSpc>
                          <a:spcPct val="107000"/>
                        </a:lnSpc>
                        <a:spcBef>
                          <a:spcPts val="0"/>
                        </a:spcBef>
                        <a:spcAft>
                          <a:spcPts val="300"/>
                        </a:spcAft>
                        <a:buFont typeface="Symbol" panose="05050102010706020507" pitchFamily="18" charset="2"/>
                        <a:buChar char=""/>
                      </a:pPr>
                      <a:r>
                        <a:rPr lang="en-US" sz="1300" dirty="0">
                          <a:effectLst/>
                          <a:latin typeface="+mn-lt"/>
                          <a:ea typeface="Calibri" panose="020F0502020204030204" pitchFamily="34" charset="0"/>
                          <a:cs typeface="Times New Roman" panose="02020603050405020304" pitchFamily="18" charset="0"/>
                        </a:rPr>
                        <a:t>Rationale for the Security Requirements included in the ST</a:t>
                      </a:r>
                    </a:p>
                    <a:p>
                      <a:pPr marL="342900" marR="0" lvl="0" indent="-342900">
                        <a:lnSpc>
                          <a:spcPct val="107000"/>
                        </a:lnSpc>
                        <a:spcBef>
                          <a:spcPts val="0"/>
                        </a:spcBef>
                        <a:spcAft>
                          <a:spcPts val="300"/>
                        </a:spcAft>
                        <a:buFont typeface="Symbol" panose="05050102010706020507" pitchFamily="18" charset="2"/>
                        <a:buChar char=""/>
                      </a:pPr>
                      <a:r>
                        <a:rPr lang="en-US" sz="1300" dirty="0">
                          <a:effectLst/>
                          <a:latin typeface="+mn-lt"/>
                          <a:ea typeface="Calibri" panose="020F0502020204030204" pitchFamily="34" charset="0"/>
                          <a:cs typeface="Times New Roman" panose="02020603050405020304" pitchFamily="18" charset="0"/>
                        </a:rPr>
                        <a:t>TOE Summary Specification – Provides a technical description how the SFRs included in the ST are satisfied</a:t>
                      </a:r>
                    </a:p>
                  </a:txBody>
                  <a:tcPr marL="68580" marR="68580" marT="0" marB="0"/>
                </a:tc>
                <a:extLst>
                  <a:ext uri="{0D108BD9-81ED-4DB2-BD59-A6C34878D82A}">
                    <a16:rowId xmlns:a16="http://schemas.microsoft.com/office/drawing/2014/main" val="3331328158"/>
                  </a:ext>
                </a:extLst>
              </a:tr>
            </a:tbl>
          </a:graphicData>
        </a:graphic>
      </p:graphicFrame>
    </p:spTree>
    <p:extLst>
      <p:ext uri="{BB962C8B-B14F-4D97-AF65-F5344CB8AC3E}">
        <p14:creationId xmlns:p14="http://schemas.microsoft.com/office/powerpoint/2010/main" val="167494508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8199" name="Rectangle 5"/>
          <p:cNvSpPr>
            <a:spLocks noGrp="1" noChangeArrowheads="1"/>
          </p:cNvSpPr>
          <p:nvPr>
            <p:ph type="title"/>
          </p:nvPr>
        </p:nvSpPr>
        <p:spPr/>
        <p:txBody>
          <a:bodyPr rIns="132080"/>
          <a:lstStyle/>
          <a:p>
            <a:pPr eaLnBrk="1" hangingPunct="1"/>
            <a:r>
              <a:rPr lang="en-US" altLang="en-US"/>
              <a:t>Intellectual Property Policy</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br>
              <a:rPr lang="en-US" altLang="en-US" dirty="0"/>
            </a:br>
            <a:r>
              <a:rPr lang="en-US" altLang="en-US" sz="2400" i="1" dirty="0"/>
              <a:t>“This meeting is conducted under the rules of the PWG IP policy”.  </a:t>
            </a:r>
          </a:p>
          <a:p>
            <a:pPr marL="782638" lvl="2" indent="-342900" eaLnBrk="1" hangingPunct="1"/>
            <a:r>
              <a:rPr lang="en-US" altLang="en-US" sz="2200" dirty="0"/>
              <a:t>Refer to the IP statements in the plenary slides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2800" dirty="0">
              <a:solidFill>
                <a:schemeClr val="bg1"/>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9" name="Rectangle 5">
            <a:extLst>
              <a:ext uri="{FF2B5EF4-FFF2-40B4-BE49-F238E27FC236}">
                <a16:creationId xmlns:a16="http://schemas.microsoft.com/office/drawing/2014/main" id="{CF3372DA-FEFE-4C82-81FE-167E1B5E978B}"/>
              </a:ext>
            </a:extLst>
          </p:cNvPr>
          <p:cNvSpPr>
            <a:spLocks noGrp="1" noChangeArrowheads="1"/>
          </p:cNvSpPr>
          <p:nvPr>
            <p:ph type="title"/>
          </p:nvPr>
        </p:nvSpPr>
        <p:spPr>
          <a:xfrm>
            <a:off x="457200" y="46038"/>
            <a:ext cx="7315200" cy="1016000"/>
          </a:xfrm>
        </p:spPr>
        <p:txBody>
          <a:bodyPr rIns="132080"/>
          <a:lstStyle/>
          <a:p>
            <a:pPr eaLnBrk="1" hangingPunct="1"/>
            <a:br>
              <a:rPr lang="fr-FR" dirty="0">
                <a:solidFill>
                  <a:schemeClr val="bg1"/>
                </a:solidFill>
              </a:rPr>
            </a:br>
            <a:r>
              <a:rPr lang="fr-FR" dirty="0">
                <a:solidFill>
                  <a:schemeClr val="bg1"/>
                </a:solidFill>
              </a:rPr>
              <a:t>Common </a:t>
            </a:r>
            <a:r>
              <a:rPr lang="fr-FR" dirty="0" err="1">
                <a:solidFill>
                  <a:schemeClr val="bg1"/>
                </a:solidFill>
              </a:rPr>
              <a:t>Criteria</a:t>
            </a:r>
            <a:r>
              <a:rPr lang="fr-FR" dirty="0">
                <a:solidFill>
                  <a:schemeClr val="bg1"/>
                </a:solidFill>
              </a:rPr>
              <a:t> Certification</a:t>
            </a:r>
            <a:br>
              <a:rPr lang="fr-FR" dirty="0">
                <a:solidFill>
                  <a:schemeClr val="bg1"/>
                </a:solidFill>
              </a:rPr>
            </a:br>
            <a:r>
              <a:rPr lang="fr-FR" dirty="0">
                <a:solidFill>
                  <a:schemeClr val="bg1"/>
                </a:solidFill>
              </a:rPr>
              <a:t>Process</a:t>
            </a:r>
            <a:endParaRPr lang="en-US" altLang="en-US" dirty="0">
              <a:solidFill>
                <a:schemeClr val="bg1"/>
              </a:solidFill>
            </a:endParaRPr>
          </a:p>
        </p:txBody>
      </p:sp>
      <p:pic>
        <p:nvPicPr>
          <p:cNvPr id="7" name="Picture 6">
            <a:extLst>
              <a:ext uri="{FF2B5EF4-FFF2-40B4-BE49-F238E27FC236}">
                <a16:creationId xmlns:a16="http://schemas.microsoft.com/office/drawing/2014/main" id="{2DA00A0C-8D73-43AD-896A-BB815823DE35}"/>
              </a:ext>
            </a:extLst>
          </p:cNvPr>
          <p:cNvPicPr>
            <a:picLocks noChangeAspect="1"/>
          </p:cNvPicPr>
          <p:nvPr/>
        </p:nvPicPr>
        <p:blipFill>
          <a:blip r:embed="rId4"/>
          <a:stretch>
            <a:fillRect/>
          </a:stretch>
        </p:blipFill>
        <p:spPr>
          <a:xfrm>
            <a:off x="228600" y="1174750"/>
            <a:ext cx="8726488" cy="5311775"/>
          </a:xfrm>
          <a:prstGeom prst="rect">
            <a:avLst/>
          </a:prstGeom>
        </p:spPr>
      </p:pic>
      <p:sp>
        <p:nvSpPr>
          <p:cNvPr id="11" name="TextBox 10">
            <a:extLst>
              <a:ext uri="{FF2B5EF4-FFF2-40B4-BE49-F238E27FC236}">
                <a16:creationId xmlns:a16="http://schemas.microsoft.com/office/drawing/2014/main" id="{8045F9CE-6BB7-4B10-BF5F-755774C4444B}"/>
              </a:ext>
            </a:extLst>
          </p:cNvPr>
          <p:cNvSpPr txBox="1"/>
          <p:nvPr/>
        </p:nvSpPr>
        <p:spPr>
          <a:xfrm>
            <a:off x="172022" y="5070107"/>
            <a:ext cx="2159000" cy="1277273"/>
          </a:xfrm>
          <a:prstGeom prst="rect">
            <a:avLst/>
          </a:prstGeom>
          <a:noFill/>
        </p:spPr>
        <p:txBody>
          <a:bodyPr wrap="square" rtlCol="0">
            <a:spAutoFit/>
          </a:bodyPr>
          <a:lstStyle/>
          <a:p>
            <a:r>
              <a:rPr lang="en-US" sz="1100" b="1" dirty="0">
                <a:latin typeface="+mn-lt"/>
              </a:rPr>
              <a:t>Note: There are constant communications between the Scheme and the Evaluation Lab and between the Owner and the Evaluation Lab throughout the process</a:t>
            </a:r>
          </a:p>
        </p:txBody>
      </p:sp>
      <p:sp>
        <p:nvSpPr>
          <p:cNvPr id="12" name="Rectangle 11">
            <a:extLst>
              <a:ext uri="{FF2B5EF4-FFF2-40B4-BE49-F238E27FC236}">
                <a16:creationId xmlns:a16="http://schemas.microsoft.com/office/drawing/2014/main" id="{1C92A0FF-18CD-4D24-82B0-88725C6090B2}"/>
              </a:ext>
            </a:extLst>
          </p:cNvPr>
          <p:cNvSpPr/>
          <p:nvPr/>
        </p:nvSpPr>
        <p:spPr bwMode="auto">
          <a:xfrm>
            <a:off x="188912" y="5105400"/>
            <a:ext cx="2060576" cy="1295400"/>
          </a:xfrm>
          <a:prstGeom prst="rect">
            <a:avLst/>
          </a:prstGeom>
          <a:no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a:ln>
                <a:noFill/>
              </a:ln>
              <a:solidFill>
                <a:srgbClr val="000000"/>
              </a:solidFill>
              <a:effectLst/>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33726439"/>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533400"/>
            <a:ext cx="7315200" cy="528638"/>
          </a:xfrm>
        </p:spPr>
        <p:txBody>
          <a:bodyPr rIns="132080"/>
          <a:lstStyle/>
          <a:p>
            <a:pPr eaLnBrk="1" hangingPunct="1"/>
            <a:br>
              <a:rPr lang="fr-FR" dirty="0"/>
            </a:br>
            <a:br>
              <a:rPr lang="fr-FR" dirty="0"/>
            </a:br>
            <a:br>
              <a:rPr lang="fr-FR" dirty="0"/>
            </a:br>
            <a:br>
              <a:rPr lang="fr-FR" dirty="0"/>
            </a:br>
            <a:br>
              <a:rPr lang="fr-FR" dirty="0"/>
            </a:br>
            <a:r>
              <a:rPr lang="fr-FR" dirty="0"/>
              <a:t>Common </a:t>
            </a:r>
            <a:r>
              <a:rPr lang="fr-FR" dirty="0" err="1"/>
              <a:t>Criteria</a:t>
            </a:r>
            <a:r>
              <a:rPr lang="fr-FR" dirty="0"/>
              <a:t> Certification</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905000"/>
            <a:ext cx="8845755" cy="4643438"/>
          </a:xfrm>
        </p:spPr>
        <p:txBody>
          <a:bodyPr rIns="132080"/>
          <a:lstStyle/>
          <a:p>
            <a:pPr marL="39688" indent="0" algn="ctr" fontAlgn="ctr">
              <a:buNone/>
            </a:pPr>
            <a:r>
              <a:rPr lang="en-US" sz="2800" b="1" dirty="0"/>
              <a:t>End result of a Common Criteria Certification is NEVER that the product being evaluated is secure</a:t>
            </a:r>
          </a:p>
          <a:p>
            <a:pPr marL="39688" indent="0" algn="ctr" fontAlgn="ctr">
              <a:buNone/>
            </a:pPr>
            <a:endParaRPr lang="en-US" sz="2800" b="1" dirty="0"/>
          </a:p>
          <a:p>
            <a:pPr marL="39688" indent="0" algn="ctr" fontAlgn="ctr">
              <a:buNone/>
            </a:pPr>
            <a:r>
              <a:rPr lang="en-US" sz="2800" b="1" dirty="0"/>
              <a:t>It is that the product being evaluated meets or does not meet its specification (either the PP or the ST as appropriate)</a:t>
            </a:r>
          </a:p>
          <a:p>
            <a:pPr marL="39688" indent="0" algn="ctr" fontAlgn="ctr">
              <a:buNone/>
            </a:pPr>
            <a:endParaRPr lang="en-US" sz="2800" b="1" dirty="0"/>
          </a:p>
        </p:txBody>
      </p:sp>
    </p:spTree>
    <p:extLst>
      <p:ext uri="{BB962C8B-B14F-4D97-AF65-F5344CB8AC3E}">
        <p14:creationId xmlns:p14="http://schemas.microsoft.com/office/powerpoint/2010/main" val="3372151442"/>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182688" y="3276600"/>
            <a:ext cx="7772400" cy="482600"/>
          </a:xfrm>
        </p:spPr>
        <p:txBody>
          <a:bodyPr rIns="132080"/>
          <a:lstStyle/>
          <a:p>
            <a:pPr marL="39688" indent="0" fontAlgn="ctr">
              <a:buNone/>
            </a:pPr>
            <a:r>
              <a:rPr lang="en-US" sz="2400" b="1" dirty="0"/>
              <a:t>HCD SECURITY PROBLEM DEFINITION</a:t>
            </a:r>
          </a:p>
        </p:txBody>
      </p:sp>
    </p:spTree>
    <p:extLst>
      <p:ext uri="{BB962C8B-B14F-4D97-AF65-F5344CB8AC3E}">
        <p14:creationId xmlns:p14="http://schemas.microsoft.com/office/powerpoint/2010/main" val="2126570084"/>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60783" y="63500"/>
            <a:ext cx="7315200" cy="1016000"/>
          </a:xfrm>
        </p:spPr>
        <p:txBody>
          <a:bodyPr rIns="132080"/>
          <a:lstStyle/>
          <a:p>
            <a:pPr eaLnBrk="1" hangingPunct="1"/>
            <a:r>
              <a:rPr lang="fr-FR" dirty="0" err="1"/>
              <a:t>What</a:t>
            </a:r>
            <a:r>
              <a:rPr lang="fr-FR" dirty="0"/>
              <a:t> </a:t>
            </a:r>
            <a:r>
              <a:rPr lang="fr-FR" dirty="0" err="1"/>
              <a:t>is</a:t>
            </a:r>
            <a:r>
              <a:rPr lang="fr-FR" dirty="0"/>
              <a:t> a </a:t>
            </a:r>
            <a:r>
              <a:rPr lang="fr-FR" dirty="0" err="1"/>
              <a:t>Hardcopy</a:t>
            </a:r>
            <a:r>
              <a:rPr lang="fr-FR" dirty="0"/>
              <a:t> </a:t>
            </a:r>
            <a:r>
              <a:rPr lang="fr-FR" dirty="0" err="1"/>
              <a:t>Device</a:t>
            </a:r>
            <a:r>
              <a:rPr lang="fr-FR" dirty="0"/>
              <a:t>?</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270000"/>
            <a:ext cx="8959359" cy="5278438"/>
          </a:xfrm>
        </p:spPr>
        <p:txBody>
          <a:bodyPr rIns="132080"/>
          <a:lstStyle/>
          <a:p>
            <a:pPr marL="39688" indent="0" fontAlgn="ctr">
              <a:buNone/>
            </a:pPr>
            <a:r>
              <a:rPr lang="en-US" sz="2000" dirty="0"/>
              <a:t>A Hardcopy Device is defined as “</a:t>
            </a:r>
            <a:r>
              <a:rPr lang="en-US" sz="2000" b="0" i="0" dirty="0">
                <a:solidFill>
                  <a:srgbClr val="000000"/>
                </a:solidFill>
                <a:effectLst/>
              </a:rPr>
              <a:t>A system producing or utilizing a physical embodiment of an electronic document or image. These systems include printers, scanners, fax machines, digital copiers, MFPs (multifunction peripherals), MFDs (multifunction devices), “all-in-ones,” and other similar product”</a:t>
            </a:r>
            <a:endParaRPr lang="en-US" sz="2000" dirty="0">
              <a:solidFill>
                <a:srgbClr val="000000"/>
              </a:solidFill>
            </a:endParaRPr>
          </a:p>
          <a:p>
            <a:pPr marL="39688" indent="0" fontAlgn="ctr">
              <a:buNone/>
            </a:pPr>
            <a:r>
              <a:rPr lang="en-US" sz="2000" dirty="0">
                <a:solidFill>
                  <a:srgbClr val="000000"/>
                </a:solidFill>
              </a:rPr>
              <a:t>Although the definition “technically” could embrace 3D printers, all the security work to date has been around 2D printers and has focused on two main areas:</a:t>
            </a:r>
          </a:p>
          <a:p>
            <a:pPr fontAlgn="ctr"/>
            <a:r>
              <a:rPr lang="en-US" sz="2000" b="0" i="0" dirty="0">
                <a:solidFill>
                  <a:srgbClr val="000000"/>
                </a:solidFill>
                <a:effectLst/>
              </a:rPr>
              <a:t>Single </a:t>
            </a:r>
            <a:r>
              <a:rPr lang="en-US" sz="2000" dirty="0">
                <a:solidFill>
                  <a:srgbClr val="000000"/>
                </a:solidFill>
              </a:rPr>
              <a:t>Function Printers that can only print</a:t>
            </a:r>
          </a:p>
          <a:p>
            <a:pPr fontAlgn="ctr"/>
            <a:r>
              <a:rPr lang="en-US" sz="2000" b="0" i="0" dirty="0">
                <a:solidFill>
                  <a:srgbClr val="000000"/>
                </a:solidFill>
                <a:effectLst/>
              </a:rPr>
              <a:t>Mu</a:t>
            </a:r>
            <a:r>
              <a:rPr lang="en-US" sz="2000" dirty="0">
                <a:solidFill>
                  <a:srgbClr val="000000"/>
                </a:solidFill>
              </a:rPr>
              <a:t>lti-Function Devices (devices that can do two or more of print, scan, copy, PSTN fax and many other functions)</a:t>
            </a:r>
            <a:r>
              <a:rPr lang="en-US" sz="2000" dirty="0"/>
              <a:t> </a:t>
            </a:r>
            <a:br>
              <a:rPr lang="en-US" sz="1600" dirty="0"/>
            </a:br>
            <a:endParaRPr lang="en-US" sz="2000" dirty="0"/>
          </a:p>
        </p:txBody>
      </p:sp>
    </p:spTree>
    <p:extLst>
      <p:ext uri="{BB962C8B-B14F-4D97-AF65-F5344CB8AC3E}">
        <p14:creationId xmlns:p14="http://schemas.microsoft.com/office/powerpoint/2010/main" val="4263170554"/>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27000" y="46038"/>
            <a:ext cx="7645400" cy="1016000"/>
          </a:xfrm>
        </p:spPr>
        <p:txBody>
          <a:bodyPr rIns="132080"/>
          <a:lstStyle/>
          <a:p>
            <a:pPr eaLnBrk="1" hangingPunct="1"/>
            <a:r>
              <a:rPr lang="en-US" altLang="en-US" dirty="0"/>
              <a:t>Typical 2D Hardcopy Device Use Cases</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270000"/>
            <a:ext cx="8959359" cy="5278438"/>
          </a:xfrm>
        </p:spPr>
        <p:txBody>
          <a:bodyPr rIns="132080"/>
          <a:lstStyle/>
          <a:p>
            <a:pPr marL="39688" indent="0" fontAlgn="ctr">
              <a:buNone/>
            </a:pPr>
            <a:r>
              <a:rPr lang="en-US" sz="2000" dirty="0"/>
              <a:t>Principally performing one or more of the following functions:</a:t>
            </a:r>
          </a:p>
          <a:p>
            <a:pPr fontAlgn="ctr"/>
            <a:r>
              <a:rPr lang="en-US" sz="2000" dirty="0"/>
              <a:t>Printing</a:t>
            </a:r>
          </a:p>
          <a:p>
            <a:pPr fontAlgn="ctr"/>
            <a:r>
              <a:rPr lang="en-US" sz="2000" dirty="0"/>
              <a:t>Copying</a:t>
            </a:r>
          </a:p>
          <a:p>
            <a:pPr fontAlgn="ctr">
              <a:spcAft>
                <a:spcPts val="1200"/>
              </a:spcAft>
            </a:pPr>
            <a:r>
              <a:rPr lang="en-US" sz="2000" dirty="0"/>
              <a:t>Scanning</a:t>
            </a:r>
          </a:p>
          <a:p>
            <a:pPr marL="39688" indent="0" fontAlgn="ctr">
              <a:buNone/>
            </a:pPr>
            <a:r>
              <a:rPr lang="en-US" sz="2000" dirty="0"/>
              <a:t>Other important security-related functions that Hardcopy devices perform are:</a:t>
            </a:r>
          </a:p>
          <a:p>
            <a:pPr fontAlgn="ctr"/>
            <a:r>
              <a:rPr lang="en-US" sz="2000" dirty="0"/>
              <a:t>Configuration of security settings by authorized administrators</a:t>
            </a:r>
          </a:p>
          <a:p>
            <a:pPr fontAlgn="ctr"/>
            <a:r>
              <a:rPr lang="en-US" sz="2000" dirty="0"/>
              <a:t>Monitoring security-related events in audit logs by authorized personnel </a:t>
            </a:r>
          </a:p>
          <a:p>
            <a:pPr fontAlgn="ctr"/>
            <a:r>
              <a:rPr lang="en-US" sz="2000" dirty="0"/>
              <a:t>Verifying the integrity and authenticity of software updates</a:t>
            </a:r>
          </a:p>
          <a:p>
            <a:pPr fontAlgn="ctr"/>
            <a:r>
              <a:rPr lang="en-US" sz="2000" dirty="0"/>
              <a:t>Checking for malfunctions via self-tests during power-up sequences</a:t>
            </a:r>
          </a:p>
        </p:txBody>
      </p:sp>
    </p:spTree>
    <p:extLst>
      <p:ext uri="{BB962C8B-B14F-4D97-AF65-F5344CB8AC3E}">
        <p14:creationId xmlns:p14="http://schemas.microsoft.com/office/powerpoint/2010/main" val="699441517"/>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27000" y="46038"/>
            <a:ext cx="7645400" cy="1016000"/>
          </a:xfrm>
        </p:spPr>
        <p:txBody>
          <a:bodyPr rIns="132080"/>
          <a:lstStyle/>
          <a:p>
            <a:pPr eaLnBrk="1" hangingPunct="1"/>
            <a:r>
              <a:rPr lang="en-US" altLang="en-US" dirty="0"/>
              <a:t>Typical 2D Hardcopy Device Use Cases</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270000"/>
            <a:ext cx="8959359" cy="5278438"/>
          </a:xfrm>
        </p:spPr>
        <p:txBody>
          <a:bodyPr rIns="132080"/>
          <a:lstStyle/>
          <a:p>
            <a:pPr marL="39688" indent="0" fontAlgn="ctr">
              <a:buNone/>
            </a:pPr>
            <a:r>
              <a:rPr lang="en-US" sz="2000" dirty="0"/>
              <a:t>Hardcopy Devices may also perform the following optional functions:</a:t>
            </a:r>
          </a:p>
          <a:p>
            <a:pPr fontAlgn="ctr"/>
            <a:r>
              <a:rPr lang="en-US" sz="2000" dirty="0"/>
              <a:t>Send and receive fax over PSTN</a:t>
            </a:r>
          </a:p>
          <a:p>
            <a:pPr fontAlgn="ctr"/>
            <a:r>
              <a:rPr lang="en-US" sz="2000" dirty="0"/>
              <a:t>Store electronic documents temporarily or permanently in volatile or non-volatile memory on the device</a:t>
            </a:r>
          </a:p>
          <a:p>
            <a:pPr fontAlgn="ctr"/>
            <a:r>
              <a:rPr lang="en-US" sz="2000" dirty="0"/>
              <a:t>Overwrite temporary user image data stored on the device</a:t>
            </a:r>
          </a:p>
          <a:p>
            <a:pPr fontAlgn="ctr"/>
            <a:r>
              <a:rPr lang="en-US" sz="2000" dirty="0"/>
              <a:t>Store audit log data on the device</a:t>
            </a:r>
          </a:p>
          <a:p>
            <a:pPr fontAlgn="ctr"/>
            <a:r>
              <a:rPr lang="en-US" sz="2000" dirty="0"/>
              <a:t>Purge customer data on the device to aid redeployment or decommissioning of a device</a:t>
            </a:r>
          </a:p>
        </p:txBody>
      </p:sp>
    </p:spTree>
    <p:extLst>
      <p:ext uri="{BB962C8B-B14F-4D97-AF65-F5344CB8AC3E}">
        <p14:creationId xmlns:p14="http://schemas.microsoft.com/office/powerpoint/2010/main" val="2986550252"/>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41140" y="63500"/>
            <a:ext cx="7315200" cy="1016000"/>
          </a:xfrm>
        </p:spPr>
        <p:txBody>
          <a:bodyPr rIns="132080"/>
          <a:lstStyle/>
          <a:p>
            <a:pPr eaLnBrk="1" hangingPunct="1"/>
            <a:r>
              <a:rPr lang="fr-FR" dirty="0"/>
              <a:t>2D </a:t>
            </a:r>
            <a:r>
              <a:rPr lang="fr-FR" dirty="0" err="1"/>
              <a:t>Hardcopy</a:t>
            </a:r>
            <a:r>
              <a:rPr lang="fr-FR" dirty="0"/>
              <a:t> </a:t>
            </a:r>
            <a:r>
              <a:rPr lang="fr-FR" dirty="0" err="1"/>
              <a:t>Devices</a:t>
            </a:r>
            <a:br>
              <a:rPr lang="fr-FR" dirty="0"/>
            </a:br>
            <a:r>
              <a:rPr lang="fr-FR" dirty="0"/>
              <a:t>Key Security </a:t>
            </a:r>
            <a:r>
              <a:rPr lang="fr-FR" dirty="0" err="1"/>
              <a:t>Threats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270000"/>
            <a:ext cx="8959359" cy="5278438"/>
          </a:xfrm>
        </p:spPr>
        <p:txBody>
          <a:bodyPr rIns="132080"/>
          <a:lstStyle/>
          <a:p>
            <a:pPr fontAlgn="ctr">
              <a:spcAft>
                <a:spcPts val="1200"/>
              </a:spcAft>
            </a:pPr>
            <a:r>
              <a:rPr lang="en-US" sz="2400" dirty="0"/>
              <a:t>Unauthorized Access to user document data stored in the HCD (primarily in non-volatile storage)</a:t>
            </a:r>
          </a:p>
          <a:p>
            <a:pPr fontAlgn="ctr">
              <a:spcAft>
                <a:spcPts val="1200"/>
              </a:spcAft>
            </a:pPr>
            <a:r>
              <a:rPr lang="en-US" sz="2400" dirty="0"/>
              <a:t>Unauthorized Access to TSF data stored in the HCD</a:t>
            </a:r>
          </a:p>
          <a:p>
            <a:pPr fontAlgn="ctr">
              <a:spcAft>
                <a:spcPts val="1200"/>
              </a:spcAft>
            </a:pPr>
            <a:r>
              <a:rPr lang="en-US" sz="2400" dirty="0"/>
              <a:t>Unauthorized Access to User and TSF data transmitted to/from the HCD over a network</a:t>
            </a:r>
          </a:p>
          <a:p>
            <a:pPr fontAlgn="ctr">
              <a:spcAft>
                <a:spcPts val="1200"/>
              </a:spcAft>
            </a:pPr>
            <a:r>
              <a:rPr lang="en-US" sz="2400" dirty="0"/>
              <a:t>Unauthorized Software Update</a:t>
            </a:r>
          </a:p>
          <a:p>
            <a:pPr fontAlgn="ctr">
              <a:spcAft>
                <a:spcPts val="1200"/>
              </a:spcAft>
            </a:pPr>
            <a:r>
              <a:rPr lang="en-US" sz="2400" dirty="0"/>
              <a:t>Failure of the TSF</a:t>
            </a:r>
          </a:p>
          <a:p>
            <a:pPr fontAlgn="ctr"/>
            <a:endParaRPr lang="en-US" sz="2400" dirty="0"/>
          </a:p>
          <a:p>
            <a:pPr fontAlgn="ctr"/>
            <a:endParaRPr lang="en-US" sz="2400" dirty="0"/>
          </a:p>
          <a:p>
            <a:pPr fontAlgn="ctr"/>
            <a:endParaRPr lang="en-US" sz="2400" dirty="0"/>
          </a:p>
        </p:txBody>
      </p:sp>
    </p:spTree>
    <p:extLst>
      <p:ext uri="{BB962C8B-B14F-4D97-AF65-F5344CB8AC3E}">
        <p14:creationId xmlns:p14="http://schemas.microsoft.com/office/powerpoint/2010/main" val="3034761485"/>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0" y="158750"/>
            <a:ext cx="7315200" cy="1016000"/>
          </a:xfrm>
        </p:spPr>
        <p:txBody>
          <a:bodyPr rIns="132080"/>
          <a:lstStyle/>
          <a:p>
            <a:pPr eaLnBrk="1" hangingPunct="1"/>
            <a:r>
              <a:rPr lang="fr-FR" sz="3200" dirty="0"/>
              <a:t>2D </a:t>
            </a:r>
            <a:r>
              <a:rPr lang="fr-FR" sz="3200" dirty="0" err="1"/>
              <a:t>Hardcopy</a:t>
            </a:r>
            <a:r>
              <a:rPr lang="fr-FR" sz="3200" dirty="0"/>
              <a:t> </a:t>
            </a:r>
            <a:r>
              <a:rPr lang="fr-FR" sz="3200" dirty="0" err="1"/>
              <a:t>Devices</a:t>
            </a:r>
            <a:br>
              <a:rPr lang="fr-FR" sz="3200" dirty="0"/>
            </a:br>
            <a:r>
              <a:rPr lang="fr-FR" sz="3200" dirty="0"/>
              <a:t>Key Security Assumptions</a:t>
            </a:r>
            <a:endParaRPr lang="en-US" altLang="en-US" sz="32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4" name="Table 4">
            <a:extLst>
              <a:ext uri="{FF2B5EF4-FFF2-40B4-BE49-F238E27FC236}">
                <a16:creationId xmlns:a16="http://schemas.microsoft.com/office/drawing/2014/main" id="{D9DF19F7-67C1-4266-9499-6798A6C10849}"/>
              </a:ext>
            </a:extLst>
          </p:cNvPr>
          <p:cNvGraphicFramePr>
            <a:graphicFrameLocks noGrp="1"/>
          </p:cNvGraphicFramePr>
          <p:nvPr/>
        </p:nvGraphicFramePr>
        <p:xfrm>
          <a:off x="76200" y="1206369"/>
          <a:ext cx="8878888" cy="3169920"/>
        </p:xfrm>
        <a:graphic>
          <a:graphicData uri="http://schemas.openxmlformats.org/drawingml/2006/table">
            <a:tbl>
              <a:tblPr firstRow="1" bandRow="1">
                <a:tableStyleId>{5C22544A-7EE6-4342-B048-85BDC9FD1C3A}</a:tableStyleId>
              </a:tblPr>
              <a:tblGrid>
                <a:gridCol w="2953460">
                  <a:extLst>
                    <a:ext uri="{9D8B030D-6E8A-4147-A177-3AD203B41FA5}">
                      <a16:colId xmlns:a16="http://schemas.microsoft.com/office/drawing/2014/main" val="660394607"/>
                    </a:ext>
                  </a:extLst>
                </a:gridCol>
                <a:gridCol w="5925428">
                  <a:extLst>
                    <a:ext uri="{9D8B030D-6E8A-4147-A177-3AD203B41FA5}">
                      <a16:colId xmlns:a16="http://schemas.microsoft.com/office/drawing/2014/main" val="2333481790"/>
                    </a:ext>
                  </a:extLst>
                </a:gridCol>
              </a:tblGrid>
              <a:tr h="276232">
                <a:tc>
                  <a:txBody>
                    <a:bodyPr/>
                    <a:lstStyle/>
                    <a:p>
                      <a:pPr algn="ctr"/>
                      <a:r>
                        <a:rPr lang="en-US" dirty="0"/>
                        <a:t>Title</a:t>
                      </a:r>
                    </a:p>
                  </a:txBody>
                  <a:tcPr anchor="b"/>
                </a:tc>
                <a:tc>
                  <a:txBody>
                    <a:bodyPr/>
                    <a:lstStyle/>
                    <a:p>
                      <a:pPr algn="ctr"/>
                      <a:r>
                        <a:rPr lang="en-US" dirty="0"/>
                        <a:t>Assumption</a:t>
                      </a:r>
                    </a:p>
                  </a:txBody>
                  <a:tcPr anchor="b"/>
                </a:tc>
                <a:extLst>
                  <a:ext uri="{0D108BD9-81ED-4DB2-BD59-A6C34878D82A}">
                    <a16:rowId xmlns:a16="http://schemas.microsoft.com/office/drawing/2014/main" val="1325167203"/>
                  </a:ext>
                </a:extLst>
              </a:tr>
              <a:tr h="485357">
                <a:tc>
                  <a:txBody>
                    <a:bodyPr/>
                    <a:lstStyle/>
                    <a:p>
                      <a:pPr marL="39688" indent="0" fontAlgn="ctr">
                        <a:spcAft>
                          <a:spcPts val="0"/>
                        </a:spcAft>
                        <a:buNone/>
                      </a:pPr>
                      <a:r>
                        <a:rPr lang="en-US" sz="1600" dirty="0"/>
                        <a:t>Physical Security</a:t>
                      </a:r>
                    </a:p>
                  </a:txBody>
                  <a:tcPr/>
                </a:tc>
                <a:tc>
                  <a:txBody>
                    <a:bodyPr/>
                    <a:lstStyle/>
                    <a:p>
                      <a:pPr fontAlgn="ctr">
                        <a:spcBef>
                          <a:spcPts val="0"/>
                        </a:spcBef>
                        <a:spcAft>
                          <a:spcPts val="600"/>
                        </a:spcAft>
                      </a:pPr>
                      <a:r>
                        <a:rPr lang="en-US" sz="1600" b="0" i="0" dirty="0">
                          <a:solidFill>
                            <a:srgbClr val="333333"/>
                          </a:solidFill>
                          <a:effectLst/>
                        </a:rPr>
                        <a:t>Physical security, commensurate with the value of the TOE and the data it stores or processes, is assumed to be provided by the environment</a:t>
                      </a:r>
                      <a:endParaRPr lang="en-US" sz="1600" dirty="0">
                        <a:solidFill>
                          <a:srgbClr val="333333"/>
                        </a:solidFill>
                      </a:endParaRPr>
                    </a:p>
                  </a:txBody>
                  <a:tcPr/>
                </a:tc>
                <a:extLst>
                  <a:ext uri="{0D108BD9-81ED-4DB2-BD59-A6C34878D82A}">
                    <a16:rowId xmlns:a16="http://schemas.microsoft.com/office/drawing/2014/main" val="943479974"/>
                  </a:ext>
                </a:extLst>
              </a:tr>
              <a:tr h="576711">
                <a:tc>
                  <a:txBody>
                    <a:bodyPr/>
                    <a:lstStyle/>
                    <a:p>
                      <a:pPr marL="39688" indent="0" fontAlgn="ctr">
                        <a:spcAft>
                          <a:spcPts val="0"/>
                        </a:spcAft>
                        <a:buNone/>
                      </a:pPr>
                      <a:r>
                        <a:rPr lang="en-US" sz="1600" dirty="0">
                          <a:solidFill>
                            <a:srgbClr val="333333"/>
                          </a:solidFill>
                        </a:rPr>
                        <a:t>Network Security</a:t>
                      </a:r>
                      <a:endParaRPr lang="en-US" sz="1600" dirty="0"/>
                    </a:p>
                  </a:txBody>
                  <a:tcPr/>
                </a:tc>
                <a:tc>
                  <a:txBody>
                    <a:bodyPr/>
                    <a:lstStyle/>
                    <a:p>
                      <a:pPr fontAlgn="ctr">
                        <a:spcBef>
                          <a:spcPts val="0"/>
                        </a:spcBef>
                        <a:spcAft>
                          <a:spcPts val="600"/>
                        </a:spcAft>
                      </a:pPr>
                      <a:r>
                        <a:rPr lang="en-US" sz="1600" b="0" i="0" dirty="0">
                          <a:solidFill>
                            <a:srgbClr val="333333"/>
                          </a:solidFill>
                          <a:effectLst/>
                        </a:rPr>
                        <a:t>The Operational Environment is assumed to protect the HCD from direct, public access to its LAN</a:t>
                      </a:r>
                      <a:r>
                        <a:rPr lang="en-US" sz="1600" dirty="0">
                          <a:solidFill>
                            <a:srgbClr val="333333"/>
                          </a:solidFill>
                        </a:rPr>
                        <a:t> </a:t>
                      </a:r>
                      <a:r>
                        <a:rPr lang="en-US" sz="1600" b="0" i="0" dirty="0">
                          <a:solidFill>
                            <a:srgbClr val="333333"/>
                          </a:solidFill>
                          <a:effectLst/>
                        </a:rPr>
                        <a:t>interface</a:t>
                      </a:r>
                    </a:p>
                  </a:txBody>
                  <a:tcPr/>
                </a:tc>
                <a:extLst>
                  <a:ext uri="{0D108BD9-81ED-4DB2-BD59-A6C34878D82A}">
                    <a16:rowId xmlns:a16="http://schemas.microsoft.com/office/drawing/2014/main" val="3450962277"/>
                  </a:ext>
                </a:extLst>
              </a:tr>
              <a:tr h="485357">
                <a:tc>
                  <a:txBody>
                    <a:bodyPr/>
                    <a:lstStyle/>
                    <a:p>
                      <a:pPr marL="39688" indent="0" fontAlgn="ctr">
                        <a:spcAft>
                          <a:spcPts val="0"/>
                        </a:spcAft>
                        <a:buNone/>
                      </a:pPr>
                      <a:r>
                        <a:rPr lang="en-US" sz="1600" dirty="0"/>
                        <a:t>Administrator Trust</a:t>
                      </a:r>
                    </a:p>
                  </a:txBody>
                  <a:tcPr/>
                </a:tc>
                <a:tc>
                  <a:txBody>
                    <a:bodyPr/>
                    <a:lstStyle/>
                    <a:p>
                      <a:pPr fontAlgn="ctr">
                        <a:spcBef>
                          <a:spcPts val="0"/>
                        </a:spcBef>
                        <a:spcAft>
                          <a:spcPts val="600"/>
                        </a:spcAft>
                      </a:pPr>
                      <a:r>
                        <a:rPr lang="en-US" sz="1600" b="0" i="0" dirty="0">
                          <a:solidFill>
                            <a:srgbClr val="333333"/>
                          </a:solidFill>
                          <a:effectLst/>
                        </a:rPr>
                        <a:t>The HCD Owner shall establish trust that Administrators will not use their privileges for malicious purposes</a:t>
                      </a:r>
                      <a:endParaRPr lang="en-US" sz="1600" dirty="0">
                        <a:solidFill>
                          <a:srgbClr val="333333"/>
                        </a:solidFill>
                      </a:endParaRPr>
                    </a:p>
                  </a:txBody>
                  <a:tcPr/>
                </a:tc>
                <a:extLst>
                  <a:ext uri="{0D108BD9-81ED-4DB2-BD59-A6C34878D82A}">
                    <a16:rowId xmlns:a16="http://schemas.microsoft.com/office/drawing/2014/main" val="264356192"/>
                  </a:ext>
                </a:extLst>
              </a:tr>
              <a:tr h="485357">
                <a:tc>
                  <a:txBody>
                    <a:bodyPr/>
                    <a:lstStyle/>
                    <a:p>
                      <a:pPr marL="39688" indent="0" fontAlgn="ctr">
                        <a:spcBef>
                          <a:spcPts val="0"/>
                        </a:spcBef>
                        <a:spcAft>
                          <a:spcPts val="600"/>
                        </a:spcAft>
                        <a:buNone/>
                      </a:pPr>
                      <a:r>
                        <a:rPr lang="en-US" sz="1600" dirty="0">
                          <a:solidFill>
                            <a:srgbClr val="333333"/>
                          </a:solidFill>
                        </a:rPr>
                        <a:t>Trained Users</a:t>
                      </a:r>
                      <a:endParaRPr lang="en-US" sz="1600" dirty="0"/>
                    </a:p>
                  </a:txBody>
                  <a:tcPr/>
                </a:tc>
                <a:tc>
                  <a:txBody>
                    <a:bodyPr/>
                    <a:lstStyle/>
                    <a:p>
                      <a:r>
                        <a:rPr lang="en-US" sz="1600" b="0" i="0" dirty="0">
                          <a:solidFill>
                            <a:srgbClr val="333333"/>
                          </a:solidFill>
                          <a:effectLst/>
                        </a:rPr>
                        <a:t>Authorized Users are trained to use the HCD according to site security policies</a:t>
                      </a:r>
                      <a:endParaRPr lang="en-US" sz="1600" dirty="0"/>
                    </a:p>
                  </a:txBody>
                  <a:tcPr/>
                </a:tc>
                <a:extLst>
                  <a:ext uri="{0D108BD9-81ED-4DB2-BD59-A6C34878D82A}">
                    <a16:rowId xmlns:a16="http://schemas.microsoft.com/office/drawing/2014/main" val="661169053"/>
                  </a:ext>
                </a:extLst>
              </a:tr>
            </a:tbl>
          </a:graphicData>
        </a:graphic>
      </p:graphicFrame>
    </p:spTree>
    <p:extLst>
      <p:ext uri="{BB962C8B-B14F-4D97-AF65-F5344CB8AC3E}">
        <p14:creationId xmlns:p14="http://schemas.microsoft.com/office/powerpoint/2010/main" val="3844006809"/>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27000" y="14468"/>
            <a:ext cx="7315200" cy="1016000"/>
          </a:xfrm>
        </p:spPr>
        <p:txBody>
          <a:bodyPr rIns="132080"/>
          <a:lstStyle/>
          <a:p>
            <a:pPr eaLnBrk="1" hangingPunct="1"/>
            <a:r>
              <a:rPr lang="fr-FR" dirty="0"/>
              <a:t>2D </a:t>
            </a:r>
            <a:r>
              <a:rPr lang="fr-FR" dirty="0" err="1"/>
              <a:t>Hardcopy</a:t>
            </a:r>
            <a:r>
              <a:rPr lang="fr-FR" dirty="0"/>
              <a:t> </a:t>
            </a:r>
            <a:r>
              <a:rPr lang="fr-FR" dirty="0" err="1"/>
              <a:t>Devices</a:t>
            </a:r>
            <a:br>
              <a:rPr lang="fr-FR" dirty="0"/>
            </a:br>
            <a:r>
              <a:rPr lang="fr-FR" dirty="0"/>
              <a:t>Key </a:t>
            </a:r>
            <a:r>
              <a:rPr lang="fr-FR" dirty="0" err="1"/>
              <a:t>Organizational</a:t>
            </a:r>
            <a:r>
              <a:rPr lang="fr-FR" dirty="0"/>
              <a:t> Security </a:t>
            </a:r>
            <a:r>
              <a:rPr lang="fr-FR" dirty="0" err="1"/>
              <a:t>Policies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4" name="Table 4">
            <a:extLst>
              <a:ext uri="{FF2B5EF4-FFF2-40B4-BE49-F238E27FC236}">
                <a16:creationId xmlns:a16="http://schemas.microsoft.com/office/drawing/2014/main" id="{D9DF19F7-67C1-4266-9499-6798A6C10849}"/>
              </a:ext>
            </a:extLst>
          </p:cNvPr>
          <p:cNvGraphicFramePr>
            <a:graphicFrameLocks noGrp="1"/>
          </p:cNvGraphicFramePr>
          <p:nvPr/>
        </p:nvGraphicFramePr>
        <p:xfrm>
          <a:off x="65088" y="1206369"/>
          <a:ext cx="8890000" cy="5212080"/>
        </p:xfrm>
        <a:graphic>
          <a:graphicData uri="http://schemas.openxmlformats.org/drawingml/2006/table">
            <a:tbl>
              <a:tblPr firstRow="1" bandRow="1">
                <a:tableStyleId>{5C22544A-7EE6-4342-B048-85BDC9FD1C3A}</a:tableStyleId>
              </a:tblPr>
              <a:tblGrid>
                <a:gridCol w="3645537">
                  <a:extLst>
                    <a:ext uri="{9D8B030D-6E8A-4147-A177-3AD203B41FA5}">
                      <a16:colId xmlns:a16="http://schemas.microsoft.com/office/drawing/2014/main" val="660394607"/>
                    </a:ext>
                  </a:extLst>
                </a:gridCol>
                <a:gridCol w="5244463">
                  <a:extLst>
                    <a:ext uri="{9D8B030D-6E8A-4147-A177-3AD203B41FA5}">
                      <a16:colId xmlns:a16="http://schemas.microsoft.com/office/drawing/2014/main" val="2333481790"/>
                    </a:ext>
                  </a:extLst>
                </a:gridCol>
              </a:tblGrid>
              <a:tr h="276232">
                <a:tc>
                  <a:txBody>
                    <a:bodyPr/>
                    <a:lstStyle/>
                    <a:p>
                      <a:pPr algn="ctr"/>
                      <a:r>
                        <a:rPr lang="en-US" dirty="0"/>
                        <a:t>Title</a:t>
                      </a:r>
                    </a:p>
                  </a:txBody>
                  <a:tcPr anchor="b"/>
                </a:tc>
                <a:tc>
                  <a:txBody>
                    <a:bodyPr/>
                    <a:lstStyle/>
                    <a:p>
                      <a:pPr algn="ctr"/>
                      <a:r>
                        <a:rPr lang="en-US" dirty="0"/>
                        <a:t>Policy</a:t>
                      </a:r>
                    </a:p>
                  </a:txBody>
                  <a:tcPr anchor="b"/>
                </a:tc>
                <a:extLst>
                  <a:ext uri="{0D108BD9-81ED-4DB2-BD59-A6C34878D82A}">
                    <a16:rowId xmlns:a16="http://schemas.microsoft.com/office/drawing/2014/main" val="1325167203"/>
                  </a:ext>
                </a:extLst>
              </a:tr>
              <a:tr h="4853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User Authorization</a:t>
                      </a:r>
                    </a:p>
                  </a:txBody>
                  <a:tcPr/>
                </a:tc>
                <a:tc>
                  <a:txBody>
                    <a:bodyPr/>
                    <a:lstStyle/>
                    <a:p>
                      <a:r>
                        <a:rPr lang="en-US" sz="1800" b="0" i="0" dirty="0">
                          <a:solidFill>
                            <a:srgbClr val="333333"/>
                          </a:solidFill>
                          <a:effectLst/>
                        </a:rPr>
                        <a:t>Users must be authorized before performing Document Processing and administrative functions</a:t>
                      </a:r>
                      <a:endParaRPr lang="en-US" sz="1800" dirty="0"/>
                    </a:p>
                  </a:txBody>
                  <a:tcPr/>
                </a:tc>
                <a:extLst>
                  <a:ext uri="{0D108BD9-81ED-4DB2-BD59-A6C34878D82A}">
                    <a16:rowId xmlns:a16="http://schemas.microsoft.com/office/drawing/2014/main" val="943479974"/>
                  </a:ext>
                </a:extLst>
              </a:tr>
              <a:tr h="685210">
                <a:tc>
                  <a:txBody>
                    <a:bodyPr/>
                    <a:lstStyle/>
                    <a:p>
                      <a:r>
                        <a:rPr lang="en-US" sz="1800" dirty="0">
                          <a:solidFill>
                            <a:srgbClr val="333333"/>
                          </a:solidFill>
                        </a:rPr>
                        <a:t>Auditing</a:t>
                      </a:r>
                      <a:endParaRPr lang="en-US" sz="1800" dirty="0"/>
                    </a:p>
                  </a:txBody>
                  <a:tcPr/>
                </a:tc>
                <a:tc>
                  <a:txBody>
                    <a:bodyPr/>
                    <a:lstStyle/>
                    <a:p>
                      <a:r>
                        <a:rPr lang="en-US" sz="1800" b="0" i="0" dirty="0">
                          <a:solidFill>
                            <a:srgbClr val="333333"/>
                          </a:solidFill>
                          <a:effectLst/>
                        </a:rPr>
                        <a:t>Security-relevant activities must be audited and the log of such actions must be protected and transmitted to an External IT Entity</a:t>
                      </a:r>
                      <a:endParaRPr lang="en-US" sz="1800" dirty="0"/>
                    </a:p>
                  </a:txBody>
                  <a:tcPr/>
                </a:tc>
                <a:extLst>
                  <a:ext uri="{0D108BD9-81ED-4DB2-BD59-A6C34878D82A}">
                    <a16:rowId xmlns:a16="http://schemas.microsoft.com/office/drawing/2014/main" val="3450962277"/>
                  </a:ext>
                </a:extLst>
              </a:tr>
              <a:tr h="4853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Protected Communications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solidFill>
                            <a:srgbClr val="333333"/>
                          </a:solidFill>
                          <a:effectLst/>
                        </a:rPr>
                        <a:t>The HCD must be able to identify itself to other devices on the LAN</a:t>
                      </a:r>
                    </a:p>
                  </a:txBody>
                  <a:tcPr/>
                </a:tc>
                <a:extLst>
                  <a:ext uri="{0D108BD9-81ED-4DB2-BD59-A6C34878D82A}">
                    <a16:rowId xmlns:a16="http://schemas.microsoft.com/office/drawing/2014/main" val="264356192"/>
                  </a:ext>
                </a:extLst>
              </a:tr>
              <a:tr h="4853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333333"/>
                          </a:solidFill>
                        </a:rPr>
                        <a:t>PSTN Fax-Network Separation</a:t>
                      </a:r>
                      <a:endParaRPr lang="en-US" sz="1800" dirty="0"/>
                    </a:p>
                  </a:txBody>
                  <a:tcPr/>
                </a:tc>
                <a:tc>
                  <a:txBody>
                    <a:bodyPr/>
                    <a:lstStyle/>
                    <a:p>
                      <a:r>
                        <a:rPr lang="en-US" sz="1800" b="0" i="0" dirty="0">
                          <a:solidFill>
                            <a:srgbClr val="333333"/>
                          </a:solidFill>
                          <a:effectLst/>
                        </a:rPr>
                        <a:t>If the HCD includes a PSTN fax function, it will ensure separation between the PSTN fax line and the LAN</a:t>
                      </a:r>
                      <a:endParaRPr lang="en-US" sz="1800" dirty="0"/>
                    </a:p>
                  </a:txBody>
                  <a:tcPr/>
                </a:tc>
                <a:extLst>
                  <a:ext uri="{0D108BD9-81ED-4DB2-BD59-A6C34878D82A}">
                    <a16:rowId xmlns:a16="http://schemas.microsoft.com/office/drawing/2014/main" val="661169053"/>
                  </a:ext>
                </a:extLst>
              </a:tr>
              <a:tr h="6852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Storage Encryption</a:t>
                      </a:r>
                    </a:p>
                    <a:p>
                      <a:endParaRPr lang="en-US" sz="1800" dirty="0"/>
                    </a:p>
                  </a:txBody>
                  <a:tcPr/>
                </a:tc>
                <a:tc>
                  <a:txBody>
                    <a:bodyPr/>
                    <a:lstStyle/>
                    <a:p>
                      <a:r>
                        <a:rPr lang="en-US" sz="1800" b="0" i="0" dirty="0">
                          <a:solidFill>
                            <a:srgbClr val="333333"/>
                          </a:solidFill>
                          <a:effectLst/>
                        </a:rPr>
                        <a:t>If the HCD stores User Document Data or Confidential TSF Data on Nonvolatile</a:t>
                      </a:r>
                      <a:r>
                        <a:rPr lang="en-US" sz="1800" dirty="0">
                          <a:solidFill>
                            <a:srgbClr val="333333"/>
                          </a:solidFill>
                        </a:rPr>
                        <a:t> </a:t>
                      </a:r>
                      <a:r>
                        <a:rPr lang="en-US" sz="1800" b="0" i="0" dirty="0">
                          <a:solidFill>
                            <a:srgbClr val="333333"/>
                          </a:solidFill>
                          <a:effectLst/>
                        </a:rPr>
                        <a:t>Storage Devices, it will encrypt such data on those devices</a:t>
                      </a:r>
                      <a:endParaRPr lang="en-US" sz="1800" dirty="0"/>
                    </a:p>
                  </a:txBody>
                  <a:tcPr/>
                </a:tc>
                <a:extLst>
                  <a:ext uri="{0D108BD9-81ED-4DB2-BD59-A6C34878D82A}">
                    <a16:rowId xmlns:a16="http://schemas.microsoft.com/office/drawing/2014/main" val="1261190332"/>
                  </a:ext>
                </a:extLst>
              </a:tr>
            </a:tbl>
          </a:graphicData>
        </a:graphic>
      </p:graphicFrame>
    </p:spTree>
    <p:extLst>
      <p:ext uri="{BB962C8B-B14F-4D97-AF65-F5344CB8AC3E}">
        <p14:creationId xmlns:p14="http://schemas.microsoft.com/office/powerpoint/2010/main" val="2357179334"/>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27000" y="14468"/>
            <a:ext cx="7315200" cy="1016000"/>
          </a:xfrm>
        </p:spPr>
        <p:txBody>
          <a:bodyPr rIns="132080"/>
          <a:lstStyle/>
          <a:p>
            <a:pPr eaLnBrk="1" hangingPunct="1"/>
            <a:r>
              <a:rPr lang="fr-FR" dirty="0"/>
              <a:t>2D </a:t>
            </a:r>
            <a:r>
              <a:rPr lang="fr-FR" dirty="0" err="1"/>
              <a:t>Hardcopy</a:t>
            </a:r>
            <a:r>
              <a:rPr lang="fr-FR" dirty="0"/>
              <a:t> </a:t>
            </a:r>
            <a:r>
              <a:rPr lang="fr-FR" dirty="0" err="1"/>
              <a:t>Devices</a:t>
            </a:r>
            <a:br>
              <a:rPr lang="fr-FR" dirty="0"/>
            </a:br>
            <a:r>
              <a:rPr lang="fr-FR" dirty="0"/>
              <a:t>Key </a:t>
            </a:r>
            <a:r>
              <a:rPr lang="fr-FR" dirty="0" err="1"/>
              <a:t>Organizational</a:t>
            </a:r>
            <a:r>
              <a:rPr lang="fr-FR" dirty="0"/>
              <a:t> Security </a:t>
            </a:r>
            <a:r>
              <a:rPr lang="fr-FR" dirty="0" err="1"/>
              <a:t>Policies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4" name="Table 4">
            <a:extLst>
              <a:ext uri="{FF2B5EF4-FFF2-40B4-BE49-F238E27FC236}">
                <a16:creationId xmlns:a16="http://schemas.microsoft.com/office/drawing/2014/main" id="{D9DF19F7-67C1-4266-9499-6798A6C10849}"/>
              </a:ext>
            </a:extLst>
          </p:cNvPr>
          <p:cNvGraphicFramePr>
            <a:graphicFrameLocks noGrp="1"/>
          </p:cNvGraphicFramePr>
          <p:nvPr/>
        </p:nvGraphicFramePr>
        <p:xfrm>
          <a:off x="65088" y="1206369"/>
          <a:ext cx="8890000" cy="4698128"/>
        </p:xfrm>
        <a:graphic>
          <a:graphicData uri="http://schemas.openxmlformats.org/drawingml/2006/table">
            <a:tbl>
              <a:tblPr firstRow="1" bandRow="1">
                <a:tableStyleId>{5C22544A-7EE6-4342-B048-85BDC9FD1C3A}</a:tableStyleId>
              </a:tblPr>
              <a:tblGrid>
                <a:gridCol w="3059112">
                  <a:extLst>
                    <a:ext uri="{9D8B030D-6E8A-4147-A177-3AD203B41FA5}">
                      <a16:colId xmlns:a16="http://schemas.microsoft.com/office/drawing/2014/main" val="660394607"/>
                    </a:ext>
                  </a:extLst>
                </a:gridCol>
                <a:gridCol w="5830888">
                  <a:extLst>
                    <a:ext uri="{9D8B030D-6E8A-4147-A177-3AD203B41FA5}">
                      <a16:colId xmlns:a16="http://schemas.microsoft.com/office/drawing/2014/main" val="2333481790"/>
                    </a:ext>
                  </a:extLst>
                </a:gridCol>
              </a:tblGrid>
              <a:tr h="276232">
                <a:tc>
                  <a:txBody>
                    <a:bodyPr/>
                    <a:lstStyle/>
                    <a:p>
                      <a:pPr algn="ctr"/>
                      <a:r>
                        <a:rPr lang="en-US" dirty="0"/>
                        <a:t>Title</a:t>
                      </a:r>
                    </a:p>
                  </a:txBody>
                  <a:tcPr anchor="b"/>
                </a:tc>
                <a:tc>
                  <a:txBody>
                    <a:bodyPr/>
                    <a:lstStyle/>
                    <a:p>
                      <a:pPr algn="ctr"/>
                      <a:r>
                        <a:rPr lang="en-US" dirty="0"/>
                        <a:t>Policy</a:t>
                      </a:r>
                    </a:p>
                  </a:txBody>
                  <a:tcPr anchor="b"/>
                </a:tc>
                <a:extLst>
                  <a:ext uri="{0D108BD9-81ED-4DB2-BD59-A6C34878D82A}">
                    <a16:rowId xmlns:a16="http://schemas.microsoft.com/office/drawing/2014/main" val="1325167203"/>
                  </a:ext>
                </a:extLst>
              </a:tr>
              <a:tr h="12847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Key Material</a:t>
                      </a:r>
                    </a:p>
                  </a:txBody>
                  <a:tcPr/>
                </a:tc>
                <a:tc>
                  <a:txBody>
                    <a:bodyPr/>
                    <a:lstStyle/>
                    <a:p>
                      <a:r>
                        <a:rPr lang="en-US" sz="1800" b="0" i="0" dirty="0">
                          <a:solidFill>
                            <a:srgbClr val="333333"/>
                          </a:solidFill>
                          <a:effectLst/>
                        </a:rPr>
                        <a:t>Cleartext keys, </a:t>
                      </a:r>
                      <a:r>
                        <a:rPr lang="en-US" sz="1800" b="0" i="0" dirty="0" err="1">
                          <a:solidFill>
                            <a:srgbClr val="333333"/>
                          </a:solidFill>
                          <a:effectLst/>
                        </a:rPr>
                        <a:t>submasks</a:t>
                      </a:r>
                      <a:r>
                        <a:rPr lang="en-US" sz="1800" b="0" i="0" dirty="0">
                          <a:solidFill>
                            <a:srgbClr val="333333"/>
                          </a:solidFill>
                          <a:effectLst/>
                        </a:rPr>
                        <a:t>, random numbers, or any other values that contribute to the creation of encryption keys for Nonvolatile Storage of User Document Data or Confidential TSF Data must be protected from unauthorized access and must not be stored on that storage device</a:t>
                      </a:r>
                      <a:endParaRPr lang="en-US" sz="1800" dirty="0"/>
                    </a:p>
                  </a:txBody>
                  <a:tcPr/>
                </a:tc>
                <a:extLst>
                  <a:ext uri="{0D108BD9-81ED-4DB2-BD59-A6C34878D82A}">
                    <a16:rowId xmlns:a16="http://schemas.microsoft.com/office/drawing/2014/main" val="1501160009"/>
                  </a:ext>
                </a:extLst>
              </a:tr>
              <a:tr h="11319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Image Overwrite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solidFill>
                            <a:srgbClr val="333333"/>
                          </a:solidFill>
                          <a:effectLst/>
                        </a:rPr>
                        <a:t>Upon completion or cancellation of a Document Processing job, the TOE shall overwrite residual image data from its Nonvolatile Storage Devices</a:t>
                      </a:r>
                    </a:p>
                  </a:txBody>
                  <a:tcPr/>
                </a:tc>
                <a:extLst>
                  <a:ext uri="{0D108BD9-81ED-4DB2-BD59-A6C34878D82A}">
                    <a16:rowId xmlns:a16="http://schemas.microsoft.com/office/drawing/2014/main" val="2380592653"/>
                  </a:ext>
                </a:extLst>
              </a:tr>
              <a:tr h="11319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Purge Data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a:solidFill>
                            <a:srgbClr val="333333"/>
                          </a:solidFill>
                          <a:effectLst/>
                        </a:rPr>
                        <a:t>The HCD shall provide a function that an authorized administrator can invoke to make all customer-supplied User Data and TSF Data permanently irretrievable from Nonvolatile Storage Devices</a:t>
                      </a:r>
                    </a:p>
                  </a:txBody>
                  <a:tcPr/>
                </a:tc>
                <a:extLst>
                  <a:ext uri="{0D108BD9-81ED-4DB2-BD59-A6C34878D82A}">
                    <a16:rowId xmlns:a16="http://schemas.microsoft.com/office/drawing/2014/main" val="714432169"/>
                  </a:ext>
                </a:extLst>
              </a:tr>
            </a:tbl>
          </a:graphicData>
        </a:graphic>
      </p:graphicFrame>
    </p:spTree>
    <p:extLst>
      <p:ext uri="{BB962C8B-B14F-4D97-AF65-F5344CB8AC3E}">
        <p14:creationId xmlns:p14="http://schemas.microsoft.com/office/powerpoint/2010/main" val="178877805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a:sym typeface="Verdana" charset="0"/>
              </a:rPr>
              <a:t>Chair:</a:t>
            </a:r>
          </a:p>
          <a:p>
            <a:pPr marL="782638" lvl="1" eaLnBrk="1" hangingPunct="1">
              <a:buFont typeface="Verdana" charset="0"/>
              <a:buChar char="•"/>
              <a:defRPr/>
            </a:pPr>
            <a:r>
              <a:rPr lang="en-US" altLang="en-US" dirty="0">
                <a:sym typeface="Verdana" charset="0"/>
              </a:rPr>
              <a:t>Alan Sukert</a:t>
            </a:r>
          </a:p>
          <a:p>
            <a:pPr eaLnBrk="1" hangingPunct="1">
              <a:buFont typeface="Verdana" charset="0"/>
              <a:buChar char="•"/>
              <a:defRPr/>
            </a:pPr>
            <a:r>
              <a:rPr lang="en-US" altLang="en-US" dirty="0">
                <a:sym typeface="Verdana" charset="0"/>
              </a:rPr>
              <a:t>Vice-Chair:</a:t>
            </a:r>
          </a:p>
          <a:p>
            <a:pPr marL="782638" lvl="1" eaLnBrk="1" hangingPunct="1">
              <a:buFont typeface="Verdana" charset="0"/>
              <a:buChar char="•"/>
              <a:defRPr/>
            </a:pPr>
            <a:r>
              <a:rPr lang="en-US" altLang="en-US" dirty="0">
                <a:sym typeface="Verdana" charset="0"/>
              </a:rPr>
              <a:t>TBD</a:t>
            </a:r>
          </a:p>
          <a:p>
            <a:pPr eaLnBrk="1" hangingPunct="1">
              <a:buFont typeface="Verdana" charset="0"/>
              <a:buChar char="•"/>
              <a:defRPr/>
            </a:pPr>
            <a:r>
              <a:rPr lang="en-US" altLang="en-US" dirty="0">
                <a:sym typeface="Verdana" charset="0"/>
              </a:rPr>
              <a:t>Secretary:</a:t>
            </a:r>
          </a:p>
          <a:p>
            <a:pPr marL="782638" lvl="1" eaLnBrk="1" hangingPunct="1">
              <a:buFont typeface="Verdana" charset="0"/>
              <a:buChar char="•"/>
              <a:defRPr/>
            </a:pPr>
            <a:r>
              <a:rPr lang="en-US" altLang="en-US" dirty="0">
                <a:sym typeface="Verdana" charset="0"/>
              </a:rPr>
              <a:t>Alan Sukert</a:t>
            </a:r>
          </a:p>
          <a:p>
            <a:pPr marL="433388" eaLnBrk="1" hangingPunct="1">
              <a:buFont typeface="Verdana" charset="0"/>
              <a:buChar char="•"/>
              <a:defRPr/>
            </a:pPr>
            <a:r>
              <a:rPr lang="en-US" altLang="en-US" dirty="0">
                <a:sym typeface="Verdana" charset="0"/>
              </a:rPr>
              <a:t>Document Editor:</a:t>
            </a:r>
          </a:p>
          <a:p>
            <a:pPr marL="782638" lvl="1" eaLnBrk="1" hangingPunct="1">
              <a:buFont typeface="Verdana" charset="0"/>
              <a:buChar char="•"/>
              <a:defRPr/>
            </a:pPr>
            <a:r>
              <a:rPr lang="en-US" altLang="en-US" dirty="0">
                <a:sym typeface="Verdana" charset="0"/>
              </a:rPr>
              <a:t>Ira McDonald (High North) – HCD Security Guidelines</a:t>
            </a:r>
          </a:p>
        </p:txBody>
      </p:sp>
    </p:spTree>
    <p:extLst>
      <p:ext uri="{BB962C8B-B14F-4D97-AF65-F5344CB8AC3E}">
        <p14:creationId xmlns:p14="http://schemas.microsoft.com/office/powerpoint/2010/main" val="427676790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27000" y="14468"/>
            <a:ext cx="7315200" cy="1016000"/>
          </a:xfrm>
        </p:spPr>
        <p:txBody>
          <a:bodyPr rIns="132080"/>
          <a:lstStyle/>
          <a:p>
            <a:pPr eaLnBrk="1" hangingPunct="1"/>
            <a:r>
              <a:rPr lang="fr-FR" dirty="0"/>
              <a:t>2D </a:t>
            </a:r>
            <a:r>
              <a:rPr lang="fr-FR" dirty="0" err="1"/>
              <a:t>Hardcopy</a:t>
            </a:r>
            <a:r>
              <a:rPr lang="fr-FR" dirty="0"/>
              <a:t> </a:t>
            </a:r>
            <a:r>
              <a:rPr lang="fr-FR" dirty="0" err="1"/>
              <a:t>Devices</a:t>
            </a:r>
            <a:br>
              <a:rPr lang="fr-FR" dirty="0"/>
            </a:br>
            <a:r>
              <a:rPr lang="fr-FR" dirty="0"/>
              <a:t>Key Security Objectives of the HCD</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4" name="Table 4">
            <a:extLst>
              <a:ext uri="{FF2B5EF4-FFF2-40B4-BE49-F238E27FC236}">
                <a16:creationId xmlns:a16="http://schemas.microsoft.com/office/drawing/2014/main" id="{D9DF19F7-67C1-4266-9499-6798A6C10849}"/>
              </a:ext>
            </a:extLst>
          </p:cNvPr>
          <p:cNvGraphicFramePr>
            <a:graphicFrameLocks noGrp="1"/>
          </p:cNvGraphicFramePr>
          <p:nvPr/>
        </p:nvGraphicFramePr>
        <p:xfrm>
          <a:off x="76200" y="1206369"/>
          <a:ext cx="8878888" cy="4873211"/>
        </p:xfrm>
        <a:graphic>
          <a:graphicData uri="http://schemas.openxmlformats.org/drawingml/2006/table">
            <a:tbl>
              <a:tblPr firstRow="1" bandRow="1">
                <a:tableStyleId>{5C22544A-7EE6-4342-B048-85BDC9FD1C3A}</a:tableStyleId>
              </a:tblPr>
              <a:tblGrid>
                <a:gridCol w="3200400">
                  <a:extLst>
                    <a:ext uri="{9D8B030D-6E8A-4147-A177-3AD203B41FA5}">
                      <a16:colId xmlns:a16="http://schemas.microsoft.com/office/drawing/2014/main" val="660394607"/>
                    </a:ext>
                  </a:extLst>
                </a:gridCol>
                <a:gridCol w="5678488">
                  <a:extLst>
                    <a:ext uri="{9D8B030D-6E8A-4147-A177-3AD203B41FA5}">
                      <a16:colId xmlns:a16="http://schemas.microsoft.com/office/drawing/2014/main" val="2333481790"/>
                    </a:ext>
                  </a:extLst>
                </a:gridCol>
              </a:tblGrid>
              <a:tr h="276232">
                <a:tc>
                  <a:txBody>
                    <a:bodyPr/>
                    <a:lstStyle/>
                    <a:p>
                      <a:pPr algn="ctr"/>
                      <a:r>
                        <a:rPr lang="en-US" dirty="0"/>
                        <a:t>Title</a:t>
                      </a:r>
                    </a:p>
                  </a:txBody>
                  <a:tcPr anchor="b"/>
                </a:tc>
                <a:tc>
                  <a:txBody>
                    <a:bodyPr/>
                    <a:lstStyle/>
                    <a:p>
                      <a:pPr algn="ctr"/>
                      <a:r>
                        <a:rPr lang="en-US" dirty="0"/>
                        <a:t>Objective</a:t>
                      </a:r>
                    </a:p>
                  </a:txBody>
                  <a:tcPr anchor="b"/>
                </a:tc>
                <a:extLst>
                  <a:ext uri="{0D108BD9-81ED-4DB2-BD59-A6C34878D82A}">
                    <a16:rowId xmlns:a16="http://schemas.microsoft.com/office/drawing/2014/main" val="1325167203"/>
                  </a:ext>
                </a:extLst>
              </a:tr>
              <a:tr h="4853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User </a:t>
                      </a:r>
                      <a:r>
                        <a:rPr lang="en-US" sz="1600" dirty="0">
                          <a:solidFill>
                            <a:srgbClr val="333333"/>
                          </a:solidFill>
                        </a:rPr>
                        <a:t>Identification and Authentication</a:t>
                      </a:r>
                      <a:endParaRPr lang="en-US" sz="1600" dirty="0"/>
                    </a:p>
                  </a:txBody>
                  <a:tcPr/>
                </a:tc>
                <a:tc>
                  <a:txBody>
                    <a:bodyPr/>
                    <a:lstStyle/>
                    <a:p>
                      <a:pPr fontAlgn="ctr">
                        <a:spcBef>
                          <a:spcPts val="0"/>
                        </a:spcBef>
                        <a:spcAft>
                          <a:spcPts val="600"/>
                        </a:spcAft>
                      </a:pPr>
                      <a:r>
                        <a:rPr lang="en-US" sz="1400" b="0" i="0" dirty="0">
                          <a:solidFill>
                            <a:srgbClr val="333333"/>
                          </a:solidFill>
                          <a:effectLst/>
                        </a:rPr>
                        <a:t>Perform identification and authentication of Users for operations that require access control, User authorization, or Administrator roles</a:t>
                      </a:r>
                      <a:endParaRPr lang="en-US" sz="1400" dirty="0"/>
                    </a:p>
                  </a:txBody>
                  <a:tcPr/>
                </a:tc>
                <a:extLst>
                  <a:ext uri="{0D108BD9-81ED-4DB2-BD59-A6C34878D82A}">
                    <a16:rowId xmlns:a16="http://schemas.microsoft.com/office/drawing/2014/main" val="943479974"/>
                  </a:ext>
                </a:extLst>
              </a:tr>
              <a:tr h="5767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User Authorization</a:t>
                      </a:r>
                    </a:p>
                  </a:txBody>
                  <a:tcPr/>
                </a:tc>
                <a:tc>
                  <a:txBody>
                    <a:bodyPr/>
                    <a:lstStyle/>
                    <a:p>
                      <a:pPr fontAlgn="ctr">
                        <a:spcBef>
                          <a:spcPts val="0"/>
                        </a:spcBef>
                        <a:spcAft>
                          <a:spcPts val="600"/>
                        </a:spcAft>
                      </a:pPr>
                      <a:r>
                        <a:rPr lang="en-US" sz="1400" b="0" i="0" dirty="0">
                          <a:solidFill>
                            <a:srgbClr val="333333"/>
                          </a:solidFill>
                          <a:effectLst/>
                        </a:rPr>
                        <a:t>Perform authorization of Users in accordance with security policies</a:t>
                      </a:r>
                    </a:p>
                  </a:txBody>
                  <a:tcPr/>
                </a:tc>
                <a:extLst>
                  <a:ext uri="{0D108BD9-81ED-4DB2-BD59-A6C34878D82A}">
                    <a16:rowId xmlns:a16="http://schemas.microsoft.com/office/drawing/2014/main" val="3450962277"/>
                  </a:ext>
                </a:extLst>
              </a:tr>
              <a:tr h="4853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333333"/>
                          </a:solidFill>
                        </a:rPr>
                        <a:t>Access Control</a:t>
                      </a:r>
                      <a:endParaRPr lang="en-US" sz="16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dirty="0">
                          <a:solidFill>
                            <a:srgbClr val="333333"/>
                          </a:solidFill>
                          <a:effectLst/>
                        </a:rPr>
                        <a:t>The HCD shall enforce access controls to protect User Data and TSF Data in accordance with security policies</a:t>
                      </a:r>
                      <a:r>
                        <a:rPr lang="en-US" sz="1400" dirty="0"/>
                        <a:t> </a:t>
                      </a:r>
                    </a:p>
                  </a:txBody>
                  <a:tcPr/>
                </a:tc>
                <a:extLst>
                  <a:ext uri="{0D108BD9-81ED-4DB2-BD59-A6C34878D82A}">
                    <a16:rowId xmlns:a16="http://schemas.microsoft.com/office/drawing/2014/main" val="264356192"/>
                  </a:ext>
                </a:extLst>
              </a:tr>
              <a:tr h="4853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333333"/>
                          </a:solidFill>
                        </a:rPr>
                        <a:t>Administrator Roles</a:t>
                      </a:r>
                      <a:endParaRPr lang="en-US" sz="1600" dirty="0"/>
                    </a:p>
                  </a:txBody>
                  <a:tcPr/>
                </a:tc>
                <a:tc>
                  <a:txBody>
                    <a:bodyPr/>
                    <a:lstStyle/>
                    <a:p>
                      <a:r>
                        <a:rPr lang="en-US" sz="1400" b="0" i="0" dirty="0">
                          <a:solidFill>
                            <a:srgbClr val="333333"/>
                          </a:solidFill>
                          <a:effectLst/>
                        </a:rPr>
                        <a:t>The HCD shall ensure that only authorized Administrators are permitted to perform administrator functions</a:t>
                      </a:r>
                      <a:endParaRPr lang="en-US" sz="1400" dirty="0"/>
                    </a:p>
                  </a:txBody>
                  <a:tcPr/>
                </a:tc>
                <a:extLst>
                  <a:ext uri="{0D108BD9-81ED-4DB2-BD59-A6C34878D82A}">
                    <a16:rowId xmlns:a16="http://schemas.microsoft.com/office/drawing/2014/main" val="661169053"/>
                  </a:ext>
                </a:extLst>
              </a:tr>
              <a:tr h="6852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Software Update Verification</a:t>
                      </a:r>
                    </a:p>
                  </a:txBody>
                  <a:tcPr/>
                </a:tc>
                <a:tc>
                  <a:txBody>
                    <a:bodyPr/>
                    <a:lstStyle/>
                    <a:p>
                      <a:r>
                        <a:rPr lang="en-US" sz="1400" b="0" i="0" dirty="0">
                          <a:solidFill>
                            <a:srgbClr val="333333"/>
                          </a:solidFill>
                          <a:effectLst/>
                        </a:rPr>
                        <a:t>The HCD shall provide mechanisms to verify the authenticity of software updates</a:t>
                      </a:r>
                      <a:endParaRPr lang="en-US" sz="1400" dirty="0"/>
                    </a:p>
                  </a:txBody>
                  <a:tcPr/>
                </a:tc>
                <a:extLst>
                  <a:ext uri="{0D108BD9-81ED-4DB2-BD59-A6C34878D82A}">
                    <a16:rowId xmlns:a16="http://schemas.microsoft.com/office/drawing/2014/main" val="1261190332"/>
                  </a:ext>
                </a:extLst>
              </a:tr>
              <a:tr h="6852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333333"/>
                          </a:solidFill>
                        </a:rPr>
                        <a:t>Self-Test</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dirty="0">
                          <a:solidFill>
                            <a:srgbClr val="333333"/>
                          </a:solidFill>
                          <a:effectLst/>
                        </a:rPr>
                        <a:t>The HCD shall test some subset of its security functionality to help ensure that subset is operating properly</a:t>
                      </a:r>
                    </a:p>
                  </a:txBody>
                  <a:tcPr/>
                </a:tc>
                <a:extLst>
                  <a:ext uri="{0D108BD9-81ED-4DB2-BD59-A6C34878D82A}">
                    <a16:rowId xmlns:a16="http://schemas.microsoft.com/office/drawing/2014/main" val="3286468738"/>
                  </a:ext>
                </a:extLst>
              </a:tr>
              <a:tr h="6852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Auditing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i="0" dirty="0">
                          <a:solidFill>
                            <a:srgbClr val="333333"/>
                          </a:solidFill>
                          <a:effectLst/>
                        </a:rPr>
                        <a:t>The HCD shall generate audit data, and be capable of sending it to a trusted External IT Entity. Optionally, it may store audit data in the TOE</a:t>
                      </a:r>
                    </a:p>
                  </a:txBody>
                  <a:tcPr/>
                </a:tc>
                <a:extLst>
                  <a:ext uri="{0D108BD9-81ED-4DB2-BD59-A6C34878D82A}">
                    <a16:rowId xmlns:a16="http://schemas.microsoft.com/office/drawing/2014/main" val="3037401445"/>
                  </a:ext>
                </a:extLst>
              </a:tr>
            </a:tbl>
          </a:graphicData>
        </a:graphic>
      </p:graphicFrame>
    </p:spTree>
    <p:extLst>
      <p:ext uri="{BB962C8B-B14F-4D97-AF65-F5344CB8AC3E}">
        <p14:creationId xmlns:p14="http://schemas.microsoft.com/office/powerpoint/2010/main" val="422895186"/>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27000" y="14468"/>
            <a:ext cx="7315200" cy="1016000"/>
          </a:xfrm>
        </p:spPr>
        <p:txBody>
          <a:bodyPr rIns="132080"/>
          <a:lstStyle/>
          <a:p>
            <a:pPr eaLnBrk="1" hangingPunct="1"/>
            <a:r>
              <a:rPr lang="fr-FR" dirty="0"/>
              <a:t>2D </a:t>
            </a:r>
            <a:r>
              <a:rPr lang="fr-FR" dirty="0" err="1"/>
              <a:t>Hardcopy</a:t>
            </a:r>
            <a:r>
              <a:rPr lang="fr-FR" dirty="0"/>
              <a:t> </a:t>
            </a:r>
            <a:r>
              <a:rPr lang="fr-FR" dirty="0" err="1"/>
              <a:t>Devices</a:t>
            </a:r>
            <a:br>
              <a:rPr lang="fr-FR" dirty="0"/>
            </a:br>
            <a:r>
              <a:rPr lang="fr-FR" dirty="0"/>
              <a:t>Key Security Objectives of the HCD</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4" name="Table 4">
            <a:extLst>
              <a:ext uri="{FF2B5EF4-FFF2-40B4-BE49-F238E27FC236}">
                <a16:creationId xmlns:a16="http://schemas.microsoft.com/office/drawing/2014/main" id="{D9DF19F7-67C1-4266-9499-6798A6C10849}"/>
              </a:ext>
            </a:extLst>
          </p:cNvPr>
          <p:cNvGraphicFramePr>
            <a:graphicFrameLocks noGrp="1"/>
          </p:cNvGraphicFramePr>
          <p:nvPr/>
        </p:nvGraphicFramePr>
        <p:xfrm>
          <a:off x="77771" y="1143000"/>
          <a:ext cx="8878888" cy="5273040"/>
        </p:xfrm>
        <a:graphic>
          <a:graphicData uri="http://schemas.openxmlformats.org/drawingml/2006/table">
            <a:tbl>
              <a:tblPr firstRow="1" bandRow="1">
                <a:tableStyleId>{5C22544A-7EE6-4342-B048-85BDC9FD1C3A}</a:tableStyleId>
              </a:tblPr>
              <a:tblGrid>
                <a:gridCol w="3351229">
                  <a:extLst>
                    <a:ext uri="{9D8B030D-6E8A-4147-A177-3AD203B41FA5}">
                      <a16:colId xmlns:a16="http://schemas.microsoft.com/office/drawing/2014/main" val="660394607"/>
                    </a:ext>
                  </a:extLst>
                </a:gridCol>
                <a:gridCol w="5527659">
                  <a:extLst>
                    <a:ext uri="{9D8B030D-6E8A-4147-A177-3AD203B41FA5}">
                      <a16:colId xmlns:a16="http://schemas.microsoft.com/office/drawing/2014/main" val="2333481790"/>
                    </a:ext>
                  </a:extLst>
                </a:gridCol>
              </a:tblGrid>
              <a:tr h="276232">
                <a:tc>
                  <a:txBody>
                    <a:bodyPr/>
                    <a:lstStyle/>
                    <a:p>
                      <a:pPr algn="ctr"/>
                      <a:r>
                        <a:rPr lang="en-US" dirty="0"/>
                        <a:t>Title</a:t>
                      </a:r>
                    </a:p>
                  </a:txBody>
                  <a:tcPr anchor="b"/>
                </a:tc>
                <a:tc>
                  <a:txBody>
                    <a:bodyPr/>
                    <a:lstStyle/>
                    <a:p>
                      <a:pPr algn="ctr"/>
                      <a:r>
                        <a:rPr lang="en-US" dirty="0"/>
                        <a:t>Objective</a:t>
                      </a:r>
                    </a:p>
                  </a:txBody>
                  <a:tcPr anchor="b"/>
                </a:tc>
                <a:extLst>
                  <a:ext uri="{0D108BD9-81ED-4DB2-BD59-A6C34878D82A}">
                    <a16:rowId xmlns:a16="http://schemas.microsoft.com/office/drawing/2014/main" val="1325167203"/>
                  </a:ext>
                </a:extLst>
              </a:tr>
              <a:tr h="485357">
                <a:tc>
                  <a:txBody>
                    <a:bodyPr/>
                    <a:lstStyle/>
                    <a:p>
                      <a:pPr marL="39688" indent="0" fontAlgn="ctr">
                        <a:spcAft>
                          <a:spcPts val="600"/>
                        </a:spcAft>
                        <a:buNone/>
                      </a:pPr>
                      <a:r>
                        <a:rPr lang="en-US" sz="1600" dirty="0">
                          <a:solidFill>
                            <a:srgbClr val="333333"/>
                          </a:solidFill>
                        </a:rPr>
                        <a:t>Communications Protection</a:t>
                      </a:r>
                      <a:endParaRPr lang="en-US" sz="1600" dirty="0"/>
                    </a:p>
                  </a:txBody>
                  <a:tcPr/>
                </a:tc>
                <a:tc>
                  <a:txBody>
                    <a:bodyPr/>
                    <a:lstStyle/>
                    <a:p>
                      <a:pPr fontAlgn="ctr">
                        <a:spcBef>
                          <a:spcPts val="0"/>
                        </a:spcBef>
                        <a:spcAft>
                          <a:spcPts val="600"/>
                        </a:spcAft>
                      </a:pPr>
                      <a:r>
                        <a:rPr lang="en-US" sz="1300" b="0" i="0" dirty="0">
                          <a:solidFill>
                            <a:srgbClr val="333333"/>
                          </a:solidFill>
                          <a:effectLst/>
                        </a:rPr>
                        <a:t>The HCD shall have the capability to protect LAN communications of User Data and TSF Data from Unauthorized Access, replay, and source/destination spoofing</a:t>
                      </a:r>
                      <a:endParaRPr lang="en-US" sz="1300" dirty="0"/>
                    </a:p>
                  </a:txBody>
                  <a:tcPr/>
                </a:tc>
                <a:extLst>
                  <a:ext uri="{0D108BD9-81ED-4DB2-BD59-A6C34878D82A}">
                    <a16:rowId xmlns:a16="http://schemas.microsoft.com/office/drawing/2014/main" val="943479974"/>
                  </a:ext>
                </a:extLst>
              </a:tr>
              <a:tr h="5767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333333"/>
                          </a:solidFill>
                        </a:rPr>
                        <a:t>Storage Encryption</a:t>
                      </a:r>
                      <a:endParaRPr lang="en-US" sz="1600" dirty="0"/>
                    </a:p>
                  </a:txBody>
                  <a:tcPr/>
                </a:tc>
                <a:tc>
                  <a:txBody>
                    <a:bodyPr/>
                    <a:lstStyle/>
                    <a:p>
                      <a:pPr marL="0" marR="0" lvl="0" indent="0" algn="l" defTabSz="914400" rtl="0" eaLnBrk="1" fontAlgn="ctr" latinLnBrk="0" hangingPunct="1">
                        <a:lnSpc>
                          <a:spcPct val="100000"/>
                        </a:lnSpc>
                        <a:spcBef>
                          <a:spcPts val="0"/>
                        </a:spcBef>
                        <a:spcAft>
                          <a:spcPts val="600"/>
                        </a:spcAft>
                        <a:buClrTx/>
                        <a:buSzTx/>
                        <a:buFontTx/>
                        <a:buNone/>
                        <a:tabLst/>
                        <a:defRPr/>
                      </a:pPr>
                      <a:r>
                        <a:rPr lang="en-US" sz="1300" b="0" i="0" dirty="0">
                          <a:solidFill>
                            <a:srgbClr val="333333"/>
                          </a:solidFill>
                          <a:effectLst/>
                        </a:rPr>
                        <a:t>If the HCD stores User Document Data or Confidential TSF Data in Nonvolatile</a:t>
                      </a:r>
                      <a:r>
                        <a:rPr lang="en-US" sz="1300" dirty="0">
                          <a:solidFill>
                            <a:srgbClr val="333333"/>
                          </a:solidFill>
                        </a:rPr>
                        <a:t> </a:t>
                      </a:r>
                      <a:r>
                        <a:rPr lang="en-US" sz="1300" b="0" i="0" dirty="0">
                          <a:solidFill>
                            <a:srgbClr val="333333"/>
                          </a:solidFill>
                          <a:effectLst/>
                        </a:rPr>
                        <a:t>Storage devices, then the HCD shall encrypt such data on those devices</a:t>
                      </a:r>
                      <a:endParaRPr lang="en-US" sz="1300" dirty="0">
                        <a:solidFill>
                          <a:srgbClr val="333333"/>
                        </a:solidFill>
                      </a:endParaRPr>
                    </a:p>
                  </a:txBody>
                  <a:tcPr/>
                </a:tc>
                <a:extLst>
                  <a:ext uri="{0D108BD9-81ED-4DB2-BD59-A6C34878D82A}">
                    <a16:rowId xmlns:a16="http://schemas.microsoft.com/office/drawing/2014/main" val="3450962277"/>
                  </a:ext>
                </a:extLst>
              </a:tr>
              <a:tr h="4853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Image Overwrite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dirty="0">
                          <a:solidFill>
                            <a:srgbClr val="333333"/>
                          </a:solidFill>
                          <a:effectLst/>
                        </a:rPr>
                        <a:t>Upon completion or cancellation of a Document Processing job, the HCD shall overwrite residual image data in its Nonvolatile Storage Devices </a:t>
                      </a:r>
                    </a:p>
                  </a:txBody>
                  <a:tcPr/>
                </a:tc>
                <a:extLst>
                  <a:ext uri="{0D108BD9-81ED-4DB2-BD59-A6C34878D82A}">
                    <a16:rowId xmlns:a16="http://schemas.microsoft.com/office/drawing/2014/main" val="264356192"/>
                  </a:ext>
                </a:extLst>
              </a:tr>
              <a:tr h="4853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333333"/>
                          </a:solidFill>
                        </a:rPr>
                        <a:t>Protection of Key Material</a:t>
                      </a:r>
                      <a:endParaRPr lang="en-US" sz="1600" dirty="0"/>
                    </a:p>
                  </a:txBody>
                  <a:tcPr/>
                </a:tc>
                <a:tc>
                  <a:txBody>
                    <a:bodyPr/>
                    <a:lstStyle/>
                    <a:p>
                      <a:r>
                        <a:rPr lang="en-US" sz="1300" b="0" i="0" dirty="0">
                          <a:solidFill>
                            <a:srgbClr val="333333"/>
                          </a:solidFill>
                          <a:effectLst/>
                        </a:rPr>
                        <a:t>The HCD shall protect from unauthorized access any cleartext keys, </a:t>
                      </a:r>
                      <a:r>
                        <a:rPr lang="en-US" sz="1300" b="0" i="0" dirty="0" err="1">
                          <a:solidFill>
                            <a:srgbClr val="333333"/>
                          </a:solidFill>
                          <a:effectLst/>
                        </a:rPr>
                        <a:t>submasks</a:t>
                      </a:r>
                      <a:r>
                        <a:rPr lang="en-US" sz="1300" b="0" i="0" dirty="0">
                          <a:solidFill>
                            <a:srgbClr val="333333"/>
                          </a:solidFill>
                          <a:effectLst/>
                        </a:rPr>
                        <a:t>, random numbers, or other values that contribute to the creation of encryption keys for storage of User Document Data or Confidential TSF Data in Nonvolatile Storage Devices; The HCD shall ensure that such key material is not stored in cleartext on the storage device that uses that material</a:t>
                      </a:r>
                      <a:r>
                        <a:rPr lang="en-US" sz="1300" dirty="0"/>
                        <a:t> </a:t>
                      </a:r>
                    </a:p>
                  </a:txBody>
                  <a:tcPr/>
                </a:tc>
                <a:extLst>
                  <a:ext uri="{0D108BD9-81ED-4DB2-BD59-A6C34878D82A}">
                    <a16:rowId xmlns:a16="http://schemas.microsoft.com/office/drawing/2014/main" val="661169053"/>
                  </a:ext>
                </a:extLst>
              </a:tr>
              <a:tr h="6852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Purge Data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dirty="0">
                          <a:solidFill>
                            <a:srgbClr val="333333"/>
                          </a:solidFill>
                          <a:effectLst/>
                        </a:rPr>
                        <a:t>The HCD provides a function that an authorized administrator can invoke to make all customer-supplied User Data and TSF Data permanently irretrievable from Nonvolatile Storage Devices</a:t>
                      </a:r>
                      <a:endParaRPr lang="en-US" sz="1300" dirty="0">
                        <a:solidFill>
                          <a:srgbClr val="333333"/>
                        </a:solidFill>
                      </a:endParaRPr>
                    </a:p>
                  </a:txBody>
                  <a:tcPr/>
                </a:tc>
                <a:extLst>
                  <a:ext uri="{0D108BD9-81ED-4DB2-BD59-A6C34878D82A}">
                    <a16:rowId xmlns:a16="http://schemas.microsoft.com/office/drawing/2014/main" val="1261190332"/>
                  </a:ext>
                </a:extLst>
              </a:tr>
              <a:tr h="6852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333333"/>
                          </a:solidFill>
                        </a:rPr>
                        <a:t>PSTN Fax-Network Separation</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dirty="0">
                          <a:solidFill>
                            <a:srgbClr val="333333"/>
                          </a:solidFill>
                          <a:effectLst/>
                        </a:rPr>
                        <a:t>If the HCD provides a PSTN fax function, then the HCD shall ensure separation of the PSTN fax telephone line and the LAN, by system design or active security function</a:t>
                      </a:r>
                    </a:p>
                  </a:txBody>
                  <a:tcPr/>
                </a:tc>
                <a:extLst>
                  <a:ext uri="{0D108BD9-81ED-4DB2-BD59-A6C34878D82A}">
                    <a16:rowId xmlns:a16="http://schemas.microsoft.com/office/drawing/2014/main" val="3286468738"/>
                  </a:ext>
                </a:extLst>
              </a:tr>
            </a:tbl>
          </a:graphicData>
        </a:graphic>
      </p:graphicFrame>
    </p:spTree>
    <p:extLst>
      <p:ext uri="{BB962C8B-B14F-4D97-AF65-F5344CB8AC3E}">
        <p14:creationId xmlns:p14="http://schemas.microsoft.com/office/powerpoint/2010/main" val="3216249781"/>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0" y="158750"/>
            <a:ext cx="7315200" cy="1016000"/>
          </a:xfrm>
        </p:spPr>
        <p:txBody>
          <a:bodyPr rIns="132080"/>
          <a:lstStyle/>
          <a:p>
            <a:pPr eaLnBrk="1" hangingPunct="1"/>
            <a:r>
              <a:rPr lang="fr-FR" sz="2400" dirty="0"/>
              <a:t>2D </a:t>
            </a:r>
            <a:r>
              <a:rPr lang="fr-FR" sz="2400" dirty="0" err="1"/>
              <a:t>Hardcopy</a:t>
            </a:r>
            <a:r>
              <a:rPr lang="fr-FR" sz="2400" dirty="0"/>
              <a:t> </a:t>
            </a:r>
            <a:r>
              <a:rPr lang="fr-FR" sz="2400" dirty="0" err="1"/>
              <a:t>Devices</a:t>
            </a:r>
            <a:br>
              <a:rPr lang="fr-FR" sz="2400" dirty="0"/>
            </a:br>
            <a:r>
              <a:rPr lang="fr-FR" sz="2400" dirty="0"/>
              <a:t>Key Security Objectives of the Operating </a:t>
            </a:r>
            <a:r>
              <a:rPr lang="fr-FR" sz="2400" dirty="0" err="1"/>
              <a:t>Environment</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graphicFrame>
        <p:nvGraphicFramePr>
          <p:cNvPr id="4" name="Table 4">
            <a:extLst>
              <a:ext uri="{FF2B5EF4-FFF2-40B4-BE49-F238E27FC236}">
                <a16:creationId xmlns:a16="http://schemas.microsoft.com/office/drawing/2014/main" id="{D9DF19F7-67C1-4266-9499-6798A6C10849}"/>
              </a:ext>
            </a:extLst>
          </p:cNvPr>
          <p:cNvGraphicFramePr>
            <a:graphicFrameLocks noGrp="1"/>
          </p:cNvGraphicFramePr>
          <p:nvPr/>
        </p:nvGraphicFramePr>
        <p:xfrm>
          <a:off x="76200" y="1206369"/>
          <a:ext cx="8878888" cy="4724400"/>
        </p:xfrm>
        <a:graphic>
          <a:graphicData uri="http://schemas.openxmlformats.org/drawingml/2006/table">
            <a:tbl>
              <a:tblPr firstRow="1" bandRow="1">
                <a:tableStyleId>{5C22544A-7EE6-4342-B048-85BDC9FD1C3A}</a:tableStyleId>
              </a:tblPr>
              <a:tblGrid>
                <a:gridCol w="2953460">
                  <a:extLst>
                    <a:ext uri="{9D8B030D-6E8A-4147-A177-3AD203B41FA5}">
                      <a16:colId xmlns:a16="http://schemas.microsoft.com/office/drawing/2014/main" val="660394607"/>
                    </a:ext>
                  </a:extLst>
                </a:gridCol>
                <a:gridCol w="5925428">
                  <a:extLst>
                    <a:ext uri="{9D8B030D-6E8A-4147-A177-3AD203B41FA5}">
                      <a16:colId xmlns:a16="http://schemas.microsoft.com/office/drawing/2014/main" val="2333481790"/>
                    </a:ext>
                  </a:extLst>
                </a:gridCol>
              </a:tblGrid>
              <a:tr h="276232">
                <a:tc>
                  <a:txBody>
                    <a:bodyPr/>
                    <a:lstStyle/>
                    <a:p>
                      <a:pPr algn="ctr"/>
                      <a:r>
                        <a:rPr lang="en-US" dirty="0"/>
                        <a:t>Title</a:t>
                      </a:r>
                    </a:p>
                  </a:txBody>
                  <a:tcPr anchor="b"/>
                </a:tc>
                <a:tc>
                  <a:txBody>
                    <a:bodyPr/>
                    <a:lstStyle/>
                    <a:p>
                      <a:pPr algn="ctr"/>
                      <a:r>
                        <a:rPr lang="en-US" dirty="0"/>
                        <a:t>Objective</a:t>
                      </a:r>
                    </a:p>
                  </a:txBody>
                  <a:tcPr anchor="b"/>
                </a:tc>
                <a:extLst>
                  <a:ext uri="{0D108BD9-81ED-4DB2-BD59-A6C34878D82A}">
                    <a16:rowId xmlns:a16="http://schemas.microsoft.com/office/drawing/2014/main" val="1325167203"/>
                  </a:ext>
                </a:extLst>
              </a:tr>
              <a:tr h="485357">
                <a:tc>
                  <a:txBody>
                    <a:bodyPr/>
                    <a:lstStyle/>
                    <a:p>
                      <a:pPr marL="39688" indent="0" fontAlgn="ctr">
                        <a:spcAft>
                          <a:spcPts val="0"/>
                        </a:spcAft>
                        <a:buNone/>
                      </a:pPr>
                      <a:r>
                        <a:rPr lang="en-US" sz="1600" dirty="0"/>
                        <a:t>Physical Protection</a:t>
                      </a:r>
                    </a:p>
                  </a:txBody>
                  <a:tcPr/>
                </a:tc>
                <a:tc>
                  <a:txBody>
                    <a:bodyPr/>
                    <a:lstStyle/>
                    <a:p>
                      <a:pPr fontAlgn="ctr">
                        <a:spcBef>
                          <a:spcPts val="0"/>
                        </a:spcBef>
                        <a:spcAft>
                          <a:spcPts val="600"/>
                        </a:spcAft>
                      </a:pPr>
                      <a:r>
                        <a:rPr lang="en-US" sz="1600" b="0" i="0" dirty="0">
                          <a:solidFill>
                            <a:srgbClr val="333333"/>
                          </a:solidFill>
                          <a:effectLst/>
                        </a:rPr>
                        <a:t>The Operational Environment shall provide physical security, commensurate with the value of the</a:t>
                      </a:r>
                      <a:r>
                        <a:rPr lang="en-US" sz="1600" dirty="0">
                          <a:solidFill>
                            <a:srgbClr val="333333"/>
                          </a:solidFill>
                        </a:rPr>
                        <a:t> </a:t>
                      </a:r>
                      <a:r>
                        <a:rPr lang="en-US" sz="1600" b="0" i="0" dirty="0">
                          <a:solidFill>
                            <a:srgbClr val="333333"/>
                          </a:solidFill>
                          <a:effectLst/>
                        </a:rPr>
                        <a:t>HCD and the data it stores or processes</a:t>
                      </a:r>
                      <a:endParaRPr lang="en-US" sz="1600" dirty="0">
                        <a:solidFill>
                          <a:srgbClr val="333333"/>
                        </a:solidFill>
                      </a:endParaRPr>
                    </a:p>
                  </a:txBody>
                  <a:tcPr/>
                </a:tc>
                <a:extLst>
                  <a:ext uri="{0D108BD9-81ED-4DB2-BD59-A6C34878D82A}">
                    <a16:rowId xmlns:a16="http://schemas.microsoft.com/office/drawing/2014/main" val="943479974"/>
                  </a:ext>
                </a:extLst>
              </a:tr>
              <a:tr h="576711">
                <a:tc>
                  <a:txBody>
                    <a:bodyPr/>
                    <a:lstStyle/>
                    <a:p>
                      <a:pPr marL="39688" indent="0" fontAlgn="ctr">
                        <a:spcBef>
                          <a:spcPts val="0"/>
                        </a:spcBef>
                        <a:spcAft>
                          <a:spcPts val="600"/>
                        </a:spcAft>
                        <a:buNone/>
                      </a:pPr>
                      <a:r>
                        <a:rPr lang="en-US" sz="1600" dirty="0">
                          <a:solidFill>
                            <a:srgbClr val="333333"/>
                          </a:solidFill>
                        </a:rPr>
                        <a:t>Network Protection</a:t>
                      </a:r>
                      <a:endParaRPr lang="en-US" sz="1600" dirty="0"/>
                    </a:p>
                  </a:txBody>
                  <a:tcPr/>
                </a:tc>
                <a:tc>
                  <a:txBody>
                    <a:bodyPr/>
                    <a:lstStyle/>
                    <a:p>
                      <a:pPr fontAlgn="ctr">
                        <a:spcBef>
                          <a:spcPts val="0"/>
                        </a:spcBef>
                        <a:spcAft>
                          <a:spcPts val="600"/>
                        </a:spcAft>
                      </a:pPr>
                      <a:r>
                        <a:rPr lang="en-US" sz="1600" b="0" i="0" dirty="0">
                          <a:solidFill>
                            <a:srgbClr val="333333"/>
                          </a:solidFill>
                          <a:effectLst/>
                        </a:rPr>
                        <a:t>The Operational Environment shall provide network security to protect the HCD from direct, public access to its LAN interface</a:t>
                      </a:r>
                    </a:p>
                  </a:txBody>
                  <a:tcPr/>
                </a:tc>
                <a:extLst>
                  <a:ext uri="{0D108BD9-81ED-4DB2-BD59-A6C34878D82A}">
                    <a16:rowId xmlns:a16="http://schemas.microsoft.com/office/drawing/2014/main" val="3450962277"/>
                  </a:ext>
                </a:extLst>
              </a:tr>
              <a:tr h="485357">
                <a:tc>
                  <a:txBody>
                    <a:bodyPr/>
                    <a:lstStyle/>
                    <a:p>
                      <a:pPr marL="39688" indent="0" fontAlgn="ctr">
                        <a:spcAft>
                          <a:spcPts val="0"/>
                        </a:spcAft>
                        <a:buNone/>
                      </a:pPr>
                      <a:r>
                        <a:rPr lang="en-US" sz="1600" dirty="0"/>
                        <a:t>Trusted Administrators</a:t>
                      </a:r>
                    </a:p>
                  </a:txBody>
                  <a:tcPr/>
                </a:tc>
                <a:tc>
                  <a:txBody>
                    <a:bodyPr/>
                    <a:lstStyle/>
                    <a:p>
                      <a:pPr fontAlgn="ctr">
                        <a:spcBef>
                          <a:spcPts val="0"/>
                        </a:spcBef>
                        <a:spcAft>
                          <a:spcPts val="600"/>
                        </a:spcAft>
                      </a:pPr>
                      <a:r>
                        <a:rPr lang="en-US" sz="1600" b="0" i="0" dirty="0">
                          <a:solidFill>
                            <a:srgbClr val="333333"/>
                          </a:solidFill>
                          <a:effectLst/>
                        </a:rPr>
                        <a:t>The HCD Owner shall establish trust that Administrators will not use their privileges for malicious purposes</a:t>
                      </a:r>
                      <a:endParaRPr lang="en-US" sz="1600" dirty="0">
                        <a:solidFill>
                          <a:srgbClr val="333333"/>
                        </a:solidFill>
                      </a:endParaRPr>
                    </a:p>
                  </a:txBody>
                  <a:tcPr/>
                </a:tc>
                <a:extLst>
                  <a:ext uri="{0D108BD9-81ED-4DB2-BD59-A6C34878D82A}">
                    <a16:rowId xmlns:a16="http://schemas.microsoft.com/office/drawing/2014/main" val="264356192"/>
                  </a:ext>
                </a:extLst>
              </a:tr>
              <a:tr h="485357">
                <a:tc>
                  <a:txBody>
                    <a:bodyPr/>
                    <a:lstStyle/>
                    <a:p>
                      <a:pPr marL="39688" indent="0" fontAlgn="ctr">
                        <a:spcBef>
                          <a:spcPts val="0"/>
                        </a:spcBef>
                        <a:spcAft>
                          <a:spcPts val="600"/>
                        </a:spcAft>
                        <a:buNone/>
                      </a:pPr>
                      <a:r>
                        <a:rPr lang="en-US" sz="1600" dirty="0">
                          <a:solidFill>
                            <a:srgbClr val="333333"/>
                          </a:solidFill>
                        </a:rPr>
                        <a:t>Trained Users</a:t>
                      </a:r>
                      <a:endParaRPr lang="en-US" sz="1600" dirty="0"/>
                    </a:p>
                  </a:txBody>
                  <a:tcPr/>
                </a:tc>
                <a:tc>
                  <a:txBody>
                    <a:bodyPr/>
                    <a:lstStyle/>
                    <a:p>
                      <a:r>
                        <a:rPr lang="en-US" sz="1600" b="0" i="0" dirty="0">
                          <a:solidFill>
                            <a:srgbClr val="333333"/>
                          </a:solidFill>
                          <a:effectLst/>
                        </a:rPr>
                        <a:t>The HCD Owner shall ensure that Users are aware of site security policies and have the competence to follow them</a:t>
                      </a:r>
                      <a:endParaRPr lang="en-US" sz="1600" dirty="0"/>
                    </a:p>
                  </a:txBody>
                  <a:tcPr/>
                </a:tc>
                <a:extLst>
                  <a:ext uri="{0D108BD9-81ED-4DB2-BD59-A6C34878D82A}">
                    <a16:rowId xmlns:a16="http://schemas.microsoft.com/office/drawing/2014/main" val="661169053"/>
                  </a:ext>
                </a:extLst>
              </a:tr>
              <a:tr h="685210">
                <a:tc>
                  <a:txBody>
                    <a:bodyPr/>
                    <a:lstStyle/>
                    <a:p>
                      <a:pPr marL="39688" indent="0" fontAlgn="ctr">
                        <a:spcAft>
                          <a:spcPts val="0"/>
                        </a:spcAft>
                        <a:buNone/>
                      </a:pPr>
                      <a:r>
                        <a:rPr lang="en-US" sz="1600" dirty="0"/>
                        <a:t>Trained Administrators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solidFill>
                            <a:srgbClr val="333333"/>
                          </a:solidFill>
                          <a:effectLst/>
                        </a:rPr>
                        <a:t>The HCD Owner shall ensure that Administrators are aware of site security policies and have the competence to use manufacturer’s guidance to correctly configure the HCD and protect passwords and keys accordingly</a:t>
                      </a:r>
                      <a:r>
                        <a:rPr lang="en-US" sz="1600" dirty="0"/>
                        <a:t>   </a:t>
                      </a:r>
                    </a:p>
                  </a:txBody>
                  <a:tcPr/>
                </a:tc>
                <a:extLst>
                  <a:ext uri="{0D108BD9-81ED-4DB2-BD59-A6C34878D82A}">
                    <a16:rowId xmlns:a16="http://schemas.microsoft.com/office/drawing/2014/main" val="1261190332"/>
                  </a:ext>
                </a:extLst>
              </a:tr>
            </a:tbl>
          </a:graphicData>
        </a:graphic>
      </p:graphicFrame>
    </p:spTree>
    <p:extLst>
      <p:ext uri="{BB962C8B-B14F-4D97-AF65-F5344CB8AC3E}">
        <p14:creationId xmlns:p14="http://schemas.microsoft.com/office/powerpoint/2010/main" val="2434055356"/>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905000" y="3403600"/>
            <a:ext cx="6019800" cy="482600"/>
          </a:xfrm>
        </p:spPr>
        <p:txBody>
          <a:bodyPr rIns="132080"/>
          <a:lstStyle/>
          <a:p>
            <a:pPr marL="39688" indent="0" fontAlgn="ctr">
              <a:buNone/>
            </a:pPr>
            <a:r>
              <a:rPr lang="en-US" sz="2400" b="1" dirty="0"/>
              <a:t>WHAT ABOUT 3D PRINTERS?</a:t>
            </a:r>
          </a:p>
        </p:txBody>
      </p:sp>
    </p:spTree>
    <p:extLst>
      <p:ext uri="{BB962C8B-B14F-4D97-AF65-F5344CB8AC3E}">
        <p14:creationId xmlns:p14="http://schemas.microsoft.com/office/powerpoint/2010/main" val="3789974006"/>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2079" y="108425"/>
            <a:ext cx="7315200" cy="1016000"/>
          </a:xfrm>
        </p:spPr>
        <p:txBody>
          <a:bodyPr rIns="132080"/>
          <a:lstStyle/>
          <a:p>
            <a:pPr eaLnBrk="1" hangingPunct="1"/>
            <a:r>
              <a:rPr lang="fr-FR" altLang="en-US" sz="2400" dirty="0"/>
              <a:t>2D Printing vs 3D Printing</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1767" y="1195979"/>
            <a:ext cx="8903321" cy="4714401"/>
          </a:xfrm>
        </p:spPr>
        <p:txBody>
          <a:bodyPr rIns="132080"/>
          <a:lstStyle/>
          <a:p>
            <a:pPr marL="0" lvl="2" indent="0" fontAlgn="ctr">
              <a:spcBef>
                <a:spcPts val="0"/>
              </a:spcBef>
              <a:spcAft>
                <a:spcPts val="1200"/>
              </a:spcAft>
              <a:buNone/>
            </a:pPr>
            <a:r>
              <a:rPr lang="en-US" sz="2400" dirty="0"/>
              <a:t>At the 10,000 foot Level, 2D Printing and 3D Printing are not that dissimilar.</a:t>
            </a:r>
          </a:p>
          <a:p>
            <a:pPr marL="0" lvl="2" indent="0" fontAlgn="ctr">
              <a:spcBef>
                <a:spcPts val="0"/>
              </a:spcBef>
              <a:spcAft>
                <a:spcPts val="1200"/>
              </a:spcAft>
              <a:buNone/>
            </a:pPr>
            <a:r>
              <a:rPr lang="en-US" sz="2400" dirty="0"/>
              <a:t>Essentially 2D Printing is converting a document from an electronic representation of the document stored on an IT device or some other type of media to a physical representation of the document on some type of paper</a:t>
            </a:r>
          </a:p>
          <a:p>
            <a:pPr marL="0" lvl="2" indent="0" fontAlgn="ctr">
              <a:spcBef>
                <a:spcPts val="0"/>
              </a:spcBef>
              <a:spcAft>
                <a:spcPts val="1200"/>
              </a:spcAft>
              <a:buNone/>
            </a:pPr>
            <a:r>
              <a:rPr lang="en-US" sz="2400" dirty="0"/>
              <a:t>Similarly, 3D printing is essentially converting an object that is desired to be printed from an electronic representation of the object in terms of a CAD file and later </a:t>
            </a:r>
            <a:r>
              <a:rPr lang="en-US" sz="2400"/>
              <a:t>an STL/</a:t>
            </a:r>
            <a:r>
              <a:rPr lang="en-US" sz="2400" dirty="0"/>
              <a:t>3MF file to a physical representation of the object in terms of the final 3D printed object</a:t>
            </a:r>
          </a:p>
        </p:txBody>
      </p:sp>
    </p:spTree>
    <p:extLst>
      <p:ext uri="{BB962C8B-B14F-4D97-AF65-F5344CB8AC3E}">
        <p14:creationId xmlns:p14="http://schemas.microsoft.com/office/powerpoint/2010/main" val="3688918121"/>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2079" y="108425"/>
            <a:ext cx="7315200" cy="1016000"/>
          </a:xfrm>
        </p:spPr>
        <p:txBody>
          <a:bodyPr rIns="132080"/>
          <a:lstStyle/>
          <a:p>
            <a:pPr eaLnBrk="1" hangingPunct="1"/>
            <a:r>
              <a:rPr lang="fr-FR" sz="2400" dirty="0"/>
              <a:t>Digital Thread for Additive </a:t>
            </a:r>
            <a:r>
              <a:rPr lang="fr-FR" sz="2400" dirty="0" err="1"/>
              <a:t>Manufacturing</a:t>
            </a:r>
            <a:br>
              <a:rPr lang="fr-FR" sz="2400" dirty="0"/>
            </a:br>
            <a:r>
              <a:rPr lang="fr-FR" sz="2400" dirty="0"/>
              <a:t>Process </a:t>
            </a:r>
            <a:r>
              <a:rPr lang="fr-FR" sz="2400" dirty="0" err="1"/>
              <a:t>Steps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82256" y="1143000"/>
            <a:ext cx="8903321" cy="5095401"/>
          </a:xfrm>
        </p:spPr>
        <p:txBody>
          <a:bodyPr rIns="132080"/>
          <a:lstStyle/>
          <a:p>
            <a:pPr marL="457200" lvl="1" indent="-457200" fontAlgn="ctr">
              <a:spcBef>
                <a:spcPts val="0"/>
              </a:spcBef>
              <a:spcAft>
                <a:spcPts val="600"/>
              </a:spcAft>
              <a:buFont typeface="+mj-lt"/>
              <a:buAutoNum type="arabicPeriod"/>
            </a:pPr>
            <a:r>
              <a:rPr lang="en-US" sz="2000" dirty="0"/>
              <a:t>Product Inception</a:t>
            </a:r>
          </a:p>
          <a:p>
            <a:pPr marL="742950" lvl="2" indent="-342900" fontAlgn="ctr">
              <a:spcBef>
                <a:spcPts val="0"/>
              </a:spcBef>
              <a:spcAft>
                <a:spcPts val="600"/>
              </a:spcAft>
            </a:pPr>
            <a:r>
              <a:rPr lang="en-US" sz="2000" dirty="0"/>
              <a:t>Requirements Definition</a:t>
            </a:r>
          </a:p>
          <a:p>
            <a:pPr marL="742950" lvl="2" indent="-342900" fontAlgn="ctr">
              <a:spcBef>
                <a:spcPts val="0"/>
              </a:spcBef>
              <a:spcAft>
                <a:spcPts val="600"/>
              </a:spcAft>
            </a:pPr>
            <a:r>
              <a:rPr lang="en-US" sz="2000" dirty="0"/>
              <a:t>Concept generation/evaluation</a:t>
            </a:r>
          </a:p>
          <a:p>
            <a:pPr marL="742950" lvl="2" indent="-342900" fontAlgn="ctr">
              <a:spcBef>
                <a:spcPts val="0"/>
              </a:spcBef>
              <a:spcAft>
                <a:spcPts val="600"/>
              </a:spcAft>
            </a:pPr>
            <a:r>
              <a:rPr lang="en-US" sz="2000" dirty="0"/>
              <a:t>Design intent</a:t>
            </a:r>
          </a:p>
          <a:p>
            <a:pPr marL="457200" lvl="1" indent="-457200" fontAlgn="ctr">
              <a:spcBef>
                <a:spcPts val="0"/>
              </a:spcBef>
              <a:spcAft>
                <a:spcPts val="600"/>
              </a:spcAft>
              <a:buFont typeface="+mj-lt"/>
              <a:buAutoNum type="arabicPeriod"/>
            </a:pPr>
            <a:r>
              <a:rPr lang="en-US" sz="2000" dirty="0"/>
              <a:t>Design/Scan and Analyze</a:t>
            </a:r>
          </a:p>
          <a:p>
            <a:pPr marL="857250" lvl="2" indent="-457200" fontAlgn="ctr">
              <a:spcBef>
                <a:spcPts val="0"/>
              </a:spcBef>
              <a:spcAft>
                <a:spcPts val="600"/>
              </a:spcAft>
            </a:pPr>
            <a:r>
              <a:rPr lang="en-US" sz="2000" b="1" u="sng" dirty="0"/>
              <a:t>CAD file created</a:t>
            </a:r>
            <a:r>
              <a:rPr lang="en-US" sz="2000" b="1" dirty="0"/>
              <a:t> </a:t>
            </a:r>
            <a:r>
              <a:rPr lang="en-US" sz="2000" dirty="0"/>
              <a:t>(asset that needs to be protected?)</a:t>
            </a:r>
          </a:p>
          <a:p>
            <a:pPr marL="857250" lvl="2" indent="-457200" fontAlgn="ctr">
              <a:spcBef>
                <a:spcPts val="0"/>
              </a:spcBef>
              <a:spcAft>
                <a:spcPts val="600"/>
              </a:spcAft>
            </a:pPr>
            <a:r>
              <a:rPr lang="en-US" sz="2000" dirty="0"/>
              <a:t>Traditional analysis</a:t>
            </a:r>
          </a:p>
          <a:p>
            <a:pPr marL="857250" lvl="2" indent="-457200" fontAlgn="ctr">
              <a:spcBef>
                <a:spcPts val="0"/>
              </a:spcBef>
              <a:spcAft>
                <a:spcPts val="600"/>
              </a:spcAft>
            </a:pPr>
            <a:r>
              <a:rPr lang="en-US" sz="2000" b="1" dirty="0"/>
              <a:t>Advanced multi-physics modeling and simulation</a:t>
            </a:r>
            <a:r>
              <a:rPr lang="en-US" sz="2000" dirty="0"/>
              <a:t> (asset that might need to be protected?)</a:t>
            </a:r>
          </a:p>
          <a:p>
            <a:pPr marL="457200" lvl="1" indent="-457200" fontAlgn="ctr">
              <a:spcBef>
                <a:spcPts val="0"/>
              </a:spcBef>
              <a:spcAft>
                <a:spcPts val="600"/>
              </a:spcAft>
              <a:buFont typeface="+mj-lt"/>
              <a:buAutoNum type="arabicPeriod"/>
            </a:pPr>
            <a:r>
              <a:rPr lang="en-US" sz="2000" dirty="0"/>
              <a:t>Build and Monitor</a:t>
            </a:r>
          </a:p>
          <a:p>
            <a:pPr marL="742950" lvl="2" indent="-342900" fontAlgn="ctr">
              <a:spcBef>
                <a:spcPts val="0"/>
              </a:spcBef>
              <a:spcAft>
                <a:spcPts val="600"/>
              </a:spcAft>
            </a:pPr>
            <a:r>
              <a:rPr lang="en-US" sz="2000" b="1" dirty="0"/>
              <a:t>Simulation of build </a:t>
            </a:r>
            <a:r>
              <a:rPr lang="en-US" sz="2000" dirty="0"/>
              <a:t>(asset that needs to be protected?)</a:t>
            </a:r>
          </a:p>
          <a:p>
            <a:pPr marL="742950" lvl="2" indent="-342900" fontAlgn="ctr">
              <a:spcBef>
                <a:spcPts val="0"/>
              </a:spcBef>
              <a:spcAft>
                <a:spcPts val="600"/>
              </a:spcAft>
            </a:pPr>
            <a:r>
              <a:rPr lang="en-US" sz="2000" dirty="0"/>
              <a:t>Detailed Build Plan and Machine Data</a:t>
            </a:r>
          </a:p>
          <a:p>
            <a:pPr marL="742950" lvl="2" indent="-342900" fontAlgn="ctr">
              <a:spcBef>
                <a:spcPts val="0"/>
              </a:spcBef>
              <a:spcAft>
                <a:spcPts val="600"/>
              </a:spcAft>
            </a:pPr>
            <a:r>
              <a:rPr lang="en-US" sz="2000" dirty="0"/>
              <a:t>Part Fabrication (includes </a:t>
            </a:r>
            <a:r>
              <a:rPr lang="en-US" sz="2000" b="1" dirty="0"/>
              <a:t>Slicer software</a:t>
            </a:r>
            <a:r>
              <a:rPr lang="en-US" sz="2000" dirty="0"/>
              <a:t> which may be an asset that needs to be protected)</a:t>
            </a:r>
          </a:p>
          <a:p>
            <a:pPr marL="742950" lvl="2" indent="-342900" fontAlgn="ctr">
              <a:spcBef>
                <a:spcPts val="0"/>
              </a:spcBef>
              <a:spcAft>
                <a:spcPts val="600"/>
              </a:spcAft>
            </a:pPr>
            <a:r>
              <a:rPr lang="en-US" sz="2000" dirty="0"/>
              <a:t>Per part post processing and finishing</a:t>
            </a:r>
          </a:p>
          <a:p>
            <a:pPr marL="742950" lvl="2" indent="-342900" fontAlgn="ctr">
              <a:spcBef>
                <a:spcPts val="0"/>
              </a:spcBef>
              <a:spcAft>
                <a:spcPts val="600"/>
              </a:spcAft>
            </a:pPr>
            <a:endParaRPr lang="en-US" sz="2000" dirty="0"/>
          </a:p>
        </p:txBody>
      </p:sp>
    </p:spTree>
    <p:extLst>
      <p:ext uri="{BB962C8B-B14F-4D97-AF65-F5344CB8AC3E}">
        <p14:creationId xmlns:p14="http://schemas.microsoft.com/office/powerpoint/2010/main" val="1199551041"/>
      </p:ext>
    </p:extLst>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2079" y="108425"/>
            <a:ext cx="7315200" cy="1016000"/>
          </a:xfrm>
        </p:spPr>
        <p:txBody>
          <a:bodyPr rIns="132080"/>
          <a:lstStyle/>
          <a:p>
            <a:pPr eaLnBrk="1" hangingPunct="1"/>
            <a:r>
              <a:rPr lang="fr-FR" sz="2400" dirty="0"/>
              <a:t>Digital Thread for Additive </a:t>
            </a:r>
            <a:r>
              <a:rPr lang="fr-FR" sz="2400" dirty="0" err="1"/>
              <a:t>Manufacturing</a:t>
            </a:r>
            <a:br>
              <a:rPr lang="fr-FR" sz="2400" dirty="0"/>
            </a:br>
            <a:r>
              <a:rPr lang="fr-FR" sz="2400" dirty="0" err="1"/>
              <a:t>Other</a:t>
            </a:r>
            <a:r>
              <a:rPr lang="fr-FR" sz="2400" dirty="0"/>
              <a:t> Assets That </a:t>
            </a:r>
            <a:r>
              <a:rPr lang="fr-FR" sz="2400" dirty="0" err="1"/>
              <a:t>Might</a:t>
            </a:r>
            <a:r>
              <a:rPr lang="fr-FR" sz="2400" dirty="0"/>
              <a:t> Need to Be </a:t>
            </a:r>
            <a:r>
              <a:rPr lang="fr-FR" sz="2400" dirty="0" err="1"/>
              <a:t>Protected</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82256" y="1143000"/>
            <a:ext cx="8903321" cy="5095401"/>
          </a:xfrm>
        </p:spPr>
        <p:txBody>
          <a:bodyPr rIns="132080"/>
          <a:lstStyle/>
          <a:p>
            <a:pPr marL="342900" lvl="1" indent="-342900" fontAlgn="ctr">
              <a:spcBef>
                <a:spcPts val="0"/>
              </a:spcBef>
              <a:spcAft>
                <a:spcPts val="600"/>
              </a:spcAft>
            </a:pPr>
            <a:r>
              <a:rPr lang="en-US" sz="2400" dirty="0"/>
              <a:t>Software on the computer storing the CAD File</a:t>
            </a:r>
          </a:p>
          <a:p>
            <a:pPr marL="342900" lvl="1" indent="-342900" fontAlgn="ctr">
              <a:spcBef>
                <a:spcPts val="0"/>
              </a:spcBef>
              <a:spcAft>
                <a:spcPts val="600"/>
              </a:spcAft>
            </a:pPr>
            <a:r>
              <a:rPr lang="en-US" sz="2400" dirty="0"/>
              <a:t>Software of the 3D Printer that controls the 3D printer</a:t>
            </a:r>
          </a:p>
          <a:p>
            <a:pPr marL="342900" lvl="1" indent="-342900" fontAlgn="ctr">
              <a:spcBef>
                <a:spcPts val="0"/>
              </a:spcBef>
              <a:spcAft>
                <a:spcPts val="600"/>
              </a:spcAft>
            </a:pPr>
            <a:r>
              <a:rPr lang="en-US" sz="2400" dirty="0"/>
              <a:t>STL or 3MF file the CAD file is transformed into</a:t>
            </a:r>
          </a:p>
        </p:txBody>
      </p:sp>
    </p:spTree>
    <p:extLst>
      <p:ext uri="{BB962C8B-B14F-4D97-AF65-F5344CB8AC3E}">
        <p14:creationId xmlns:p14="http://schemas.microsoft.com/office/powerpoint/2010/main" val="3204405401"/>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2079" y="108425"/>
            <a:ext cx="7315200" cy="1016000"/>
          </a:xfrm>
        </p:spPr>
        <p:txBody>
          <a:bodyPr rIns="132080"/>
          <a:lstStyle/>
          <a:p>
            <a:pPr eaLnBrk="1" hangingPunct="1"/>
            <a:r>
              <a:rPr lang="fr-FR" sz="2400" dirty="0"/>
              <a:t>Digital Thread for Additive </a:t>
            </a:r>
            <a:r>
              <a:rPr lang="fr-FR" sz="2400" dirty="0" err="1"/>
              <a:t>Manufacturing</a:t>
            </a:r>
            <a:br>
              <a:rPr lang="fr-FR" sz="2400" dirty="0"/>
            </a:br>
            <a:r>
              <a:rPr lang="fr-FR" sz="2400" dirty="0" err="1"/>
              <a:t>Some</a:t>
            </a:r>
            <a:r>
              <a:rPr lang="fr-FR" sz="2400" dirty="0"/>
              <a:t> Data and IT Security </a:t>
            </a:r>
            <a:r>
              <a:rPr lang="fr-FR" sz="2400" dirty="0" err="1"/>
              <a:t>Concerns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82256" y="1143000"/>
            <a:ext cx="8903321" cy="5095401"/>
          </a:xfrm>
        </p:spPr>
        <p:txBody>
          <a:bodyPr rIns="132080"/>
          <a:lstStyle/>
          <a:p>
            <a:pPr marL="342900" lvl="2" indent="-342900" fontAlgn="ctr">
              <a:spcBef>
                <a:spcPts val="0"/>
              </a:spcBef>
              <a:spcAft>
                <a:spcPts val="600"/>
              </a:spcAft>
              <a:tabLst>
                <a:tab pos="225425" algn="l"/>
              </a:tabLst>
            </a:pPr>
            <a:r>
              <a:rPr lang="en-US" sz="2400" dirty="0"/>
              <a:t>Cybersecurity Threats</a:t>
            </a:r>
          </a:p>
          <a:p>
            <a:pPr marL="685800" lvl="3" indent="-457200" fontAlgn="ctr">
              <a:spcBef>
                <a:spcPts val="0"/>
              </a:spcBef>
              <a:spcAft>
                <a:spcPts val="600"/>
              </a:spcAft>
              <a:tabLst>
                <a:tab pos="225425" algn="l"/>
              </a:tabLst>
            </a:pPr>
            <a:r>
              <a:rPr lang="en-US" sz="2000" dirty="0"/>
              <a:t>Espionage</a:t>
            </a:r>
          </a:p>
          <a:p>
            <a:pPr marL="685800" lvl="3" indent="-457200" fontAlgn="ctr">
              <a:spcBef>
                <a:spcPts val="0"/>
              </a:spcBef>
              <a:spcAft>
                <a:spcPts val="600"/>
              </a:spcAft>
              <a:tabLst>
                <a:tab pos="225425" algn="l"/>
              </a:tabLst>
            </a:pPr>
            <a:r>
              <a:rPr lang="en-US" sz="2000" dirty="0"/>
              <a:t>Tampering / Hacking / Mischief / Extortion / Terrorism</a:t>
            </a:r>
          </a:p>
          <a:p>
            <a:pPr marL="685800" lvl="3" indent="-457200" fontAlgn="ctr">
              <a:spcBef>
                <a:spcPts val="0"/>
              </a:spcBef>
              <a:spcAft>
                <a:spcPts val="600"/>
              </a:spcAft>
              <a:tabLst>
                <a:tab pos="225425" algn="l"/>
              </a:tabLst>
            </a:pPr>
            <a:r>
              <a:rPr lang="en-US" sz="2000" dirty="0"/>
              <a:t>Privacy</a:t>
            </a:r>
          </a:p>
          <a:p>
            <a:pPr marL="685800" lvl="3" indent="-457200" fontAlgn="ctr">
              <a:spcBef>
                <a:spcPts val="0"/>
              </a:spcBef>
              <a:spcAft>
                <a:spcPts val="600"/>
              </a:spcAft>
              <a:tabLst>
                <a:tab pos="225425" algn="l"/>
              </a:tabLst>
            </a:pPr>
            <a:r>
              <a:rPr lang="en-US" sz="2000" dirty="0"/>
              <a:t>Intellectual Property / Trade Secrets</a:t>
            </a:r>
          </a:p>
          <a:p>
            <a:pPr marL="342900" lvl="2" indent="-342900" fontAlgn="ctr">
              <a:spcBef>
                <a:spcPts val="0"/>
              </a:spcBef>
              <a:spcAft>
                <a:spcPts val="600"/>
              </a:spcAft>
              <a:tabLst>
                <a:tab pos="225425" algn="l"/>
              </a:tabLst>
            </a:pPr>
            <a:r>
              <a:rPr lang="en-US" sz="2400" dirty="0"/>
              <a:t>Data Integrity along the entire Digital Thread</a:t>
            </a:r>
          </a:p>
          <a:p>
            <a:pPr marL="285750" lvl="2" indent="-285750" fontAlgn="ctr">
              <a:spcBef>
                <a:spcPts val="0"/>
              </a:spcBef>
              <a:spcAft>
                <a:spcPts val="600"/>
              </a:spcAft>
              <a:tabLst>
                <a:tab pos="225425" algn="l"/>
              </a:tabLst>
            </a:pPr>
            <a:r>
              <a:rPr lang="en-US" sz="2400" b="0" i="0" dirty="0">
                <a:solidFill>
                  <a:srgbClr val="000000"/>
                </a:solidFill>
                <a:effectLst/>
              </a:rPr>
              <a:t>Protect Data Confidentiality</a:t>
            </a:r>
            <a:endParaRPr lang="en-US" sz="2400" dirty="0">
              <a:solidFill>
                <a:srgbClr val="000000"/>
              </a:solidFill>
            </a:endParaRPr>
          </a:p>
          <a:p>
            <a:pPr marL="285750" lvl="2" indent="-285750" fontAlgn="ctr">
              <a:spcBef>
                <a:spcPts val="0"/>
              </a:spcBef>
              <a:spcAft>
                <a:spcPts val="600"/>
              </a:spcAft>
              <a:tabLst>
                <a:tab pos="225425" algn="l"/>
              </a:tabLst>
            </a:pPr>
            <a:r>
              <a:rPr lang="en-US" sz="2400" b="0" i="0" dirty="0">
                <a:solidFill>
                  <a:srgbClr val="000000"/>
                </a:solidFill>
                <a:effectLst/>
              </a:rPr>
              <a:t>Ensure/Protect Data Integrity</a:t>
            </a:r>
            <a:endParaRPr lang="en-US" sz="2400" dirty="0">
              <a:solidFill>
                <a:srgbClr val="000000"/>
              </a:solidFill>
            </a:endParaRPr>
          </a:p>
          <a:p>
            <a:pPr marL="285750" lvl="2" indent="-285750" fontAlgn="ctr">
              <a:spcBef>
                <a:spcPts val="0"/>
              </a:spcBef>
              <a:spcAft>
                <a:spcPts val="600"/>
              </a:spcAft>
              <a:tabLst>
                <a:tab pos="225425" algn="l"/>
              </a:tabLst>
            </a:pPr>
            <a:r>
              <a:rPr lang="en-US" sz="2400" b="0" i="0" dirty="0">
                <a:solidFill>
                  <a:srgbClr val="000000"/>
                </a:solidFill>
                <a:effectLst/>
              </a:rPr>
              <a:t>Verify Data Integrity</a:t>
            </a:r>
            <a:endParaRPr lang="en-US" sz="2400" dirty="0">
              <a:solidFill>
                <a:srgbClr val="000000"/>
              </a:solidFill>
            </a:endParaRPr>
          </a:p>
          <a:p>
            <a:pPr marL="285750" lvl="2" indent="-285750" fontAlgn="ctr">
              <a:spcBef>
                <a:spcPts val="0"/>
              </a:spcBef>
              <a:spcAft>
                <a:spcPts val="600"/>
              </a:spcAft>
              <a:tabLst>
                <a:tab pos="225425" algn="l"/>
              </a:tabLst>
            </a:pPr>
            <a:r>
              <a:rPr lang="en-US" sz="2400" b="0" i="0" dirty="0">
                <a:solidFill>
                  <a:srgbClr val="000000"/>
                </a:solidFill>
                <a:effectLst/>
              </a:rPr>
              <a:t>Protect Intellectual Property</a:t>
            </a:r>
            <a:endParaRPr lang="en-US" sz="2400" dirty="0">
              <a:solidFill>
                <a:srgbClr val="000000"/>
              </a:solidFill>
            </a:endParaRPr>
          </a:p>
        </p:txBody>
      </p:sp>
    </p:spTree>
    <p:extLst>
      <p:ext uri="{BB962C8B-B14F-4D97-AF65-F5344CB8AC3E}">
        <p14:creationId xmlns:p14="http://schemas.microsoft.com/office/powerpoint/2010/main" val="3087545478"/>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2079" y="108425"/>
            <a:ext cx="7315200" cy="1016000"/>
          </a:xfrm>
        </p:spPr>
        <p:txBody>
          <a:bodyPr rIns="132080"/>
          <a:lstStyle/>
          <a:p>
            <a:pPr eaLnBrk="1" hangingPunct="1"/>
            <a:r>
              <a:rPr lang="fr-FR" sz="2400" dirty="0"/>
              <a:t>3D Printers and Common </a:t>
            </a:r>
            <a:r>
              <a:rPr lang="fr-FR" sz="2400" dirty="0" err="1"/>
              <a:t>Criteria</a:t>
            </a:r>
            <a:r>
              <a:rPr lang="fr-FR" sz="2400" dirty="0"/>
              <a:t> Certification</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5" y="1093788"/>
            <a:ext cx="9138206" cy="5253038"/>
          </a:xfrm>
        </p:spPr>
        <p:txBody>
          <a:bodyPr rIns="132080"/>
          <a:lstStyle/>
          <a:p>
            <a:pPr marL="39688" indent="0" fontAlgn="ctr">
              <a:spcAft>
                <a:spcPts val="0"/>
              </a:spcAft>
              <a:buNone/>
            </a:pPr>
            <a:r>
              <a:rPr lang="en-US" dirty="0"/>
              <a:t>Could the Common Criteria Certification process that was used to certify 2D Hardcopy Devices be used to perform a similar security certification for the Digital Thread for Additive Manufacturing?</a:t>
            </a:r>
          </a:p>
          <a:p>
            <a:pPr marL="39688" indent="0" fontAlgn="ctr">
              <a:spcAft>
                <a:spcPts val="0"/>
              </a:spcAft>
              <a:buNone/>
            </a:pPr>
            <a:endParaRPr lang="en-US" dirty="0"/>
          </a:p>
          <a:p>
            <a:pPr marL="39688" indent="0" fontAlgn="ctr">
              <a:spcAft>
                <a:spcPts val="0"/>
              </a:spcAft>
              <a:buNone/>
            </a:pPr>
            <a:r>
              <a:rPr lang="en-US" dirty="0"/>
              <a:t>Remember – The high-level goal of a Common Criteria Certification is to provide confidence to the owner for the product in question that the mitigations they have put in place to protect the assets that need to be protected from the identified security threats are correct and sufficient. </a:t>
            </a:r>
          </a:p>
          <a:p>
            <a:pPr marL="39688" indent="0" fontAlgn="ctr">
              <a:spcAft>
                <a:spcPts val="0"/>
              </a:spcAft>
              <a:buNone/>
            </a:pPr>
            <a:r>
              <a:rPr lang="en-US" dirty="0"/>
              <a:t>It does that by determining that the product meets its specification of the security requirements as stated in the Security Target by evaluating that the product passes the assurance requirements stated in the Security Target.  </a:t>
            </a:r>
          </a:p>
        </p:txBody>
      </p:sp>
    </p:spTree>
    <p:extLst>
      <p:ext uri="{BB962C8B-B14F-4D97-AF65-F5344CB8AC3E}">
        <p14:creationId xmlns:p14="http://schemas.microsoft.com/office/powerpoint/2010/main" val="2924418149"/>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2079" y="108425"/>
            <a:ext cx="7315200" cy="1016000"/>
          </a:xfrm>
        </p:spPr>
        <p:txBody>
          <a:bodyPr rIns="132080"/>
          <a:lstStyle/>
          <a:p>
            <a:pPr eaLnBrk="1" hangingPunct="1"/>
            <a:r>
              <a:rPr lang="fr-FR" sz="2400" dirty="0"/>
              <a:t>3D Printers and Common </a:t>
            </a:r>
            <a:r>
              <a:rPr lang="fr-FR" sz="2400" dirty="0" err="1"/>
              <a:t>Criteria</a:t>
            </a:r>
            <a:r>
              <a:rPr lang="fr-FR" sz="2400" dirty="0"/>
              <a:t> Certification</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5" y="1093788"/>
            <a:ext cx="9138206" cy="5491162"/>
          </a:xfrm>
        </p:spPr>
        <p:txBody>
          <a:bodyPr rIns="132080"/>
          <a:lstStyle/>
          <a:p>
            <a:pPr marL="39688" indent="0" fontAlgn="ctr">
              <a:spcAft>
                <a:spcPts val="0"/>
              </a:spcAft>
              <a:buNone/>
            </a:pPr>
            <a:r>
              <a:rPr lang="en-US" dirty="0"/>
              <a:t>Could the Common Criteria Certification process that was used to certify 2D Hardcopy Devices be used to perform a similar security certification for the Digital Thread for Additive Manufacturing?</a:t>
            </a:r>
          </a:p>
          <a:p>
            <a:pPr marL="39688" indent="0" fontAlgn="ctr">
              <a:spcAft>
                <a:spcPts val="0"/>
              </a:spcAft>
              <a:buNone/>
            </a:pPr>
            <a:endParaRPr lang="en-US" dirty="0"/>
          </a:p>
          <a:p>
            <a:pPr marL="39688" indent="0" fontAlgn="ctr">
              <a:spcAft>
                <a:spcPts val="1200"/>
              </a:spcAft>
              <a:buNone/>
            </a:pPr>
            <a:r>
              <a:rPr lang="en-US" dirty="0"/>
              <a:t>Paul and I think the answer is ‘</a:t>
            </a:r>
            <a:r>
              <a:rPr lang="en-US" b="1" dirty="0"/>
              <a:t>YES IT CAN BE</a:t>
            </a:r>
            <a:r>
              <a:rPr lang="en-US" dirty="0"/>
              <a:t>’</a:t>
            </a:r>
          </a:p>
          <a:p>
            <a:pPr marL="39688" indent="0" fontAlgn="ctr">
              <a:spcAft>
                <a:spcPts val="0"/>
              </a:spcAft>
              <a:buNone/>
            </a:pPr>
            <a:r>
              <a:rPr lang="en-US" dirty="0"/>
              <a:t>Fundamentally what would be needed is to define:</a:t>
            </a:r>
          </a:p>
          <a:p>
            <a:pPr marL="496888" indent="-457200" fontAlgn="ctr">
              <a:spcAft>
                <a:spcPts val="0"/>
              </a:spcAft>
              <a:buFont typeface="+mj-lt"/>
              <a:buAutoNum type="arabicPeriod"/>
            </a:pPr>
            <a:r>
              <a:rPr lang="en-US" dirty="0"/>
              <a:t>What are the assets that need to be protected in the Digital Thread for Additive Manufacturing</a:t>
            </a:r>
          </a:p>
          <a:p>
            <a:pPr lvl="1" fontAlgn="ctr">
              <a:spcAft>
                <a:spcPts val="0"/>
              </a:spcAft>
            </a:pPr>
            <a:r>
              <a:rPr lang="en-US" sz="1600" dirty="0"/>
              <a:t>CAD and STL/3MF files</a:t>
            </a:r>
          </a:p>
          <a:p>
            <a:pPr lvl="1" fontAlgn="ctr">
              <a:spcAft>
                <a:spcPts val="0"/>
              </a:spcAft>
            </a:pPr>
            <a:r>
              <a:rPr lang="en-US" sz="1600" dirty="0"/>
              <a:t>Software</a:t>
            </a:r>
          </a:p>
          <a:p>
            <a:pPr lvl="1" fontAlgn="ctr">
              <a:spcAft>
                <a:spcPts val="0"/>
              </a:spcAft>
            </a:pPr>
            <a:r>
              <a:rPr lang="en-US" sz="1600" dirty="0"/>
              <a:t>Simulations</a:t>
            </a:r>
          </a:p>
          <a:p>
            <a:pPr lvl="1" fontAlgn="ctr">
              <a:spcAft>
                <a:spcPts val="0"/>
              </a:spcAft>
            </a:pPr>
            <a:r>
              <a:rPr lang="en-US" sz="1600" dirty="0"/>
              <a:t>Slicer software</a:t>
            </a:r>
          </a:p>
          <a:p>
            <a:pPr lvl="1" fontAlgn="ctr">
              <a:spcAft>
                <a:spcPts val="0"/>
              </a:spcAft>
            </a:pPr>
            <a:r>
              <a:rPr lang="en-US" sz="1600" dirty="0"/>
              <a:t>etc.</a:t>
            </a:r>
          </a:p>
        </p:txBody>
      </p:sp>
    </p:spTree>
    <p:extLst>
      <p:ext uri="{BB962C8B-B14F-4D97-AF65-F5344CB8AC3E}">
        <p14:creationId xmlns:p14="http://schemas.microsoft.com/office/powerpoint/2010/main" val="367787915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30012" y="3233850"/>
            <a:ext cx="8643144" cy="652350"/>
          </a:xfrm>
        </p:spPr>
        <p:txBody>
          <a:bodyPr>
            <a:noAutofit/>
          </a:bodyPr>
          <a:lstStyle/>
          <a:p>
            <a:pPr marL="39688" indent="0">
              <a:buNone/>
            </a:pPr>
            <a:r>
              <a:rPr lang="en-US" b="1" dirty="0"/>
              <a:t>HCD international Technical Community (</a:t>
            </a:r>
            <a:r>
              <a:rPr lang="en-US" b="1" dirty="0" err="1"/>
              <a:t>iTC</a:t>
            </a:r>
            <a:r>
              <a:rPr lang="en-US" b="1" dirty="0"/>
              <a:t>) Status</a:t>
            </a:r>
          </a:p>
        </p:txBody>
      </p:sp>
    </p:spTree>
    <p:extLst>
      <p:ext uri="{BB962C8B-B14F-4D97-AF65-F5344CB8AC3E}">
        <p14:creationId xmlns:p14="http://schemas.microsoft.com/office/powerpoint/2010/main" val="705938735"/>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2079" y="108425"/>
            <a:ext cx="7315200" cy="1016000"/>
          </a:xfrm>
        </p:spPr>
        <p:txBody>
          <a:bodyPr rIns="132080"/>
          <a:lstStyle/>
          <a:p>
            <a:pPr eaLnBrk="1" hangingPunct="1"/>
            <a:r>
              <a:rPr lang="fr-FR" sz="2400" dirty="0"/>
              <a:t>3D Printers</a:t>
            </a:r>
            <a:br>
              <a:rPr lang="fr-FR" sz="2400" dirty="0"/>
            </a:br>
            <a:r>
              <a:rPr lang="fr-FR" sz="2400" dirty="0"/>
              <a:t>Security </a:t>
            </a:r>
            <a:r>
              <a:rPr lang="fr-FR" sz="2400" dirty="0" err="1"/>
              <a:t>Problem</a:t>
            </a:r>
            <a:r>
              <a:rPr lang="fr-FR" sz="2400" dirty="0"/>
              <a:t> </a:t>
            </a:r>
            <a:r>
              <a:rPr lang="fr-FR" sz="2400" dirty="0" err="1"/>
              <a:t>Definition</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5" y="1093788"/>
            <a:ext cx="9138206" cy="5253038"/>
          </a:xfrm>
        </p:spPr>
        <p:txBody>
          <a:bodyPr rIns="132080"/>
          <a:lstStyle/>
          <a:p>
            <a:pPr marL="39688" indent="0" fontAlgn="ctr">
              <a:spcAft>
                <a:spcPts val="0"/>
              </a:spcAft>
              <a:buNone/>
            </a:pPr>
            <a:r>
              <a:rPr lang="en-US" sz="2000" dirty="0"/>
              <a:t>Need to determine what the Security Problem Definition (SPD) for the Digital Thread is:</a:t>
            </a:r>
          </a:p>
          <a:p>
            <a:pPr fontAlgn="ctr">
              <a:spcAft>
                <a:spcPts val="0"/>
              </a:spcAft>
            </a:pPr>
            <a:r>
              <a:rPr lang="en-US" sz="2000" dirty="0"/>
              <a:t>What are the key security threats to those assets?</a:t>
            </a:r>
          </a:p>
          <a:p>
            <a:pPr fontAlgn="ctr">
              <a:spcAft>
                <a:spcPts val="0"/>
              </a:spcAft>
            </a:pPr>
            <a:r>
              <a:rPr lang="en-US" sz="2000" dirty="0"/>
              <a:t>What key assumptions need to be made around protection of these key assets</a:t>
            </a:r>
          </a:p>
          <a:p>
            <a:pPr fontAlgn="ctr">
              <a:spcAft>
                <a:spcPts val="0"/>
              </a:spcAft>
            </a:pPr>
            <a:r>
              <a:rPr lang="en-US" sz="2000" dirty="0"/>
              <a:t>What key organizational security policies need to be in place to assure that the key assets are protected</a:t>
            </a:r>
          </a:p>
          <a:p>
            <a:pPr fontAlgn="ctr">
              <a:spcAft>
                <a:spcPts val="0"/>
              </a:spcAft>
            </a:pPr>
            <a:r>
              <a:rPr lang="en-US" sz="2000" dirty="0"/>
              <a:t>What security objectives does the 3D printer and its operating environment have to meet to ensure that the key threats identified above are either mitigated or eliminated?</a:t>
            </a:r>
          </a:p>
          <a:p>
            <a:pPr lvl="1" fontAlgn="ctr"/>
            <a:endParaRPr lang="en-US" sz="2000" dirty="0"/>
          </a:p>
        </p:txBody>
      </p:sp>
    </p:spTree>
    <p:extLst>
      <p:ext uri="{BB962C8B-B14F-4D97-AF65-F5344CB8AC3E}">
        <p14:creationId xmlns:p14="http://schemas.microsoft.com/office/powerpoint/2010/main" val="2217181028"/>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2079" y="108425"/>
            <a:ext cx="7315200" cy="1016000"/>
          </a:xfrm>
        </p:spPr>
        <p:txBody>
          <a:bodyPr rIns="132080"/>
          <a:lstStyle/>
          <a:p>
            <a:pPr eaLnBrk="1" hangingPunct="1"/>
            <a:r>
              <a:rPr lang="fr-FR" sz="2400" dirty="0"/>
              <a:t>3D Printers</a:t>
            </a:r>
            <a:br>
              <a:rPr lang="fr-FR" sz="2400" dirty="0"/>
            </a:br>
            <a:r>
              <a:rPr lang="fr-FR" sz="2400" dirty="0" err="1"/>
              <a:t>Some</a:t>
            </a:r>
            <a:r>
              <a:rPr lang="fr-FR" sz="2400" dirty="0"/>
              <a:t> </a:t>
            </a:r>
            <a:r>
              <a:rPr lang="fr-FR" sz="2400" dirty="0" err="1"/>
              <a:t>Thoughts</a:t>
            </a:r>
            <a:r>
              <a:rPr lang="fr-FR" sz="2400" dirty="0"/>
              <a:t> on </a:t>
            </a:r>
            <a:r>
              <a:rPr lang="fr-FR" sz="2400" dirty="0" err="1"/>
              <a:t>Threats</a:t>
            </a:r>
            <a:r>
              <a:rPr lang="fr-FR" sz="2400" dirty="0"/>
              <a:t> to the Digital Thread</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5" y="1093788"/>
            <a:ext cx="9138206" cy="5253038"/>
          </a:xfrm>
        </p:spPr>
        <p:txBody>
          <a:bodyPr rIns="132080"/>
          <a:lstStyle/>
          <a:p>
            <a:pPr marL="0" indent="-228600" fontAlgn="ctr">
              <a:spcBef>
                <a:spcPts val="0"/>
              </a:spcBef>
              <a:spcAft>
                <a:spcPts val="0"/>
              </a:spcAft>
            </a:pPr>
            <a:r>
              <a:rPr lang="en-US" sz="2000" dirty="0"/>
              <a:t>Recall the 5 Threats to 2D Printers</a:t>
            </a:r>
          </a:p>
          <a:p>
            <a:pPr marL="628650" lvl="2" fontAlgn="ctr">
              <a:spcBef>
                <a:spcPts val="0"/>
              </a:spcBef>
              <a:spcAft>
                <a:spcPts val="600"/>
              </a:spcAft>
            </a:pPr>
            <a:r>
              <a:rPr lang="en-US" sz="1600" dirty="0"/>
              <a:t>Unauthorized Access to user document data stored in the HCD (primarily in non-volatile storage)</a:t>
            </a:r>
          </a:p>
          <a:p>
            <a:pPr marL="628650" lvl="2" fontAlgn="ctr">
              <a:spcBef>
                <a:spcPts val="0"/>
              </a:spcBef>
              <a:spcAft>
                <a:spcPts val="600"/>
              </a:spcAft>
            </a:pPr>
            <a:r>
              <a:rPr lang="en-US" sz="1600" dirty="0"/>
              <a:t>Unauthorized Access to TSF data stored in the HCD</a:t>
            </a:r>
          </a:p>
          <a:p>
            <a:pPr marL="628650" lvl="2" fontAlgn="ctr">
              <a:spcBef>
                <a:spcPts val="0"/>
              </a:spcBef>
              <a:spcAft>
                <a:spcPts val="600"/>
              </a:spcAft>
            </a:pPr>
            <a:r>
              <a:rPr lang="en-US" sz="1600" dirty="0"/>
              <a:t>Unauthorized Access to User and TSF data transmitted to/from the HCD over a network</a:t>
            </a:r>
          </a:p>
          <a:p>
            <a:pPr marL="628650" lvl="2" fontAlgn="ctr">
              <a:spcBef>
                <a:spcPts val="0"/>
              </a:spcBef>
              <a:spcAft>
                <a:spcPts val="600"/>
              </a:spcAft>
            </a:pPr>
            <a:r>
              <a:rPr lang="en-US" sz="1600" dirty="0"/>
              <a:t>Unauthorized Software Update</a:t>
            </a:r>
          </a:p>
          <a:p>
            <a:pPr marL="628650" lvl="2" fontAlgn="ctr">
              <a:spcBef>
                <a:spcPts val="0"/>
              </a:spcBef>
              <a:spcAft>
                <a:spcPts val="600"/>
              </a:spcAft>
            </a:pPr>
            <a:r>
              <a:rPr lang="en-US" sz="1600" dirty="0"/>
              <a:t>Failure of the TSF</a:t>
            </a:r>
          </a:p>
          <a:p>
            <a:pPr marL="39688" indent="0" fontAlgn="ctr">
              <a:spcAft>
                <a:spcPts val="0"/>
              </a:spcAft>
              <a:buNone/>
            </a:pPr>
            <a:r>
              <a:rPr lang="en-US" sz="2000" dirty="0"/>
              <a:t>We think some of same threats might apply to the Digital Thread:</a:t>
            </a:r>
          </a:p>
          <a:p>
            <a:pPr lvl="1" fontAlgn="ctr">
              <a:spcAft>
                <a:spcPts val="0"/>
              </a:spcAft>
            </a:pPr>
            <a:r>
              <a:rPr lang="en-US" sz="1600" dirty="0"/>
              <a:t>Unauthorized access to the CAD file and model/simulations while stored on the computer hosting the CAD file/models/simulations (even if it is the 3D printer)</a:t>
            </a:r>
          </a:p>
          <a:p>
            <a:pPr lvl="1" fontAlgn="ctr">
              <a:spcAft>
                <a:spcPts val="0"/>
              </a:spcAft>
            </a:pPr>
            <a:r>
              <a:rPr lang="en-US" sz="1600" dirty="0"/>
              <a:t>Unauthorized access to the STL/3MF file created from the CAD file while stored in either on the computer hosting the CAD file or on the 3D printer itself</a:t>
            </a:r>
          </a:p>
          <a:p>
            <a:pPr lvl="1" fontAlgn="ctr">
              <a:spcAft>
                <a:spcPts val="0"/>
              </a:spcAft>
            </a:pPr>
            <a:r>
              <a:rPr lang="en-US" sz="1600" dirty="0"/>
              <a:t>Unauthorized access to the STL/3MF file while in transit between the computer hosting the CAD filer and the 3D printer if stored on separate computers</a:t>
            </a:r>
          </a:p>
          <a:p>
            <a:pPr lvl="1" fontAlgn="ctr">
              <a:spcAft>
                <a:spcPts val="0"/>
              </a:spcAft>
            </a:pPr>
            <a:r>
              <a:rPr lang="en-US" sz="1600" dirty="0"/>
              <a:t>Unauthorized access to the build simulation and slicer software stored on the 3D printer</a:t>
            </a:r>
          </a:p>
          <a:p>
            <a:pPr lvl="1" fontAlgn="ctr">
              <a:spcAft>
                <a:spcPts val="0"/>
              </a:spcAft>
            </a:pPr>
            <a:r>
              <a:rPr lang="en-US" sz="1600" dirty="0"/>
              <a:t>Unauthorized software upgrade of either the computer hosting the CAD file or the 3D printer </a:t>
            </a:r>
          </a:p>
        </p:txBody>
      </p:sp>
    </p:spTree>
    <p:extLst>
      <p:ext uri="{BB962C8B-B14F-4D97-AF65-F5344CB8AC3E}">
        <p14:creationId xmlns:p14="http://schemas.microsoft.com/office/powerpoint/2010/main" val="3583757043"/>
      </p:ext>
    </p:extLst>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2079" y="108425"/>
            <a:ext cx="7315200" cy="1016000"/>
          </a:xfrm>
        </p:spPr>
        <p:txBody>
          <a:bodyPr rIns="132080"/>
          <a:lstStyle/>
          <a:p>
            <a:pPr eaLnBrk="1" hangingPunct="1"/>
            <a:r>
              <a:rPr lang="fr-FR" sz="2400" dirty="0"/>
              <a:t>3D Printers</a:t>
            </a:r>
            <a:br>
              <a:rPr lang="fr-FR" sz="2400" dirty="0"/>
            </a:br>
            <a:r>
              <a:rPr lang="fr-FR" sz="2400" dirty="0" err="1"/>
              <a:t>Answers</a:t>
            </a:r>
            <a:r>
              <a:rPr lang="fr-FR" sz="2400" dirty="0"/>
              <a:t> to the key </a:t>
            </a:r>
            <a:r>
              <a:rPr lang="fr-FR" sz="2400" dirty="0" err="1"/>
              <a:t>security</a:t>
            </a:r>
            <a:r>
              <a:rPr lang="fr-FR" sz="2400" dirty="0"/>
              <a:t> questions (in </a:t>
            </a:r>
            <a:r>
              <a:rPr lang="fr-FR" sz="2400" dirty="0" err="1"/>
              <a:t>our</a:t>
            </a:r>
            <a:r>
              <a:rPr lang="fr-FR" sz="2400" dirty="0"/>
              <a:t> </a:t>
            </a:r>
            <a:r>
              <a:rPr lang="fr-FR" sz="2400" dirty="0" err="1"/>
              <a:t>view</a:t>
            </a:r>
            <a:r>
              <a:rPr lang="fr-FR" sz="2400" dirty="0"/>
              <a:t>)</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07335" y="1156175"/>
            <a:ext cx="9138206" cy="5253038"/>
          </a:xfrm>
        </p:spPr>
        <p:txBody>
          <a:bodyPr rIns="132080"/>
          <a:lstStyle/>
          <a:p>
            <a:pPr fontAlgn="ctr">
              <a:spcAft>
                <a:spcPts val="0"/>
              </a:spcAft>
            </a:pPr>
            <a:r>
              <a:rPr lang="en-US" sz="2000" dirty="0"/>
              <a:t>As far as Assumptions and Security Policies that is something that would have to be determined </a:t>
            </a:r>
          </a:p>
          <a:p>
            <a:pPr fontAlgn="ctr">
              <a:spcAft>
                <a:spcPts val="0"/>
              </a:spcAft>
            </a:pPr>
            <a:r>
              <a:rPr lang="en-US" sz="2000" dirty="0"/>
              <a:t>Regarding Security Objectives, we think the following 2D Security Objectives might also apply in total or in part to the Digital Thread:</a:t>
            </a:r>
          </a:p>
          <a:p>
            <a:pPr lvl="1" fontAlgn="ctr">
              <a:spcAft>
                <a:spcPts val="0"/>
              </a:spcAft>
            </a:pPr>
            <a:r>
              <a:rPr lang="en-US" dirty="0"/>
              <a:t>User Identification and Authentication</a:t>
            </a:r>
          </a:p>
          <a:p>
            <a:pPr lvl="1" fontAlgn="ctr">
              <a:spcAft>
                <a:spcPts val="0"/>
              </a:spcAft>
            </a:pPr>
            <a:r>
              <a:rPr lang="en-US" dirty="0"/>
              <a:t>Access Control</a:t>
            </a:r>
          </a:p>
          <a:p>
            <a:pPr lvl="1" fontAlgn="ctr">
              <a:spcAft>
                <a:spcPts val="0"/>
              </a:spcAft>
            </a:pPr>
            <a:r>
              <a:rPr lang="en-US" dirty="0"/>
              <a:t>Software Update Verification</a:t>
            </a:r>
          </a:p>
          <a:p>
            <a:pPr lvl="1" fontAlgn="ctr">
              <a:spcAft>
                <a:spcPts val="0"/>
              </a:spcAft>
            </a:pPr>
            <a:r>
              <a:rPr lang="en-US" dirty="0"/>
              <a:t>Self-Test</a:t>
            </a:r>
          </a:p>
          <a:p>
            <a:pPr lvl="1" fontAlgn="ctr">
              <a:spcAft>
                <a:spcPts val="0"/>
              </a:spcAft>
            </a:pPr>
            <a:r>
              <a:rPr lang="en-US" dirty="0"/>
              <a:t>Communications Protection</a:t>
            </a:r>
          </a:p>
          <a:p>
            <a:pPr lvl="1" fontAlgn="ctr">
              <a:spcAft>
                <a:spcPts val="0"/>
              </a:spcAft>
            </a:pPr>
            <a:r>
              <a:rPr lang="en-US" dirty="0"/>
              <a:t>Storage Encryption</a:t>
            </a:r>
          </a:p>
          <a:p>
            <a:pPr lvl="1" fontAlgn="ctr">
              <a:spcAft>
                <a:spcPts val="0"/>
              </a:spcAft>
            </a:pPr>
            <a:r>
              <a:rPr lang="en-US" dirty="0"/>
              <a:t>Protection of Key Material</a:t>
            </a:r>
          </a:p>
          <a:p>
            <a:pPr marL="96838" indent="0" fontAlgn="ctr">
              <a:spcAft>
                <a:spcPts val="0"/>
              </a:spcAft>
              <a:buNone/>
            </a:pPr>
            <a:r>
              <a:rPr lang="en-US" sz="2000" dirty="0"/>
              <a:t>Once you have an SPD then you can start determining what Security Requirements from CC Part 2 and what associated Security Assurance Requirements will be necessary to meet the security objectives of the Digital Thread for Additive Manufacturing</a:t>
            </a:r>
          </a:p>
        </p:txBody>
      </p:sp>
    </p:spTree>
    <p:extLst>
      <p:ext uri="{BB962C8B-B14F-4D97-AF65-F5344CB8AC3E}">
        <p14:creationId xmlns:p14="http://schemas.microsoft.com/office/powerpoint/2010/main" val="2622337993"/>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12079" y="108425"/>
            <a:ext cx="7315200" cy="1016000"/>
          </a:xfrm>
        </p:spPr>
        <p:txBody>
          <a:bodyPr rIns="132080"/>
          <a:lstStyle/>
          <a:p>
            <a:pPr eaLnBrk="1" hangingPunct="1"/>
            <a:r>
              <a:rPr lang="fr-FR" sz="2400" dirty="0"/>
              <a:t>3D Printers</a:t>
            </a:r>
            <a:br>
              <a:rPr lang="fr-FR" sz="2400" dirty="0"/>
            </a:br>
            <a:r>
              <a:rPr lang="fr-FR" sz="2400" dirty="0"/>
              <a:t>Common </a:t>
            </a:r>
            <a:r>
              <a:rPr lang="fr-FR" sz="2400" dirty="0" err="1"/>
              <a:t>Criteria</a:t>
            </a:r>
            <a:r>
              <a:rPr lang="fr-FR" sz="2400" dirty="0"/>
              <a:t> Certification Next </a:t>
            </a:r>
            <a:r>
              <a:rPr lang="fr-FR" sz="2400" dirty="0" err="1"/>
              <a:t>Steps</a:t>
            </a:r>
            <a:endParaRPr lang="en-US" altLang="en-US" sz="2400"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6285" y="1093788"/>
            <a:ext cx="9138206" cy="5253038"/>
          </a:xfrm>
        </p:spPr>
        <p:txBody>
          <a:bodyPr rIns="132080"/>
          <a:lstStyle/>
          <a:p>
            <a:pPr fontAlgn="ctr"/>
            <a:r>
              <a:rPr lang="en-US" sz="2000" dirty="0"/>
              <a:t>If the SPD for 3D Printers is similar enough to the SPD for 2D Printers, and we think it is based on the previous slides, then the Common Criteria Certification approach could work for providing a level of security assurance to the Digital Thread for Additive Manufacturing</a:t>
            </a:r>
          </a:p>
          <a:p>
            <a:pPr fontAlgn="ctr"/>
            <a:r>
              <a:rPr lang="en-US" sz="2000" dirty="0"/>
              <a:t>Next Steps would be to:</a:t>
            </a:r>
          </a:p>
          <a:p>
            <a:pPr lvl="1" fontAlgn="ctr"/>
            <a:r>
              <a:rPr lang="en-US" dirty="0"/>
              <a:t>Create of a 3D Printing Technical Community (TC) to work this problem in coordination with the HCD international TC</a:t>
            </a:r>
          </a:p>
          <a:p>
            <a:pPr lvl="1" fontAlgn="ctr"/>
            <a:r>
              <a:rPr lang="en-US" dirty="0"/>
              <a:t>Determine who the customers/audience for this TC would be</a:t>
            </a:r>
          </a:p>
          <a:p>
            <a:pPr lvl="1" fontAlgn="ctr"/>
            <a:r>
              <a:rPr lang="en-US" dirty="0"/>
              <a:t>Generate an approved 3D Printing Protection Profile. Our initial thought is that it could be a PP-Module based off of the HCD collaborative PP that is currently being developed for publication sometime in 4Q 2021</a:t>
            </a:r>
          </a:p>
          <a:p>
            <a:pPr lvl="1" fontAlgn="ctr"/>
            <a:r>
              <a:rPr lang="en-US" dirty="0"/>
              <a:t>Recognize this will take time; realistically we are probably talking end of 2022 at the earliest before we would have a PP</a:t>
            </a:r>
          </a:p>
          <a:p>
            <a:pPr lvl="1" fontAlgn="ctr"/>
            <a:r>
              <a:rPr lang="en-US" dirty="0"/>
              <a:t>Once we have a 3D Printing PP we can start certifying 3D Printers against that PP</a:t>
            </a:r>
          </a:p>
          <a:p>
            <a:pPr marL="846138" lvl="2" indent="0" fontAlgn="ctr">
              <a:buNone/>
            </a:pPr>
            <a:r>
              <a:rPr lang="en-US" sz="2000" dirty="0"/>
              <a:t> </a:t>
            </a:r>
          </a:p>
        </p:txBody>
      </p:sp>
    </p:spTree>
    <p:extLst>
      <p:ext uri="{BB962C8B-B14F-4D97-AF65-F5344CB8AC3E}">
        <p14:creationId xmlns:p14="http://schemas.microsoft.com/office/powerpoint/2010/main" val="2299352320"/>
      </p:ext>
    </p:extLst>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54</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dirty="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2020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dirty="0"/>
              <a:t>Next Steps – IDS WG</a:t>
            </a:r>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54</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140741" y="1143000"/>
            <a:ext cx="8362950" cy="5232400"/>
          </a:xfrm>
        </p:spPr>
        <p:txBody>
          <a:bodyPr>
            <a:normAutofit/>
          </a:bodyPr>
          <a:lstStyle/>
          <a:p>
            <a:pPr eaLnBrk="1" hangingPunct="1"/>
            <a:r>
              <a:rPr lang="en-US" dirty="0"/>
              <a:t>Next IDS Conference Call – Nov 12, 2020</a:t>
            </a:r>
          </a:p>
          <a:p>
            <a:pPr eaLnBrk="1" hangingPunct="1"/>
            <a:r>
              <a:rPr lang="en-US" dirty="0"/>
              <a:t>Next IDS Face-to-Face Meeting Feb 9-11, 2021 (probably Feb 10) at next PWG Virtual F2F</a:t>
            </a:r>
          </a:p>
          <a:p>
            <a:pPr eaLnBrk="1" hangingPunct="1"/>
            <a:r>
              <a:rPr lang="en-US" dirty="0"/>
              <a:t>Start looking at involvement in some of these other standards activities individually and maybe as a WG</a:t>
            </a:r>
          </a:p>
        </p:txBody>
      </p:sp>
    </p:spTree>
    <p:extLst>
      <p:ext uri="{BB962C8B-B14F-4D97-AF65-F5344CB8AC3E}">
        <p14:creationId xmlns:p14="http://schemas.microsoft.com/office/powerpoint/2010/main" val="161778926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international </a:t>
            </a:r>
            <a:r>
              <a:rPr lang="fr-FR" dirty="0" err="1"/>
              <a:t>Technical</a:t>
            </a:r>
            <a:r>
              <a:rPr lang="fr-FR" dirty="0"/>
              <a:t> Community (</a:t>
            </a:r>
            <a:r>
              <a:rPr lang="fr-FR" dirty="0" err="1"/>
              <a:t>iTC</a:t>
            </a:r>
            <a:r>
              <a:rPr lang="fr-FR" dirty="0"/>
              <a:t>)</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073004"/>
            <a:ext cx="8845755" cy="5475434"/>
          </a:xfrm>
        </p:spPr>
        <p:txBody>
          <a:bodyPr rIns="132080"/>
          <a:lstStyle/>
          <a:p>
            <a:pPr lvl="0" fontAlgn="ctr">
              <a:spcAft>
                <a:spcPts val="1800"/>
              </a:spcAft>
            </a:pPr>
            <a:r>
              <a:rPr lang="en-US" dirty="0"/>
              <a:t>HCD </a:t>
            </a:r>
            <a:r>
              <a:rPr lang="en-US" dirty="0" err="1"/>
              <a:t>iTC</a:t>
            </a:r>
            <a:r>
              <a:rPr lang="en-US" dirty="0"/>
              <a:t> formally approved by Common Criteria Management Committee in Feb 2020</a:t>
            </a:r>
          </a:p>
          <a:p>
            <a:pPr lvl="0" fontAlgn="ctr"/>
            <a:r>
              <a:rPr lang="en-US" dirty="0"/>
              <a:t>Key HCD </a:t>
            </a:r>
            <a:r>
              <a:rPr lang="en-US" dirty="0" err="1"/>
              <a:t>iTC</a:t>
            </a:r>
            <a:r>
              <a:rPr lang="en-US" dirty="0"/>
              <a:t> Officers:</a:t>
            </a:r>
          </a:p>
          <a:p>
            <a:pPr lvl="1" fontAlgn="ctr"/>
            <a:r>
              <a:rPr lang="en-US" dirty="0"/>
              <a:t>Chairperson – </a:t>
            </a:r>
            <a:r>
              <a:rPr lang="en-US" dirty="0" err="1"/>
              <a:t>Kwangwoo</a:t>
            </a:r>
            <a:r>
              <a:rPr lang="en-US" dirty="0"/>
              <a:t> Lee, HP</a:t>
            </a:r>
          </a:p>
          <a:p>
            <a:pPr lvl="1" fontAlgn="ctr"/>
            <a:r>
              <a:rPr lang="en-US" dirty="0"/>
              <a:t>Deputy Chairperson – Alan Sukert</a:t>
            </a:r>
          </a:p>
          <a:p>
            <a:pPr lvl="1" fontAlgn="ctr"/>
            <a:r>
              <a:rPr lang="en-US" dirty="0"/>
              <a:t>CCDB Liaison - </a:t>
            </a:r>
            <a:r>
              <a:rPr lang="en-US" dirty="0" err="1"/>
              <a:t>Eunkyoung</a:t>
            </a:r>
            <a:r>
              <a:rPr lang="en-US" dirty="0"/>
              <a:t> Yi, Korean Scheme</a:t>
            </a:r>
          </a:p>
          <a:p>
            <a:pPr lvl="1" fontAlgn="ctr"/>
            <a:r>
              <a:rPr lang="en-US" dirty="0"/>
              <a:t>Editors – Alan Sukert; Brian </a:t>
            </a:r>
            <a:r>
              <a:rPr lang="en-US" dirty="0" err="1"/>
              <a:t>Volkoff</a:t>
            </a:r>
            <a:r>
              <a:rPr lang="en-US" dirty="0"/>
              <a:t>, Ricoh; Geraldo </a:t>
            </a:r>
            <a:r>
              <a:rPr lang="en-US" dirty="0" err="1"/>
              <a:t>Colunga</a:t>
            </a:r>
            <a:r>
              <a:rPr lang="en-US" dirty="0"/>
              <a:t>, HP</a:t>
            </a:r>
          </a:p>
          <a:p>
            <a:pPr lvl="1" fontAlgn="ctr"/>
            <a:r>
              <a:rPr lang="en-US" dirty="0"/>
              <a:t>Record Manager – TBD (</a:t>
            </a:r>
            <a:r>
              <a:rPr lang="en-US" dirty="0" err="1"/>
              <a:t>Kwangwoo</a:t>
            </a:r>
            <a:r>
              <a:rPr lang="en-US" dirty="0"/>
              <a:t> Lee acting for now)</a:t>
            </a:r>
          </a:p>
        </p:txBody>
      </p:sp>
    </p:spTree>
    <p:extLst>
      <p:ext uri="{BB962C8B-B14F-4D97-AF65-F5344CB8AC3E}">
        <p14:creationId xmlns:p14="http://schemas.microsoft.com/office/powerpoint/2010/main" val="122821589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international </a:t>
            </a:r>
            <a:r>
              <a:rPr lang="fr-FR" dirty="0" err="1"/>
              <a:t>Technical</a:t>
            </a:r>
            <a:r>
              <a:rPr lang="fr-FR" dirty="0"/>
              <a:t> Community (</a:t>
            </a:r>
            <a:r>
              <a:rPr lang="fr-FR" dirty="0" err="1"/>
              <a:t>iTC</a:t>
            </a:r>
            <a:r>
              <a:rPr lang="fr-FR" dirty="0"/>
              <a:t>)</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073004"/>
            <a:ext cx="8845755" cy="5475434"/>
          </a:xfrm>
        </p:spPr>
        <p:txBody>
          <a:bodyPr rIns="132080"/>
          <a:lstStyle/>
          <a:p>
            <a:pPr lvl="0" fontAlgn="ctr"/>
            <a:r>
              <a:rPr lang="en-US" dirty="0"/>
              <a:t>Agreed to hold bi-weekly meetings. However, to resolve comments against the draft HCD collaborative PP (</a:t>
            </a:r>
            <a:r>
              <a:rPr lang="en-US" dirty="0" err="1"/>
              <a:t>cPP</a:t>
            </a:r>
            <a:r>
              <a:rPr lang="en-US" dirty="0"/>
              <a:t>) and Supporting Document (SD), went to weekly meeting.</a:t>
            </a:r>
          </a:p>
          <a:p>
            <a:pPr lvl="0" fontAlgn="ctr"/>
            <a:r>
              <a:rPr lang="en-US" dirty="0"/>
              <a:t>Since last IDS F2F on August 19</a:t>
            </a:r>
            <a:r>
              <a:rPr lang="en-US" baseline="30000" dirty="0"/>
              <a:t>th</a:t>
            </a:r>
            <a:r>
              <a:rPr lang="en-US" dirty="0"/>
              <a:t>, meetings have been held on:</a:t>
            </a:r>
          </a:p>
          <a:p>
            <a:pPr lvl="1" fontAlgn="ctr"/>
            <a:r>
              <a:rPr lang="en-US" sz="2000" dirty="0"/>
              <a:t>August 24</a:t>
            </a:r>
            <a:r>
              <a:rPr lang="en-US" sz="2000" baseline="30000" dirty="0"/>
              <a:t>th</a:t>
            </a:r>
            <a:r>
              <a:rPr lang="en-US" sz="2000" dirty="0"/>
              <a:t> &amp; 31</a:t>
            </a:r>
            <a:r>
              <a:rPr lang="en-US" sz="2000" baseline="30000" dirty="0"/>
              <a:t>st</a:t>
            </a:r>
            <a:r>
              <a:rPr lang="en-US" sz="2000" dirty="0"/>
              <a:t> </a:t>
            </a:r>
          </a:p>
          <a:p>
            <a:pPr lvl="1" fontAlgn="ctr"/>
            <a:r>
              <a:rPr lang="en-US" sz="2000" dirty="0"/>
              <a:t>September 7</a:t>
            </a:r>
            <a:r>
              <a:rPr lang="en-US" sz="2000" baseline="30000" dirty="0"/>
              <a:t>th</a:t>
            </a:r>
            <a:r>
              <a:rPr lang="en-US" sz="2000" dirty="0"/>
              <a:t>, 14</a:t>
            </a:r>
            <a:r>
              <a:rPr lang="en-US" sz="2000" baseline="30000" dirty="0"/>
              <a:t>th</a:t>
            </a:r>
            <a:r>
              <a:rPr lang="en-US" sz="2000" dirty="0"/>
              <a:t> &amp; 21</a:t>
            </a:r>
            <a:r>
              <a:rPr lang="en-US" sz="2000" baseline="30000" dirty="0"/>
              <a:t>st</a:t>
            </a:r>
            <a:r>
              <a:rPr lang="en-US" sz="2000" dirty="0"/>
              <a:t> </a:t>
            </a:r>
          </a:p>
          <a:p>
            <a:pPr lvl="1" fontAlgn="ctr"/>
            <a:r>
              <a:rPr lang="en-US" sz="2000" dirty="0"/>
              <a:t>October 5</a:t>
            </a:r>
            <a:r>
              <a:rPr lang="en-US" sz="2000" baseline="30000" dirty="0"/>
              <a:t>th</a:t>
            </a:r>
            <a:r>
              <a:rPr lang="en-US" sz="2000" dirty="0"/>
              <a:t>, 12</a:t>
            </a:r>
            <a:r>
              <a:rPr lang="en-US" sz="2000" baseline="30000" dirty="0"/>
              <a:t>th</a:t>
            </a:r>
            <a:r>
              <a:rPr lang="en-US" sz="2000" dirty="0"/>
              <a:t>, 19</a:t>
            </a:r>
            <a:r>
              <a:rPr lang="en-US" sz="2000" baseline="30000" dirty="0"/>
              <a:t>th</a:t>
            </a:r>
            <a:r>
              <a:rPr lang="en-US" sz="2000" dirty="0"/>
              <a:t> &amp; 26</a:t>
            </a:r>
            <a:r>
              <a:rPr lang="en-US" sz="2000" baseline="30000" dirty="0"/>
              <a:t>th</a:t>
            </a:r>
            <a:r>
              <a:rPr lang="en-US" sz="2000" dirty="0"/>
              <a:t> </a:t>
            </a:r>
          </a:p>
          <a:p>
            <a:pPr lvl="1" fontAlgn="ctr"/>
            <a:r>
              <a:rPr lang="en-US" sz="2000" dirty="0"/>
              <a:t>November 2</a:t>
            </a:r>
            <a:r>
              <a:rPr lang="en-US" sz="2000" baseline="30000" dirty="0"/>
              <a:t>nd</a:t>
            </a:r>
            <a:r>
              <a:rPr lang="en-US" sz="2000" dirty="0"/>
              <a:t> </a:t>
            </a:r>
          </a:p>
        </p:txBody>
      </p:sp>
    </p:spTree>
    <p:extLst>
      <p:ext uri="{BB962C8B-B14F-4D97-AF65-F5344CB8AC3E}">
        <p14:creationId xmlns:p14="http://schemas.microsoft.com/office/powerpoint/2010/main" val="132619854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HCD </a:t>
            </a:r>
            <a:r>
              <a:rPr lang="en-US" altLang="en-US" dirty="0" err="1"/>
              <a:t>cPP</a:t>
            </a:r>
            <a:r>
              <a:rPr lang="en-US" altLang="en-US" dirty="0"/>
              <a:t>/SD Status</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073004"/>
            <a:ext cx="8845755" cy="5475434"/>
          </a:xfrm>
        </p:spPr>
        <p:txBody>
          <a:bodyPr rIns="132080"/>
          <a:lstStyle/>
          <a:p>
            <a:pPr lvl="0" fontAlgn="ctr">
              <a:spcAft>
                <a:spcPts val="600"/>
              </a:spcAft>
            </a:pPr>
            <a:r>
              <a:rPr lang="en-US" dirty="0"/>
              <a:t>Released first internal draft of the HCD </a:t>
            </a:r>
            <a:r>
              <a:rPr lang="en-US" dirty="0" err="1"/>
              <a:t>cPP</a:t>
            </a:r>
            <a:r>
              <a:rPr lang="en-US" dirty="0"/>
              <a:t> v1.0 on July 21,2020</a:t>
            </a:r>
          </a:p>
          <a:p>
            <a:pPr lvl="1" fontAlgn="ctr">
              <a:spcBef>
                <a:spcPts val="600"/>
              </a:spcBef>
              <a:spcAft>
                <a:spcPts val="600"/>
              </a:spcAft>
            </a:pPr>
            <a:r>
              <a:rPr lang="en-US" sz="2000" dirty="0"/>
              <a:t>Received 68 comments against that draft version</a:t>
            </a:r>
          </a:p>
          <a:p>
            <a:pPr lvl="1" fontAlgn="ctr">
              <a:spcBef>
                <a:spcPts val="600"/>
              </a:spcBef>
              <a:spcAft>
                <a:spcPts val="600"/>
              </a:spcAft>
            </a:pPr>
            <a:r>
              <a:rPr lang="en-US" sz="2000" dirty="0"/>
              <a:t>All comments have been adjudicated by the HCD </a:t>
            </a:r>
            <a:r>
              <a:rPr lang="en-US" sz="2000" dirty="0" err="1"/>
              <a:t>iTC</a:t>
            </a:r>
            <a:endParaRPr lang="en-US" sz="2000" dirty="0"/>
          </a:p>
          <a:p>
            <a:pPr lvl="1" fontAlgn="ctr">
              <a:spcBef>
                <a:spcPts val="600"/>
              </a:spcBef>
              <a:spcAft>
                <a:spcPts val="600"/>
              </a:spcAft>
            </a:pPr>
            <a:r>
              <a:rPr lang="en-US" sz="2000" dirty="0"/>
              <a:t>Final tally:</a:t>
            </a:r>
          </a:p>
          <a:p>
            <a:pPr lvl="2" fontAlgn="ctr">
              <a:spcAft>
                <a:spcPts val="600"/>
              </a:spcAft>
            </a:pPr>
            <a:r>
              <a:rPr lang="en-US" dirty="0"/>
              <a:t>59 Comments Accepted</a:t>
            </a:r>
          </a:p>
          <a:p>
            <a:pPr lvl="2" fontAlgn="ctr">
              <a:spcAft>
                <a:spcPts val="600"/>
              </a:spcAft>
            </a:pPr>
            <a:r>
              <a:rPr lang="en-US" dirty="0"/>
              <a:t>4 Comments Accepted in Principle but will be addressed in a later v1.0 draft</a:t>
            </a:r>
          </a:p>
          <a:p>
            <a:pPr lvl="2" fontAlgn="ctr">
              <a:spcAft>
                <a:spcPts val="600"/>
              </a:spcAft>
            </a:pPr>
            <a:r>
              <a:rPr lang="en-US" dirty="0"/>
              <a:t>5 Comments Deferred to be addressed by the HCD </a:t>
            </a:r>
            <a:r>
              <a:rPr lang="en-US" dirty="0" err="1"/>
              <a:t>iTC</a:t>
            </a:r>
            <a:r>
              <a:rPr lang="en-US" dirty="0"/>
              <a:t> at a later point in time</a:t>
            </a:r>
          </a:p>
        </p:txBody>
      </p:sp>
    </p:spTree>
    <p:extLst>
      <p:ext uri="{BB962C8B-B14F-4D97-AF65-F5344CB8AC3E}">
        <p14:creationId xmlns:p14="http://schemas.microsoft.com/office/powerpoint/2010/main" val="204979018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2020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fr-FR" dirty="0"/>
              <a:t>HCD </a:t>
            </a:r>
            <a:r>
              <a:rPr lang="fr-FR" dirty="0" err="1"/>
              <a:t>cPP</a:t>
            </a:r>
            <a:r>
              <a:rPr lang="fr-FR" dirty="0"/>
              <a:t>/SD </a:t>
            </a:r>
            <a:r>
              <a:rPr lang="fr-FR" dirty="0" err="1"/>
              <a:t>Status</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57641" y="1073004"/>
            <a:ext cx="8845755" cy="5475434"/>
          </a:xfrm>
        </p:spPr>
        <p:txBody>
          <a:bodyPr rIns="132080"/>
          <a:lstStyle/>
          <a:p>
            <a:pPr lvl="0" fontAlgn="ctr">
              <a:spcAft>
                <a:spcPts val="600"/>
              </a:spcAft>
            </a:pPr>
            <a:r>
              <a:rPr lang="en-US" dirty="0"/>
              <a:t>Released first internal draft of the HCD SD v1.0 on 8/26/20</a:t>
            </a:r>
          </a:p>
          <a:p>
            <a:pPr lvl="1" fontAlgn="ctr">
              <a:spcBef>
                <a:spcPts val="600"/>
              </a:spcBef>
              <a:spcAft>
                <a:spcPts val="600"/>
              </a:spcAft>
            </a:pPr>
            <a:r>
              <a:rPr lang="en-US" sz="2000" dirty="0"/>
              <a:t>Received 28 comments against that draft version</a:t>
            </a:r>
          </a:p>
          <a:p>
            <a:pPr lvl="1" fontAlgn="ctr">
              <a:spcBef>
                <a:spcPts val="600"/>
              </a:spcBef>
              <a:spcAft>
                <a:spcPts val="600"/>
              </a:spcAft>
            </a:pPr>
            <a:r>
              <a:rPr lang="en-US" sz="2000" dirty="0"/>
              <a:t>All comments have been adjudicated by the HCD </a:t>
            </a:r>
            <a:r>
              <a:rPr lang="en-US" sz="2000" dirty="0" err="1"/>
              <a:t>iTC</a:t>
            </a:r>
            <a:endParaRPr lang="en-US" sz="2000" dirty="0"/>
          </a:p>
          <a:p>
            <a:pPr lvl="1" fontAlgn="ctr">
              <a:spcBef>
                <a:spcPts val="600"/>
              </a:spcBef>
              <a:spcAft>
                <a:spcPts val="600"/>
              </a:spcAft>
            </a:pPr>
            <a:r>
              <a:rPr lang="en-US" sz="2000" dirty="0"/>
              <a:t>Final tally:</a:t>
            </a:r>
          </a:p>
          <a:p>
            <a:pPr lvl="2" fontAlgn="ctr">
              <a:spcAft>
                <a:spcPts val="600"/>
              </a:spcAft>
            </a:pPr>
            <a:r>
              <a:rPr lang="en-US" dirty="0"/>
              <a:t>12 Comments Accepted</a:t>
            </a:r>
          </a:p>
          <a:p>
            <a:pPr lvl="2" fontAlgn="ctr">
              <a:spcAft>
                <a:spcPts val="600"/>
              </a:spcAft>
            </a:pPr>
            <a:r>
              <a:rPr lang="en-US" dirty="0"/>
              <a:t>9 Comments Accepted in Principle but will be addressed in a later v1.0 draft</a:t>
            </a:r>
          </a:p>
          <a:p>
            <a:pPr lvl="2" fontAlgn="ctr">
              <a:spcAft>
                <a:spcPts val="600"/>
              </a:spcAft>
            </a:pPr>
            <a:r>
              <a:rPr lang="en-US" dirty="0"/>
              <a:t>6 Comments Deferred to be addressed by the HCD </a:t>
            </a:r>
            <a:r>
              <a:rPr lang="en-US" dirty="0" err="1"/>
              <a:t>iTC</a:t>
            </a:r>
            <a:r>
              <a:rPr lang="en-US" dirty="0"/>
              <a:t> at a later point in time</a:t>
            </a:r>
          </a:p>
          <a:p>
            <a:pPr lvl="2" fontAlgn="ctr">
              <a:spcAft>
                <a:spcPts val="600"/>
              </a:spcAft>
            </a:pPr>
            <a:r>
              <a:rPr lang="en-US" dirty="0"/>
              <a:t>1 Comment Not Accepted</a:t>
            </a:r>
          </a:p>
        </p:txBody>
      </p:sp>
    </p:spTree>
    <p:extLst>
      <p:ext uri="{BB962C8B-B14F-4D97-AF65-F5344CB8AC3E}">
        <p14:creationId xmlns:p14="http://schemas.microsoft.com/office/powerpoint/2010/main" val="3507723859"/>
      </p:ext>
    </p:extLst>
  </p:cSld>
  <p:clrMapOvr>
    <a:masterClrMapping/>
  </p:clrMapOvr>
  <p:transition/>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2433</TotalTime>
  <Pages>0</Pages>
  <Words>5963</Words>
  <Characters>0</Characters>
  <Application>Microsoft Macintosh PowerPoint</Application>
  <PresentationFormat>On-screen Show (4:3)</PresentationFormat>
  <Lines>0</Lines>
  <Paragraphs>652</Paragraphs>
  <Slides>54</Slides>
  <Notes>50</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54</vt:i4>
      </vt:variant>
    </vt:vector>
  </HeadingPairs>
  <TitlesOfParts>
    <vt:vector size="65" baseType="lpstr">
      <vt:lpstr>Arial</vt:lpstr>
      <vt:lpstr>Arial Bold</vt:lpstr>
      <vt:lpstr>Calibri</vt:lpstr>
      <vt:lpstr>Courier New</vt:lpstr>
      <vt:lpstr>Symbol</vt:lpstr>
      <vt:lpstr>Verdana</vt:lpstr>
      <vt:lpstr>Title</vt:lpstr>
      <vt:lpstr>Bullet Slide</vt:lpstr>
      <vt:lpstr>Agenda Slide</vt:lpstr>
      <vt:lpstr>Diagram Slide</vt:lpstr>
      <vt:lpstr>2-Column Slide</vt:lpstr>
      <vt:lpstr>Imaging Device Security</vt:lpstr>
      <vt:lpstr>Agenda</vt:lpstr>
      <vt:lpstr>Intellectual Property Policy</vt:lpstr>
      <vt:lpstr>Officers</vt:lpstr>
      <vt:lpstr>PowerPoint Presentation</vt:lpstr>
      <vt:lpstr>HCD international Technical Community (iTC)</vt:lpstr>
      <vt:lpstr>HCD international Technical Community (iTC)</vt:lpstr>
      <vt:lpstr>HCD cPP/SD Status</vt:lpstr>
      <vt:lpstr>HCD cPP/SD Status</vt:lpstr>
      <vt:lpstr>HCD cPP/SD Status HCD iTC Network Subgroup</vt:lpstr>
      <vt:lpstr>HCD cPP/SD Status HCD iTC Network Subgroup</vt:lpstr>
      <vt:lpstr>HCD iTC Status Key Issues Raised Since August F2F</vt:lpstr>
      <vt:lpstr>HCD iTC Status Key Issues Raised Since August F2F</vt:lpstr>
      <vt:lpstr>HCD iTC Status JBMIA Issue on Key Material Collection</vt:lpstr>
      <vt:lpstr>HCD iTC Status JBMIA Issue on Key Material Collection</vt:lpstr>
      <vt:lpstr>HCD iTC Status JBMIA Issue on Key Material Collection</vt:lpstr>
      <vt:lpstr>HCD iTC Status JBMIA Issue on Key Material Collection</vt:lpstr>
      <vt:lpstr>HCD iTC Status Proposed Public Review Process for HCD cPP Documentation</vt:lpstr>
      <vt:lpstr>HCD iTC Status Changes to the Schedule</vt:lpstr>
      <vt:lpstr>HCD iTC Status Other Issues</vt:lpstr>
      <vt:lpstr>HCD iTC Status Other Issues</vt:lpstr>
      <vt:lpstr>PowerPoint Presentation</vt:lpstr>
      <vt:lpstr>PowerPoint Presentation</vt:lpstr>
      <vt:lpstr> Common Criteria Certification Security Concept</vt:lpstr>
      <vt:lpstr>PowerPoint Presentation</vt:lpstr>
      <vt:lpstr>PowerPoint Presentation</vt:lpstr>
      <vt:lpstr>Common Criteria Certification Key Terminology</vt:lpstr>
      <vt:lpstr>     Common Criteria Certification TOE Specifications</vt:lpstr>
      <vt:lpstr> Common Criteria Certification PP and ST Content</vt:lpstr>
      <vt:lpstr> Common Criteria Certification Process</vt:lpstr>
      <vt:lpstr>     Common Criteria Certification</vt:lpstr>
      <vt:lpstr>PowerPoint Presentation</vt:lpstr>
      <vt:lpstr>What is a Hardcopy Device?</vt:lpstr>
      <vt:lpstr>Typical 2D Hardcopy Device Use Cases</vt:lpstr>
      <vt:lpstr>Typical 2D Hardcopy Device Use Cases</vt:lpstr>
      <vt:lpstr>2D Hardcopy Devices Key Security Threats</vt:lpstr>
      <vt:lpstr>2D Hardcopy Devices Key Security Assumptions</vt:lpstr>
      <vt:lpstr>2D Hardcopy Devices Key Organizational Security Policies</vt:lpstr>
      <vt:lpstr>2D Hardcopy Devices Key Organizational Security Policies</vt:lpstr>
      <vt:lpstr>2D Hardcopy Devices Key Security Objectives of the HCD</vt:lpstr>
      <vt:lpstr>2D Hardcopy Devices Key Security Objectives of the HCD</vt:lpstr>
      <vt:lpstr>2D Hardcopy Devices Key Security Objectives of the Operating Environment</vt:lpstr>
      <vt:lpstr>PowerPoint Presentation</vt:lpstr>
      <vt:lpstr>2D Printing vs 3D Printing</vt:lpstr>
      <vt:lpstr>Digital Thread for Additive Manufacturing Process Steps</vt:lpstr>
      <vt:lpstr>Digital Thread for Additive Manufacturing Other Assets That Might Need to Be Protected</vt:lpstr>
      <vt:lpstr>Digital Thread for Additive Manufacturing Some Data and IT Security Concerns</vt:lpstr>
      <vt:lpstr>3D Printers and Common Criteria Certification</vt:lpstr>
      <vt:lpstr>3D Printers and Common Criteria Certification</vt:lpstr>
      <vt:lpstr>3D Printers Security Problem Definition</vt:lpstr>
      <vt:lpstr>3D Printers Some Thoughts on Threats to the Digital Thread</vt:lpstr>
      <vt:lpstr>3D Printers Answers to the key security questions (in our view)</vt:lpstr>
      <vt:lpstr>3D Printers Common Criteria Certification Next Steps</vt:lpstr>
      <vt:lpstr>Next Steps – IDS WG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Kennedy, Smith (Wireless &amp; IPP Standards)</cp:lastModifiedBy>
  <cp:revision>684</cp:revision>
  <dcterms:modified xsi:type="dcterms:W3CDTF">2020-11-03T16:15:50Z</dcterms:modified>
</cp:coreProperties>
</file>