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49"/>
  </p:notesMasterIdLst>
  <p:sldIdLst>
    <p:sldId id="309" r:id="rId6"/>
    <p:sldId id="325" r:id="rId7"/>
    <p:sldId id="334" r:id="rId8"/>
    <p:sldId id="343" r:id="rId9"/>
    <p:sldId id="1066" r:id="rId10"/>
    <p:sldId id="1045" r:id="rId11"/>
    <p:sldId id="1122" r:id="rId12"/>
    <p:sldId id="496" r:id="rId13"/>
    <p:sldId id="1101" r:id="rId14"/>
    <p:sldId id="1102" r:id="rId15"/>
    <p:sldId id="1103" r:id="rId16"/>
    <p:sldId id="1104" r:id="rId17"/>
    <p:sldId id="1105" r:id="rId18"/>
    <p:sldId id="1106" r:id="rId19"/>
    <p:sldId id="1107" r:id="rId20"/>
    <p:sldId id="523" r:id="rId21"/>
    <p:sldId id="1091" r:id="rId22"/>
    <p:sldId id="1092" r:id="rId23"/>
    <p:sldId id="1094" r:id="rId24"/>
    <p:sldId id="1095" r:id="rId25"/>
    <p:sldId id="1096" r:id="rId26"/>
    <p:sldId id="1097" r:id="rId27"/>
    <p:sldId id="1098" r:id="rId28"/>
    <p:sldId id="1093" r:id="rId29"/>
    <p:sldId id="1099" r:id="rId30"/>
    <p:sldId id="1100" r:id="rId31"/>
    <p:sldId id="1090" r:id="rId32"/>
    <p:sldId id="1078" r:id="rId33"/>
    <p:sldId id="1082" r:id="rId34"/>
    <p:sldId id="1109" r:id="rId35"/>
    <p:sldId id="1111" r:id="rId36"/>
    <p:sldId id="1121" r:id="rId37"/>
    <p:sldId id="1112" r:id="rId38"/>
    <p:sldId id="1123" r:id="rId39"/>
    <p:sldId id="1113" r:id="rId40"/>
    <p:sldId id="1114" r:id="rId41"/>
    <p:sldId id="1027" r:id="rId42"/>
    <p:sldId id="1115" r:id="rId43"/>
    <p:sldId id="1116" r:id="rId44"/>
    <p:sldId id="1117" r:id="rId45"/>
    <p:sldId id="1118" r:id="rId46"/>
    <p:sldId id="1119" r:id="rId47"/>
    <p:sldId id="1120" r:id="rId48"/>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94" autoAdjust="0"/>
    <p:restoredTop sz="93923" autoAdjust="0"/>
  </p:normalViewPr>
  <p:slideViewPr>
    <p:cSldViewPr>
      <p:cViewPr varScale="1">
        <p:scale>
          <a:sx n="81" d="100"/>
          <a:sy n="81" d="100"/>
        </p:scale>
        <p:origin x="185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ableStyles" Target="tableStyles.xml"/><Relationship Id="rId5" Type="http://schemas.openxmlformats.org/officeDocument/2006/relationships/slideMaster" Target="slideMasters/slideMaster5.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8/17/2020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1050556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a:p>
        </p:txBody>
      </p:sp>
    </p:spTree>
    <p:extLst>
      <p:ext uri="{BB962C8B-B14F-4D97-AF65-F5344CB8AC3E}">
        <p14:creationId xmlns:p14="http://schemas.microsoft.com/office/powerpoint/2010/main" val="1999837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a:p>
        </p:txBody>
      </p:sp>
    </p:spTree>
    <p:extLst>
      <p:ext uri="{BB962C8B-B14F-4D97-AF65-F5344CB8AC3E}">
        <p14:creationId xmlns:p14="http://schemas.microsoft.com/office/powerpoint/2010/main" val="28771775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16</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3184797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a:p>
        </p:txBody>
      </p:sp>
    </p:spTree>
    <p:extLst>
      <p:ext uri="{BB962C8B-B14F-4D97-AF65-F5344CB8AC3E}">
        <p14:creationId xmlns:p14="http://schemas.microsoft.com/office/powerpoint/2010/main" val="1121860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a:p>
        </p:txBody>
      </p:sp>
    </p:spTree>
    <p:extLst>
      <p:ext uri="{BB962C8B-B14F-4D97-AF65-F5344CB8AC3E}">
        <p14:creationId xmlns:p14="http://schemas.microsoft.com/office/powerpoint/2010/main" val="21870373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a:p>
        </p:txBody>
      </p:sp>
    </p:spTree>
    <p:extLst>
      <p:ext uri="{BB962C8B-B14F-4D97-AF65-F5344CB8AC3E}">
        <p14:creationId xmlns:p14="http://schemas.microsoft.com/office/powerpoint/2010/main" val="37904804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a:p>
        </p:txBody>
      </p:sp>
    </p:spTree>
    <p:extLst>
      <p:ext uri="{BB962C8B-B14F-4D97-AF65-F5344CB8AC3E}">
        <p14:creationId xmlns:p14="http://schemas.microsoft.com/office/powerpoint/2010/main" val="37104480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a:p>
        </p:txBody>
      </p:sp>
    </p:spTree>
    <p:extLst>
      <p:ext uri="{BB962C8B-B14F-4D97-AF65-F5344CB8AC3E}">
        <p14:creationId xmlns:p14="http://schemas.microsoft.com/office/powerpoint/2010/main" val="17262820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a:p>
        </p:txBody>
      </p:sp>
    </p:spTree>
    <p:extLst>
      <p:ext uri="{BB962C8B-B14F-4D97-AF65-F5344CB8AC3E}">
        <p14:creationId xmlns:p14="http://schemas.microsoft.com/office/powerpoint/2010/main" val="31906601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a:p>
        </p:txBody>
      </p:sp>
    </p:spTree>
    <p:extLst>
      <p:ext uri="{BB962C8B-B14F-4D97-AF65-F5344CB8AC3E}">
        <p14:creationId xmlns:p14="http://schemas.microsoft.com/office/powerpoint/2010/main" val="2759704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26991206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a:p>
        </p:txBody>
      </p:sp>
    </p:spTree>
    <p:extLst>
      <p:ext uri="{BB962C8B-B14F-4D97-AF65-F5344CB8AC3E}">
        <p14:creationId xmlns:p14="http://schemas.microsoft.com/office/powerpoint/2010/main" val="27287947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25</a:t>
            </a:fld>
            <a:endParaRPr lang="en-US" altLang="en-US"/>
          </a:p>
        </p:txBody>
      </p:sp>
    </p:spTree>
    <p:extLst>
      <p:ext uri="{BB962C8B-B14F-4D97-AF65-F5344CB8AC3E}">
        <p14:creationId xmlns:p14="http://schemas.microsoft.com/office/powerpoint/2010/main" val="10653912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26</a:t>
            </a:fld>
            <a:endParaRPr lang="en-US" altLang="en-US"/>
          </a:p>
        </p:txBody>
      </p:sp>
    </p:spTree>
    <p:extLst>
      <p:ext uri="{BB962C8B-B14F-4D97-AF65-F5344CB8AC3E}">
        <p14:creationId xmlns:p14="http://schemas.microsoft.com/office/powerpoint/2010/main" val="7909934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27</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7800556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28</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9323856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a:p>
        </p:txBody>
      </p:sp>
    </p:spTree>
    <p:extLst>
      <p:ext uri="{BB962C8B-B14F-4D97-AF65-F5344CB8AC3E}">
        <p14:creationId xmlns:p14="http://schemas.microsoft.com/office/powerpoint/2010/main" val="13248659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7049283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31</a:t>
            </a:fld>
            <a:endParaRPr lang="en-US" altLang="en-US"/>
          </a:p>
        </p:txBody>
      </p:sp>
    </p:spTree>
    <p:extLst>
      <p:ext uri="{BB962C8B-B14F-4D97-AF65-F5344CB8AC3E}">
        <p14:creationId xmlns:p14="http://schemas.microsoft.com/office/powerpoint/2010/main" val="24014134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a:p>
        </p:txBody>
      </p:sp>
    </p:spTree>
    <p:extLst>
      <p:ext uri="{BB962C8B-B14F-4D97-AF65-F5344CB8AC3E}">
        <p14:creationId xmlns:p14="http://schemas.microsoft.com/office/powerpoint/2010/main" val="3691558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a:p>
        </p:txBody>
      </p:sp>
    </p:spTree>
    <p:extLst>
      <p:ext uri="{BB962C8B-B14F-4D97-AF65-F5344CB8AC3E}">
        <p14:creationId xmlns:p14="http://schemas.microsoft.com/office/powerpoint/2010/main" val="271607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40621271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34</a:t>
            </a:fld>
            <a:endParaRPr lang="en-US" altLang="en-US"/>
          </a:p>
        </p:txBody>
      </p:sp>
    </p:spTree>
    <p:extLst>
      <p:ext uri="{BB962C8B-B14F-4D97-AF65-F5344CB8AC3E}">
        <p14:creationId xmlns:p14="http://schemas.microsoft.com/office/powerpoint/2010/main" val="27743037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35</a:t>
            </a:fld>
            <a:endParaRPr lang="en-US" altLang="en-US"/>
          </a:p>
        </p:txBody>
      </p:sp>
    </p:spTree>
    <p:extLst>
      <p:ext uri="{BB962C8B-B14F-4D97-AF65-F5344CB8AC3E}">
        <p14:creationId xmlns:p14="http://schemas.microsoft.com/office/powerpoint/2010/main" val="20480135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36</a:t>
            </a:fld>
            <a:endParaRPr lang="en-US" altLang="en-US"/>
          </a:p>
        </p:txBody>
      </p:sp>
    </p:spTree>
    <p:extLst>
      <p:ext uri="{BB962C8B-B14F-4D97-AF65-F5344CB8AC3E}">
        <p14:creationId xmlns:p14="http://schemas.microsoft.com/office/powerpoint/2010/main" val="24677212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37</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38</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2730111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39</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1741468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7131160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41</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8937202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42</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99479391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43</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731421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1104924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249056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3922728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a:p>
        </p:txBody>
      </p:sp>
    </p:spTree>
    <p:extLst>
      <p:ext uri="{BB962C8B-B14F-4D97-AF65-F5344CB8AC3E}">
        <p14:creationId xmlns:p14="http://schemas.microsoft.com/office/powerpoint/2010/main" val="2338024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a:p>
        </p:txBody>
      </p:sp>
    </p:spTree>
    <p:extLst>
      <p:ext uri="{BB962C8B-B14F-4D97-AF65-F5344CB8AC3E}">
        <p14:creationId xmlns:p14="http://schemas.microsoft.com/office/powerpoint/2010/main" val="114408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a:p>
        </p:txBody>
      </p:sp>
    </p:spTree>
    <p:extLst>
      <p:ext uri="{BB962C8B-B14F-4D97-AF65-F5344CB8AC3E}">
        <p14:creationId xmlns:p14="http://schemas.microsoft.com/office/powerpoint/2010/main" val="470083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 Id="rId4" Type="http://schemas.openxmlformats.org/officeDocument/2006/relationships/hyperlink" Target="https://www.enisa.europa.eu/news/enisa-news/standardisation-and-the-eu-cybersecurity-act-1"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8" Type="http://schemas.openxmlformats.org/officeDocument/2006/relationships/hyperlink" Target="mhtml:file://C:\Users\Alan%20Sukert\AppData\Roaming\CDTPL\2770691a-3168-43e0-af37-21396f61dade.mht!https://csrc.nist.gov/Projects/Software-Identification-SWID" TargetMode="External"/><Relationship Id="rId3" Type="http://schemas.openxmlformats.org/officeDocument/2006/relationships/image" Target="../media/image1.png"/><Relationship Id="rId7" Type="http://schemas.openxmlformats.org/officeDocument/2006/relationships/hyperlink" Target="mhtml:file://C:\Users\Alan%20Sukert\AppData\Roaming\CDTPL\2770691a-3168-43e0-af37-21396f61dade.mht!https://csrc.nist.gov/Projects/Post-Quantum-Cryptography" TargetMode="External"/><Relationship Id="rId2" Type="http://schemas.openxmlformats.org/officeDocument/2006/relationships/notesSlide" Target="../notesSlides/notesSlide25.xml"/><Relationship Id="rId1" Type="http://schemas.openxmlformats.org/officeDocument/2006/relationships/slideLayout" Target="../slideLayouts/slideLayout13.xml"/><Relationship Id="rId6" Type="http://schemas.openxmlformats.org/officeDocument/2006/relationships/hyperlink" Target="mhtml:file://C:\Users\Alan%20Sukert\AppData\Roaming\CDTPL\2770691a-3168-43e0-af37-21396f61dade.mht!https://www.nist.gov/cyberframework" TargetMode="External"/><Relationship Id="rId5" Type="http://schemas.openxmlformats.org/officeDocument/2006/relationships/hyperlink" Target="mhtml:file://C:\Users\Alan%20Sukert\AppData\Roaming\CDTPL\2770691a-3168-43e0-af37-21396f61dade.mht!https://csrc.nist.gov/Projects/Threshold-Cryptography" TargetMode="External"/><Relationship Id="rId10" Type="http://schemas.openxmlformats.org/officeDocument/2006/relationships/hyperlink" Target="mhtml:file://C:\Users\Alan%20Sukert\AppData\Roaming\CDTPL\2770691a-3168-43e0-af37-21396f61dade.mht!https://www.nist.gov/itl/ssd/software-assurance" TargetMode="External"/><Relationship Id="rId4" Type="http://schemas.openxmlformats.org/officeDocument/2006/relationships/hyperlink" Target="mhtml:file://C:\Users\Alan%20Sukert\AppData\Roaming\CDTPL\2770691a-3168-43e0-af37-21396f61dade.mht!https://www.nist.gov/programs-projects/lightweight-cryptography" TargetMode="External"/><Relationship Id="rId9" Type="http://schemas.openxmlformats.org/officeDocument/2006/relationships/hyperlink" Target="mhtml:file://C:\Users\Alan%20Sukert\AppData\Roaming\CDTPL\2770691a-3168-43e0-af37-21396f61dade.mht!https://datatracker.ietf.org/doc/draft-ietf-sacm-coswid/"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1.png"/><Relationship Id="rId2" Type="http://schemas.openxmlformats.org/officeDocument/2006/relationships/notesSlide" Target="../notesSlides/notesSlide31.xml"/><Relationship Id="rId1" Type="http://schemas.openxmlformats.org/officeDocument/2006/relationships/slideLayout" Target="../slideLayouts/slideLayout1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 Id="rId4" Type="http://schemas.openxmlformats.org/officeDocument/2006/relationships/hyperlink" Target="http://www.trustedcomputinggroup.org/resources"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8" Type="http://schemas.openxmlformats.org/officeDocument/2006/relationships/hyperlink" Target="https://datatracker.ietf.org/doc/draft-ietf-tls-subcerts/" TargetMode="External"/><Relationship Id="rId13" Type="http://schemas.openxmlformats.org/officeDocument/2006/relationships/hyperlink" Target="https://datatracker.ietf.org/doc/draft-ietf-tls-certificate-compression.txt" TargetMode="External"/><Relationship Id="rId3" Type="http://schemas.openxmlformats.org/officeDocument/2006/relationships/image" Target="../media/image1.png"/><Relationship Id="rId7" Type="http://schemas.openxmlformats.org/officeDocument/2006/relationships/hyperlink" Target="https://datatracker.ietf.org/doc/draft-ietf-tls-tlsflags/" TargetMode="External"/><Relationship Id="rId12" Type="http://schemas.openxmlformats.org/officeDocument/2006/relationships/hyperlink" Target="https://datatracker.ietf.org/doc/draft-ietf-tls-md5-sha1-deprecate/" TargetMode="External"/><Relationship Id="rId2" Type="http://schemas.openxmlformats.org/officeDocument/2006/relationships/notesSlide" Target="../notesSlides/notesSlide36.xml"/><Relationship Id="rId1" Type="http://schemas.openxmlformats.org/officeDocument/2006/relationships/slideLayout" Target="../slideLayouts/slideLayout13.xml"/><Relationship Id="rId6" Type="http://schemas.openxmlformats.org/officeDocument/2006/relationships/hyperlink" Target="https://tools.ietf.org/html/rfc8446" TargetMode="External"/><Relationship Id="rId11" Type="http://schemas.openxmlformats.org/officeDocument/2006/relationships/hyperlink" Target="https://datatracker.ietf.org/doc/draft-ietf-tls-dtls14/" TargetMode="External"/><Relationship Id="rId5" Type="http://schemas.openxmlformats.org/officeDocument/2006/relationships/hyperlink" Target="https://tools.ietf.org/html/rfc8701" TargetMode="External"/><Relationship Id="rId10" Type="http://schemas.openxmlformats.org/officeDocument/2006/relationships/hyperlink" Target="https://datatracker.ietf.org/doc/draft-ietf-tls-external-psk-guidance/" TargetMode="External"/><Relationship Id="rId4" Type="http://schemas.openxmlformats.org/officeDocument/2006/relationships/hyperlink" Target="https://tools.ietf.org/html/rfc8773" TargetMode="External"/><Relationship Id="rId9" Type="http://schemas.openxmlformats.org/officeDocument/2006/relationships/hyperlink" Target="https://datatracker.ietf.org/doc/draft-ietf-tls-exported-authenticator/"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tools.ietf.org/html/rfc8742" TargetMode="External"/><Relationship Id="rId3" Type="http://schemas.openxmlformats.org/officeDocument/2006/relationships/image" Target="../media/image1.png"/><Relationship Id="rId7" Type="http://schemas.openxmlformats.org/officeDocument/2006/relationships/hyperlink" Target="https://tools.ietf.org/html/rfc8746" TargetMode="External"/><Relationship Id="rId12" Type="http://schemas.openxmlformats.org/officeDocument/2006/relationships/hyperlink" Target="https://datatracker.ietf.org/doc/draft-ietf-cbor-7049bis/" TargetMode="External"/><Relationship Id="rId2" Type="http://schemas.openxmlformats.org/officeDocument/2006/relationships/notesSlide" Target="../notesSlides/notesSlide37.xml"/><Relationship Id="rId1" Type="http://schemas.openxmlformats.org/officeDocument/2006/relationships/slideLayout" Target="../slideLayouts/slideLayout13.xml"/><Relationship Id="rId6" Type="http://schemas.openxmlformats.org/officeDocument/2006/relationships/hyperlink" Target="https://datatracker.ietf.org/doc/draft-ietf-sacm-epcp/" TargetMode="External"/><Relationship Id="rId11" Type="http://schemas.openxmlformats.org/officeDocument/2006/relationships/hyperlink" Target="https://datatracker.ietf.org/doc/draft-ietf-cbor-tags-oid/" TargetMode="External"/><Relationship Id="rId5" Type="http://schemas.openxmlformats.org/officeDocument/2006/relationships/hyperlink" Target="https://datatracker.ietf.org/doc/draft-ietf-sacm-arch/" TargetMode="External"/><Relationship Id="rId10" Type="http://schemas.openxmlformats.org/officeDocument/2006/relationships/hyperlink" Target="https://datatracker.ietf.org/doc/draft-ietf-cbor-date-tag/" TargetMode="External"/><Relationship Id="rId4" Type="http://schemas.openxmlformats.org/officeDocument/2006/relationships/hyperlink" Target="https://datatracker.ietf.org/doc/draft-ietf-sacm-coswid/" TargetMode="External"/><Relationship Id="rId9" Type="http://schemas.openxmlformats.org/officeDocument/2006/relationships/hyperlink" Target="https://tools.ietf.org/html/rfc8610"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datatracker.ietf.org/doc/draft-ietf-rats-yang-tpm-charra/" TargetMode="External"/><Relationship Id="rId3" Type="http://schemas.openxmlformats.org/officeDocument/2006/relationships/image" Target="../media/image1.png"/><Relationship Id="rId7" Type="http://schemas.openxmlformats.org/officeDocument/2006/relationships/hyperlink" Target="https://datatracker.ietf.org/doc/draft-birkholz-rats-reference-interaction-model/" TargetMode="External"/><Relationship Id="rId12" Type="http://schemas.openxmlformats.org/officeDocument/2006/relationships/hyperlink" Target="https://datatracker.ietf.org/doc/draft-ietf-rats-eat/" TargetMode="External"/><Relationship Id="rId2" Type="http://schemas.openxmlformats.org/officeDocument/2006/relationships/notesSlide" Target="../notesSlides/notesSlide38.xml"/><Relationship Id="rId1" Type="http://schemas.openxmlformats.org/officeDocument/2006/relationships/slideLayout" Target="../slideLayouts/slideLayout13.xml"/><Relationship Id="rId6" Type="http://schemas.openxmlformats.org/officeDocument/2006/relationships/hyperlink" Target="https://datatracker.ietf.org/doc/draft-birkholz-rats-tuda/" TargetMode="External"/><Relationship Id="rId11" Type="http://schemas.openxmlformats.org/officeDocument/2006/relationships/hyperlink" Target="https://datatracker.ietf.org/doc/draft-birkholz-rats-mud/" TargetMode="External"/><Relationship Id="rId5" Type="http://schemas.openxmlformats.org/officeDocument/2006/relationships/hyperlink" Target="https://datatracker.ietf.org/doc/draft-ietf-rats-tpm-based-network-device-attest/" TargetMode="External"/><Relationship Id="rId10" Type="http://schemas.openxmlformats.org/officeDocument/2006/relationships/hyperlink" Target="https://datatracker.ietf.org/doc/draft-voit-rats-trustworthy-path-routing/" TargetMode="External"/><Relationship Id="rId4" Type="http://schemas.openxmlformats.org/officeDocument/2006/relationships/hyperlink" Target="https://datatracker.ietf.org/doc/draft-ietf-rats-architecture/" TargetMode="External"/><Relationship Id="rId9" Type="http://schemas.openxmlformats.org/officeDocument/2006/relationships/hyperlink" Target="https://datatracker.ietf.org/doc/draft-birkholz-rats-uccs/"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datatracker.ietf.org/doc/draft-irtf-cfrg-hash-to-curve/" TargetMode="External"/><Relationship Id="rId3" Type="http://schemas.openxmlformats.org/officeDocument/2006/relationships/image" Target="../media/image1.png"/><Relationship Id="rId7" Type="http://schemas.openxmlformats.org/officeDocument/2006/relationships/hyperlink" Target="https://datatracker.ietf.org/doc/draft-krawczyk-cfrg-opaque/" TargetMode="External"/><Relationship Id="rId2" Type="http://schemas.openxmlformats.org/officeDocument/2006/relationships/notesSlide" Target="../notesSlides/notesSlide39.xml"/><Relationship Id="rId1" Type="http://schemas.openxmlformats.org/officeDocument/2006/relationships/slideLayout" Target="../slideLayouts/slideLayout13.xml"/><Relationship Id="rId6" Type="http://schemas.openxmlformats.org/officeDocument/2006/relationships/hyperlink" Target="https://datatracker.ietf.org/doc/draft-irtf-cfrg-cpace/" TargetMode="External"/><Relationship Id="rId11" Type="http://schemas.openxmlformats.org/officeDocument/2006/relationships/hyperlink" Target="https://datatracker.ietf.org/doc/draft-hoffman-c2pq/" TargetMode="External"/><Relationship Id="rId5" Type="http://schemas.openxmlformats.org/officeDocument/2006/relationships/hyperlink" Target="https://datatracker.ietf.org/doc/draft-irtf-cfrg-voprf/" TargetMode="External"/><Relationship Id="rId10" Type="http://schemas.openxmlformats.org/officeDocument/2006/relationships/hyperlink" Target="https://datatracker.ietf.org/doc/draft-irtf-cfrg-pairing-friendly-curves/" TargetMode="External"/><Relationship Id="rId4" Type="http://schemas.openxmlformats.org/officeDocument/2006/relationships/hyperlink" Target="https://datatracker.ietf.org/doc/draft-irtf-cfrg-hpke/" TargetMode="External"/><Relationship Id="rId9" Type="http://schemas.openxmlformats.org/officeDocument/2006/relationships/hyperlink" Target="https://datatracker.ietf.org/doc/draft-irtf-cfrg-randomness-improvement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github.com/HCD-iTC/HCD-iTC-Admin-template/tree/Work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dirty="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August 19, 2020</a:t>
            </a:r>
          </a:p>
          <a:p>
            <a:pPr marL="0" indent="0" eaLnBrk="1" hangingPunct="1"/>
            <a:r>
              <a:rPr lang="en-US" altLang="en-US" dirty="0"/>
              <a:t>PWG August 2020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GB" dirty="0"/>
              <a:t>EAL Claim for HCD </a:t>
            </a:r>
            <a:r>
              <a:rPr lang="en-GB" dirty="0" err="1"/>
              <a:t>cPP</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76943" cy="5257800"/>
          </a:xfrm>
        </p:spPr>
        <p:txBody>
          <a:bodyPr rIns="132080"/>
          <a:lstStyle/>
          <a:p>
            <a:pPr>
              <a:defRPr/>
            </a:pPr>
            <a:r>
              <a:rPr lang="en-US" sz="2000" b="1" dirty="0"/>
              <a:t>Option 1 : No EAL Claim (SARs of EAL2 without ALC_FLR) </a:t>
            </a:r>
            <a:endParaRPr lang="en-US" dirty="0"/>
          </a:p>
          <a:p>
            <a:pPr lvl="1">
              <a:defRPr/>
            </a:pPr>
            <a:r>
              <a:rPr lang="en-US" sz="1800" dirty="0"/>
              <a:t>Pro </a:t>
            </a:r>
            <a:endParaRPr lang="en-US" dirty="0"/>
          </a:p>
          <a:p>
            <a:pPr lvl="2">
              <a:defRPr/>
            </a:pPr>
            <a:r>
              <a:rPr lang="en-US" sz="1600" dirty="0"/>
              <a:t>Reduces the risk for requiring vendors to double-certify (which is the current situation for some vendors). </a:t>
            </a:r>
            <a:endParaRPr lang="en-US" dirty="0"/>
          </a:p>
          <a:p>
            <a:pPr lvl="1">
              <a:defRPr/>
            </a:pPr>
            <a:r>
              <a:rPr lang="en-US" sz="1800" dirty="0"/>
              <a:t>Cons : </a:t>
            </a:r>
            <a:endParaRPr lang="en-US" dirty="0"/>
          </a:p>
          <a:p>
            <a:pPr lvl="2">
              <a:defRPr/>
            </a:pPr>
            <a:r>
              <a:rPr lang="en-US" sz="1600" dirty="0"/>
              <a:t>Longer timeline for developing the </a:t>
            </a:r>
            <a:r>
              <a:rPr lang="en-US" sz="1600" dirty="0" err="1"/>
              <a:t>cPP</a:t>
            </a:r>
            <a:r>
              <a:rPr lang="en-US" sz="1600" dirty="0"/>
              <a:t>/SD due to the additional work needed to implement EAs for SARs of EAL2. </a:t>
            </a:r>
            <a:endParaRPr lang="en-US" dirty="0"/>
          </a:p>
          <a:p>
            <a:pPr lvl="2">
              <a:defRPr/>
            </a:pPr>
            <a:r>
              <a:rPr lang="en-US" sz="1600" dirty="0"/>
              <a:t>Longer timeline for evaluations due to the additional SARs which require a vendor to generate additional evaluation evidence (e.g. TOE Design, Delivery, etc.). </a:t>
            </a:r>
            <a:endParaRPr lang="en-US" dirty="0"/>
          </a:p>
          <a:p>
            <a:pPr lvl="2">
              <a:defRPr/>
            </a:pPr>
            <a:r>
              <a:rPr lang="en-US" sz="1600" dirty="0"/>
              <a:t>Risk for NIAP to not endorse the </a:t>
            </a:r>
            <a:r>
              <a:rPr lang="en-US" sz="1600" dirty="0" err="1"/>
              <a:t>cPP</a:t>
            </a:r>
            <a:r>
              <a:rPr lang="en-US" sz="1600" dirty="0"/>
              <a:t>/SD. </a:t>
            </a:r>
            <a:endParaRPr lang="en-US" dirty="0"/>
          </a:p>
          <a:p>
            <a:pPr>
              <a:defRPr/>
            </a:pPr>
            <a:r>
              <a:rPr lang="en-US" sz="2000" b="1" dirty="0"/>
              <a:t>Option 4 : No EAL Claim (SARs of EAL1 without ALC_FLR)</a:t>
            </a:r>
            <a:endParaRPr lang="en-US" dirty="0"/>
          </a:p>
          <a:p>
            <a:pPr lvl="1">
              <a:defRPr/>
            </a:pPr>
            <a:r>
              <a:rPr lang="en-US" sz="1800" dirty="0"/>
              <a:t>Pros </a:t>
            </a:r>
            <a:endParaRPr lang="en-US" dirty="0"/>
          </a:p>
          <a:p>
            <a:pPr lvl="2">
              <a:defRPr/>
            </a:pPr>
            <a:r>
              <a:rPr lang="en-US" sz="1600" dirty="0"/>
              <a:t>Shorter timeline for developing </a:t>
            </a:r>
            <a:r>
              <a:rPr lang="en-US" sz="1600" dirty="0" err="1"/>
              <a:t>cPP</a:t>
            </a:r>
            <a:r>
              <a:rPr lang="en-US" sz="1600" dirty="0"/>
              <a:t>/SD. </a:t>
            </a:r>
            <a:endParaRPr lang="en-US" dirty="0"/>
          </a:p>
          <a:p>
            <a:pPr lvl="2">
              <a:defRPr/>
            </a:pPr>
            <a:r>
              <a:rPr lang="en-US" sz="1600" dirty="0"/>
              <a:t>Shorter timeline for evaluations. </a:t>
            </a:r>
            <a:endParaRPr lang="en-US" dirty="0"/>
          </a:p>
          <a:p>
            <a:pPr lvl="2">
              <a:defRPr/>
            </a:pPr>
            <a:r>
              <a:rPr lang="en-US" sz="1600" dirty="0"/>
              <a:t>Lower risk for NIAP not to endorse the </a:t>
            </a:r>
            <a:r>
              <a:rPr lang="en-US" sz="1600" dirty="0" err="1"/>
              <a:t>cPP</a:t>
            </a:r>
            <a:r>
              <a:rPr lang="en-US" sz="1600" dirty="0"/>
              <a:t>/SD.</a:t>
            </a:r>
          </a:p>
          <a:p>
            <a:pPr lvl="1">
              <a:defRPr/>
            </a:pPr>
            <a:r>
              <a:rPr lang="en-US" sz="1800" dirty="0"/>
              <a:t>Con </a:t>
            </a:r>
            <a:endParaRPr lang="en-US" dirty="0"/>
          </a:p>
          <a:p>
            <a:pPr lvl="2">
              <a:spcBef>
                <a:spcPts val="0"/>
              </a:spcBef>
              <a:defRPr/>
            </a:pPr>
            <a:r>
              <a:rPr lang="en-US" sz="1600" dirty="0"/>
              <a:t>Higher risk for requiring vendors to double-certify</a:t>
            </a:r>
          </a:p>
          <a:p>
            <a:pPr lvl="1"/>
            <a:endParaRPr lang="en-US" sz="2000" dirty="0"/>
          </a:p>
        </p:txBody>
      </p:sp>
    </p:spTree>
    <p:extLst>
      <p:ext uri="{BB962C8B-B14F-4D97-AF65-F5344CB8AC3E}">
        <p14:creationId xmlns:p14="http://schemas.microsoft.com/office/powerpoint/2010/main" val="135112071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GB" dirty="0"/>
              <a:t>EAL Claim for HCD </a:t>
            </a:r>
            <a:r>
              <a:rPr lang="en-GB" dirty="0" err="1"/>
              <a:t>cPP</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76943" cy="5257800"/>
          </a:xfrm>
        </p:spPr>
        <p:txBody>
          <a:bodyPr rIns="132080"/>
          <a:lstStyle/>
          <a:p>
            <a:pPr>
              <a:defRPr/>
            </a:pPr>
            <a:r>
              <a:rPr lang="en-US" sz="2000" dirty="0"/>
              <a:t>Could not achieve consensus so it was agreed to put it to a vote of the entire HCD </a:t>
            </a:r>
            <a:r>
              <a:rPr lang="en-US" sz="2000" dirty="0" err="1"/>
              <a:t>iTC</a:t>
            </a:r>
            <a:endParaRPr lang="en-US" sz="2000" dirty="0"/>
          </a:p>
          <a:p>
            <a:pPr>
              <a:defRPr/>
            </a:pPr>
            <a:r>
              <a:rPr lang="en-US" sz="1800" dirty="0"/>
              <a:t>Voting Rules: Vote is for either</a:t>
            </a:r>
          </a:p>
          <a:p>
            <a:pPr marL="742950" lvl="1" indent="-285750">
              <a:spcAft>
                <a:spcPts val="0"/>
              </a:spcAft>
              <a:buFont typeface="Arial" panose="020B0604020202020204" pitchFamily="34" charset="0"/>
              <a:buChar char="•"/>
            </a:pPr>
            <a:r>
              <a:rPr lang="en-US" sz="1600" b="1" dirty="0">
                <a:effectLst/>
              </a:rPr>
              <a:t>Option 1 : No EAL Claim (SARs of EAL2 without ALC_FLR) </a:t>
            </a:r>
            <a:endParaRPr lang="en-US" sz="1600" dirty="0">
              <a:effectLst/>
            </a:endParaRPr>
          </a:p>
          <a:p>
            <a:pPr marL="742950" lvl="1" indent="-285750">
              <a:spcAft>
                <a:spcPts val="0"/>
              </a:spcAft>
              <a:buFont typeface="Arial" panose="020B0604020202020204" pitchFamily="34" charset="0"/>
              <a:buChar char="•"/>
            </a:pPr>
            <a:r>
              <a:rPr lang="en-US" sz="1600" b="1" dirty="0">
                <a:effectLst/>
              </a:rPr>
              <a:t>Option 4 : No EAL Claim (SARs of EAL1 without ALC_FLR)</a:t>
            </a:r>
            <a:endParaRPr lang="en-US" sz="1600" dirty="0">
              <a:effectLst/>
            </a:endParaRPr>
          </a:p>
          <a:p>
            <a:pPr marL="0" lvl="0" indent="0">
              <a:spcAft>
                <a:spcPts val="0"/>
              </a:spcAft>
              <a:buNone/>
            </a:pPr>
            <a:r>
              <a:rPr lang="en-US" sz="1600" dirty="0">
                <a:effectLst/>
              </a:rPr>
              <a:t>      Voting Rules</a:t>
            </a:r>
          </a:p>
          <a:p>
            <a:pPr marL="742950" lvl="1" indent="-285750">
              <a:spcAft>
                <a:spcPts val="0"/>
              </a:spcAft>
              <a:buFont typeface="Arial" panose="020B0604020202020204" pitchFamily="34" charset="0"/>
              <a:buChar char="•"/>
            </a:pPr>
            <a:r>
              <a:rPr lang="en-US" sz="1600" dirty="0">
                <a:effectLst/>
              </a:rPr>
              <a:t>One vote is allowed for each member organization, not for each individual member.  </a:t>
            </a:r>
          </a:p>
          <a:p>
            <a:pPr marL="742950" lvl="1" indent="-285750">
              <a:spcAft>
                <a:spcPts val="0"/>
              </a:spcAft>
              <a:buFont typeface="Arial" panose="020B0604020202020204" pitchFamily="34" charset="0"/>
              <a:buChar char="•"/>
            </a:pPr>
            <a:r>
              <a:rPr lang="en-US" sz="1600" dirty="0">
                <a:effectLst/>
              </a:rPr>
              <a:t>“Organization” is defined according to the definition adopted by the CC Users Forum; for commercial enterprises, a parent company and all of its divisions and subsidiaries constitute one organization. </a:t>
            </a:r>
          </a:p>
          <a:p>
            <a:pPr marL="742950" lvl="1" indent="-285750">
              <a:spcAft>
                <a:spcPts val="0"/>
              </a:spcAft>
              <a:buFont typeface="Arial" panose="020B0604020202020204" pitchFamily="34" charset="0"/>
              <a:buChar char="•"/>
            </a:pPr>
            <a:r>
              <a:rPr lang="en-US" sz="1600" dirty="0">
                <a:effectLst/>
              </a:rPr>
              <a:t>Votes submitted shall be explicit: </a:t>
            </a:r>
            <a:r>
              <a:rPr lang="en-US" sz="1600" b="1" dirty="0">
                <a:effectLst/>
              </a:rPr>
              <a:t>Option 1</a:t>
            </a:r>
            <a:r>
              <a:rPr lang="en-US" sz="1600" dirty="0">
                <a:effectLst/>
              </a:rPr>
              <a:t>, </a:t>
            </a:r>
            <a:r>
              <a:rPr lang="en-US" sz="1600" b="1" dirty="0">
                <a:effectLst/>
              </a:rPr>
              <a:t>Option 4</a:t>
            </a:r>
            <a:r>
              <a:rPr lang="en-US" sz="1600" dirty="0">
                <a:effectLst/>
              </a:rPr>
              <a:t>.</a:t>
            </a:r>
          </a:p>
          <a:p>
            <a:pPr marL="742950" lvl="1" indent="-285750">
              <a:spcAft>
                <a:spcPts val="0"/>
              </a:spcAft>
              <a:buFont typeface="Arial" panose="020B0604020202020204" pitchFamily="34" charset="0"/>
              <a:buChar char="•"/>
            </a:pPr>
            <a:r>
              <a:rPr lang="en-US" sz="1600" dirty="0">
                <a:effectLst/>
              </a:rPr>
              <a:t>At the end of the voting period, ballots are tabulated and reviewed by the Chair or the Technical Editor. Results of voting are posted, including a summary of the vote and the votes cast by each organization. </a:t>
            </a:r>
          </a:p>
          <a:p>
            <a:pPr marL="742950" lvl="1" indent="-285750">
              <a:spcAft>
                <a:spcPts val="0"/>
              </a:spcAft>
              <a:buFont typeface="Arial" panose="020B0604020202020204" pitchFamily="34" charset="0"/>
              <a:buChar char="•"/>
            </a:pPr>
            <a:r>
              <a:rPr lang="en-US" sz="1600" dirty="0">
                <a:effectLst/>
              </a:rPr>
              <a:t>An approval criteria will be simple majority for this voting.</a:t>
            </a:r>
          </a:p>
          <a:p>
            <a:pPr>
              <a:defRPr/>
            </a:pPr>
            <a:endParaRPr lang="en-US" sz="1600" dirty="0"/>
          </a:p>
          <a:p>
            <a:pPr lvl="1"/>
            <a:endParaRPr lang="en-US" sz="2000" dirty="0"/>
          </a:p>
        </p:txBody>
      </p:sp>
    </p:spTree>
    <p:extLst>
      <p:ext uri="{BB962C8B-B14F-4D97-AF65-F5344CB8AC3E}">
        <p14:creationId xmlns:p14="http://schemas.microsoft.com/office/powerpoint/2010/main" val="357135844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GB" dirty="0"/>
              <a:t>EAL Claim for HCD </a:t>
            </a:r>
            <a:r>
              <a:rPr lang="en-GB" dirty="0" err="1"/>
              <a:t>cPP</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76943" cy="5257800"/>
          </a:xfrm>
        </p:spPr>
        <p:txBody>
          <a:bodyPr rIns="132080"/>
          <a:lstStyle/>
          <a:p>
            <a:pPr marL="39688" indent="0">
              <a:buNone/>
              <a:defRPr/>
            </a:pPr>
            <a:r>
              <a:rPr lang="en-US" sz="2400" dirty="0"/>
              <a:t>Results</a:t>
            </a:r>
          </a:p>
          <a:p>
            <a:pPr marL="39688" indent="0">
              <a:buNone/>
              <a:defRPr/>
            </a:pPr>
            <a:endParaRPr lang="en-US" sz="2400" dirty="0"/>
          </a:p>
          <a:p>
            <a:pPr lvl="1"/>
            <a:endParaRPr lang="en-US" sz="2000" dirty="0"/>
          </a:p>
        </p:txBody>
      </p:sp>
      <p:graphicFrame>
        <p:nvGraphicFramePr>
          <p:cNvPr id="2" name="Table 1">
            <a:extLst>
              <a:ext uri="{FF2B5EF4-FFF2-40B4-BE49-F238E27FC236}">
                <a16:creationId xmlns:a16="http://schemas.microsoft.com/office/drawing/2014/main" id="{E59C0CD7-EC2A-4F67-9A89-30B0531FBE5A}"/>
              </a:ext>
            </a:extLst>
          </p:cNvPr>
          <p:cNvGraphicFramePr>
            <a:graphicFrameLocks noGrp="1"/>
          </p:cNvGraphicFramePr>
          <p:nvPr>
            <p:extLst>
              <p:ext uri="{D42A27DB-BD31-4B8C-83A1-F6EECF244321}">
                <p14:modId xmlns:p14="http://schemas.microsoft.com/office/powerpoint/2010/main" val="4187926548"/>
              </p:ext>
            </p:extLst>
          </p:nvPr>
        </p:nvGraphicFramePr>
        <p:xfrm>
          <a:off x="457200" y="1600200"/>
          <a:ext cx="8101076" cy="3436620"/>
        </p:xfrm>
        <a:graphic>
          <a:graphicData uri="http://schemas.openxmlformats.org/drawingml/2006/table">
            <a:tbl>
              <a:tblPr/>
              <a:tblGrid>
                <a:gridCol w="3866671">
                  <a:extLst>
                    <a:ext uri="{9D8B030D-6E8A-4147-A177-3AD203B41FA5}">
                      <a16:colId xmlns:a16="http://schemas.microsoft.com/office/drawing/2014/main" val="2436766374"/>
                    </a:ext>
                  </a:extLst>
                </a:gridCol>
                <a:gridCol w="4234405">
                  <a:extLst>
                    <a:ext uri="{9D8B030D-6E8A-4147-A177-3AD203B41FA5}">
                      <a16:colId xmlns:a16="http://schemas.microsoft.com/office/drawing/2014/main" val="2486866078"/>
                    </a:ext>
                  </a:extLst>
                </a:gridCol>
              </a:tblGrid>
              <a:tr h="251460">
                <a:tc>
                  <a:txBody>
                    <a:bodyPr/>
                    <a:lstStyle/>
                    <a:p>
                      <a:pPr algn="l" fontAlgn="b"/>
                      <a:r>
                        <a:rPr lang="en-US" sz="2000" b="0" i="0" u="none" strike="noStrike" dirty="0">
                          <a:solidFill>
                            <a:srgbClr val="000000"/>
                          </a:solidFill>
                          <a:effectLst/>
                          <a:latin typeface="Calibri" panose="020F0502020204030204" pitchFamily="34" charset="0"/>
                        </a:rPr>
                        <a:t>Candidate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r>
                        <a:rPr lang="en-US" sz="2000" b="0" i="0" u="none" strike="noStrike">
                          <a:solidFill>
                            <a:srgbClr val="000000"/>
                          </a:solidFill>
                          <a:effectLst/>
                          <a:latin typeface="Calibri" panose="020F0502020204030204" pitchFamily="34" charset="0"/>
                        </a:rPr>
                        <a:t>Total Votes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627864251"/>
                  </a:ext>
                </a:extLst>
              </a:tr>
              <a:tr h="182880">
                <a:tc>
                  <a:txBody>
                    <a:bodyPr/>
                    <a:lstStyle/>
                    <a:p>
                      <a:pPr algn="l" fontAlgn="b"/>
                      <a:r>
                        <a:rPr lang="en-US" sz="2000" b="0" i="0" u="none" strike="noStrike" dirty="0">
                          <a:solidFill>
                            <a:srgbClr val="000000"/>
                          </a:solidFill>
                          <a:effectLst/>
                          <a:latin typeface="Calibri" panose="020F0502020204030204" pitchFamily="34" charset="0"/>
                        </a:rPr>
                        <a:t>Option 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5075547"/>
                  </a:ext>
                </a:extLst>
              </a:tr>
              <a:tr h="182880">
                <a:tc>
                  <a:txBody>
                    <a:bodyPr/>
                    <a:lstStyle/>
                    <a:p>
                      <a:pPr algn="l" fontAlgn="b"/>
                      <a:r>
                        <a:rPr lang="en-US" sz="2000" b="0" i="0" u="none" strike="noStrike">
                          <a:solidFill>
                            <a:srgbClr val="000000"/>
                          </a:solidFill>
                          <a:effectLst/>
                          <a:latin typeface="Calibri" panose="020F0502020204030204" pitchFamily="34" charset="0"/>
                        </a:rPr>
                        <a:t>Option 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15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6064401"/>
                  </a:ext>
                </a:extLst>
              </a:tr>
              <a:tr h="182880">
                <a:tc>
                  <a:txBody>
                    <a:bodyPr/>
                    <a:lstStyle/>
                    <a:p>
                      <a:pPr algn="l" fontAlgn="b"/>
                      <a:r>
                        <a:rPr lang="en-US" sz="2000" b="0" i="0" u="none" strike="noStrike">
                          <a:solidFill>
                            <a:srgbClr val="FFFFFF"/>
                          </a:solidFill>
                          <a:effectLst/>
                          <a:latin typeface="Calibri" panose="020F0502020204030204" pitchFamily="34" charset="0"/>
                        </a:rPr>
                        <a:t>Total Votes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r" fontAlgn="b"/>
                      <a:r>
                        <a:rPr lang="en-US" sz="2000" b="0" i="0" u="none" strike="noStrike" dirty="0">
                          <a:solidFill>
                            <a:srgbClr val="FFFFFF"/>
                          </a:solidFill>
                          <a:effectLst/>
                          <a:latin typeface="Calibri" panose="020F0502020204030204" pitchFamily="34" charset="0"/>
                        </a:rPr>
                        <a:t>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extLst>
                  <a:ext uri="{0D108BD9-81ED-4DB2-BD59-A6C34878D82A}">
                    <a16:rowId xmlns:a16="http://schemas.microsoft.com/office/drawing/2014/main" val="108501406"/>
                  </a:ext>
                </a:extLst>
              </a:tr>
              <a:tr h="182880">
                <a:tc>
                  <a:txBody>
                    <a:bodyPr/>
                    <a:lstStyle/>
                    <a:p>
                      <a:pPr algn="l" fontAlgn="b"/>
                      <a:endParaRPr lang="en-US" sz="20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802073921"/>
                  </a:ext>
                </a:extLst>
              </a:tr>
              <a:tr h="182880">
                <a:tc gridSpan="2">
                  <a:txBody>
                    <a:bodyPr/>
                    <a:lstStyle/>
                    <a:p>
                      <a:pPr algn="l" fontAlgn="b"/>
                      <a:r>
                        <a:rPr lang="en-US" sz="2000" b="0" i="0" u="none" strike="noStrike" dirty="0">
                          <a:solidFill>
                            <a:srgbClr val="000000"/>
                          </a:solidFill>
                          <a:effectLst/>
                          <a:latin typeface="Calibri" panose="020F0502020204030204" pitchFamily="34" charset="0"/>
                        </a:rPr>
                        <a:t>There were 22 votes cast in all, by a total of 22 of different entities.</a:t>
                      </a:r>
                    </a:p>
                  </a:txBody>
                  <a:tcPr marL="7620" marR="7620" marT="762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763632807"/>
                  </a:ext>
                </a:extLst>
              </a:tr>
              <a:tr h="182880">
                <a:tc gridSpan="2">
                  <a:txBody>
                    <a:bodyPr/>
                    <a:lstStyle/>
                    <a:p>
                      <a:pPr algn="l" fontAlgn="b"/>
                      <a:r>
                        <a:rPr lang="en-US" sz="2000" b="0" i="0" u="none" strike="noStrike" dirty="0">
                          <a:solidFill>
                            <a:srgbClr val="000000"/>
                          </a:solidFill>
                          <a:effectLst/>
                          <a:latin typeface="Calibri" panose="020F0502020204030204" pitchFamily="34" charset="0"/>
                        </a:rPr>
                        <a:t>7 entities votes for a option 1, while 15 entities votes for a option 4</a:t>
                      </a:r>
                    </a:p>
                  </a:txBody>
                  <a:tcPr marL="7620" marR="7620" marT="762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922517133"/>
                  </a:ext>
                </a:extLst>
              </a:tr>
              <a:tr h="182880">
                <a:tc gridSpan="2">
                  <a:txBody>
                    <a:bodyPr/>
                    <a:lstStyle/>
                    <a:p>
                      <a:pPr algn="l" fontAlgn="b"/>
                      <a:r>
                        <a:rPr lang="en-US" sz="2000" b="0" i="0" u="none" strike="noStrike" dirty="0">
                          <a:solidFill>
                            <a:srgbClr val="000000"/>
                          </a:solidFill>
                          <a:effectLst/>
                          <a:latin typeface="Calibri" panose="020F0502020204030204" pitchFamily="34" charset="0"/>
                        </a:rPr>
                        <a:t>If anyone has any questions relating to the results then please feel free to ask.</a:t>
                      </a:r>
                    </a:p>
                  </a:txBody>
                  <a:tcPr marL="7620" marR="7620" marT="762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78043196"/>
                  </a:ext>
                </a:extLst>
              </a:tr>
              <a:tr h="182880">
                <a:tc>
                  <a:txBody>
                    <a:bodyPr/>
                    <a:lstStyle/>
                    <a:p>
                      <a:pPr algn="l" fontAlgn="b"/>
                      <a:endParaRPr lang="en-US" sz="20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3259799941"/>
                  </a:ext>
                </a:extLst>
              </a:tr>
              <a:tr h="182880">
                <a:tc>
                  <a:txBody>
                    <a:bodyPr/>
                    <a:lstStyle/>
                    <a:p>
                      <a:pPr algn="l" fontAlgn="b"/>
                      <a:endParaRPr lang="en-US" sz="20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9376196"/>
                  </a:ext>
                </a:extLst>
              </a:tr>
              <a:tr h="182880">
                <a:tc>
                  <a:txBody>
                    <a:bodyPr/>
                    <a:lstStyle/>
                    <a:p>
                      <a:pPr algn="l" fontAlgn="b"/>
                      <a:r>
                        <a:rPr lang="en-US" sz="2000" b="0" i="0" u="none" strike="noStrike" dirty="0">
                          <a:solidFill>
                            <a:srgbClr val="000000"/>
                          </a:solidFill>
                          <a:effectLst/>
                          <a:latin typeface="Calibri" panose="020F0502020204030204" pitchFamily="34" charset="0"/>
                        </a:rPr>
                        <a:t>Total Organizations in HCD </a:t>
                      </a:r>
                      <a:r>
                        <a:rPr lang="en-US" sz="2000" b="0" i="0" u="none" strike="noStrike" dirty="0" err="1">
                          <a:solidFill>
                            <a:srgbClr val="000000"/>
                          </a:solidFill>
                          <a:effectLst/>
                          <a:latin typeface="Calibri" panose="020F0502020204030204" pitchFamily="34" charset="0"/>
                        </a:rPr>
                        <a:t>iTC</a:t>
                      </a:r>
                      <a:endParaRPr lang="en-US" sz="20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31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1696335"/>
                  </a:ext>
                </a:extLst>
              </a:tr>
            </a:tbl>
          </a:graphicData>
        </a:graphic>
      </p:graphicFrame>
    </p:spTree>
    <p:extLst>
      <p:ext uri="{BB962C8B-B14F-4D97-AF65-F5344CB8AC3E}">
        <p14:creationId xmlns:p14="http://schemas.microsoft.com/office/powerpoint/2010/main" val="35141786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30480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258188" y="431800"/>
            <a:ext cx="7315200" cy="1016000"/>
          </a:xfrm>
        </p:spPr>
        <p:txBody>
          <a:bodyPr rIns="132080"/>
          <a:lstStyle/>
          <a:p>
            <a:pPr eaLnBrk="1" hangingPunct="1"/>
            <a:r>
              <a:rPr lang="fr-FR" sz="2400" b="1" dirty="0"/>
              <a:t>HCD </a:t>
            </a:r>
            <a:r>
              <a:rPr lang="fr-FR" sz="2400" b="1" dirty="0" err="1"/>
              <a:t>iTC</a:t>
            </a:r>
            <a:r>
              <a:rPr lang="fr-FR" sz="2400" b="1" dirty="0"/>
              <a:t> </a:t>
            </a:r>
            <a:r>
              <a:rPr lang="fr-FR" sz="2400" b="1" dirty="0" err="1"/>
              <a:t>Status</a:t>
            </a:r>
            <a:br>
              <a:rPr lang="fr-FR" sz="2400" dirty="0"/>
            </a:br>
            <a:r>
              <a:rPr lang="en-GB" sz="2400" b="1" dirty="0"/>
              <a:t>Proposed Public Review Process for HCD </a:t>
            </a:r>
            <a:r>
              <a:rPr lang="en-GB" sz="2400" b="1" dirty="0" err="1"/>
              <a:t>cPP</a:t>
            </a:r>
            <a:r>
              <a:rPr lang="en-GB" sz="2400" b="1" dirty="0"/>
              <a:t> Documentation</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845755" cy="5257800"/>
          </a:xfrm>
        </p:spPr>
        <p:txBody>
          <a:bodyPr rIns="132080"/>
          <a:lstStyle/>
          <a:p>
            <a:pPr marL="1360488" lvl="3" indent="0">
              <a:buNone/>
            </a:pPr>
            <a:endParaRPr lang="en-US" sz="1600" dirty="0"/>
          </a:p>
          <a:p>
            <a:pPr lvl="1"/>
            <a:endParaRPr lang="en-US" sz="2000" dirty="0"/>
          </a:p>
        </p:txBody>
      </p:sp>
      <p:pic>
        <p:nvPicPr>
          <p:cNvPr id="2" name="table">
            <a:extLst>
              <a:ext uri="{FF2B5EF4-FFF2-40B4-BE49-F238E27FC236}">
                <a16:creationId xmlns:a16="http://schemas.microsoft.com/office/drawing/2014/main" id="{4DC8BFDC-222A-4750-AF30-05FC96BEBBE9}"/>
              </a:ext>
            </a:extLst>
          </p:cNvPr>
          <p:cNvPicPr>
            <a:picLocks noChangeAspect="1"/>
          </p:cNvPicPr>
          <p:nvPr/>
        </p:nvPicPr>
        <p:blipFill>
          <a:blip r:embed="rId4"/>
          <a:stretch>
            <a:fillRect/>
          </a:stretch>
        </p:blipFill>
        <p:spPr>
          <a:xfrm>
            <a:off x="40057" y="1447799"/>
            <a:ext cx="9063886" cy="5213351"/>
          </a:xfrm>
          <a:prstGeom prst="rect">
            <a:avLst/>
          </a:prstGeom>
        </p:spPr>
      </p:pic>
    </p:spTree>
    <p:extLst>
      <p:ext uri="{BB962C8B-B14F-4D97-AF65-F5344CB8AC3E}">
        <p14:creationId xmlns:p14="http://schemas.microsoft.com/office/powerpoint/2010/main" val="414280038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a:t>
            </a:r>
            <a:r>
              <a:rPr lang="fr-FR" dirty="0" err="1"/>
              <a:t>iTC</a:t>
            </a:r>
            <a:r>
              <a:rPr lang="fr-FR" dirty="0"/>
              <a:t> </a:t>
            </a:r>
            <a:r>
              <a:rPr lang="fr-FR" dirty="0" err="1"/>
              <a:t>Status</a:t>
            </a:r>
            <a:br>
              <a:rPr lang="fr-FR" dirty="0"/>
            </a:br>
            <a:r>
              <a:rPr lang="fr-FR" dirty="0" err="1"/>
              <a:t>Other</a:t>
            </a:r>
            <a:r>
              <a:rPr lang="fr-FR" dirty="0"/>
              <a:t> Issues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lvl="1"/>
            <a:r>
              <a:rPr lang="en-US" sz="2200" dirty="0"/>
              <a:t>Inclusion of ALC_FLR</a:t>
            </a:r>
          </a:p>
          <a:p>
            <a:pPr lvl="2"/>
            <a:r>
              <a:rPr lang="en-US" sz="2000" dirty="0"/>
              <a:t>Problem will be developing assurance activities for ALC_FLR that will meet NIAP’s requirements of being “achievable”, “repeatable”, “testable” &amp; “consistent” </a:t>
            </a:r>
          </a:p>
          <a:p>
            <a:pPr lvl="1"/>
            <a:r>
              <a:rPr lang="en-US" sz="2200" dirty="0"/>
              <a:t>When to start adding new SFRs and Assurance Activities into the HCD </a:t>
            </a:r>
            <a:r>
              <a:rPr lang="en-US" sz="2200" dirty="0" err="1"/>
              <a:t>cPP</a:t>
            </a:r>
            <a:r>
              <a:rPr lang="en-US" sz="2200" dirty="0"/>
              <a:t> and SD drafts</a:t>
            </a:r>
          </a:p>
          <a:p>
            <a:pPr lvl="2"/>
            <a:r>
              <a:rPr lang="en-US" sz="2200" dirty="0"/>
              <a:t>Should be ASAP</a:t>
            </a:r>
          </a:p>
          <a:p>
            <a:pPr lvl="1"/>
            <a:r>
              <a:rPr lang="en-US" sz="2200" dirty="0"/>
              <a:t>What new SFRs and Assurance Activities should we include in HCD </a:t>
            </a:r>
            <a:r>
              <a:rPr lang="en-US" sz="2200" dirty="0" err="1"/>
              <a:t>cPP</a:t>
            </a:r>
            <a:r>
              <a:rPr lang="en-US" sz="2200" dirty="0"/>
              <a:t>/SD v1.0:</a:t>
            </a:r>
          </a:p>
          <a:p>
            <a:pPr lvl="2"/>
            <a:r>
              <a:rPr lang="en-US" sz="2000" dirty="0"/>
              <a:t>Split TLS (and maybe SSH) requirements into separate server and client requirements (a must have)</a:t>
            </a:r>
          </a:p>
          <a:p>
            <a:pPr lvl="3"/>
            <a:r>
              <a:rPr lang="en-US" sz="1800" dirty="0"/>
              <a:t>Problem is which version of the split requirements to use – are different TLS packages and the version in ND </a:t>
            </a:r>
            <a:r>
              <a:rPr lang="en-US" sz="1800" dirty="0" err="1"/>
              <a:t>cPP</a:t>
            </a:r>
            <a:r>
              <a:rPr lang="en-US" sz="1800" dirty="0"/>
              <a:t> v2.2e</a:t>
            </a:r>
          </a:p>
          <a:p>
            <a:pPr lvl="2"/>
            <a:r>
              <a:rPr lang="en-US" sz="2000" dirty="0"/>
              <a:t>Reflect any new NIAP/JISEC Technical Decisions (a must have)</a:t>
            </a:r>
          </a:p>
          <a:p>
            <a:pPr lvl="2"/>
            <a:endParaRPr lang="en-US" sz="2200" dirty="0"/>
          </a:p>
          <a:p>
            <a:pPr lvl="2"/>
            <a:endParaRPr lang="en-US" sz="2200" dirty="0"/>
          </a:p>
          <a:p>
            <a:pPr lvl="2"/>
            <a:endParaRPr lang="en-US" sz="2200" dirty="0"/>
          </a:p>
          <a:p>
            <a:pPr lvl="1"/>
            <a:endParaRPr lang="en-US" sz="1600" dirty="0"/>
          </a:p>
          <a:p>
            <a:pPr lvl="1"/>
            <a:endParaRPr lang="en-US" sz="2000" dirty="0"/>
          </a:p>
        </p:txBody>
      </p:sp>
    </p:spTree>
    <p:extLst>
      <p:ext uri="{BB962C8B-B14F-4D97-AF65-F5344CB8AC3E}">
        <p14:creationId xmlns:p14="http://schemas.microsoft.com/office/powerpoint/2010/main" val="388986377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a:t>
            </a:r>
            <a:r>
              <a:rPr lang="fr-FR" dirty="0" err="1"/>
              <a:t>iTC</a:t>
            </a:r>
            <a:r>
              <a:rPr lang="fr-FR" dirty="0"/>
              <a:t> </a:t>
            </a:r>
            <a:r>
              <a:rPr lang="fr-FR" dirty="0" err="1"/>
              <a:t>Status</a:t>
            </a:r>
            <a:br>
              <a:rPr lang="fr-FR" dirty="0"/>
            </a:br>
            <a:r>
              <a:rPr lang="fr-FR" dirty="0" err="1"/>
              <a:t>Other</a:t>
            </a:r>
            <a:r>
              <a:rPr lang="fr-FR" dirty="0"/>
              <a:t> Issues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lvl="1"/>
            <a:r>
              <a:rPr lang="en-US" sz="2200" dirty="0"/>
              <a:t>What new SFRs and Assurance Activities should we include in HCD </a:t>
            </a:r>
            <a:r>
              <a:rPr lang="en-US" sz="2200" dirty="0" err="1"/>
              <a:t>cPP</a:t>
            </a:r>
            <a:r>
              <a:rPr lang="en-US" sz="2200" dirty="0"/>
              <a:t>/SD v1.0 (cont’d):</a:t>
            </a:r>
          </a:p>
          <a:p>
            <a:pPr lvl="2" fontAlgn="ctr"/>
            <a:r>
              <a:rPr lang="en-US" sz="2000" dirty="0"/>
              <a:t>Support for FIPS 140-3 (a must have)</a:t>
            </a:r>
          </a:p>
          <a:p>
            <a:pPr lvl="2" fontAlgn="ctr"/>
            <a:r>
              <a:rPr lang="en-US" sz="2000" dirty="0"/>
              <a:t>Removal of all SHA-1 support (a must have)</a:t>
            </a:r>
          </a:p>
          <a:p>
            <a:pPr lvl="2" fontAlgn="ctr"/>
            <a:r>
              <a:rPr lang="en-US" sz="2000" dirty="0"/>
              <a:t>Removal of support for TLS 1.0 and TLS 1.1 (a must have)</a:t>
            </a:r>
          </a:p>
          <a:p>
            <a:pPr lvl="2" fontAlgn="ctr"/>
            <a:r>
              <a:rPr lang="en-US" sz="2000" dirty="0"/>
              <a:t>Support for TLS 1.3 (If requirements are included in ND </a:t>
            </a:r>
            <a:r>
              <a:rPr lang="en-US" sz="2000" dirty="0" err="1"/>
              <a:t>cPP</a:t>
            </a:r>
            <a:r>
              <a:rPr lang="en-US" sz="2000" dirty="0"/>
              <a:t>/SD in time)</a:t>
            </a:r>
          </a:p>
          <a:p>
            <a:pPr lvl="2" fontAlgn="ctr"/>
            <a:r>
              <a:rPr lang="en-US" sz="2000" dirty="0"/>
              <a:t>Anything that the HCD </a:t>
            </a:r>
            <a:r>
              <a:rPr lang="en-US" sz="2000" dirty="0" err="1"/>
              <a:t>iTC</a:t>
            </a:r>
            <a:r>
              <a:rPr lang="en-US" sz="2000" dirty="0"/>
              <a:t> as a group determines over the next 6-9 months is an “absolute must have” in v1.0; anything less has to go in v1.1 or later. Possible candidates include:</a:t>
            </a:r>
          </a:p>
          <a:p>
            <a:pPr lvl="3" fontAlgn="ctr"/>
            <a:r>
              <a:rPr lang="en-US" sz="1800" dirty="0"/>
              <a:t>Expansion of network-fax separation to “no bridging”</a:t>
            </a:r>
          </a:p>
          <a:p>
            <a:pPr lvl="3" fontAlgn="ctr"/>
            <a:r>
              <a:rPr lang="en-US" sz="1800" dirty="0"/>
              <a:t>Syncing with ENISA and the new proposed European cybersecurity certification scheme (EUCC)</a:t>
            </a:r>
          </a:p>
          <a:p>
            <a:pPr lvl="3" fontAlgn="ctr"/>
            <a:r>
              <a:rPr lang="en-US" sz="1800" dirty="0"/>
              <a:t>Syncing with applicable updates to ND </a:t>
            </a:r>
            <a:r>
              <a:rPr lang="en-US" sz="1800" dirty="0" err="1"/>
              <a:t>cPP</a:t>
            </a:r>
            <a:r>
              <a:rPr lang="en-US" sz="1800" dirty="0"/>
              <a:t> and FDE </a:t>
            </a:r>
            <a:r>
              <a:rPr lang="en-US" sz="1800" dirty="0" err="1"/>
              <a:t>cPPs</a:t>
            </a:r>
            <a:endParaRPr lang="en-US" sz="1800" dirty="0"/>
          </a:p>
          <a:p>
            <a:pPr lvl="3" fontAlgn="ctr"/>
            <a:r>
              <a:rPr lang="en-US" sz="1800" dirty="0"/>
              <a:t>Syncing with any applicable NIST SP updates</a:t>
            </a:r>
          </a:p>
          <a:p>
            <a:pPr lvl="2" fontAlgn="ctr"/>
            <a:endParaRPr lang="en-US" sz="2000" dirty="0"/>
          </a:p>
          <a:p>
            <a:pPr lvl="2" fontAlgn="ctr"/>
            <a:endParaRPr lang="en-US" sz="2000" dirty="0"/>
          </a:p>
          <a:p>
            <a:pPr lvl="2"/>
            <a:endParaRPr lang="en-US" sz="2000" dirty="0"/>
          </a:p>
          <a:p>
            <a:pPr lvl="2"/>
            <a:endParaRPr lang="en-US" sz="2200" dirty="0"/>
          </a:p>
          <a:p>
            <a:pPr lvl="2"/>
            <a:endParaRPr lang="en-US" sz="2200" dirty="0"/>
          </a:p>
          <a:p>
            <a:pPr lvl="2"/>
            <a:endParaRPr lang="en-US" sz="2200" dirty="0"/>
          </a:p>
          <a:p>
            <a:pPr lvl="1"/>
            <a:endParaRPr lang="en-US" sz="1600" dirty="0"/>
          </a:p>
          <a:p>
            <a:pPr lvl="1"/>
            <a:endParaRPr lang="en-US" sz="2000" dirty="0"/>
          </a:p>
        </p:txBody>
      </p:sp>
    </p:spTree>
    <p:extLst>
      <p:ext uri="{BB962C8B-B14F-4D97-AF65-F5344CB8AC3E}">
        <p14:creationId xmlns:p14="http://schemas.microsoft.com/office/powerpoint/2010/main" val="186481857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16</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16</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914400" y="3124200"/>
            <a:ext cx="7010400" cy="762000"/>
          </a:xfrm>
        </p:spPr>
        <p:txBody>
          <a:bodyPr>
            <a:noAutofit/>
          </a:bodyPr>
          <a:lstStyle/>
          <a:p>
            <a:pPr marL="39688" indent="0">
              <a:buNone/>
            </a:pPr>
            <a:r>
              <a:rPr lang="fi-FI" sz="2000" b="1" dirty="0"/>
              <a:t>ETSI EN 303 645 V2.1.1 (2020-06)</a:t>
            </a:r>
            <a:br>
              <a:rPr lang="fi-FI" sz="2000" b="1" dirty="0"/>
            </a:br>
            <a:r>
              <a:rPr lang="en-US" sz="2000" b="1" dirty="0"/>
              <a:t>Cyber Security for Consumer Internet of Things</a:t>
            </a:r>
          </a:p>
        </p:txBody>
      </p:sp>
    </p:spTree>
    <p:extLst>
      <p:ext uri="{BB962C8B-B14F-4D97-AF65-F5344CB8AC3E}">
        <p14:creationId xmlns:p14="http://schemas.microsoft.com/office/powerpoint/2010/main" val="204653601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228600" y="98572"/>
            <a:ext cx="7810500" cy="1016000"/>
          </a:xfrm>
        </p:spPr>
        <p:txBody>
          <a:bodyPr rIns="132080"/>
          <a:lstStyle/>
          <a:p>
            <a:pPr eaLnBrk="1" hangingPunct="1"/>
            <a:r>
              <a:rPr lang="fi-FI" sz="2400" dirty="0"/>
              <a:t>ETSI EN 303 645 V2.1.1 (2020-06)</a:t>
            </a:r>
            <a:br>
              <a:rPr lang="fi-FI" sz="2400" dirty="0"/>
            </a:br>
            <a:r>
              <a:rPr lang="en-US" sz="2400" b="1" dirty="0"/>
              <a:t>Cyber Security for Consumer Internet of Things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Shape 83">
            <a:extLst>
              <a:ext uri="{FF2B5EF4-FFF2-40B4-BE49-F238E27FC236}">
                <a16:creationId xmlns:a16="http://schemas.microsoft.com/office/drawing/2014/main" id="{20E89AF1-C5EC-4BDB-A013-0764CCAD9320}"/>
              </a:ext>
            </a:extLst>
          </p:cNvPr>
          <p:cNvSpPr txBox="1">
            <a:spLocks/>
          </p:cNvSpPr>
          <p:nvPr/>
        </p:nvSpPr>
        <p:spPr bwMode="auto">
          <a:xfrm>
            <a:off x="270769" y="1200134"/>
            <a:ext cx="8624656"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925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Bef>
                <a:spcPts val="0"/>
              </a:spcBef>
              <a:spcAft>
                <a:spcPts val="600"/>
              </a:spcAft>
              <a:buFont typeface="Verdana" pitchFamily="34" charset="0"/>
              <a:buNone/>
            </a:pPr>
            <a:r>
              <a:rPr lang="en-US" sz="2400" u="sng" kern="0"/>
              <a:t>Scope</a:t>
            </a:r>
            <a:r>
              <a:rPr lang="en-US" kern="0"/>
              <a:t> </a:t>
            </a:r>
          </a:p>
          <a:p>
            <a:pPr marL="40640" indent="0">
              <a:spcBef>
                <a:spcPts val="0"/>
              </a:spcBef>
              <a:spcAft>
                <a:spcPts val="1200"/>
              </a:spcAft>
              <a:buFont typeface="Verdana" pitchFamily="34" charset="0"/>
              <a:buNone/>
            </a:pPr>
            <a:r>
              <a:rPr lang="en-US" kern="0"/>
              <a:t>Consumer IoT devices that are connected to network infrastructure (such as the Internet or home network)</a:t>
            </a:r>
          </a:p>
          <a:p>
            <a:pPr marL="40640" indent="0">
              <a:spcBef>
                <a:spcPts val="0"/>
              </a:spcBef>
              <a:spcAft>
                <a:spcPts val="1200"/>
              </a:spcAft>
              <a:buFont typeface="Verdana" pitchFamily="34" charset="0"/>
              <a:buNone/>
            </a:pPr>
            <a:r>
              <a:rPr lang="en-US" kern="0"/>
              <a:t>Note: The standard defines a consumer IoT device as a “network-connected (and network-connectable) device that has relationships to associated services and are used by the consumer typically in the home or as electronic wearables” </a:t>
            </a:r>
          </a:p>
          <a:p>
            <a:pPr marL="40640" indent="0">
              <a:spcBef>
                <a:spcPts val="0"/>
              </a:spcBef>
              <a:spcAft>
                <a:spcPts val="1200"/>
              </a:spcAft>
              <a:buFont typeface="Verdana" pitchFamily="34" charset="0"/>
              <a:buNone/>
            </a:pPr>
            <a:r>
              <a:rPr lang="en-US" kern="0"/>
              <a:t>Examples given in the standard would suggest the standard only applies to what we would typically consider consumer products – toys, TVs, smart phones, computers, home appliances, etc. However, the definition of consumer IoT device in this standard could be interpreted to apply to a home printer or desktop MFP purchased strictly for home use, so this standard could apply to HCDs. </a:t>
            </a:r>
            <a:br>
              <a:rPr lang="en-US" kern="0"/>
            </a:br>
            <a:endParaRPr lang="en-US" kern="0" dirty="0"/>
          </a:p>
        </p:txBody>
      </p:sp>
    </p:spTree>
    <p:extLst>
      <p:ext uri="{BB962C8B-B14F-4D97-AF65-F5344CB8AC3E}">
        <p14:creationId xmlns:p14="http://schemas.microsoft.com/office/powerpoint/2010/main" val="38849507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228600" y="98572"/>
            <a:ext cx="7810500" cy="1016000"/>
          </a:xfrm>
        </p:spPr>
        <p:txBody>
          <a:bodyPr rIns="132080"/>
          <a:lstStyle/>
          <a:p>
            <a:pPr eaLnBrk="1" hangingPunct="1"/>
            <a:r>
              <a:rPr lang="fi-FI" sz="2400" dirty="0"/>
              <a:t>ETSI EN 303 645 V2.1.1 (2020-06)</a:t>
            </a:r>
            <a:br>
              <a:rPr lang="fi-FI" sz="2400" dirty="0"/>
            </a:br>
            <a:r>
              <a:rPr lang="en-US" sz="2400" b="1" dirty="0"/>
              <a:t>Cyber Security for Consumer Internet of Things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Shape 83">
            <a:extLst>
              <a:ext uri="{FF2B5EF4-FFF2-40B4-BE49-F238E27FC236}">
                <a16:creationId xmlns:a16="http://schemas.microsoft.com/office/drawing/2014/main" id="{20E89AF1-C5EC-4BDB-A013-0764CCAD9320}"/>
              </a:ext>
            </a:extLst>
          </p:cNvPr>
          <p:cNvSpPr txBox="1">
            <a:spLocks/>
          </p:cNvSpPr>
          <p:nvPr/>
        </p:nvSpPr>
        <p:spPr bwMode="auto">
          <a:xfrm>
            <a:off x="270769" y="1200134"/>
            <a:ext cx="8624656"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Bef>
                <a:spcPts val="0"/>
              </a:spcBef>
              <a:spcAft>
                <a:spcPts val="600"/>
              </a:spcAft>
              <a:buFont typeface="Verdana" pitchFamily="34" charset="0"/>
              <a:buNone/>
            </a:pPr>
            <a:r>
              <a:rPr lang="en-US" sz="2400" u="sng" kern="0" dirty="0"/>
              <a:t>Requirements Categories:</a:t>
            </a:r>
            <a:r>
              <a:rPr lang="en-US" kern="0" dirty="0"/>
              <a:t> </a:t>
            </a:r>
          </a:p>
          <a:p>
            <a:pPr marL="383540">
              <a:spcBef>
                <a:spcPts val="0"/>
              </a:spcBef>
              <a:spcAft>
                <a:spcPts val="600"/>
              </a:spcAft>
            </a:pPr>
            <a:r>
              <a:rPr lang="en-US" kern="0" dirty="0"/>
              <a:t>Passwords</a:t>
            </a:r>
          </a:p>
          <a:p>
            <a:pPr marL="732790" lvl="1">
              <a:spcBef>
                <a:spcPts val="0"/>
              </a:spcBef>
              <a:spcAft>
                <a:spcPts val="600"/>
              </a:spcAft>
            </a:pPr>
            <a:r>
              <a:rPr lang="en-US" sz="1600" dirty="0"/>
              <a:t>Where passwords are used and in any state other than the factory default, all consumer IoT device passwords shall be unique per device or defined by the user</a:t>
            </a:r>
          </a:p>
          <a:p>
            <a:pPr marL="732790" lvl="1">
              <a:spcBef>
                <a:spcPts val="0"/>
              </a:spcBef>
              <a:spcAft>
                <a:spcPts val="600"/>
              </a:spcAft>
            </a:pPr>
            <a:r>
              <a:rPr lang="en-US" sz="1600" dirty="0"/>
              <a:t>Authentication mechanisms used to authenticate users against a device shall use best practice cryptography, appropriate to the properties of the technology, risk and usage</a:t>
            </a:r>
          </a:p>
          <a:p>
            <a:pPr marL="732790" lvl="1">
              <a:spcBef>
                <a:spcPts val="0"/>
              </a:spcBef>
              <a:spcAft>
                <a:spcPts val="600"/>
              </a:spcAft>
            </a:pPr>
            <a:r>
              <a:rPr lang="en-US" dirty="0"/>
              <a:t>Constrained Device - device which has physical limitations in either the ability to process data, the ability to communicate data, the ability to store data or the ability to interact with the user, due to restrictions that arise from its intended use</a:t>
            </a:r>
            <a:endParaRPr lang="en-US" kern="0" dirty="0"/>
          </a:p>
        </p:txBody>
      </p:sp>
    </p:spTree>
    <p:extLst>
      <p:ext uri="{BB962C8B-B14F-4D97-AF65-F5344CB8AC3E}">
        <p14:creationId xmlns:p14="http://schemas.microsoft.com/office/powerpoint/2010/main" val="237340383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228600" y="98572"/>
            <a:ext cx="7810500" cy="1016000"/>
          </a:xfrm>
        </p:spPr>
        <p:txBody>
          <a:bodyPr rIns="132080"/>
          <a:lstStyle/>
          <a:p>
            <a:pPr eaLnBrk="1" hangingPunct="1"/>
            <a:r>
              <a:rPr lang="fi-FI" sz="2400" dirty="0"/>
              <a:t>ETSI EN 303 645 V2.1.1 (2020-06)</a:t>
            </a:r>
            <a:br>
              <a:rPr lang="fi-FI" sz="2400" dirty="0"/>
            </a:br>
            <a:r>
              <a:rPr lang="en-US" sz="2400" b="1" dirty="0"/>
              <a:t>Cyber Security for Consumer Internet of Things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Shape 83">
            <a:extLst>
              <a:ext uri="{FF2B5EF4-FFF2-40B4-BE49-F238E27FC236}">
                <a16:creationId xmlns:a16="http://schemas.microsoft.com/office/drawing/2014/main" id="{20E89AF1-C5EC-4BDB-A013-0764CCAD9320}"/>
              </a:ext>
            </a:extLst>
          </p:cNvPr>
          <p:cNvSpPr txBox="1">
            <a:spLocks/>
          </p:cNvSpPr>
          <p:nvPr/>
        </p:nvSpPr>
        <p:spPr bwMode="auto">
          <a:xfrm>
            <a:off x="270769" y="1200134"/>
            <a:ext cx="8624656"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92500"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Bef>
                <a:spcPts val="0"/>
              </a:spcBef>
              <a:spcAft>
                <a:spcPts val="600"/>
              </a:spcAft>
              <a:buFont typeface="Verdana" pitchFamily="34" charset="0"/>
              <a:buNone/>
            </a:pPr>
            <a:r>
              <a:rPr lang="en-US" sz="2400" u="sng" kern="0" dirty="0"/>
              <a:t>Requirements Categories:</a:t>
            </a:r>
            <a:r>
              <a:rPr lang="en-US" kern="0" dirty="0"/>
              <a:t> </a:t>
            </a:r>
          </a:p>
          <a:p>
            <a:pPr marL="383540">
              <a:spcBef>
                <a:spcPts val="0"/>
              </a:spcBef>
              <a:spcAft>
                <a:spcPts val="600"/>
              </a:spcAft>
            </a:pPr>
            <a:r>
              <a:rPr lang="en-US" kern="0" dirty="0"/>
              <a:t>Vulnerability Management</a:t>
            </a:r>
          </a:p>
          <a:p>
            <a:pPr lvl="1">
              <a:spcBef>
                <a:spcPts val="0"/>
              </a:spcBef>
            </a:pPr>
            <a:r>
              <a:rPr lang="en-US" sz="1400" dirty="0"/>
              <a:t>The manufacturer shall make a vulnerability disclosure policy publicly available. This policy shall include, at a minimum:</a:t>
            </a:r>
          </a:p>
          <a:p>
            <a:pPr lvl="2">
              <a:spcBef>
                <a:spcPts val="0"/>
              </a:spcBef>
            </a:pPr>
            <a:r>
              <a:rPr lang="en-US" dirty="0"/>
              <a:t>initial acknowledgement of contact information for the reporting of issues; and</a:t>
            </a:r>
          </a:p>
          <a:p>
            <a:pPr lvl="2">
              <a:spcBef>
                <a:spcPts val="0"/>
              </a:spcBef>
            </a:pPr>
            <a:r>
              <a:rPr lang="en-US" dirty="0"/>
              <a:t>information on timelines for:</a:t>
            </a:r>
          </a:p>
          <a:p>
            <a:pPr lvl="3">
              <a:spcBef>
                <a:spcPts val="0"/>
              </a:spcBef>
            </a:pPr>
            <a:r>
              <a:rPr lang="en-US" dirty="0"/>
              <a:t>receipt; and</a:t>
            </a:r>
          </a:p>
          <a:p>
            <a:pPr lvl="3">
              <a:spcBef>
                <a:spcPts val="0"/>
              </a:spcBef>
              <a:spcAft>
                <a:spcPts val="1200"/>
              </a:spcAft>
            </a:pPr>
            <a:r>
              <a:rPr lang="en-US" dirty="0"/>
              <a:t>status updates until the resolution of the reported issues. </a:t>
            </a:r>
            <a:endParaRPr lang="en-US" kern="0" dirty="0"/>
          </a:p>
          <a:p>
            <a:pPr marL="383540">
              <a:spcBef>
                <a:spcPts val="0"/>
              </a:spcBef>
              <a:spcAft>
                <a:spcPts val="600"/>
              </a:spcAft>
            </a:pPr>
            <a:r>
              <a:rPr lang="en-US" kern="0" dirty="0"/>
              <a:t>Software Update</a:t>
            </a:r>
          </a:p>
          <a:p>
            <a:pPr marL="732790" lvl="1">
              <a:spcBef>
                <a:spcPts val="0"/>
              </a:spcBef>
              <a:spcAft>
                <a:spcPts val="600"/>
              </a:spcAft>
            </a:pPr>
            <a:r>
              <a:rPr lang="en-US" kern="0" dirty="0"/>
              <a:t>Many Software Update requirements (more than any other category)</a:t>
            </a:r>
          </a:p>
          <a:p>
            <a:pPr marL="732790" lvl="1">
              <a:spcBef>
                <a:spcPts val="0"/>
              </a:spcBef>
              <a:spcAft>
                <a:spcPts val="600"/>
              </a:spcAft>
            </a:pPr>
            <a:r>
              <a:rPr lang="en-US" sz="1600" dirty="0"/>
              <a:t>Automatic mechanisms should be used for software updates.</a:t>
            </a:r>
            <a:r>
              <a:rPr lang="en-US" sz="1400" dirty="0"/>
              <a:t> </a:t>
            </a:r>
          </a:p>
          <a:p>
            <a:pPr marL="732790" lvl="1">
              <a:spcBef>
                <a:spcPts val="0"/>
              </a:spcBef>
              <a:spcAft>
                <a:spcPts val="600"/>
              </a:spcAft>
            </a:pPr>
            <a:r>
              <a:rPr lang="en-US" sz="1600" dirty="0"/>
              <a:t>The device should check after initialization, and then periodically, whether security updates are available.</a:t>
            </a:r>
          </a:p>
          <a:p>
            <a:pPr marL="732790" lvl="1">
              <a:spcBef>
                <a:spcPts val="0"/>
              </a:spcBef>
              <a:spcAft>
                <a:spcPts val="600"/>
              </a:spcAft>
            </a:pPr>
            <a:r>
              <a:rPr lang="en-US" dirty="0"/>
              <a:t>The manufacturer should inform the user in a recognizable and apparent manner that a security update is required together with information on the risks mitigated by that update</a:t>
            </a:r>
          </a:p>
          <a:p>
            <a:pPr marL="732790" lvl="1">
              <a:spcBef>
                <a:spcPts val="0"/>
              </a:spcBef>
              <a:spcAft>
                <a:spcPts val="600"/>
              </a:spcAft>
            </a:pPr>
            <a:r>
              <a:rPr lang="en-US" dirty="0"/>
              <a:t>The manufacturer shall publish, in an accessible way that is clear and transparent to the user, the defined support period</a:t>
            </a:r>
            <a:br>
              <a:rPr lang="en-US" sz="1600" dirty="0">
                <a:highlight>
                  <a:srgbClr val="FFFF00"/>
                </a:highlight>
              </a:rPr>
            </a:br>
            <a:endParaRPr lang="en-US" kern="0" dirty="0"/>
          </a:p>
        </p:txBody>
      </p:sp>
    </p:spTree>
    <p:extLst>
      <p:ext uri="{BB962C8B-B14F-4D97-AF65-F5344CB8AC3E}">
        <p14:creationId xmlns:p14="http://schemas.microsoft.com/office/powerpoint/2010/main" val="398677163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2020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3502647414"/>
              </p:ext>
            </p:extLst>
          </p:nvPr>
        </p:nvGraphicFramePr>
        <p:xfrm>
          <a:off x="609600" y="1925634"/>
          <a:ext cx="7772400" cy="3002918"/>
        </p:xfrm>
        <a:graphic>
          <a:graphicData uri="http://schemas.openxmlformats.org/drawingml/2006/table">
            <a:tbl>
              <a:tblPr/>
              <a:tblGrid>
                <a:gridCol w="1986339">
                  <a:extLst>
                    <a:ext uri="{9D8B030D-6E8A-4147-A177-3AD203B41FA5}">
                      <a16:colId xmlns:a16="http://schemas.microsoft.com/office/drawing/2014/main" val="20000"/>
                    </a:ext>
                  </a:extLst>
                </a:gridCol>
                <a:gridCol w="578606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10:00 – 10:05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10:05 – 10:45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results of latest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iTC</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Meetings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and potential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cPP</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v1.0 content</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10:45 – 11:10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Review of new ETSI IoT Security Standard</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640316588"/>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11:10 – 11:35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HCD Security Guidelines 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268602967"/>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11:35 – 11:55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Status of other HCD Security Standards Efforts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11:55 – 12:00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277585390"/>
                  </a:ext>
                </a:extLst>
              </a:tr>
            </a:tbl>
          </a:graphicData>
        </a:graphic>
      </p:graphicFrame>
      <p:sp>
        <p:nvSpPr>
          <p:cNvPr id="7194" name="Rectangle 85"/>
          <p:cNvSpPr>
            <a:spLocks noGrp="1" noChangeArrowheads="1"/>
          </p:cNvSpPr>
          <p:nvPr>
            <p:ph type="title"/>
          </p:nvPr>
        </p:nvSpPr>
        <p:spPr/>
        <p:txBody>
          <a:bodyPr rIns="132080"/>
          <a:lstStyle/>
          <a:p>
            <a:pPr eaLnBrk="1" hangingPunct="1">
              <a:spcBef>
                <a:spcPts val="600"/>
              </a:spcBef>
            </a:pPr>
            <a:r>
              <a:rPr lang="en-US" altLang="en-US"/>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228600" y="98572"/>
            <a:ext cx="7810500" cy="1016000"/>
          </a:xfrm>
        </p:spPr>
        <p:txBody>
          <a:bodyPr rIns="132080"/>
          <a:lstStyle/>
          <a:p>
            <a:pPr eaLnBrk="1" hangingPunct="1"/>
            <a:r>
              <a:rPr lang="fi-FI" sz="2400" dirty="0"/>
              <a:t>ETSI EN 303 645 V2.1.1 (2020-06)</a:t>
            </a:r>
            <a:br>
              <a:rPr lang="fi-FI" sz="2400" dirty="0"/>
            </a:br>
            <a:r>
              <a:rPr lang="en-US" sz="2400" b="1" dirty="0"/>
              <a:t>Cyber Security for Consumer Internet of Things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Shape 83">
            <a:extLst>
              <a:ext uri="{FF2B5EF4-FFF2-40B4-BE49-F238E27FC236}">
                <a16:creationId xmlns:a16="http://schemas.microsoft.com/office/drawing/2014/main" id="{20E89AF1-C5EC-4BDB-A013-0764CCAD9320}"/>
              </a:ext>
            </a:extLst>
          </p:cNvPr>
          <p:cNvSpPr txBox="1">
            <a:spLocks/>
          </p:cNvSpPr>
          <p:nvPr/>
        </p:nvSpPr>
        <p:spPr bwMode="auto">
          <a:xfrm>
            <a:off x="270769" y="1200134"/>
            <a:ext cx="8624656"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Bef>
                <a:spcPts val="0"/>
              </a:spcBef>
              <a:spcAft>
                <a:spcPts val="600"/>
              </a:spcAft>
              <a:buFont typeface="Verdana" pitchFamily="34" charset="0"/>
              <a:buNone/>
            </a:pPr>
            <a:r>
              <a:rPr lang="en-US" sz="2400" u="sng" kern="0" dirty="0"/>
              <a:t>Requirements Categories:</a:t>
            </a:r>
            <a:r>
              <a:rPr lang="en-US" kern="0" dirty="0"/>
              <a:t> </a:t>
            </a:r>
          </a:p>
          <a:p>
            <a:pPr marL="383540">
              <a:spcBef>
                <a:spcPts val="0"/>
              </a:spcBef>
              <a:spcAft>
                <a:spcPts val="600"/>
              </a:spcAft>
            </a:pPr>
            <a:r>
              <a:rPr lang="en-US" kern="0" dirty="0"/>
              <a:t>Secure Parameter Storage</a:t>
            </a:r>
          </a:p>
          <a:p>
            <a:pPr marL="732790" lvl="1">
              <a:spcBef>
                <a:spcPts val="0"/>
              </a:spcBef>
              <a:spcAft>
                <a:spcPts val="600"/>
              </a:spcAft>
            </a:pPr>
            <a:r>
              <a:rPr lang="en-US" dirty="0"/>
              <a:t>Sensitive security parameters in persistent storage shall be stored securely by the device</a:t>
            </a:r>
            <a:endParaRPr lang="en-US" kern="0" dirty="0"/>
          </a:p>
          <a:p>
            <a:pPr marL="732790" lvl="1">
              <a:spcBef>
                <a:spcPts val="0"/>
              </a:spcBef>
              <a:spcAft>
                <a:spcPts val="600"/>
              </a:spcAft>
            </a:pPr>
            <a:r>
              <a:rPr lang="en-US" dirty="0"/>
              <a:t>Hard-coded critical security parameters in device software source code shall not be used</a:t>
            </a:r>
            <a:endParaRPr lang="en-US" kern="0" dirty="0"/>
          </a:p>
          <a:p>
            <a:pPr marL="383540">
              <a:spcBef>
                <a:spcPts val="0"/>
              </a:spcBef>
              <a:spcAft>
                <a:spcPts val="600"/>
              </a:spcAft>
            </a:pPr>
            <a:r>
              <a:rPr lang="en-US" kern="0" dirty="0"/>
              <a:t>Secure Communication</a:t>
            </a:r>
          </a:p>
          <a:p>
            <a:pPr marL="732790" lvl="1">
              <a:spcBef>
                <a:spcPts val="0"/>
              </a:spcBef>
              <a:spcAft>
                <a:spcPts val="600"/>
              </a:spcAft>
            </a:pPr>
            <a:r>
              <a:rPr lang="en-US" dirty="0"/>
              <a:t>The consumer IoT device shall use best practice cryptography to communicate securely</a:t>
            </a:r>
          </a:p>
          <a:p>
            <a:pPr marL="732790" lvl="1">
              <a:spcBef>
                <a:spcPts val="0"/>
              </a:spcBef>
              <a:spcAft>
                <a:spcPts val="600"/>
              </a:spcAft>
            </a:pPr>
            <a:r>
              <a:rPr lang="en-US" dirty="0"/>
              <a:t>Cryptographic algorithms and primitives should be updateable (“</a:t>
            </a:r>
            <a:r>
              <a:rPr lang="en-US" dirty="0" err="1"/>
              <a:t>cryptoagility</a:t>
            </a:r>
            <a:r>
              <a:rPr lang="en-US" dirty="0"/>
              <a:t>”)</a:t>
            </a:r>
          </a:p>
          <a:p>
            <a:pPr marL="732790" lvl="1">
              <a:spcBef>
                <a:spcPts val="0"/>
              </a:spcBef>
              <a:spcAft>
                <a:spcPts val="600"/>
              </a:spcAft>
            </a:pPr>
            <a:r>
              <a:rPr lang="en-US" dirty="0"/>
              <a:t>Critical security parameters should be encrypted in transit, with such encryption appropriate to the properties of the technology, risk and usage</a:t>
            </a:r>
          </a:p>
        </p:txBody>
      </p:sp>
    </p:spTree>
    <p:extLst>
      <p:ext uri="{BB962C8B-B14F-4D97-AF65-F5344CB8AC3E}">
        <p14:creationId xmlns:p14="http://schemas.microsoft.com/office/powerpoint/2010/main" val="405218979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228600" y="98572"/>
            <a:ext cx="7810500" cy="1016000"/>
          </a:xfrm>
        </p:spPr>
        <p:txBody>
          <a:bodyPr rIns="132080"/>
          <a:lstStyle/>
          <a:p>
            <a:pPr eaLnBrk="1" hangingPunct="1"/>
            <a:r>
              <a:rPr lang="fi-FI" sz="2400" dirty="0"/>
              <a:t>ETSI EN 303 645 V2.1.1 (2020-06)</a:t>
            </a:r>
            <a:br>
              <a:rPr lang="fi-FI" sz="2400" dirty="0"/>
            </a:br>
            <a:r>
              <a:rPr lang="en-US" sz="2400" b="1" dirty="0"/>
              <a:t>Cyber Security for Consumer Internet of Things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Shape 83">
            <a:extLst>
              <a:ext uri="{FF2B5EF4-FFF2-40B4-BE49-F238E27FC236}">
                <a16:creationId xmlns:a16="http://schemas.microsoft.com/office/drawing/2014/main" id="{20E89AF1-C5EC-4BDB-A013-0764CCAD9320}"/>
              </a:ext>
            </a:extLst>
          </p:cNvPr>
          <p:cNvSpPr txBox="1">
            <a:spLocks/>
          </p:cNvSpPr>
          <p:nvPr/>
        </p:nvSpPr>
        <p:spPr bwMode="auto">
          <a:xfrm>
            <a:off x="270769" y="1200134"/>
            <a:ext cx="8624656"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Bef>
                <a:spcPts val="0"/>
              </a:spcBef>
              <a:spcAft>
                <a:spcPts val="600"/>
              </a:spcAft>
              <a:buFont typeface="Verdana" pitchFamily="34" charset="0"/>
              <a:buNone/>
            </a:pPr>
            <a:r>
              <a:rPr lang="en-US" sz="2400" u="sng" kern="0" dirty="0"/>
              <a:t>Requirements Categories:</a:t>
            </a:r>
            <a:r>
              <a:rPr lang="en-US" kern="0" dirty="0"/>
              <a:t> </a:t>
            </a:r>
          </a:p>
          <a:p>
            <a:pPr marL="383540">
              <a:spcBef>
                <a:spcPts val="0"/>
              </a:spcBef>
              <a:spcAft>
                <a:spcPts val="600"/>
              </a:spcAft>
            </a:pPr>
            <a:r>
              <a:rPr lang="en-US" kern="0" dirty="0"/>
              <a:t>Minimize Attack Surface</a:t>
            </a:r>
          </a:p>
          <a:p>
            <a:pPr lvl="1">
              <a:spcBef>
                <a:spcPts val="0"/>
              </a:spcBef>
              <a:spcAft>
                <a:spcPts val="1200"/>
              </a:spcAft>
            </a:pPr>
            <a:r>
              <a:rPr lang="en-US" dirty="0"/>
              <a:t>All unused network and logical interfaces shall be disabled</a:t>
            </a:r>
          </a:p>
          <a:p>
            <a:pPr lvl="1">
              <a:spcBef>
                <a:spcPts val="0"/>
              </a:spcBef>
              <a:spcAft>
                <a:spcPts val="1200"/>
              </a:spcAft>
            </a:pPr>
            <a:r>
              <a:rPr lang="en-US" dirty="0"/>
              <a:t>In the initialized state, the network interfaces of the device shall minimize the unauthenticated disclosure of security-relevant information</a:t>
            </a:r>
          </a:p>
          <a:p>
            <a:pPr lvl="1">
              <a:spcBef>
                <a:spcPts val="0"/>
              </a:spcBef>
              <a:spcAft>
                <a:spcPts val="1200"/>
              </a:spcAft>
            </a:pPr>
            <a:r>
              <a:rPr lang="en-US" dirty="0"/>
              <a:t>Device hardware should not unnecessarily expose physical interfaces to attack</a:t>
            </a:r>
            <a:endParaRPr lang="en-US" kern="0" dirty="0"/>
          </a:p>
          <a:p>
            <a:pPr marL="383540">
              <a:spcBef>
                <a:spcPts val="0"/>
              </a:spcBef>
              <a:spcAft>
                <a:spcPts val="600"/>
              </a:spcAft>
            </a:pPr>
            <a:r>
              <a:rPr lang="en-US" kern="0" dirty="0"/>
              <a:t>Software Integrity</a:t>
            </a:r>
          </a:p>
          <a:p>
            <a:pPr lvl="1">
              <a:spcBef>
                <a:spcPts val="0"/>
              </a:spcBef>
              <a:spcAft>
                <a:spcPts val="1200"/>
              </a:spcAft>
            </a:pPr>
            <a:r>
              <a:rPr lang="en-US" dirty="0"/>
              <a:t>The consumer IoT device should verify its software using secure boot mechanisms</a:t>
            </a:r>
          </a:p>
          <a:p>
            <a:pPr lvl="1">
              <a:spcBef>
                <a:spcPts val="0"/>
              </a:spcBef>
              <a:spcAft>
                <a:spcPts val="1200"/>
              </a:spcAft>
            </a:pPr>
            <a:r>
              <a:rPr lang="en-US" dirty="0"/>
              <a:t>If an unauthorized change is detected to the software, the device should alert the user and/or administrator to the issue and should not connect to wider networks than those necessary to perform the alerting function</a:t>
            </a:r>
            <a:endParaRPr lang="en-US" kern="0" dirty="0"/>
          </a:p>
        </p:txBody>
      </p:sp>
    </p:spTree>
    <p:extLst>
      <p:ext uri="{BB962C8B-B14F-4D97-AF65-F5344CB8AC3E}">
        <p14:creationId xmlns:p14="http://schemas.microsoft.com/office/powerpoint/2010/main" val="731449919"/>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228600" y="98572"/>
            <a:ext cx="7810500" cy="1016000"/>
          </a:xfrm>
        </p:spPr>
        <p:txBody>
          <a:bodyPr rIns="132080"/>
          <a:lstStyle/>
          <a:p>
            <a:pPr eaLnBrk="1" hangingPunct="1"/>
            <a:r>
              <a:rPr lang="fi-FI" sz="2400" dirty="0"/>
              <a:t>ETSI EN 303 645 V2.1.1 (2020-06)</a:t>
            </a:r>
            <a:br>
              <a:rPr lang="fi-FI" sz="2400" dirty="0"/>
            </a:br>
            <a:r>
              <a:rPr lang="en-US" sz="2400" b="1" dirty="0"/>
              <a:t>Cyber Security for Consumer Internet of Things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Shape 83">
            <a:extLst>
              <a:ext uri="{FF2B5EF4-FFF2-40B4-BE49-F238E27FC236}">
                <a16:creationId xmlns:a16="http://schemas.microsoft.com/office/drawing/2014/main" id="{20E89AF1-C5EC-4BDB-A013-0764CCAD9320}"/>
              </a:ext>
            </a:extLst>
          </p:cNvPr>
          <p:cNvSpPr txBox="1">
            <a:spLocks/>
          </p:cNvSpPr>
          <p:nvPr/>
        </p:nvSpPr>
        <p:spPr bwMode="auto">
          <a:xfrm>
            <a:off x="270769" y="1200134"/>
            <a:ext cx="8624656"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Bef>
                <a:spcPts val="0"/>
              </a:spcBef>
              <a:spcAft>
                <a:spcPts val="600"/>
              </a:spcAft>
              <a:buFont typeface="Verdana" pitchFamily="34" charset="0"/>
              <a:buNone/>
            </a:pPr>
            <a:r>
              <a:rPr lang="en-US" sz="2400" u="sng" kern="0" dirty="0"/>
              <a:t>Requirements Categories:</a:t>
            </a:r>
            <a:r>
              <a:rPr lang="en-US" kern="0" dirty="0"/>
              <a:t> </a:t>
            </a:r>
          </a:p>
          <a:p>
            <a:pPr marL="383540">
              <a:spcBef>
                <a:spcPts val="0"/>
              </a:spcBef>
              <a:spcAft>
                <a:spcPts val="600"/>
              </a:spcAft>
            </a:pPr>
            <a:r>
              <a:rPr lang="en-US" kern="0" dirty="0"/>
              <a:t>Securing Personal Data</a:t>
            </a:r>
          </a:p>
          <a:p>
            <a:pPr lvl="1">
              <a:spcBef>
                <a:spcPts val="0"/>
              </a:spcBef>
              <a:spcAft>
                <a:spcPts val="1200"/>
              </a:spcAft>
            </a:pPr>
            <a:r>
              <a:rPr lang="en-US" dirty="0"/>
              <a:t>The confidentiality of personal data transiting between a device and a service, especially associated services, should be protected, with best practice cryptography</a:t>
            </a:r>
          </a:p>
          <a:p>
            <a:pPr lvl="1">
              <a:spcBef>
                <a:spcPts val="0"/>
              </a:spcBef>
              <a:spcAft>
                <a:spcPts val="1200"/>
              </a:spcAft>
            </a:pPr>
            <a:r>
              <a:rPr lang="en-US" dirty="0"/>
              <a:t>The confidentiality of sensitive personal data communicated between the device and associated</a:t>
            </a:r>
            <a:br>
              <a:rPr lang="en-US" dirty="0"/>
            </a:br>
            <a:r>
              <a:rPr lang="en-US" dirty="0"/>
              <a:t>services shall be protected, with cryptography appropriate to the properties of the technology and usage</a:t>
            </a:r>
            <a:endParaRPr lang="en-US" kern="0" dirty="0"/>
          </a:p>
          <a:p>
            <a:pPr marL="383540">
              <a:spcBef>
                <a:spcPts val="0"/>
              </a:spcBef>
              <a:spcAft>
                <a:spcPts val="600"/>
              </a:spcAft>
            </a:pPr>
            <a:r>
              <a:rPr lang="en-US" kern="0" dirty="0"/>
              <a:t>System Resiliency</a:t>
            </a:r>
          </a:p>
          <a:p>
            <a:pPr lvl="1">
              <a:spcBef>
                <a:spcPts val="0"/>
              </a:spcBef>
              <a:spcAft>
                <a:spcPts val="1200"/>
              </a:spcAft>
            </a:pPr>
            <a:r>
              <a:rPr lang="en-US" dirty="0"/>
              <a:t>Resilience should be built in to consumer IoT devices and services, taking into account the possibility of outages of data networks and power  </a:t>
            </a:r>
          </a:p>
          <a:p>
            <a:pPr lvl="1">
              <a:spcBef>
                <a:spcPts val="0"/>
              </a:spcBef>
              <a:spcAft>
                <a:spcPts val="1200"/>
              </a:spcAft>
            </a:pPr>
            <a:r>
              <a:rPr lang="en-US" dirty="0"/>
              <a:t>Consumer IoT devices should remain operating and locally functional in the case of a loss of network access and should recover cleanly in the case of restoration of a loss of power</a:t>
            </a:r>
            <a:endParaRPr lang="en-US" kern="0" dirty="0"/>
          </a:p>
        </p:txBody>
      </p:sp>
    </p:spTree>
    <p:extLst>
      <p:ext uri="{BB962C8B-B14F-4D97-AF65-F5344CB8AC3E}">
        <p14:creationId xmlns:p14="http://schemas.microsoft.com/office/powerpoint/2010/main" val="108761516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228600" y="98572"/>
            <a:ext cx="7810500" cy="1016000"/>
          </a:xfrm>
        </p:spPr>
        <p:txBody>
          <a:bodyPr rIns="132080"/>
          <a:lstStyle/>
          <a:p>
            <a:pPr eaLnBrk="1" hangingPunct="1"/>
            <a:r>
              <a:rPr lang="fi-FI" sz="2400" dirty="0"/>
              <a:t>ETSI EN 303 645 V2.1.1 (2020-06)</a:t>
            </a:r>
            <a:br>
              <a:rPr lang="fi-FI" sz="2400" dirty="0"/>
            </a:br>
            <a:r>
              <a:rPr lang="en-US" sz="2400" b="1" dirty="0"/>
              <a:t>Cyber Security for Consumer Internet of Things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Shape 83">
            <a:extLst>
              <a:ext uri="{FF2B5EF4-FFF2-40B4-BE49-F238E27FC236}">
                <a16:creationId xmlns:a16="http://schemas.microsoft.com/office/drawing/2014/main" id="{20E89AF1-C5EC-4BDB-A013-0764CCAD9320}"/>
              </a:ext>
            </a:extLst>
          </p:cNvPr>
          <p:cNvSpPr txBox="1">
            <a:spLocks/>
          </p:cNvSpPr>
          <p:nvPr/>
        </p:nvSpPr>
        <p:spPr bwMode="auto">
          <a:xfrm>
            <a:off x="270769" y="1200134"/>
            <a:ext cx="8624656"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925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Bef>
                <a:spcPts val="0"/>
              </a:spcBef>
              <a:spcAft>
                <a:spcPts val="600"/>
              </a:spcAft>
              <a:buFont typeface="Verdana" pitchFamily="34" charset="0"/>
              <a:buNone/>
            </a:pPr>
            <a:r>
              <a:rPr lang="en-US" sz="2400" u="sng" kern="0" dirty="0"/>
              <a:t>Requirements Categories:</a:t>
            </a:r>
            <a:r>
              <a:rPr lang="en-US" kern="0" dirty="0"/>
              <a:t> </a:t>
            </a:r>
          </a:p>
          <a:p>
            <a:pPr marL="383540">
              <a:spcBef>
                <a:spcPts val="0"/>
              </a:spcBef>
              <a:spcAft>
                <a:spcPts val="600"/>
              </a:spcAft>
            </a:pPr>
            <a:r>
              <a:rPr lang="en-US" kern="0" dirty="0"/>
              <a:t>System Telemetry Data</a:t>
            </a:r>
          </a:p>
          <a:p>
            <a:pPr marL="732790" lvl="1">
              <a:spcBef>
                <a:spcPts val="0"/>
              </a:spcBef>
              <a:spcAft>
                <a:spcPts val="600"/>
              </a:spcAft>
            </a:pPr>
            <a:r>
              <a:rPr lang="en-US" dirty="0"/>
              <a:t>If telemetry data is collected from consumer IoT devices and services, such as usage and measurement</a:t>
            </a:r>
            <a:br>
              <a:rPr lang="en-US" dirty="0"/>
            </a:br>
            <a:r>
              <a:rPr lang="en-US" dirty="0"/>
              <a:t>data, it should be examined for security anomalies</a:t>
            </a:r>
            <a:endParaRPr lang="en-US" kern="0" dirty="0"/>
          </a:p>
          <a:p>
            <a:pPr marL="383540">
              <a:spcBef>
                <a:spcPts val="0"/>
              </a:spcBef>
              <a:spcAft>
                <a:spcPts val="600"/>
              </a:spcAft>
            </a:pPr>
            <a:r>
              <a:rPr lang="en-US" kern="0" dirty="0"/>
              <a:t>Data Deletion</a:t>
            </a:r>
          </a:p>
          <a:p>
            <a:pPr marL="732790" lvl="1">
              <a:spcBef>
                <a:spcPts val="0"/>
              </a:spcBef>
              <a:spcAft>
                <a:spcPts val="600"/>
              </a:spcAft>
            </a:pPr>
            <a:r>
              <a:rPr lang="en-US" dirty="0"/>
              <a:t>The user shall be provided with functionality such that user data can be erased from the device in a simple manner</a:t>
            </a:r>
          </a:p>
          <a:p>
            <a:pPr marL="732790" lvl="1">
              <a:spcBef>
                <a:spcPts val="0"/>
              </a:spcBef>
              <a:spcAft>
                <a:spcPts val="600"/>
              </a:spcAft>
            </a:pPr>
            <a:r>
              <a:rPr lang="en-US" dirty="0"/>
              <a:t>Users should be given clear instructions on how to delete their personal data</a:t>
            </a:r>
            <a:endParaRPr lang="en-US" kern="0" dirty="0"/>
          </a:p>
          <a:p>
            <a:pPr marL="383540">
              <a:spcBef>
                <a:spcPts val="0"/>
              </a:spcBef>
              <a:spcAft>
                <a:spcPts val="600"/>
              </a:spcAft>
            </a:pPr>
            <a:r>
              <a:rPr lang="en-US" kern="0" dirty="0"/>
              <a:t>Installation and Maintenance</a:t>
            </a:r>
          </a:p>
          <a:p>
            <a:pPr lvl="1">
              <a:spcBef>
                <a:spcPts val="0"/>
              </a:spcBef>
              <a:spcAft>
                <a:spcPts val="1200"/>
              </a:spcAft>
            </a:pPr>
            <a:r>
              <a:rPr lang="en-US" dirty="0"/>
              <a:t>Installation and maintenance of consumer IoT should involve minimal decisions by the user and should follow security best practice on usability </a:t>
            </a:r>
          </a:p>
          <a:p>
            <a:pPr lvl="1">
              <a:spcBef>
                <a:spcPts val="0"/>
              </a:spcBef>
              <a:spcAft>
                <a:spcPts val="1200"/>
              </a:spcAft>
            </a:pPr>
            <a:r>
              <a:rPr lang="en-US" dirty="0"/>
              <a:t>The manufacturer should provide users with guidance on how to securely set up their device </a:t>
            </a:r>
          </a:p>
          <a:p>
            <a:pPr lvl="1">
              <a:spcBef>
                <a:spcPts val="0"/>
              </a:spcBef>
              <a:spcAft>
                <a:spcPts val="1200"/>
              </a:spcAft>
            </a:pPr>
            <a:r>
              <a:rPr lang="en-US" dirty="0"/>
              <a:t>The manufacturer should provide users with guidance on how to check whether their device is securely set up</a:t>
            </a:r>
            <a:endParaRPr lang="en-US" kern="0" dirty="0"/>
          </a:p>
          <a:p>
            <a:pPr marL="383540">
              <a:spcBef>
                <a:spcPts val="0"/>
              </a:spcBef>
              <a:spcAft>
                <a:spcPts val="600"/>
              </a:spcAft>
            </a:pPr>
            <a:endParaRPr lang="en-US" kern="0" dirty="0"/>
          </a:p>
        </p:txBody>
      </p:sp>
    </p:spTree>
    <p:extLst>
      <p:ext uri="{BB962C8B-B14F-4D97-AF65-F5344CB8AC3E}">
        <p14:creationId xmlns:p14="http://schemas.microsoft.com/office/powerpoint/2010/main" val="305869471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228600" y="98572"/>
            <a:ext cx="7810500" cy="1016000"/>
          </a:xfrm>
        </p:spPr>
        <p:txBody>
          <a:bodyPr rIns="132080"/>
          <a:lstStyle/>
          <a:p>
            <a:pPr eaLnBrk="1" hangingPunct="1"/>
            <a:r>
              <a:rPr lang="fi-FI" sz="2400" dirty="0"/>
              <a:t>ETSI EN 303 645 V2.1.1 (2020-06)</a:t>
            </a:r>
            <a:br>
              <a:rPr lang="fi-FI" sz="2400" dirty="0"/>
            </a:br>
            <a:r>
              <a:rPr lang="en-US" sz="2400" b="1" dirty="0"/>
              <a:t>Cyber Security for Consumer Internet of Things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Shape 83">
            <a:extLst>
              <a:ext uri="{FF2B5EF4-FFF2-40B4-BE49-F238E27FC236}">
                <a16:creationId xmlns:a16="http://schemas.microsoft.com/office/drawing/2014/main" id="{20E89AF1-C5EC-4BDB-A013-0764CCAD9320}"/>
              </a:ext>
            </a:extLst>
          </p:cNvPr>
          <p:cNvSpPr txBox="1">
            <a:spLocks/>
          </p:cNvSpPr>
          <p:nvPr/>
        </p:nvSpPr>
        <p:spPr bwMode="auto">
          <a:xfrm>
            <a:off x="270769" y="1200134"/>
            <a:ext cx="8624656"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Bef>
                <a:spcPts val="0"/>
              </a:spcBef>
              <a:spcAft>
                <a:spcPts val="600"/>
              </a:spcAft>
              <a:buFont typeface="Verdana" pitchFamily="34" charset="0"/>
              <a:buNone/>
            </a:pPr>
            <a:r>
              <a:rPr lang="en-US" sz="2400" u="sng" kern="0" dirty="0"/>
              <a:t>Requirements Categories:</a:t>
            </a:r>
            <a:r>
              <a:rPr lang="en-US" kern="0" dirty="0"/>
              <a:t> </a:t>
            </a:r>
          </a:p>
          <a:p>
            <a:pPr marL="383540">
              <a:spcBef>
                <a:spcPts val="0"/>
              </a:spcBef>
              <a:spcAft>
                <a:spcPts val="600"/>
              </a:spcAft>
            </a:pPr>
            <a:r>
              <a:rPr lang="en-US" kern="0" dirty="0"/>
              <a:t>Input Data Validation</a:t>
            </a:r>
          </a:p>
          <a:p>
            <a:pPr marL="732790" lvl="1">
              <a:spcBef>
                <a:spcPts val="0"/>
              </a:spcBef>
              <a:spcAft>
                <a:spcPts val="600"/>
              </a:spcAft>
            </a:pPr>
            <a:r>
              <a:rPr lang="en-US" dirty="0"/>
              <a:t>The consumer IoT device software shall validate data input via user interfaces or transferred via Application Programming Interfaces (APIs) or between networks in services and devices</a:t>
            </a:r>
            <a:endParaRPr lang="en-US" kern="0" dirty="0"/>
          </a:p>
          <a:p>
            <a:pPr marL="383540">
              <a:spcBef>
                <a:spcPts val="0"/>
              </a:spcBef>
              <a:spcAft>
                <a:spcPts val="600"/>
              </a:spcAft>
            </a:pPr>
            <a:r>
              <a:rPr lang="en-US" kern="0" dirty="0"/>
              <a:t>Data Protection</a:t>
            </a:r>
          </a:p>
          <a:p>
            <a:pPr marL="732790" lvl="1">
              <a:spcBef>
                <a:spcPts val="0"/>
              </a:spcBef>
              <a:spcAft>
                <a:spcPts val="600"/>
              </a:spcAft>
            </a:pPr>
            <a:r>
              <a:rPr lang="en-US" dirty="0"/>
              <a:t>The manufacturer shall provide consumers with clear and transparent information about what personal data is processed, how it is being used, by whom, and for what purposes, for each device and service. This also applies to third parties that can be involved, including advertisers</a:t>
            </a:r>
          </a:p>
          <a:p>
            <a:pPr marL="732790" lvl="1">
              <a:spcBef>
                <a:spcPts val="0"/>
              </a:spcBef>
              <a:spcAft>
                <a:spcPts val="600"/>
              </a:spcAft>
            </a:pPr>
            <a:r>
              <a:rPr lang="en-US" dirty="0"/>
              <a:t>If telemetry data is collected from consumer IoT devices and services, consumers shall be provided with information on what telemetry data is collected, how it is being used, by whom, and for what purposes</a:t>
            </a:r>
            <a:endParaRPr lang="en-US" kern="0" dirty="0"/>
          </a:p>
        </p:txBody>
      </p:sp>
    </p:spTree>
    <p:extLst>
      <p:ext uri="{BB962C8B-B14F-4D97-AF65-F5344CB8AC3E}">
        <p14:creationId xmlns:p14="http://schemas.microsoft.com/office/powerpoint/2010/main" val="17816979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228600" y="98572"/>
            <a:ext cx="7810500" cy="1016000"/>
          </a:xfrm>
        </p:spPr>
        <p:txBody>
          <a:bodyPr rIns="132080"/>
          <a:lstStyle/>
          <a:p>
            <a:pPr eaLnBrk="1" hangingPunct="1"/>
            <a:r>
              <a:rPr lang="fi-FI" sz="2400" dirty="0"/>
              <a:t>ETSI EN 303 645 V2.1.1 (2020-06)</a:t>
            </a:r>
            <a:br>
              <a:rPr lang="fi-FI" sz="2400" dirty="0"/>
            </a:br>
            <a:r>
              <a:rPr lang="en-US" sz="2400" b="1" dirty="0"/>
              <a:t>Cyber Security for Consumer Internet of Things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Shape 83">
            <a:extLst>
              <a:ext uri="{FF2B5EF4-FFF2-40B4-BE49-F238E27FC236}">
                <a16:creationId xmlns:a16="http://schemas.microsoft.com/office/drawing/2014/main" id="{20E89AF1-C5EC-4BDB-A013-0764CCAD9320}"/>
              </a:ext>
            </a:extLst>
          </p:cNvPr>
          <p:cNvSpPr txBox="1">
            <a:spLocks/>
          </p:cNvSpPr>
          <p:nvPr/>
        </p:nvSpPr>
        <p:spPr bwMode="auto">
          <a:xfrm>
            <a:off x="270769" y="1200134"/>
            <a:ext cx="8624656"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85000"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Bef>
                <a:spcPts val="0"/>
              </a:spcBef>
              <a:spcAft>
                <a:spcPts val="600"/>
              </a:spcAft>
              <a:buNone/>
            </a:pPr>
            <a:r>
              <a:rPr lang="en-US" sz="2400" u="sng" dirty="0"/>
              <a:t>Some Ideas on Enforcement of the Standard*</a:t>
            </a:r>
            <a:endParaRPr lang="en-US" sz="2400" dirty="0"/>
          </a:p>
          <a:p>
            <a:r>
              <a:rPr lang="en-US" sz="2400" dirty="0"/>
              <a:t>The new EN 303 645 standard set by ETSI doesn’t necessarily indicate enforcement, it paves the way for certifications that help towards that under various other regulatory enforcement. For example, ENISA, under its </a:t>
            </a:r>
            <a:r>
              <a:rPr lang="en-US" sz="2400" dirty="0">
                <a:hlinkClick r:id="rId4"/>
              </a:rPr>
              <a:t>EU cybersecurity Act</a:t>
            </a:r>
            <a:r>
              <a:rPr lang="en-US" sz="2400" dirty="0"/>
              <a:t>, is likely to pick up the EN 303 645 standard and then enforce it. </a:t>
            </a:r>
          </a:p>
          <a:p>
            <a:r>
              <a:rPr lang="en-US" sz="2400" dirty="0"/>
              <a:t>In another scenario, where there is a security breach in an internet-connected device which involves a data compromise under GDPR regulations. “If as a manufacturer you can say you followed every recommendation in the EN, the data commissioner may look on your case more favorably. But if you simply said you thought about it but did nothing about following the recommendations, then there is no case to answer and there could be significant financial penalties under GDPR rules.”</a:t>
            </a:r>
          </a:p>
          <a:p>
            <a:pPr marL="40640" indent="0">
              <a:buNone/>
            </a:pPr>
            <a:r>
              <a:rPr lang="en-US" sz="2000" dirty="0"/>
              <a:t>*From EE Times Europe, July 3, 2020</a:t>
            </a:r>
            <a:endParaRPr lang="en-US" kern="0" dirty="0"/>
          </a:p>
        </p:txBody>
      </p:sp>
    </p:spTree>
    <p:extLst>
      <p:ext uri="{BB962C8B-B14F-4D97-AF65-F5344CB8AC3E}">
        <p14:creationId xmlns:p14="http://schemas.microsoft.com/office/powerpoint/2010/main" val="310597930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228600" y="98572"/>
            <a:ext cx="7810500" cy="1016000"/>
          </a:xfrm>
        </p:spPr>
        <p:txBody>
          <a:bodyPr rIns="132080"/>
          <a:lstStyle/>
          <a:p>
            <a:pPr eaLnBrk="1" hangingPunct="1"/>
            <a:r>
              <a:rPr lang="fi-FI" sz="2400" dirty="0"/>
              <a:t>ETSI EN 303 645 V2.1.1 (2020-06)</a:t>
            </a:r>
            <a:br>
              <a:rPr lang="fi-FI" sz="2400" dirty="0"/>
            </a:br>
            <a:r>
              <a:rPr lang="en-US" sz="2400" b="1" dirty="0"/>
              <a:t>Cyber Security for Consumer Internet of Things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Shape 83">
            <a:extLst>
              <a:ext uri="{FF2B5EF4-FFF2-40B4-BE49-F238E27FC236}">
                <a16:creationId xmlns:a16="http://schemas.microsoft.com/office/drawing/2014/main" id="{20E89AF1-C5EC-4BDB-A013-0764CCAD9320}"/>
              </a:ext>
            </a:extLst>
          </p:cNvPr>
          <p:cNvSpPr txBox="1">
            <a:spLocks/>
          </p:cNvSpPr>
          <p:nvPr/>
        </p:nvSpPr>
        <p:spPr bwMode="auto">
          <a:xfrm>
            <a:off x="270769" y="1200134"/>
            <a:ext cx="8624656"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85000"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Bef>
                <a:spcPts val="0"/>
              </a:spcBef>
              <a:spcAft>
                <a:spcPts val="600"/>
              </a:spcAft>
              <a:buNone/>
            </a:pPr>
            <a:r>
              <a:rPr lang="en-US" sz="2400" u="sng" dirty="0"/>
              <a:t>Some Ideas on Enforcement of the Standard*</a:t>
            </a:r>
            <a:endParaRPr lang="en-US" sz="2400" dirty="0"/>
          </a:p>
          <a:p>
            <a:r>
              <a:rPr lang="en-US" sz="2400" dirty="0"/>
              <a:t>On another dimension, the new standard also helps with consumer confidence in the security of everyday products that connect to the internet. You could then have a scheme which certifies products under a traffic light system – green means it meets the standard. For consumers who are unlikely to understand the technicalities of their connected wearables or connected products, this will help in identifying which products they can buy with assurance that it meets some cybersecurity standards</a:t>
            </a:r>
          </a:p>
          <a:p>
            <a:pPr marL="40640" indent="0">
              <a:buNone/>
            </a:pPr>
            <a:r>
              <a:rPr lang="en-US" sz="2000" dirty="0"/>
              <a:t>*From EE Times Europe, July 3, 2020</a:t>
            </a:r>
          </a:p>
          <a:p>
            <a:pPr marL="40640" indent="0">
              <a:buNone/>
            </a:pPr>
            <a:endParaRPr lang="en-US" sz="2000" dirty="0"/>
          </a:p>
          <a:p>
            <a:pPr marL="40640" indent="0">
              <a:buNone/>
            </a:pPr>
            <a:r>
              <a:rPr lang="en-US" sz="2400" dirty="0"/>
              <a:t>Note: ETSI is also developing a test specification and an implementation guide to complement this standard which may provide additional guidance on enforcement of the standard; no dates for completion of these documents have been provided</a:t>
            </a:r>
            <a:endParaRPr lang="en-US" kern="0" dirty="0"/>
          </a:p>
        </p:txBody>
      </p:sp>
    </p:spTree>
    <p:extLst>
      <p:ext uri="{BB962C8B-B14F-4D97-AF65-F5344CB8AC3E}">
        <p14:creationId xmlns:p14="http://schemas.microsoft.com/office/powerpoint/2010/main" val="3134711097"/>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27</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27</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708670" y="3124200"/>
            <a:ext cx="5726659" cy="609600"/>
          </a:xfrm>
        </p:spPr>
        <p:txBody>
          <a:bodyPr>
            <a:normAutofit/>
          </a:bodyPr>
          <a:lstStyle/>
          <a:p>
            <a:pPr marL="39688" indent="0">
              <a:buNone/>
            </a:pPr>
            <a:r>
              <a:rPr lang="en-US" sz="2400" b="1" dirty="0"/>
              <a:t>HCD Security Guidelines Status</a:t>
            </a:r>
          </a:p>
        </p:txBody>
      </p:sp>
    </p:spTree>
    <p:extLst>
      <p:ext uri="{BB962C8B-B14F-4D97-AF65-F5344CB8AC3E}">
        <p14:creationId xmlns:p14="http://schemas.microsoft.com/office/powerpoint/2010/main" val="2264410061"/>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28</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28</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066800" y="3124200"/>
            <a:ext cx="7315200" cy="609600"/>
          </a:xfrm>
        </p:spPr>
        <p:txBody>
          <a:bodyPr>
            <a:normAutofit/>
          </a:bodyPr>
          <a:lstStyle/>
          <a:p>
            <a:pPr marL="39688" indent="0">
              <a:buNone/>
            </a:pPr>
            <a:r>
              <a:rPr lang="en-US" sz="2400" b="1" dirty="0"/>
              <a:t>Other HCD Security Standards Activities</a:t>
            </a:r>
          </a:p>
        </p:txBody>
      </p:sp>
    </p:spTree>
    <p:extLst>
      <p:ext uri="{BB962C8B-B14F-4D97-AF65-F5344CB8AC3E}">
        <p14:creationId xmlns:p14="http://schemas.microsoft.com/office/powerpoint/2010/main" val="243819436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228600" y="46038"/>
            <a:ext cx="7810500" cy="1016000"/>
          </a:xfrm>
        </p:spPr>
        <p:txBody>
          <a:bodyPr rIns="132080"/>
          <a:lstStyle/>
          <a:p>
            <a:pPr eaLnBrk="1" hangingPunct="1"/>
            <a:r>
              <a:rPr lang="fr-FR" dirty="0" err="1"/>
              <a:t>Potential</a:t>
            </a:r>
            <a:r>
              <a:rPr lang="fr-FR" dirty="0"/>
              <a:t> Standards </a:t>
            </a:r>
            <a:r>
              <a:rPr lang="fr-FR" dirty="0" err="1"/>
              <a:t>Activities</a:t>
            </a:r>
            <a:r>
              <a:rPr lang="fr-FR" dirty="0"/>
              <a:t> To Be </a:t>
            </a:r>
            <a:r>
              <a:rPr lang="fr-FR" dirty="0" err="1"/>
              <a:t>Watched</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28600" y="1143000"/>
            <a:ext cx="8748343" cy="5197476"/>
          </a:xfrm>
        </p:spPr>
        <p:txBody>
          <a:bodyPr rIns="132080"/>
          <a:lstStyle/>
          <a:p>
            <a:pPr marL="39688" indent="0">
              <a:buNone/>
            </a:pPr>
            <a:r>
              <a:rPr lang="en-US" sz="1600" dirty="0"/>
              <a:t>(3) US NIST - FREE!</a:t>
            </a:r>
          </a:p>
          <a:p>
            <a:pPr marL="39688" indent="0">
              <a:buNone/>
            </a:pPr>
            <a:r>
              <a:rPr lang="en-US" sz="1600" dirty="0"/>
              <a:t>* LWC (Lightweight Cryptography)</a:t>
            </a:r>
          </a:p>
          <a:p>
            <a:pPr marL="39688" indent="0">
              <a:buNone/>
            </a:pPr>
            <a:r>
              <a:rPr lang="en-US" sz="1600" dirty="0"/>
              <a:t>-- </a:t>
            </a:r>
            <a:r>
              <a:rPr lang="en-US" sz="1600" u="sng" dirty="0">
                <a:hlinkClick r:id="rId4"/>
              </a:rPr>
              <a:t>https://www.nist.gov/programs-projects/lightweight-cryptography</a:t>
            </a:r>
            <a:endParaRPr lang="en-US" sz="1600" dirty="0"/>
          </a:p>
          <a:p>
            <a:pPr marL="39688" indent="0">
              <a:buNone/>
            </a:pPr>
            <a:r>
              <a:rPr lang="en-US" sz="1600" dirty="0"/>
              <a:t>-- for resource-constrained devices (including mobile phones)</a:t>
            </a:r>
          </a:p>
          <a:p>
            <a:pPr marL="39688" indent="0">
              <a:buNone/>
            </a:pPr>
            <a:r>
              <a:rPr lang="en-US" sz="1600" dirty="0"/>
              <a:t>* TC (Threshold Cryptography)</a:t>
            </a:r>
          </a:p>
          <a:p>
            <a:pPr marL="39688" indent="0">
              <a:buNone/>
            </a:pPr>
            <a:r>
              <a:rPr lang="en-US" sz="1600" dirty="0"/>
              <a:t>-- </a:t>
            </a:r>
            <a:r>
              <a:rPr lang="en-US" sz="1600" u="sng" dirty="0">
                <a:hlinkClick r:id="rId5"/>
              </a:rPr>
              <a:t>https://csrc.nist.gov/Projects/Threshold-Cryptography</a:t>
            </a:r>
            <a:endParaRPr lang="en-US" sz="1600" dirty="0"/>
          </a:p>
          <a:p>
            <a:pPr marL="39688" indent="0">
              <a:buNone/>
            </a:pPr>
            <a:r>
              <a:rPr lang="en-US" sz="1600" dirty="0"/>
              <a:t>-- multi-party signatures and encryption algorithms - hot stuff!</a:t>
            </a:r>
          </a:p>
          <a:p>
            <a:pPr marL="39688" indent="0">
              <a:buNone/>
            </a:pPr>
            <a:r>
              <a:rPr lang="en-US" sz="1600" dirty="0"/>
              <a:t>* </a:t>
            </a:r>
            <a:r>
              <a:rPr lang="en-US" sz="1600" dirty="0">
                <a:highlight>
                  <a:srgbClr val="FFFF00"/>
                </a:highlight>
              </a:rPr>
              <a:t>CF (Cybersecurity Framework)</a:t>
            </a:r>
          </a:p>
          <a:p>
            <a:pPr marL="39688" indent="0">
              <a:buNone/>
            </a:pPr>
            <a:r>
              <a:rPr lang="en-US" sz="1600" dirty="0">
                <a:highlight>
                  <a:srgbClr val="FFFF00"/>
                </a:highlight>
              </a:rPr>
              <a:t>-- </a:t>
            </a:r>
            <a:r>
              <a:rPr lang="en-US" sz="1600" u="sng" dirty="0">
                <a:highlight>
                  <a:srgbClr val="FFFF00"/>
                </a:highlight>
                <a:hlinkClick r:id="rId6"/>
              </a:rPr>
              <a:t>https://www.nist.gov/cyberframework</a:t>
            </a:r>
            <a:endParaRPr lang="en-US" sz="1600" dirty="0">
              <a:highlight>
                <a:srgbClr val="FFFF00"/>
              </a:highlight>
            </a:endParaRPr>
          </a:p>
          <a:p>
            <a:pPr marL="39688" indent="0">
              <a:buNone/>
            </a:pPr>
            <a:r>
              <a:rPr lang="en-US" sz="1600" dirty="0"/>
              <a:t>* PQC (Post-Quantum Crypto)</a:t>
            </a:r>
          </a:p>
          <a:p>
            <a:pPr marL="39688" indent="0">
              <a:buNone/>
            </a:pPr>
            <a:r>
              <a:rPr lang="en-US" sz="1600" dirty="0"/>
              <a:t>-- </a:t>
            </a:r>
            <a:r>
              <a:rPr lang="en-US" sz="1600" u="sng" dirty="0">
                <a:hlinkClick r:id="rId7"/>
              </a:rPr>
              <a:t>https://csrc.nist.gov/Projects/Post-Quantum-Cryptography</a:t>
            </a:r>
            <a:endParaRPr lang="en-US" sz="1600" dirty="0"/>
          </a:p>
          <a:p>
            <a:pPr marL="39688" indent="0">
              <a:buNone/>
            </a:pPr>
            <a:r>
              <a:rPr lang="en-US" sz="1600" dirty="0"/>
              <a:t>* SWID (Software Identification Tags)</a:t>
            </a:r>
          </a:p>
          <a:p>
            <a:pPr marL="39688" indent="0">
              <a:buNone/>
            </a:pPr>
            <a:r>
              <a:rPr lang="en-US" sz="1600" dirty="0"/>
              <a:t>-- </a:t>
            </a:r>
            <a:r>
              <a:rPr lang="en-US" sz="1600" u="sng" dirty="0">
                <a:hlinkClick r:id="rId8"/>
              </a:rPr>
              <a:t>https://csrc.nist.gov/Projects/Software-Identification-SWID</a:t>
            </a:r>
            <a:endParaRPr lang="en-US" sz="1600" dirty="0"/>
          </a:p>
          <a:p>
            <a:pPr marL="39688" indent="0">
              <a:buNone/>
            </a:pPr>
            <a:r>
              <a:rPr lang="en-US" sz="1600" dirty="0"/>
              <a:t>-- see also </a:t>
            </a:r>
            <a:r>
              <a:rPr lang="en-US" sz="1600" u="sng" dirty="0">
                <a:hlinkClick r:id="rId9"/>
              </a:rPr>
              <a:t>https://datatracker.ietf.org/doc/draft-ietf-sacm-coswid/</a:t>
            </a:r>
            <a:endParaRPr lang="en-US" sz="1600" dirty="0"/>
          </a:p>
          <a:p>
            <a:pPr marL="39688" indent="0">
              <a:buNone/>
            </a:pPr>
            <a:r>
              <a:rPr lang="en-US" sz="1600" dirty="0"/>
              <a:t>-- underlies runtime integrity and remote attestation work</a:t>
            </a:r>
          </a:p>
          <a:p>
            <a:pPr marL="39688" indent="0">
              <a:buNone/>
            </a:pPr>
            <a:r>
              <a:rPr lang="en-US" sz="1600" dirty="0"/>
              <a:t>* SWA (Software Assurance)</a:t>
            </a:r>
          </a:p>
          <a:p>
            <a:pPr marL="39688" indent="0">
              <a:buNone/>
            </a:pPr>
            <a:r>
              <a:rPr lang="en-US" sz="1600" dirty="0"/>
              <a:t>-- </a:t>
            </a:r>
            <a:r>
              <a:rPr lang="en-US" sz="1600" u="sng" dirty="0">
                <a:hlinkClick r:id="rId10"/>
              </a:rPr>
              <a:t>https://www.nist.gov/itl/ssd/software-assurance</a:t>
            </a:r>
            <a:endParaRPr lang="en-US" sz="1600" dirty="0"/>
          </a:p>
          <a:p>
            <a:pPr marL="39688" indent="0">
              <a:buNone/>
            </a:pPr>
            <a:endParaRPr lang="en-US" dirty="0"/>
          </a:p>
          <a:p>
            <a:pPr marL="39688" indent="0">
              <a:buNone/>
            </a:pPr>
            <a:endParaRPr lang="en-US" sz="1600" dirty="0"/>
          </a:p>
          <a:p>
            <a:pPr marL="446088" lvl="1" indent="0" fontAlgn="ctr">
              <a:buNone/>
            </a:pPr>
            <a:endParaRPr lang="en-US" sz="2200" dirty="0"/>
          </a:p>
          <a:p>
            <a:pPr lvl="1" fontAlgn="ctr"/>
            <a:endParaRPr lang="en-US" sz="2200" dirty="0"/>
          </a:p>
          <a:p>
            <a:pPr lvl="1" fontAlgn="ctr"/>
            <a:endParaRPr lang="en-US" sz="2200" dirty="0"/>
          </a:p>
          <a:p>
            <a:pPr marL="446088" lvl="1" indent="0" fontAlgn="ctr">
              <a:buNone/>
            </a:pPr>
            <a:endParaRPr lang="en-US" sz="2200" dirty="0"/>
          </a:p>
        </p:txBody>
      </p:sp>
    </p:spTree>
    <p:extLst>
      <p:ext uri="{BB962C8B-B14F-4D97-AF65-F5344CB8AC3E}">
        <p14:creationId xmlns:p14="http://schemas.microsoft.com/office/powerpoint/2010/main" val="152283503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8199" name="Rectangle 5"/>
          <p:cNvSpPr>
            <a:spLocks noGrp="1" noChangeArrowheads="1"/>
          </p:cNvSpPr>
          <p:nvPr>
            <p:ph type="title"/>
          </p:nvPr>
        </p:nvSpPr>
        <p:spPr/>
        <p:txBody>
          <a:bodyPr rIns="132080"/>
          <a:lstStyle/>
          <a:p>
            <a:pPr eaLnBrk="1" hangingPunct="1"/>
            <a:r>
              <a:rPr lang="en-US" altLang="en-US"/>
              <a:t>Intellectual Property Policy</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PWG IP policy”.  </a:t>
            </a:r>
          </a:p>
          <a:p>
            <a:pPr marL="782638" lvl="2" indent="-342900" eaLnBrk="1" hangingPunct="1"/>
            <a:r>
              <a:rPr lang="en-US" altLang="en-US" sz="2200" dirty="0"/>
              <a:t>Refer to the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30</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219200" y="3124200"/>
            <a:ext cx="6400800" cy="609600"/>
          </a:xfrm>
        </p:spPr>
        <p:txBody>
          <a:bodyPr>
            <a:normAutofit/>
          </a:bodyPr>
          <a:lstStyle/>
          <a:p>
            <a:pPr marL="39688" indent="0">
              <a:buNone/>
            </a:pPr>
            <a:r>
              <a:rPr lang="en-US" sz="2400" b="1" dirty="0"/>
              <a:t>NIST CYBERSECURITY FRAMEWORK</a:t>
            </a:r>
          </a:p>
        </p:txBody>
      </p:sp>
    </p:spTree>
    <p:extLst>
      <p:ext uri="{BB962C8B-B14F-4D97-AF65-F5344CB8AC3E}">
        <p14:creationId xmlns:p14="http://schemas.microsoft.com/office/powerpoint/2010/main" val="183149224"/>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0" y="942596"/>
            <a:ext cx="7810500" cy="609600"/>
          </a:xfrm>
        </p:spPr>
        <p:txBody>
          <a:bodyPr rIns="132080"/>
          <a:lstStyle/>
          <a:p>
            <a:pPr eaLnBrk="1" hangingPunct="1"/>
            <a:br>
              <a:rPr lang="fr-FR" dirty="0"/>
            </a:br>
            <a:br>
              <a:rPr lang="fr-FR" dirty="0"/>
            </a:br>
            <a:br>
              <a:rPr lang="fr-FR" dirty="0"/>
            </a:br>
            <a:r>
              <a:rPr lang="fr-FR" dirty="0"/>
              <a:t>NIST </a:t>
            </a:r>
            <a:r>
              <a:rPr lang="fr-FR" dirty="0" err="1"/>
              <a:t>CyberSecurity</a:t>
            </a:r>
            <a:r>
              <a:rPr lang="fr-FR" dirty="0"/>
              <a:t> Framework</a:t>
            </a:r>
            <a:br>
              <a:rPr lang="fr-FR" dirty="0"/>
            </a:b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Content Placeholder 2">
            <a:extLst>
              <a:ext uri="{FF2B5EF4-FFF2-40B4-BE49-F238E27FC236}">
                <a16:creationId xmlns:a16="http://schemas.microsoft.com/office/drawing/2014/main" id="{8C54B873-F278-4F7E-983D-5CDC0A907535}"/>
              </a:ext>
            </a:extLst>
          </p:cNvPr>
          <p:cNvSpPr txBox="1">
            <a:spLocks/>
          </p:cNvSpPr>
          <p:nvPr/>
        </p:nvSpPr>
        <p:spPr>
          <a:xfrm>
            <a:off x="127000" y="1189038"/>
            <a:ext cx="8828088" cy="5313362"/>
          </a:xfrm>
          <a:prstGeom prst="rect">
            <a:avLst/>
          </a:prstGeom>
        </p:spPr>
        <p:txBody>
          <a:bodyPr/>
          <a:lstStyle>
            <a:lvl1pPr marL="342900" marR="0" indent="-342900" algn="l" defTabSz="914400" rtl="0" latinLnBrk="0">
              <a:lnSpc>
                <a:spcPct val="100000"/>
              </a:lnSpc>
              <a:spcBef>
                <a:spcPts val="400"/>
              </a:spcBef>
              <a:spcAft>
                <a:spcPts val="0"/>
              </a:spcAft>
              <a:buClrTx/>
              <a:buSzTx/>
              <a:buFontTx/>
              <a:buNone/>
              <a:tabLst/>
              <a:defRPr sz="2000" b="0" i="0" u="none" strike="noStrike" cap="none" spc="0" baseline="0">
                <a:ln>
                  <a:noFill/>
                </a:ln>
                <a:solidFill>
                  <a:srgbClr val="595959"/>
                </a:solidFill>
                <a:uFillTx/>
                <a:latin typeface="Arial"/>
                <a:ea typeface="Arial"/>
                <a:cs typeface="Arial"/>
                <a:sym typeface="Arial"/>
              </a:defRPr>
            </a:lvl1pPr>
            <a:lvl2pPr marL="742950" marR="0" indent="-28575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2pPr>
            <a:lvl3pPr marL="1168400" marR="0" indent="-254000" algn="l" defTabSz="914400" rtl="0" latinLnBrk="0">
              <a:lnSpc>
                <a:spcPct val="100000"/>
              </a:lnSpc>
              <a:spcBef>
                <a:spcPts val="400"/>
              </a:spcBef>
              <a:spcAft>
                <a:spcPts val="0"/>
              </a:spcAft>
              <a:buClrTx/>
              <a:buSzPct val="120000"/>
              <a:buFontTx/>
              <a:buChar char="•"/>
              <a:tabLst/>
              <a:defRPr sz="2000" b="0" i="0" u="none" strike="noStrike" cap="none" spc="0" baseline="0">
                <a:ln>
                  <a:noFill/>
                </a:ln>
                <a:solidFill>
                  <a:srgbClr val="595959"/>
                </a:solidFill>
                <a:uFillTx/>
                <a:latin typeface="Arial"/>
                <a:ea typeface="Arial"/>
                <a:cs typeface="Arial"/>
                <a:sym typeface="Arial"/>
              </a:defRPr>
            </a:lvl3pPr>
            <a:lvl4pPr marL="1625600" marR="0" indent="-2540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4pPr>
            <a:lvl5pPr marL="20574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5pPr>
            <a:lvl6pPr marL="25146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6pPr>
            <a:lvl7pPr marL="29718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7pPr>
            <a:lvl8pPr marL="34290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8pPr>
            <a:lvl9pPr marL="38862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9pPr>
          </a:lstStyle>
          <a:p>
            <a:pPr marL="285750" indent="-285750">
              <a:spcBef>
                <a:spcPts val="0"/>
              </a:spcBef>
              <a:spcAft>
                <a:spcPts val="600"/>
              </a:spcAft>
              <a:buFont typeface="Arial" panose="020B0604020202020204" pitchFamily="34" charset="0"/>
              <a:buChar char="•"/>
            </a:pPr>
            <a:r>
              <a:rPr lang="en-US" b="0" i="0" dirty="0">
                <a:solidFill>
                  <a:srgbClr val="000000"/>
                </a:solidFill>
                <a:effectLst/>
                <a:latin typeface="+mn-lt"/>
                <a:ea typeface="Verdana" panose="020B0604030504040204" pitchFamily="34" charset="0"/>
              </a:rPr>
              <a:t>Risk-based approach to managing cybersecurity risk</a:t>
            </a:r>
          </a:p>
          <a:p>
            <a:pPr marL="285750" indent="-285750">
              <a:spcBef>
                <a:spcPts val="0"/>
              </a:spcBef>
              <a:spcAft>
                <a:spcPts val="600"/>
              </a:spcAft>
              <a:buFont typeface="Arial" panose="020B0604020202020204" pitchFamily="34" charset="0"/>
              <a:buChar char="•"/>
            </a:pPr>
            <a:r>
              <a:rPr lang="en-US" b="0" i="0" dirty="0">
                <a:solidFill>
                  <a:srgbClr val="000000"/>
                </a:solidFill>
                <a:effectLst/>
                <a:latin typeface="+mn-lt"/>
              </a:rPr>
              <a:t>Composed of three parts: </a:t>
            </a:r>
          </a:p>
          <a:p>
            <a:pPr marL="685800" lvl="1">
              <a:spcBef>
                <a:spcPts val="0"/>
              </a:spcBef>
              <a:spcAft>
                <a:spcPts val="600"/>
              </a:spcAft>
              <a:buFont typeface="Arial" panose="020B0604020202020204" pitchFamily="34" charset="0"/>
              <a:buChar char="•"/>
            </a:pPr>
            <a:r>
              <a:rPr lang="en-US" sz="1800" b="0" i="0" dirty="0">
                <a:solidFill>
                  <a:srgbClr val="000000"/>
                </a:solidFill>
                <a:effectLst/>
                <a:latin typeface="+mn-lt"/>
              </a:rPr>
              <a:t>Framework Core -- </a:t>
            </a:r>
            <a:r>
              <a:rPr lang="en-US" sz="1800" dirty="0">
                <a:solidFill>
                  <a:srgbClr val="000000"/>
                </a:solidFill>
                <a:latin typeface="+mj-lt"/>
              </a:rPr>
              <a:t>S</a:t>
            </a:r>
            <a:r>
              <a:rPr lang="en-US" sz="1800" b="0" i="0" dirty="0">
                <a:solidFill>
                  <a:srgbClr val="000000"/>
                </a:solidFill>
                <a:effectLst/>
                <a:latin typeface="+mj-lt"/>
              </a:rPr>
              <a:t>et of cybersecurity activities, desired outcomes, and applicable references that are common across critical infrastructure sectors</a:t>
            </a:r>
          </a:p>
          <a:p>
            <a:pPr marL="1111250" lvl="2">
              <a:spcBef>
                <a:spcPts val="0"/>
              </a:spcBef>
              <a:spcAft>
                <a:spcPts val="600"/>
              </a:spcAft>
              <a:buFont typeface="Arial" panose="020B0604020202020204" pitchFamily="34" charset="0"/>
              <a:buChar char="•"/>
            </a:pPr>
            <a:r>
              <a:rPr lang="en-US" sz="1800" dirty="0">
                <a:solidFill>
                  <a:schemeClr val="tx1"/>
                </a:solidFill>
              </a:rPr>
              <a:t>Desired cybersecurity outcomes organized in a hierarchy and aligned to more detailed guidance and controls</a:t>
            </a:r>
            <a:r>
              <a:rPr lang="en-US" sz="1800" dirty="0">
                <a:latin typeface="+mj-lt"/>
              </a:rPr>
              <a:t> </a:t>
            </a:r>
            <a:endParaRPr lang="en-US" sz="1800" b="0" i="0" dirty="0">
              <a:solidFill>
                <a:srgbClr val="000000"/>
              </a:solidFill>
              <a:effectLst/>
              <a:latin typeface="+mj-lt"/>
            </a:endParaRPr>
          </a:p>
          <a:p>
            <a:pPr marL="685800" lvl="1">
              <a:spcBef>
                <a:spcPts val="0"/>
              </a:spcBef>
              <a:spcAft>
                <a:spcPts val="600"/>
              </a:spcAft>
              <a:buFont typeface="Arial" panose="020B0604020202020204" pitchFamily="34" charset="0"/>
              <a:buChar char="•"/>
            </a:pPr>
            <a:r>
              <a:rPr lang="en-US" sz="1800" b="0" i="0" dirty="0">
                <a:solidFill>
                  <a:srgbClr val="000000"/>
                </a:solidFill>
                <a:effectLst/>
                <a:latin typeface="+mn-lt"/>
              </a:rPr>
              <a:t>Framework Implementation Tiers -- Provide context on how an organization views cybersecurity risk and the processes in place to manage that risk</a:t>
            </a:r>
            <a:r>
              <a:rPr lang="en-US" sz="1800" dirty="0">
                <a:latin typeface="+mn-lt"/>
              </a:rPr>
              <a:t> </a:t>
            </a:r>
          </a:p>
          <a:p>
            <a:pPr marL="1111250" lvl="2">
              <a:spcBef>
                <a:spcPts val="0"/>
              </a:spcBef>
              <a:spcAft>
                <a:spcPts val="600"/>
              </a:spcAft>
              <a:buFont typeface="Arial" panose="020B0604020202020204" pitchFamily="34" charset="0"/>
              <a:buChar char="•"/>
            </a:pPr>
            <a:r>
              <a:rPr lang="en-US" sz="1800" dirty="0">
                <a:solidFill>
                  <a:schemeClr val="tx1"/>
                </a:solidFill>
              </a:rPr>
              <a:t>Alignment of an organization’s requirements and objectives, risk appetite and resources </a:t>
            </a:r>
            <a:r>
              <a:rPr lang="en-US" sz="1800" b="1" i="1" dirty="0">
                <a:solidFill>
                  <a:schemeClr val="tx1"/>
                </a:solidFill>
              </a:rPr>
              <a:t>using</a:t>
            </a:r>
            <a:r>
              <a:rPr lang="en-US" sz="1800" dirty="0">
                <a:solidFill>
                  <a:schemeClr val="tx1"/>
                </a:solidFill>
              </a:rPr>
              <a:t> the desired outcomes of the Framework Core</a:t>
            </a:r>
            <a:endParaRPr lang="en-US" sz="1800" b="0" i="0" dirty="0">
              <a:solidFill>
                <a:srgbClr val="000000"/>
              </a:solidFill>
              <a:effectLst/>
              <a:latin typeface="+mn-lt"/>
            </a:endParaRPr>
          </a:p>
          <a:p>
            <a:pPr marL="685800" lvl="1">
              <a:spcBef>
                <a:spcPts val="0"/>
              </a:spcBef>
              <a:spcAft>
                <a:spcPts val="600"/>
              </a:spcAft>
              <a:buFont typeface="Arial" panose="020B0604020202020204" pitchFamily="34" charset="0"/>
              <a:buChar char="•"/>
            </a:pPr>
            <a:r>
              <a:rPr lang="en-US" sz="1800" b="0" i="0" dirty="0">
                <a:solidFill>
                  <a:srgbClr val="000000"/>
                </a:solidFill>
                <a:effectLst/>
                <a:latin typeface="+mn-lt"/>
              </a:rPr>
              <a:t>Framework</a:t>
            </a:r>
            <a:r>
              <a:rPr lang="en-US" sz="1800" dirty="0">
                <a:solidFill>
                  <a:srgbClr val="000000"/>
                </a:solidFill>
                <a:latin typeface="+mn-lt"/>
              </a:rPr>
              <a:t> </a:t>
            </a:r>
            <a:r>
              <a:rPr lang="en-US" sz="1800" b="0" i="0" dirty="0">
                <a:solidFill>
                  <a:srgbClr val="000000"/>
                </a:solidFill>
                <a:effectLst/>
                <a:latin typeface="+mn-lt"/>
              </a:rPr>
              <a:t>Profiles -- Represents the outcomes based on business needs that an organization has selected from the Framework Categories and Subcategories</a:t>
            </a:r>
          </a:p>
          <a:p>
            <a:pPr marL="1111250" lvl="2">
              <a:spcBef>
                <a:spcPts val="0"/>
              </a:spcBef>
              <a:spcAft>
                <a:spcPts val="600"/>
              </a:spcAft>
              <a:buFont typeface="Arial" panose="020B0604020202020204" pitchFamily="34" charset="0"/>
              <a:buChar char="•"/>
            </a:pPr>
            <a:r>
              <a:rPr lang="en-US" sz="1800" dirty="0">
                <a:solidFill>
                  <a:schemeClr val="tx1"/>
                </a:solidFill>
              </a:rPr>
              <a:t>A qualitative measure of organizational cybersecurity risk management practices</a:t>
            </a:r>
          </a:p>
          <a:p>
            <a:pPr marL="1111250" lvl="2">
              <a:spcBef>
                <a:spcPts val="0"/>
              </a:spcBef>
              <a:spcAft>
                <a:spcPts val="600"/>
              </a:spcAft>
              <a:buFont typeface="Arial" panose="020B0604020202020204" pitchFamily="34" charset="0"/>
              <a:buChar char="•"/>
            </a:pPr>
            <a:br>
              <a:rPr lang="en-US" dirty="0"/>
            </a:br>
            <a:endParaRPr lang="en-US" b="0" i="0" dirty="0">
              <a:solidFill>
                <a:srgbClr val="000000"/>
              </a:solidFill>
              <a:effectLst/>
              <a:latin typeface="+mn-lt"/>
              <a:ea typeface="Verdana" panose="020B0604030504040204" pitchFamily="34" charset="0"/>
            </a:endParaRPr>
          </a:p>
          <a:p>
            <a:pPr marL="285750" indent="-285750">
              <a:buFont typeface="Arial" panose="020B0604020202020204" pitchFamily="34" charset="0"/>
              <a:buChar char="•"/>
            </a:pPr>
            <a:endParaRPr lang="en-US" dirty="0">
              <a:solidFill>
                <a:schemeClr val="tx1"/>
              </a:solidFill>
              <a:latin typeface="+mn-lt"/>
              <a:ea typeface="Verdana" panose="020B0604030504040204" pitchFamily="34" charset="0"/>
            </a:endParaRPr>
          </a:p>
        </p:txBody>
      </p:sp>
    </p:spTree>
    <p:extLst>
      <p:ext uri="{BB962C8B-B14F-4D97-AF65-F5344CB8AC3E}">
        <p14:creationId xmlns:p14="http://schemas.microsoft.com/office/powerpoint/2010/main" val="617272273"/>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0" y="942596"/>
            <a:ext cx="7810500" cy="962404"/>
          </a:xfrm>
        </p:spPr>
        <p:txBody>
          <a:bodyPr rIns="132080"/>
          <a:lstStyle/>
          <a:p>
            <a:pPr eaLnBrk="1" hangingPunct="1"/>
            <a:br>
              <a:rPr lang="fr-FR" dirty="0"/>
            </a:br>
            <a:br>
              <a:rPr lang="fr-FR" dirty="0"/>
            </a:br>
            <a:br>
              <a:rPr lang="fr-FR" dirty="0"/>
            </a:br>
            <a:r>
              <a:rPr lang="fr-FR" dirty="0"/>
              <a:t>NIST </a:t>
            </a:r>
            <a:r>
              <a:rPr lang="fr-FR" dirty="0" err="1"/>
              <a:t>CyberSecurity</a:t>
            </a:r>
            <a:r>
              <a:rPr lang="fr-FR" dirty="0"/>
              <a:t> Framework</a:t>
            </a:r>
            <a:br>
              <a:rPr lang="fr-FR" dirty="0"/>
            </a:br>
            <a:r>
              <a:rPr lang="fr-FR" dirty="0" err="1"/>
              <a:t>Framework</a:t>
            </a:r>
            <a:r>
              <a:rPr lang="fr-FR" dirty="0"/>
              <a:t> </a:t>
            </a:r>
            <a:r>
              <a:rPr lang="fr-FR" dirty="0" err="1"/>
              <a:t>Core</a:t>
            </a:r>
            <a:r>
              <a:rPr lang="fr-FR" dirty="0"/>
              <a:t> </a:t>
            </a:r>
            <a:r>
              <a:rPr lang="fr-FR" dirty="0" err="1"/>
              <a:t>Elements</a:t>
            </a:r>
            <a:br>
              <a:rPr lang="fr-FR" dirty="0"/>
            </a:br>
            <a:br>
              <a:rPr lang="fr-FR" dirty="0"/>
            </a:b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Content Placeholder 2">
            <a:extLst>
              <a:ext uri="{FF2B5EF4-FFF2-40B4-BE49-F238E27FC236}">
                <a16:creationId xmlns:a16="http://schemas.microsoft.com/office/drawing/2014/main" id="{8C54B873-F278-4F7E-983D-5CDC0A907535}"/>
              </a:ext>
            </a:extLst>
          </p:cNvPr>
          <p:cNvSpPr txBox="1">
            <a:spLocks/>
          </p:cNvSpPr>
          <p:nvPr/>
        </p:nvSpPr>
        <p:spPr>
          <a:xfrm>
            <a:off x="127000" y="1189038"/>
            <a:ext cx="8828088" cy="5313362"/>
          </a:xfrm>
          <a:prstGeom prst="rect">
            <a:avLst/>
          </a:prstGeom>
        </p:spPr>
        <p:txBody>
          <a:bodyPr/>
          <a:lstStyle>
            <a:lvl1pPr marL="342900" marR="0" indent="-342900" algn="l" defTabSz="914400" rtl="0" latinLnBrk="0">
              <a:lnSpc>
                <a:spcPct val="100000"/>
              </a:lnSpc>
              <a:spcBef>
                <a:spcPts val="400"/>
              </a:spcBef>
              <a:spcAft>
                <a:spcPts val="0"/>
              </a:spcAft>
              <a:buClrTx/>
              <a:buSzTx/>
              <a:buFontTx/>
              <a:buNone/>
              <a:tabLst/>
              <a:defRPr sz="2000" b="0" i="0" u="none" strike="noStrike" cap="none" spc="0" baseline="0">
                <a:ln>
                  <a:noFill/>
                </a:ln>
                <a:solidFill>
                  <a:srgbClr val="595959"/>
                </a:solidFill>
                <a:uFillTx/>
                <a:latin typeface="Arial"/>
                <a:ea typeface="Arial"/>
                <a:cs typeface="Arial"/>
                <a:sym typeface="Arial"/>
              </a:defRPr>
            </a:lvl1pPr>
            <a:lvl2pPr marL="742950" marR="0" indent="-28575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2pPr>
            <a:lvl3pPr marL="1168400" marR="0" indent="-254000" algn="l" defTabSz="914400" rtl="0" latinLnBrk="0">
              <a:lnSpc>
                <a:spcPct val="100000"/>
              </a:lnSpc>
              <a:spcBef>
                <a:spcPts val="400"/>
              </a:spcBef>
              <a:spcAft>
                <a:spcPts val="0"/>
              </a:spcAft>
              <a:buClrTx/>
              <a:buSzPct val="120000"/>
              <a:buFontTx/>
              <a:buChar char="•"/>
              <a:tabLst/>
              <a:defRPr sz="2000" b="0" i="0" u="none" strike="noStrike" cap="none" spc="0" baseline="0">
                <a:ln>
                  <a:noFill/>
                </a:ln>
                <a:solidFill>
                  <a:srgbClr val="595959"/>
                </a:solidFill>
                <a:uFillTx/>
                <a:latin typeface="Arial"/>
                <a:ea typeface="Arial"/>
                <a:cs typeface="Arial"/>
                <a:sym typeface="Arial"/>
              </a:defRPr>
            </a:lvl3pPr>
            <a:lvl4pPr marL="1625600" marR="0" indent="-2540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4pPr>
            <a:lvl5pPr marL="20574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5pPr>
            <a:lvl6pPr marL="25146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6pPr>
            <a:lvl7pPr marL="29718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7pPr>
            <a:lvl8pPr marL="34290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8pPr>
            <a:lvl9pPr marL="38862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9pPr>
          </a:lstStyle>
          <a:p>
            <a:pPr marL="285750" indent="-285750">
              <a:spcBef>
                <a:spcPts val="0"/>
              </a:spcBef>
              <a:spcAft>
                <a:spcPts val="600"/>
              </a:spcAft>
              <a:buFont typeface="Arial" panose="020B0604020202020204" pitchFamily="34" charset="0"/>
              <a:buChar char="•"/>
            </a:pPr>
            <a:r>
              <a:rPr lang="en-US" b="1" i="0" dirty="0">
                <a:solidFill>
                  <a:srgbClr val="000000"/>
                </a:solidFill>
                <a:effectLst/>
                <a:latin typeface="+mn-lt"/>
                <a:ea typeface="Verdana" panose="020B0604030504040204" pitchFamily="34" charset="0"/>
              </a:rPr>
              <a:t>Functions</a:t>
            </a:r>
            <a:r>
              <a:rPr lang="en-US" b="0" i="0" dirty="0">
                <a:solidFill>
                  <a:srgbClr val="000000"/>
                </a:solidFill>
                <a:effectLst/>
                <a:latin typeface="+mn-lt"/>
                <a:ea typeface="Verdana" panose="020B0604030504040204" pitchFamily="34" charset="0"/>
              </a:rPr>
              <a:t>: </a:t>
            </a:r>
            <a:r>
              <a:rPr lang="en-US" b="0" i="0" dirty="0">
                <a:solidFill>
                  <a:srgbClr val="000000"/>
                </a:solidFill>
                <a:effectLst/>
                <a:latin typeface="+mn-lt"/>
              </a:rPr>
              <a:t>Organize basic cybersecurity activities at their highest level</a:t>
            </a:r>
          </a:p>
          <a:p>
            <a:pPr marL="685800" lvl="1">
              <a:spcBef>
                <a:spcPts val="0"/>
              </a:spcBef>
              <a:spcAft>
                <a:spcPts val="600"/>
              </a:spcAft>
              <a:buFont typeface="Arial" panose="020B0604020202020204" pitchFamily="34" charset="0"/>
              <a:buChar char="•"/>
            </a:pPr>
            <a:r>
              <a:rPr lang="en-US" sz="1800" dirty="0">
                <a:solidFill>
                  <a:srgbClr val="000000"/>
                </a:solidFill>
                <a:latin typeface="+mn-lt"/>
              </a:rPr>
              <a:t>Functions are </a:t>
            </a:r>
            <a:r>
              <a:rPr lang="en-US" sz="1800" b="0" i="0" dirty="0">
                <a:solidFill>
                  <a:srgbClr val="000000"/>
                </a:solidFill>
                <a:effectLst/>
                <a:latin typeface="+mn-lt"/>
              </a:rPr>
              <a:t>Identify, Protect, Detect, Respond, and Recover</a:t>
            </a:r>
            <a:r>
              <a:rPr lang="en-US" dirty="0">
                <a:latin typeface="+mn-lt"/>
              </a:rPr>
              <a:t> </a:t>
            </a:r>
            <a:endParaRPr lang="en-US" b="0" i="0" dirty="0">
              <a:solidFill>
                <a:srgbClr val="000000"/>
              </a:solidFill>
              <a:effectLst/>
              <a:latin typeface="+mn-lt"/>
            </a:endParaRPr>
          </a:p>
          <a:p>
            <a:pPr marL="285750" indent="-285750">
              <a:spcBef>
                <a:spcPts val="0"/>
              </a:spcBef>
              <a:spcAft>
                <a:spcPts val="600"/>
              </a:spcAft>
              <a:buFont typeface="Arial" panose="020B0604020202020204" pitchFamily="34" charset="0"/>
              <a:buChar char="•"/>
            </a:pPr>
            <a:r>
              <a:rPr lang="en-US" b="1" dirty="0">
                <a:solidFill>
                  <a:srgbClr val="000000"/>
                </a:solidFill>
                <a:latin typeface="+mn-lt"/>
              </a:rPr>
              <a:t>Categories</a:t>
            </a:r>
            <a:r>
              <a:rPr lang="en-US" dirty="0">
                <a:solidFill>
                  <a:srgbClr val="000000"/>
                </a:solidFill>
                <a:latin typeface="+mn-lt"/>
              </a:rPr>
              <a:t>: </a:t>
            </a:r>
            <a:r>
              <a:rPr lang="en-US" dirty="0">
                <a:latin typeface="+mn-lt"/>
              </a:rPr>
              <a:t> </a:t>
            </a:r>
            <a:r>
              <a:rPr lang="en-US" b="0" i="0" dirty="0">
                <a:solidFill>
                  <a:srgbClr val="000000"/>
                </a:solidFill>
                <a:effectLst/>
                <a:latin typeface="+mn-lt"/>
              </a:rPr>
              <a:t>Subdivisions of a Function into groups of cybersecurity outcomes closely tied to programmatic needs and particular activities. </a:t>
            </a:r>
          </a:p>
          <a:p>
            <a:pPr marL="685800" lvl="1">
              <a:spcBef>
                <a:spcPts val="0"/>
              </a:spcBef>
              <a:spcAft>
                <a:spcPts val="600"/>
              </a:spcAft>
              <a:buFont typeface="Arial" panose="020B0604020202020204" pitchFamily="34" charset="0"/>
              <a:buChar char="•"/>
            </a:pPr>
            <a:r>
              <a:rPr lang="en-US" sz="1800" b="0" i="0" dirty="0">
                <a:solidFill>
                  <a:srgbClr val="000000"/>
                </a:solidFill>
                <a:effectLst/>
                <a:latin typeface="+mn-lt"/>
              </a:rPr>
              <a:t>Examples of Categories include “Asset Management,” “Identity Management and Access Control,” and “Detection Processes.”</a:t>
            </a:r>
            <a:r>
              <a:rPr lang="en-US" sz="1800" dirty="0">
                <a:latin typeface="+mn-lt"/>
              </a:rPr>
              <a:t> </a:t>
            </a:r>
          </a:p>
          <a:p>
            <a:pPr marL="285750" indent="-285750">
              <a:spcBef>
                <a:spcPts val="0"/>
              </a:spcBef>
              <a:spcAft>
                <a:spcPts val="600"/>
              </a:spcAft>
              <a:buFont typeface="Arial" panose="020B0604020202020204" pitchFamily="34" charset="0"/>
              <a:buChar char="•"/>
            </a:pPr>
            <a:r>
              <a:rPr lang="en-US" b="1" i="0" dirty="0">
                <a:solidFill>
                  <a:srgbClr val="000000"/>
                </a:solidFill>
                <a:effectLst/>
                <a:latin typeface="+mn-lt"/>
              </a:rPr>
              <a:t>Subcategories: </a:t>
            </a:r>
            <a:r>
              <a:rPr lang="en-US" dirty="0">
                <a:solidFill>
                  <a:srgbClr val="000000"/>
                </a:solidFill>
                <a:latin typeface="+mn-lt"/>
              </a:rPr>
              <a:t>F</a:t>
            </a:r>
            <a:r>
              <a:rPr lang="en-US" b="0" i="0" dirty="0">
                <a:solidFill>
                  <a:srgbClr val="000000"/>
                </a:solidFill>
                <a:effectLst/>
                <a:latin typeface="+mn-lt"/>
              </a:rPr>
              <a:t>urther divide a Category into specific outcomes of technical and/or management activities. </a:t>
            </a:r>
          </a:p>
          <a:p>
            <a:pPr marL="685800" lvl="1">
              <a:spcBef>
                <a:spcPts val="0"/>
              </a:spcBef>
              <a:spcAft>
                <a:spcPts val="600"/>
              </a:spcAft>
              <a:buFont typeface="Arial" panose="020B0604020202020204" pitchFamily="34" charset="0"/>
              <a:buChar char="•"/>
            </a:pPr>
            <a:r>
              <a:rPr lang="en-US" sz="1800" dirty="0">
                <a:solidFill>
                  <a:srgbClr val="000000"/>
                </a:solidFill>
                <a:latin typeface="+mn-lt"/>
              </a:rPr>
              <a:t>P</a:t>
            </a:r>
            <a:r>
              <a:rPr lang="en-US" sz="1800" b="0" i="0" dirty="0">
                <a:solidFill>
                  <a:srgbClr val="000000"/>
                </a:solidFill>
                <a:effectLst/>
                <a:latin typeface="+mn-lt"/>
              </a:rPr>
              <a:t>rovide a set of results that, while not exhaustive, help</a:t>
            </a:r>
            <a:br>
              <a:rPr lang="en-US" sz="1800" b="0" i="0" dirty="0">
                <a:solidFill>
                  <a:srgbClr val="000000"/>
                </a:solidFill>
                <a:effectLst/>
                <a:latin typeface="+mn-lt"/>
              </a:rPr>
            </a:br>
            <a:r>
              <a:rPr lang="en-US" sz="1800" b="0" i="0" dirty="0">
                <a:solidFill>
                  <a:srgbClr val="000000"/>
                </a:solidFill>
                <a:effectLst/>
                <a:latin typeface="+mn-lt"/>
              </a:rPr>
              <a:t>support achievement of the outcomes in each Category</a:t>
            </a:r>
            <a:r>
              <a:rPr lang="en-US" sz="1800" dirty="0">
                <a:latin typeface="+mn-lt"/>
              </a:rPr>
              <a:t> </a:t>
            </a:r>
          </a:p>
          <a:p>
            <a:pPr marL="285750" indent="-285750">
              <a:spcBef>
                <a:spcPts val="0"/>
              </a:spcBef>
              <a:spcAft>
                <a:spcPts val="600"/>
              </a:spcAft>
              <a:buFont typeface="Arial" panose="020B0604020202020204" pitchFamily="34" charset="0"/>
              <a:buChar char="•"/>
            </a:pPr>
            <a:r>
              <a:rPr lang="en-US" b="1" i="0" dirty="0">
                <a:solidFill>
                  <a:srgbClr val="000000"/>
                </a:solidFill>
                <a:effectLst/>
                <a:latin typeface="+mn-lt"/>
              </a:rPr>
              <a:t>Informative References: </a:t>
            </a:r>
            <a:r>
              <a:rPr lang="en-US" i="0" dirty="0">
                <a:solidFill>
                  <a:srgbClr val="000000"/>
                </a:solidFill>
                <a:effectLst/>
                <a:latin typeface="+mn-lt"/>
              </a:rPr>
              <a:t>S</a:t>
            </a:r>
            <a:r>
              <a:rPr lang="en-US" b="0" i="0" dirty="0">
                <a:solidFill>
                  <a:srgbClr val="000000"/>
                </a:solidFill>
                <a:effectLst/>
                <a:latin typeface="+mn-lt"/>
              </a:rPr>
              <a:t>pecific sections of standards, guidelines, and practices common among critical infrastructure sectors that illustrate a method to achieve the outcomes associated with each Subcategory</a:t>
            </a:r>
            <a:r>
              <a:rPr lang="en-US" dirty="0">
                <a:latin typeface="+mn-lt"/>
              </a:rPr>
              <a:t> </a:t>
            </a:r>
            <a:br>
              <a:rPr lang="en-US" dirty="0">
                <a:latin typeface="+mn-lt"/>
              </a:rPr>
            </a:br>
            <a:br>
              <a:rPr lang="en-US" dirty="0"/>
            </a:br>
            <a:br>
              <a:rPr lang="en-US" dirty="0"/>
            </a:br>
            <a:endParaRPr lang="en-US" b="0" i="0" dirty="0">
              <a:solidFill>
                <a:srgbClr val="000000"/>
              </a:solidFill>
              <a:effectLst/>
              <a:latin typeface="+mn-lt"/>
              <a:ea typeface="Verdana" panose="020B0604030504040204" pitchFamily="34" charset="0"/>
            </a:endParaRPr>
          </a:p>
          <a:p>
            <a:pPr marL="285750" indent="-285750">
              <a:buFont typeface="Arial" panose="020B0604020202020204" pitchFamily="34" charset="0"/>
              <a:buChar char="•"/>
            </a:pPr>
            <a:endParaRPr lang="en-US" dirty="0">
              <a:solidFill>
                <a:schemeClr val="tx1"/>
              </a:solidFill>
              <a:latin typeface="+mn-lt"/>
              <a:ea typeface="Verdana" panose="020B0604030504040204" pitchFamily="34" charset="0"/>
            </a:endParaRPr>
          </a:p>
        </p:txBody>
      </p:sp>
    </p:spTree>
    <p:extLst>
      <p:ext uri="{BB962C8B-B14F-4D97-AF65-F5344CB8AC3E}">
        <p14:creationId xmlns:p14="http://schemas.microsoft.com/office/powerpoint/2010/main" val="389455138"/>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30956" y="-40481"/>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0" y="942596"/>
            <a:ext cx="7810500" cy="609600"/>
          </a:xfrm>
        </p:spPr>
        <p:txBody>
          <a:bodyPr rIns="132080"/>
          <a:lstStyle/>
          <a:p>
            <a:pPr eaLnBrk="1" hangingPunct="1"/>
            <a:br>
              <a:rPr lang="fr-FR" dirty="0"/>
            </a:br>
            <a:br>
              <a:rPr lang="fr-FR" dirty="0"/>
            </a:br>
            <a:br>
              <a:rPr lang="fr-FR" dirty="0"/>
            </a:br>
            <a:r>
              <a:rPr lang="fr-FR" dirty="0"/>
              <a:t>NIST </a:t>
            </a:r>
            <a:r>
              <a:rPr lang="fr-FR" dirty="0" err="1"/>
              <a:t>CyberSecurity</a:t>
            </a:r>
            <a:r>
              <a:rPr lang="fr-FR" dirty="0"/>
              <a:t> Framework</a:t>
            </a:r>
            <a:br>
              <a:rPr lang="fr-FR" dirty="0"/>
            </a:br>
            <a:r>
              <a:rPr lang="fr-FR" dirty="0" err="1"/>
              <a:t>Framework</a:t>
            </a:r>
            <a:r>
              <a:rPr lang="fr-FR" dirty="0"/>
              <a:t> </a:t>
            </a:r>
            <a:r>
              <a:rPr lang="fr-FR" dirty="0" err="1"/>
              <a:t>Core</a:t>
            </a:r>
            <a:br>
              <a:rPr lang="fr-FR" dirty="0"/>
            </a:b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1">
            <a:extLst>
              <a:ext uri="{FF2B5EF4-FFF2-40B4-BE49-F238E27FC236}">
                <a16:creationId xmlns:a16="http://schemas.microsoft.com/office/drawing/2014/main" id="{C895B9C6-FDBF-484A-8E5C-A5674FBE4CDB}"/>
              </a:ext>
            </a:extLst>
          </p:cNvPr>
          <p:cNvGraphicFramePr>
            <a:graphicFrameLocks noGrp="1"/>
          </p:cNvGraphicFramePr>
          <p:nvPr>
            <p:extLst>
              <p:ext uri="{D42A27DB-BD31-4B8C-83A1-F6EECF244321}">
                <p14:modId xmlns:p14="http://schemas.microsoft.com/office/powerpoint/2010/main" val="3369727858"/>
              </p:ext>
            </p:extLst>
          </p:nvPr>
        </p:nvGraphicFramePr>
        <p:xfrm>
          <a:off x="457200" y="1247396"/>
          <a:ext cx="1752600" cy="5077203"/>
        </p:xfrm>
        <a:graphic>
          <a:graphicData uri="http://schemas.openxmlformats.org/drawingml/2006/table">
            <a:tbl>
              <a:tblPr firstRow="1" firstCol="1" bandRow="1"/>
              <a:tblGrid>
                <a:gridCol w="1752600">
                  <a:extLst>
                    <a:ext uri="{9D8B030D-6E8A-4147-A177-3AD203B41FA5}">
                      <a16:colId xmlns:a16="http://schemas.microsoft.com/office/drawing/2014/main" val="20001"/>
                    </a:ext>
                  </a:extLst>
                </a:gridCol>
              </a:tblGrid>
              <a:tr h="367913">
                <a:tc>
                  <a:txBody>
                    <a:bodyPr/>
                    <a:lstStyle/>
                    <a:p>
                      <a:pPr marL="0" marR="0" algn="ctr">
                        <a:spcBef>
                          <a:spcPts val="0"/>
                        </a:spcBef>
                        <a:spcAft>
                          <a:spcPts val="600"/>
                        </a:spcAft>
                      </a:pPr>
                      <a:r>
                        <a:rPr lang="en-US" sz="1800" b="1" dirty="0">
                          <a:effectLst/>
                          <a:latin typeface="+mn-lt"/>
                          <a:ea typeface="Times New Roman"/>
                        </a:rPr>
                        <a:t>Function</a:t>
                      </a:r>
                    </a:p>
                  </a:txBody>
                  <a:tcPr marL="29204" marR="292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941858">
                <a:tc>
                  <a:txBody>
                    <a:bodyPr/>
                    <a:lstStyle/>
                    <a:p>
                      <a:pPr marL="0" marR="0" algn="ctr">
                        <a:spcBef>
                          <a:spcPts val="0"/>
                        </a:spcBef>
                        <a:spcAft>
                          <a:spcPts val="600"/>
                        </a:spcAft>
                      </a:pPr>
                      <a:r>
                        <a:rPr lang="en-US" sz="1800" b="1" dirty="0">
                          <a:effectLst/>
                          <a:latin typeface="+mn-lt"/>
                          <a:ea typeface="Times New Roman"/>
                        </a:rPr>
                        <a:t>Identify</a:t>
                      </a:r>
                    </a:p>
                  </a:txBody>
                  <a:tcPr marL="29204" marR="292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66FF"/>
                    </a:solidFill>
                  </a:tcPr>
                </a:tc>
                <a:extLst>
                  <a:ext uri="{0D108BD9-81ED-4DB2-BD59-A6C34878D82A}">
                    <a16:rowId xmlns:a16="http://schemas.microsoft.com/office/drawing/2014/main" val="10001"/>
                  </a:ext>
                </a:extLst>
              </a:tr>
              <a:tr h="941858">
                <a:tc>
                  <a:txBody>
                    <a:bodyPr/>
                    <a:lstStyle/>
                    <a:p>
                      <a:pPr marL="0" marR="0" algn="ctr">
                        <a:spcBef>
                          <a:spcPts val="0"/>
                        </a:spcBef>
                        <a:spcAft>
                          <a:spcPts val="600"/>
                        </a:spcAft>
                      </a:pPr>
                      <a:r>
                        <a:rPr lang="en-US" sz="1800" b="1" dirty="0">
                          <a:solidFill>
                            <a:schemeClr val="bg1"/>
                          </a:solidFill>
                          <a:effectLst/>
                          <a:latin typeface="+mn-lt"/>
                          <a:ea typeface="Times New Roman"/>
                        </a:rPr>
                        <a:t>Protect</a:t>
                      </a:r>
                    </a:p>
                  </a:txBody>
                  <a:tcPr marL="29204" marR="292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0080"/>
                    </a:solidFill>
                  </a:tcPr>
                </a:tc>
                <a:extLst>
                  <a:ext uri="{0D108BD9-81ED-4DB2-BD59-A6C34878D82A}">
                    <a16:rowId xmlns:a16="http://schemas.microsoft.com/office/drawing/2014/main" val="10006"/>
                  </a:ext>
                </a:extLst>
              </a:tr>
              <a:tr h="941858">
                <a:tc>
                  <a:txBody>
                    <a:bodyPr/>
                    <a:lstStyle/>
                    <a:p>
                      <a:pPr marL="0" marR="0" algn="ctr">
                        <a:spcBef>
                          <a:spcPts val="0"/>
                        </a:spcBef>
                        <a:spcAft>
                          <a:spcPts val="600"/>
                        </a:spcAft>
                      </a:pPr>
                      <a:r>
                        <a:rPr lang="en-US" sz="1800" b="1" dirty="0">
                          <a:effectLst/>
                          <a:latin typeface="+mn-lt"/>
                          <a:ea typeface="Times New Roman"/>
                        </a:rPr>
                        <a:t>Detect</a:t>
                      </a:r>
                    </a:p>
                  </a:txBody>
                  <a:tcPr marL="29204" marR="292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2"/>
                  </a:ext>
                </a:extLst>
              </a:tr>
              <a:tr h="941858">
                <a:tc>
                  <a:txBody>
                    <a:bodyPr/>
                    <a:lstStyle/>
                    <a:p>
                      <a:pPr marL="0" marR="0" algn="ctr">
                        <a:spcBef>
                          <a:spcPts val="0"/>
                        </a:spcBef>
                        <a:spcAft>
                          <a:spcPts val="600"/>
                        </a:spcAft>
                      </a:pPr>
                      <a:r>
                        <a:rPr lang="en-US" sz="1800" b="1" dirty="0">
                          <a:effectLst/>
                          <a:latin typeface="+mn-lt"/>
                          <a:ea typeface="Times New Roman"/>
                        </a:rPr>
                        <a:t>Respond</a:t>
                      </a:r>
                    </a:p>
                  </a:txBody>
                  <a:tcPr marL="29204" marR="292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15"/>
                  </a:ext>
                </a:extLst>
              </a:tr>
              <a:tr h="941858">
                <a:tc>
                  <a:txBody>
                    <a:bodyPr/>
                    <a:lstStyle/>
                    <a:p>
                      <a:pPr marL="0" marR="0" algn="ctr">
                        <a:spcBef>
                          <a:spcPts val="0"/>
                        </a:spcBef>
                        <a:spcAft>
                          <a:spcPts val="600"/>
                        </a:spcAft>
                      </a:pPr>
                      <a:r>
                        <a:rPr lang="en-US" sz="1800" b="1" dirty="0">
                          <a:effectLst/>
                          <a:latin typeface="+mn-lt"/>
                          <a:ea typeface="Times New Roman"/>
                        </a:rPr>
                        <a:t>Recover</a:t>
                      </a:r>
                    </a:p>
                  </a:txBody>
                  <a:tcPr marL="29204" marR="292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extLst>
                  <a:ext uri="{0D108BD9-81ED-4DB2-BD59-A6C34878D82A}">
                    <a16:rowId xmlns:a16="http://schemas.microsoft.com/office/drawing/2014/main" val="10020"/>
                  </a:ext>
                </a:extLst>
              </a:tr>
            </a:tbl>
          </a:graphicData>
        </a:graphic>
      </p:graphicFrame>
      <p:sp>
        <p:nvSpPr>
          <p:cNvPr id="3" name="Content Placeholder 2">
            <a:extLst>
              <a:ext uri="{FF2B5EF4-FFF2-40B4-BE49-F238E27FC236}">
                <a16:creationId xmlns:a16="http://schemas.microsoft.com/office/drawing/2014/main" id="{90E4F86F-C63D-459C-9DCA-9452F2B12F3D}"/>
              </a:ext>
            </a:extLst>
          </p:cNvPr>
          <p:cNvSpPr txBox="1">
            <a:spLocks/>
          </p:cNvSpPr>
          <p:nvPr/>
        </p:nvSpPr>
        <p:spPr>
          <a:xfrm>
            <a:off x="2209800" y="1583945"/>
            <a:ext cx="6903244" cy="4160939"/>
          </a:xfrm>
          <a:prstGeom prst="rect">
            <a:avLst/>
          </a:prstGeom>
        </p:spPr>
        <p:txBody>
          <a:bodyPr/>
          <a:lstStyle>
            <a:lvl1pPr marL="342900" marR="0" indent="-342900" algn="l" defTabSz="914400" rtl="0" latinLnBrk="0">
              <a:lnSpc>
                <a:spcPct val="100000"/>
              </a:lnSpc>
              <a:spcBef>
                <a:spcPts val="400"/>
              </a:spcBef>
              <a:spcAft>
                <a:spcPts val="0"/>
              </a:spcAft>
              <a:buClrTx/>
              <a:buSzTx/>
              <a:buFontTx/>
              <a:buNone/>
              <a:tabLst/>
              <a:defRPr sz="2000" b="0" i="0" u="none" strike="noStrike" cap="none" spc="0" baseline="0">
                <a:ln>
                  <a:noFill/>
                </a:ln>
                <a:solidFill>
                  <a:srgbClr val="595959"/>
                </a:solidFill>
                <a:uFillTx/>
                <a:latin typeface="Arial"/>
                <a:ea typeface="Arial"/>
                <a:cs typeface="Arial"/>
                <a:sym typeface="Arial"/>
              </a:defRPr>
            </a:lvl1pPr>
            <a:lvl2pPr marL="742950" marR="0" indent="-28575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2pPr>
            <a:lvl3pPr marL="1168400" marR="0" indent="-254000" algn="l" defTabSz="914400" rtl="0" latinLnBrk="0">
              <a:lnSpc>
                <a:spcPct val="100000"/>
              </a:lnSpc>
              <a:spcBef>
                <a:spcPts val="400"/>
              </a:spcBef>
              <a:spcAft>
                <a:spcPts val="0"/>
              </a:spcAft>
              <a:buClrTx/>
              <a:buSzPct val="120000"/>
              <a:buFontTx/>
              <a:buChar char="•"/>
              <a:tabLst/>
              <a:defRPr sz="2000" b="0" i="0" u="none" strike="noStrike" cap="none" spc="0" baseline="0">
                <a:ln>
                  <a:noFill/>
                </a:ln>
                <a:solidFill>
                  <a:srgbClr val="595959"/>
                </a:solidFill>
                <a:uFillTx/>
                <a:latin typeface="Arial"/>
                <a:ea typeface="Arial"/>
                <a:cs typeface="Arial"/>
                <a:sym typeface="Arial"/>
              </a:defRPr>
            </a:lvl3pPr>
            <a:lvl4pPr marL="1625600" marR="0" indent="-2540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4pPr>
            <a:lvl5pPr marL="20574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5pPr>
            <a:lvl6pPr marL="25146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6pPr>
            <a:lvl7pPr marL="29718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7pPr>
            <a:lvl8pPr marL="34290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8pPr>
            <a:lvl9pPr marL="38862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9pPr>
          </a:lstStyle>
          <a:p>
            <a:pPr indent="-333375">
              <a:spcBef>
                <a:spcPts val="0"/>
              </a:spcBef>
              <a:spcAft>
                <a:spcPts val="1200"/>
              </a:spcAft>
              <a:buFont typeface="Arial" panose="020B0604020202020204" pitchFamily="34" charset="0"/>
              <a:buChar char="•"/>
            </a:pPr>
            <a:r>
              <a:rPr lang="en-US" sz="1800" b="0" i="0" dirty="0">
                <a:solidFill>
                  <a:srgbClr val="000000"/>
                </a:solidFill>
                <a:effectLst/>
                <a:latin typeface="+mn-lt"/>
              </a:rPr>
              <a:t>Develop an organizational understanding to manage cybersecurity risk to systems, people, assets, data, and capabilities</a:t>
            </a:r>
            <a:r>
              <a:rPr lang="en-US" sz="1800" dirty="0">
                <a:latin typeface="+mn-lt"/>
              </a:rPr>
              <a:t> </a:t>
            </a:r>
          </a:p>
          <a:p>
            <a:pPr indent="-333375">
              <a:spcBef>
                <a:spcPts val="0"/>
              </a:spcBef>
              <a:spcAft>
                <a:spcPts val="3000"/>
              </a:spcAft>
              <a:buFont typeface="Arial" panose="020B0604020202020204" pitchFamily="34" charset="0"/>
              <a:buChar char="•"/>
            </a:pPr>
            <a:r>
              <a:rPr lang="en-US" sz="1800" b="0" i="0" dirty="0">
                <a:solidFill>
                  <a:srgbClr val="000000"/>
                </a:solidFill>
                <a:effectLst/>
                <a:latin typeface="+mn-lt"/>
              </a:rPr>
              <a:t>Develop and implement appropriate safeguards to ensure delivery of critical services.</a:t>
            </a:r>
            <a:r>
              <a:rPr lang="en-US" sz="1800" dirty="0">
                <a:latin typeface="+mn-lt"/>
              </a:rPr>
              <a:t> </a:t>
            </a:r>
          </a:p>
          <a:p>
            <a:pPr indent="-333375">
              <a:spcBef>
                <a:spcPts val="600"/>
              </a:spcBef>
              <a:spcAft>
                <a:spcPts val="1800"/>
              </a:spcAft>
              <a:buFont typeface="Arial" panose="020B0604020202020204" pitchFamily="34" charset="0"/>
              <a:buChar char="•"/>
            </a:pPr>
            <a:r>
              <a:rPr lang="en-US" sz="1800" b="0" i="0" dirty="0">
                <a:solidFill>
                  <a:srgbClr val="000000"/>
                </a:solidFill>
                <a:effectLst/>
                <a:latin typeface="+mn-lt"/>
              </a:rPr>
              <a:t>Develop and implement appropriate activities to identify the occurrence of a cybersecurity event</a:t>
            </a:r>
          </a:p>
          <a:p>
            <a:pPr indent="-333375">
              <a:spcBef>
                <a:spcPts val="600"/>
              </a:spcBef>
              <a:spcAft>
                <a:spcPts val="1200"/>
              </a:spcAft>
              <a:buFont typeface="Arial" panose="020B0604020202020204" pitchFamily="34" charset="0"/>
              <a:buChar char="•"/>
            </a:pPr>
            <a:r>
              <a:rPr lang="en-US" sz="1800" b="0" i="0" dirty="0">
                <a:solidFill>
                  <a:srgbClr val="000000"/>
                </a:solidFill>
                <a:effectLst/>
                <a:latin typeface="+mn-lt"/>
              </a:rPr>
              <a:t>Develop and implement appropriate activities to take action regarding a detected cybersecurity incident</a:t>
            </a:r>
            <a:r>
              <a:rPr lang="en-US" sz="1800" dirty="0">
                <a:latin typeface="+mn-lt"/>
              </a:rPr>
              <a:t> </a:t>
            </a:r>
          </a:p>
          <a:p>
            <a:pPr indent="-333375">
              <a:spcBef>
                <a:spcPts val="1800"/>
              </a:spcBef>
              <a:buFont typeface="Arial" panose="020B0604020202020204" pitchFamily="34" charset="0"/>
              <a:buChar char="•"/>
            </a:pPr>
            <a:r>
              <a:rPr lang="en-US" sz="1800" b="0" i="0" dirty="0">
                <a:solidFill>
                  <a:srgbClr val="000000"/>
                </a:solidFill>
                <a:effectLst/>
                <a:latin typeface="+mn-lt"/>
              </a:rPr>
              <a:t>Develop and implement appropriate activities to maintain plans for resilience and to restore any capabilities or services that were impaired due to a cybersecurity incident</a:t>
            </a:r>
            <a:r>
              <a:rPr lang="en-US" sz="1800" dirty="0">
                <a:latin typeface="+mn-lt"/>
              </a:rPr>
              <a:t> </a:t>
            </a:r>
            <a:br>
              <a:rPr lang="en-US" sz="1100" dirty="0"/>
            </a:br>
            <a:br>
              <a:rPr lang="en-US" sz="1200" dirty="0"/>
            </a:br>
            <a:br>
              <a:rPr lang="en-US" sz="1400" dirty="0"/>
            </a:br>
            <a:endParaRPr lang="en-US" sz="1600" dirty="0">
              <a:solidFill>
                <a:schemeClr val="tx1"/>
              </a:solidFill>
              <a:latin typeface="+mn-lt"/>
              <a:ea typeface="Times New Roman"/>
            </a:endParaRPr>
          </a:p>
        </p:txBody>
      </p:sp>
    </p:spTree>
    <p:extLst>
      <p:ext uri="{BB962C8B-B14F-4D97-AF65-F5344CB8AC3E}">
        <p14:creationId xmlns:p14="http://schemas.microsoft.com/office/powerpoint/2010/main" val="280604393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30956" y="-40481"/>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08146" y="286258"/>
            <a:ext cx="7810500" cy="609600"/>
          </a:xfrm>
        </p:spPr>
        <p:txBody>
          <a:bodyPr rIns="132080"/>
          <a:lstStyle/>
          <a:p>
            <a:pPr eaLnBrk="1" hangingPunct="1"/>
            <a:br>
              <a:rPr lang="fr-FR" dirty="0"/>
            </a:br>
            <a:br>
              <a:rPr lang="fr-FR" dirty="0"/>
            </a:br>
            <a:br>
              <a:rPr lang="fr-FR" dirty="0"/>
            </a:br>
            <a:r>
              <a:rPr lang="fr-FR" dirty="0"/>
              <a:t>NIST </a:t>
            </a:r>
            <a:r>
              <a:rPr lang="fr-FR" dirty="0" err="1"/>
              <a:t>CyberSecurity</a:t>
            </a:r>
            <a:r>
              <a:rPr lang="fr-FR" dirty="0"/>
              <a:t> Framework</a:t>
            </a:r>
            <a:br>
              <a:rPr lang="fr-FR" dirty="0"/>
            </a:br>
            <a:r>
              <a:rPr lang="fr-FR" dirty="0" err="1"/>
              <a:t>Functions</a:t>
            </a:r>
            <a:r>
              <a:rPr lang="fr-FR" dirty="0"/>
              <a:t> and </a:t>
            </a:r>
            <a:r>
              <a:rPr lang="fr-FR" dirty="0" err="1"/>
              <a:t>Categories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a:extLst>
              <a:ext uri="{FF2B5EF4-FFF2-40B4-BE49-F238E27FC236}">
                <a16:creationId xmlns:a16="http://schemas.microsoft.com/office/drawing/2014/main" id="{03C0D0F3-3290-4D21-8895-7470046BB0B6}"/>
              </a:ext>
            </a:extLst>
          </p:cNvPr>
          <p:cNvSpPr txBox="1">
            <a:spLocks/>
          </p:cNvSpPr>
          <p:nvPr/>
        </p:nvSpPr>
        <p:spPr>
          <a:xfrm>
            <a:off x="127000" y="1189038"/>
            <a:ext cx="8828088" cy="5313362"/>
          </a:xfrm>
          <a:prstGeom prst="rect">
            <a:avLst/>
          </a:prstGeom>
        </p:spPr>
        <p:txBody>
          <a:bodyPr/>
          <a:lstStyle>
            <a:lvl1pPr marL="342900" marR="0" indent="-342900" algn="l" defTabSz="914400" rtl="0" latinLnBrk="0">
              <a:lnSpc>
                <a:spcPct val="100000"/>
              </a:lnSpc>
              <a:spcBef>
                <a:spcPts val="400"/>
              </a:spcBef>
              <a:spcAft>
                <a:spcPts val="0"/>
              </a:spcAft>
              <a:buClrTx/>
              <a:buSzTx/>
              <a:buFontTx/>
              <a:buNone/>
              <a:tabLst/>
              <a:defRPr sz="2000" b="0" i="0" u="none" strike="noStrike" cap="none" spc="0" baseline="0">
                <a:ln>
                  <a:noFill/>
                </a:ln>
                <a:solidFill>
                  <a:srgbClr val="595959"/>
                </a:solidFill>
                <a:uFillTx/>
                <a:latin typeface="Arial"/>
                <a:ea typeface="Arial"/>
                <a:cs typeface="Arial"/>
                <a:sym typeface="Arial"/>
              </a:defRPr>
            </a:lvl1pPr>
            <a:lvl2pPr marL="742950" marR="0" indent="-28575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2pPr>
            <a:lvl3pPr marL="1168400" marR="0" indent="-254000" algn="l" defTabSz="914400" rtl="0" latinLnBrk="0">
              <a:lnSpc>
                <a:spcPct val="100000"/>
              </a:lnSpc>
              <a:spcBef>
                <a:spcPts val="400"/>
              </a:spcBef>
              <a:spcAft>
                <a:spcPts val="0"/>
              </a:spcAft>
              <a:buClrTx/>
              <a:buSzPct val="120000"/>
              <a:buFontTx/>
              <a:buChar char="•"/>
              <a:tabLst/>
              <a:defRPr sz="2000" b="0" i="0" u="none" strike="noStrike" cap="none" spc="0" baseline="0">
                <a:ln>
                  <a:noFill/>
                </a:ln>
                <a:solidFill>
                  <a:srgbClr val="595959"/>
                </a:solidFill>
                <a:uFillTx/>
                <a:latin typeface="Arial"/>
                <a:ea typeface="Arial"/>
                <a:cs typeface="Arial"/>
                <a:sym typeface="Arial"/>
              </a:defRPr>
            </a:lvl3pPr>
            <a:lvl4pPr marL="1625600" marR="0" indent="-2540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4pPr>
            <a:lvl5pPr marL="20574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5pPr>
            <a:lvl6pPr marL="25146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6pPr>
            <a:lvl7pPr marL="29718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7pPr>
            <a:lvl8pPr marL="34290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8pPr>
            <a:lvl9pPr marL="38862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9pPr>
          </a:lstStyle>
          <a:p>
            <a:pPr marL="0" indent="0">
              <a:spcBef>
                <a:spcPts val="0"/>
              </a:spcBef>
              <a:spcAft>
                <a:spcPts val="600"/>
              </a:spcAft>
            </a:pPr>
            <a:br>
              <a:rPr lang="en-US" dirty="0">
                <a:latin typeface="+mn-lt"/>
              </a:rPr>
            </a:br>
            <a:endParaRPr lang="en-US" b="0" i="0" dirty="0">
              <a:solidFill>
                <a:srgbClr val="000000"/>
              </a:solidFill>
              <a:effectLst/>
              <a:latin typeface="+mn-lt"/>
              <a:ea typeface="Verdana" panose="020B0604030504040204" pitchFamily="34" charset="0"/>
            </a:endParaRPr>
          </a:p>
          <a:p>
            <a:pPr marL="285750" indent="-285750">
              <a:buFont typeface="Arial" panose="020B0604020202020204" pitchFamily="34" charset="0"/>
              <a:buChar char="•"/>
            </a:pPr>
            <a:endParaRPr lang="en-US" dirty="0">
              <a:solidFill>
                <a:schemeClr val="tx1"/>
              </a:solidFill>
              <a:latin typeface="+mn-lt"/>
              <a:ea typeface="Verdana" panose="020B0604030504040204" pitchFamily="34" charset="0"/>
            </a:endParaRPr>
          </a:p>
        </p:txBody>
      </p:sp>
      <p:graphicFrame>
        <p:nvGraphicFramePr>
          <p:cNvPr id="4" name="Table 3">
            <a:extLst>
              <a:ext uri="{FF2B5EF4-FFF2-40B4-BE49-F238E27FC236}">
                <a16:creationId xmlns:a16="http://schemas.microsoft.com/office/drawing/2014/main" id="{2997EBFC-5615-47A7-8135-4C725035E264}"/>
              </a:ext>
            </a:extLst>
          </p:cNvPr>
          <p:cNvGraphicFramePr>
            <a:graphicFrameLocks noGrp="1"/>
          </p:cNvGraphicFramePr>
          <p:nvPr>
            <p:extLst>
              <p:ext uri="{D42A27DB-BD31-4B8C-83A1-F6EECF244321}">
                <p14:modId xmlns:p14="http://schemas.microsoft.com/office/powerpoint/2010/main" val="2055000361"/>
              </p:ext>
            </p:extLst>
          </p:nvPr>
        </p:nvGraphicFramePr>
        <p:xfrm>
          <a:off x="381000" y="1222598"/>
          <a:ext cx="8407400" cy="5297797"/>
        </p:xfrm>
        <a:graphic>
          <a:graphicData uri="http://schemas.openxmlformats.org/drawingml/2006/table">
            <a:tbl>
              <a:tblPr firstRow="1" firstCol="1" bandRow="1">
                <a:tableStyleId>{5C22544A-7EE6-4342-B048-85BDC9FD1C3A}</a:tableStyleId>
              </a:tblPr>
              <a:tblGrid>
                <a:gridCol w="4203700">
                  <a:extLst>
                    <a:ext uri="{9D8B030D-6E8A-4147-A177-3AD203B41FA5}">
                      <a16:colId xmlns:a16="http://schemas.microsoft.com/office/drawing/2014/main" val="871114543"/>
                    </a:ext>
                  </a:extLst>
                </a:gridCol>
                <a:gridCol w="4203700">
                  <a:extLst>
                    <a:ext uri="{9D8B030D-6E8A-4147-A177-3AD203B41FA5}">
                      <a16:colId xmlns:a16="http://schemas.microsoft.com/office/drawing/2014/main" val="524436647"/>
                    </a:ext>
                  </a:extLst>
                </a:gridCol>
              </a:tblGrid>
              <a:tr h="163319">
                <a:tc>
                  <a:txBody>
                    <a:bodyPr/>
                    <a:lstStyle/>
                    <a:p>
                      <a:pPr marL="0" marR="0">
                        <a:lnSpc>
                          <a:spcPct val="107000"/>
                        </a:lnSpc>
                        <a:spcBef>
                          <a:spcPts val="0"/>
                        </a:spcBef>
                        <a:spcAft>
                          <a:spcPts val="0"/>
                        </a:spcAft>
                      </a:pPr>
                      <a:r>
                        <a:rPr lang="en-US" sz="1100" dirty="0">
                          <a:effectLst/>
                        </a:rPr>
                        <a:t>Function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Category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1113783"/>
                  </a:ext>
                </a:extLst>
              </a:tr>
              <a:tr h="220215">
                <a:tc rowSpan="6">
                  <a:txBody>
                    <a:bodyPr/>
                    <a:lstStyle/>
                    <a:p>
                      <a:pPr marL="0" marR="0">
                        <a:lnSpc>
                          <a:spcPct val="107000"/>
                        </a:lnSpc>
                        <a:spcBef>
                          <a:spcPts val="0"/>
                        </a:spcBef>
                        <a:spcAft>
                          <a:spcPts val="0"/>
                        </a:spcAft>
                      </a:pPr>
                      <a:r>
                        <a:rPr lang="en-US" sz="1100" dirty="0">
                          <a:effectLst/>
                        </a:rPr>
                        <a:t>Identity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Asset Management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75812616"/>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Business Environment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3227282"/>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Governance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9655365"/>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Risk Assessment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1935759"/>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Risk Management Strategy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43263184"/>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Supply Chain Risk Management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7241341"/>
                  </a:ext>
                </a:extLst>
              </a:tr>
              <a:tr h="220215">
                <a:tc rowSpan="6">
                  <a:txBody>
                    <a:bodyPr/>
                    <a:lstStyle/>
                    <a:p>
                      <a:pPr marL="0" marR="0">
                        <a:lnSpc>
                          <a:spcPct val="107000"/>
                        </a:lnSpc>
                        <a:spcBef>
                          <a:spcPts val="0"/>
                        </a:spcBef>
                        <a:spcAft>
                          <a:spcPts val="0"/>
                        </a:spcAft>
                      </a:pPr>
                      <a:r>
                        <a:rPr lang="en-US" sz="1100">
                          <a:effectLst/>
                        </a:rPr>
                        <a:t>Protect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Identity Management and Access Control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3116725"/>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Awareness and Training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0245917"/>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Data Security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1849364"/>
                  </a:ext>
                </a:extLst>
              </a:tr>
              <a:tr h="283268">
                <a:tc vMerge="1">
                  <a:txBody>
                    <a:bodyPr/>
                    <a:lstStyle/>
                    <a:p>
                      <a:endParaRPr lang="en-US"/>
                    </a:p>
                  </a:txBody>
                  <a:tcPr/>
                </a:tc>
                <a:tc>
                  <a:txBody>
                    <a:bodyPr/>
                    <a:lstStyle/>
                    <a:p>
                      <a:pPr marL="0" marR="0">
                        <a:lnSpc>
                          <a:spcPct val="107000"/>
                        </a:lnSpc>
                        <a:spcBef>
                          <a:spcPts val="0"/>
                        </a:spcBef>
                        <a:spcAft>
                          <a:spcPts val="0"/>
                        </a:spcAft>
                      </a:pPr>
                      <a:r>
                        <a:rPr lang="en-US" sz="1200" dirty="0">
                          <a:effectLst/>
                        </a:rPr>
                        <a:t>Information</a:t>
                      </a:r>
                      <a:r>
                        <a:rPr lang="en-US" sz="1100" dirty="0">
                          <a:effectLst/>
                        </a:rPr>
                        <a:t> Protection Processes and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5391832"/>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Maintenance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30240483"/>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Protective Technology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2072108"/>
                  </a:ext>
                </a:extLst>
              </a:tr>
              <a:tr h="220215">
                <a:tc rowSpan="3">
                  <a:txBody>
                    <a:bodyPr/>
                    <a:lstStyle/>
                    <a:p>
                      <a:pPr marL="0" marR="0">
                        <a:lnSpc>
                          <a:spcPct val="107000"/>
                        </a:lnSpc>
                        <a:spcBef>
                          <a:spcPts val="0"/>
                        </a:spcBef>
                        <a:spcAft>
                          <a:spcPts val="0"/>
                        </a:spcAft>
                      </a:pPr>
                      <a:r>
                        <a:rPr lang="en-US" sz="1100">
                          <a:effectLst/>
                        </a:rPr>
                        <a:t>Detect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Anomalies and Events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1119683"/>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Security Continuous Monitoring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05987890"/>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Detection Processes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0456950"/>
                  </a:ext>
                </a:extLst>
              </a:tr>
              <a:tr h="220215">
                <a:tc rowSpan="5">
                  <a:txBody>
                    <a:bodyPr/>
                    <a:lstStyle/>
                    <a:p>
                      <a:pPr marL="0" marR="0">
                        <a:lnSpc>
                          <a:spcPct val="107000"/>
                        </a:lnSpc>
                        <a:spcBef>
                          <a:spcPts val="0"/>
                        </a:spcBef>
                        <a:spcAft>
                          <a:spcPts val="0"/>
                        </a:spcAft>
                      </a:pPr>
                      <a:r>
                        <a:rPr lang="en-US" sz="1100">
                          <a:effectLst/>
                        </a:rPr>
                        <a:t>Response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Response Planning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087588"/>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Communications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2902346"/>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Analysis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451646"/>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Mitigation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2190151"/>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Improvements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5701731"/>
                  </a:ext>
                </a:extLst>
              </a:tr>
              <a:tr h="220215">
                <a:tc rowSpan="3">
                  <a:txBody>
                    <a:bodyPr/>
                    <a:lstStyle/>
                    <a:p>
                      <a:pPr marL="0" marR="0">
                        <a:lnSpc>
                          <a:spcPct val="107000"/>
                        </a:lnSpc>
                        <a:spcBef>
                          <a:spcPts val="0"/>
                        </a:spcBef>
                        <a:spcAft>
                          <a:spcPts val="0"/>
                        </a:spcAft>
                      </a:pPr>
                      <a:r>
                        <a:rPr lang="en-US" sz="1100">
                          <a:effectLst/>
                        </a:rPr>
                        <a:t>Recover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Recovery Planning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4991212"/>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a:effectLst/>
                        </a:rPr>
                        <a:t>Improvements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5596062"/>
                  </a:ext>
                </a:extLst>
              </a:tr>
              <a:tr h="220215">
                <a:tc vMerge="1">
                  <a:txBody>
                    <a:bodyPr/>
                    <a:lstStyle/>
                    <a:p>
                      <a:endParaRPr lang="en-US"/>
                    </a:p>
                  </a:txBody>
                  <a:tcPr/>
                </a:tc>
                <a:tc>
                  <a:txBody>
                    <a:bodyPr/>
                    <a:lstStyle/>
                    <a:p>
                      <a:pPr marL="0" marR="0">
                        <a:lnSpc>
                          <a:spcPct val="107000"/>
                        </a:lnSpc>
                        <a:spcBef>
                          <a:spcPts val="0"/>
                        </a:spcBef>
                        <a:spcAft>
                          <a:spcPts val="0"/>
                        </a:spcAft>
                      </a:pPr>
                      <a:r>
                        <a:rPr lang="en-US" sz="1100" dirty="0">
                          <a:effectLst/>
                        </a:rPr>
                        <a:t>Communications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73509765"/>
                  </a:ext>
                </a:extLst>
              </a:tr>
            </a:tbl>
          </a:graphicData>
        </a:graphic>
      </p:graphicFrame>
    </p:spTree>
    <p:extLst>
      <p:ext uri="{BB962C8B-B14F-4D97-AF65-F5344CB8AC3E}">
        <p14:creationId xmlns:p14="http://schemas.microsoft.com/office/powerpoint/2010/main" val="2723882645"/>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30956" y="-40481"/>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0" y="942596"/>
            <a:ext cx="7810500" cy="609600"/>
          </a:xfrm>
        </p:spPr>
        <p:txBody>
          <a:bodyPr rIns="132080"/>
          <a:lstStyle/>
          <a:p>
            <a:pPr eaLnBrk="1" hangingPunct="1"/>
            <a:br>
              <a:rPr lang="fr-FR" dirty="0"/>
            </a:br>
            <a:br>
              <a:rPr lang="fr-FR" dirty="0"/>
            </a:br>
            <a:br>
              <a:rPr lang="fr-FR" dirty="0"/>
            </a:br>
            <a:r>
              <a:rPr lang="fr-FR" dirty="0"/>
              <a:t>NIST </a:t>
            </a:r>
            <a:r>
              <a:rPr lang="fr-FR" dirty="0" err="1"/>
              <a:t>CyberSecurity</a:t>
            </a:r>
            <a:r>
              <a:rPr lang="fr-FR" dirty="0"/>
              <a:t> Framework</a:t>
            </a:r>
            <a:br>
              <a:rPr lang="fr-FR" dirty="0"/>
            </a:br>
            <a:r>
              <a:rPr lang="fr-FR" dirty="0" err="1"/>
              <a:t>Framework</a:t>
            </a:r>
            <a:r>
              <a:rPr lang="fr-FR" dirty="0"/>
              <a:t> </a:t>
            </a:r>
            <a:r>
              <a:rPr lang="fr-FR" dirty="0" err="1"/>
              <a:t>Core</a:t>
            </a:r>
            <a:r>
              <a:rPr lang="fr-FR" dirty="0"/>
              <a:t> </a:t>
            </a:r>
            <a:r>
              <a:rPr lang="fr-FR" dirty="0" err="1"/>
              <a:t>Excerpt</a:t>
            </a:r>
            <a:br>
              <a:rPr lang="fr-FR" dirty="0"/>
            </a:b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 name="TextBox 3">
            <a:extLst>
              <a:ext uri="{FF2B5EF4-FFF2-40B4-BE49-F238E27FC236}">
                <a16:creationId xmlns:a16="http://schemas.microsoft.com/office/drawing/2014/main" id="{752BB058-40D3-4779-B392-D7E3BE342CA9}"/>
              </a:ext>
            </a:extLst>
          </p:cNvPr>
          <p:cNvSpPr txBox="1"/>
          <p:nvPr/>
        </p:nvSpPr>
        <p:spPr>
          <a:xfrm>
            <a:off x="56277" y="5740631"/>
            <a:ext cx="1259873" cy="338554"/>
          </a:xfrm>
          <a:prstGeom prst="rect">
            <a:avLst/>
          </a:prstGeom>
          <a:noFill/>
        </p:spPr>
        <p:txBody>
          <a:bodyPr wrap="square" rtlCol="0">
            <a:spAutoFit/>
          </a:bodyPr>
          <a:lstStyle/>
          <a:p>
            <a:pPr algn="ctr"/>
            <a:r>
              <a:rPr lang="en-US" dirty="0"/>
              <a:t>5 Functions</a:t>
            </a:r>
          </a:p>
        </p:txBody>
      </p:sp>
      <p:sp>
        <p:nvSpPr>
          <p:cNvPr id="5" name="TextBox 4">
            <a:extLst>
              <a:ext uri="{FF2B5EF4-FFF2-40B4-BE49-F238E27FC236}">
                <a16:creationId xmlns:a16="http://schemas.microsoft.com/office/drawing/2014/main" id="{F1D83C17-DED4-43BC-BD9F-4DFB45026E23}"/>
              </a:ext>
            </a:extLst>
          </p:cNvPr>
          <p:cNvSpPr txBox="1"/>
          <p:nvPr/>
        </p:nvSpPr>
        <p:spPr>
          <a:xfrm>
            <a:off x="1639826" y="5740631"/>
            <a:ext cx="1454825" cy="338554"/>
          </a:xfrm>
          <a:prstGeom prst="rect">
            <a:avLst/>
          </a:prstGeom>
          <a:noFill/>
        </p:spPr>
        <p:txBody>
          <a:bodyPr wrap="square" rtlCol="0">
            <a:spAutoFit/>
          </a:bodyPr>
          <a:lstStyle/>
          <a:p>
            <a:pPr algn="ctr"/>
            <a:r>
              <a:rPr lang="en-US" dirty="0"/>
              <a:t>23 Categories</a:t>
            </a:r>
          </a:p>
        </p:txBody>
      </p:sp>
      <p:sp>
        <p:nvSpPr>
          <p:cNvPr id="6" name="TextBox 5">
            <a:extLst>
              <a:ext uri="{FF2B5EF4-FFF2-40B4-BE49-F238E27FC236}">
                <a16:creationId xmlns:a16="http://schemas.microsoft.com/office/drawing/2014/main" id="{4686B1B1-8678-4DB7-AD29-20572A67107B}"/>
              </a:ext>
            </a:extLst>
          </p:cNvPr>
          <p:cNvSpPr txBox="1"/>
          <p:nvPr/>
        </p:nvSpPr>
        <p:spPr>
          <a:xfrm>
            <a:off x="3932977" y="5740631"/>
            <a:ext cx="1891917" cy="338554"/>
          </a:xfrm>
          <a:prstGeom prst="rect">
            <a:avLst/>
          </a:prstGeom>
          <a:noFill/>
        </p:spPr>
        <p:txBody>
          <a:bodyPr wrap="square" rtlCol="0">
            <a:spAutoFit/>
          </a:bodyPr>
          <a:lstStyle/>
          <a:p>
            <a:pPr algn="ctr"/>
            <a:r>
              <a:rPr lang="en-US" dirty="0"/>
              <a:t>108 Subcategories</a:t>
            </a:r>
          </a:p>
        </p:txBody>
      </p:sp>
      <p:sp>
        <p:nvSpPr>
          <p:cNvPr id="7" name="TextBox 6">
            <a:extLst>
              <a:ext uri="{FF2B5EF4-FFF2-40B4-BE49-F238E27FC236}">
                <a16:creationId xmlns:a16="http://schemas.microsoft.com/office/drawing/2014/main" id="{061FF3C5-14A0-47D3-B0A5-DC96538C8663}"/>
              </a:ext>
            </a:extLst>
          </p:cNvPr>
          <p:cNvSpPr txBox="1"/>
          <p:nvPr/>
        </p:nvSpPr>
        <p:spPr>
          <a:xfrm>
            <a:off x="6225271" y="5740631"/>
            <a:ext cx="2772064" cy="338554"/>
          </a:xfrm>
          <a:prstGeom prst="rect">
            <a:avLst/>
          </a:prstGeom>
          <a:noFill/>
        </p:spPr>
        <p:txBody>
          <a:bodyPr wrap="square" rtlCol="0">
            <a:spAutoFit/>
          </a:bodyPr>
          <a:lstStyle/>
          <a:p>
            <a:pPr algn="ctr"/>
            <a:r>
              <a:rPr lang="en-US" dirty="0"/>
              <a:t>6 Informative References</a:t>
            </a:r>
          </a:p>
        </p:txBody>
      </p:sp>
      <p:pic>
        <p:nvPicPr>
          <p:cNvPr id="8" name="Picture 7">
            <a:extLst>
              <a:ext uri="{FF2B5EF4-FFF2-40B4-BE49-F238E27FC236}">
                <a16:creationId xmlns:a16="http://schemas.microsoft.com/office/drawing/2014/main" id="{AF75559F-E4A2-4568-B182-A52EE529CF6D}"/>
              </a:ext>
            </a:extLst>
          </p:cNvPr>
          <p:cNvPicPr>
            <a:picLocks noChangeAspect="1"/>
          </p:cNvPicPr>
          <p:nvPr/>
        </p:nvPicPr>
        <p:blipFill>
          <a:blip r:embed="rId4"/>
          <a:stretch>
            <a:fillRect/>
          </a:stretch>
        </p:blipFill>
        <p:spPr>
          <a:xfrm>
            <a:off x="3485625" y="1652626"/>
            <a:ext cx="5661754" cy="2842599"/>
          </a:xfrm>
          <a:prstGeom prst="rect">
            <a:avLst/>
          </a:prstGeom>
        </p:spPr>
      </p:pic>
      <p:pic>
        <p:nvPicPr>
          <p:cNvPr id="9" name="Picture 8">
            <a:extLst>
              <a:ext uri="{FF2B5EF4-FFF2-40B4-BE49-F238E27FC236}">
                <a16:creationId xmlns:a16="http://schemas.microsoft.com/office/drawing/2014/main" id="{51EDD5A9-E59C-4354-BB0A-7CD8EE713950}"/>
              </a:ext>
            </a:extLst>
          </p:cNvPr>
          <p:cNvPicPr>
            <a:picLocks noChangeAspect="1"/>
          </p:cNvPicPr>
          <p:nvPr/>
        </p:nvPicPr>
        <p:blipFill>
          <a:blip r:embed="rId5"/>
          <a:stretch>
            <a:fillRect/>
          </a:stretch>
        </p:blipFill>
        <p:spPr>
          <a:xfrm>
            <a:off x="3497795" y="4494386"/>
            <a:ext cx="5649633" cy="1138636"/>
          </a:xfrm>
          <a:prstGeom prst="rect">
            <a:avLst/>
          </a:prstGeom>
        </p:spPr>
      </p:pic>
      <p:pic>
        <p:nvPicPr>
          <p:cNvPr id="10" name="Picture 9">
            <a:extLst>
              <a:ext uri="{FF2B5EF4-FFF2-40B4-BE49-F238E27FC236}">
                <a16:creationId xmlns:a16="http://schemas.microsoft.com/office/drawing/2014/main" id="{9CA15BF3-CC3F-42C2-9524-1C13140CE125}"/>
              </a:ext>
            </a:extLst>
          </p:cNvPr>
          <p:cNvPicPr>
            <a:picLocks noChangeAspect="1"/>
          </p:cNvPicPr>
          <p:nvPr/>
        </p:nvPicPr>
        <p:blipFill>
          <a:blip r:embed="rId6"/>
          <a:stretch>
            <a:fillRect/>
          </a:stretch>
        </p:blipFill>
        <p:spPr>
          <a:xfrm>
            <a:off x="37707" y="1657685"/>
            <a:ext cx="3456660" cy="3975338"/>
          </a:xfrm>
          <a:prstGeom prst="rect">
            <a:avLst/>
          </a:prstGeom>
        </p:spPr>
      </p:pic>
      <p:pic>
        <p:nvPicPr>
          <p:cNvPr id="12" name="Picture 11">
            <a:extLst>
              <a:ext uri="{FF2B5EF4-FFF2-40B4-BE49-F238E27FC236}">
                <a16:creationId xmlns:a16="http://schemas.microsoft.com/office/drawing/2014/main" id="{33E47B95-CAD8-49E1-8D4A-DE456B5CF5BE}"/>
              </a:ext>
            </a:extLst>
          </p:cNvPr>
          <p:cNvPicPr>
            <a:picLocks noChangeAspect="1"/>
          </p:cNvPicPr>
          <p:nvPr/>
        </p:nvPicPr>
        <p:blipFill>
          <a:blip r:embed="rId7"/>
          <a:stretch>
            <a:fillRect/>
          </a:stretch>
        </p:blipFill>
        <p:spPr>
          <a:xfrm>
            <a:off x="37707" y="1313914"/>
            <a:ext cx="9106293" cy="360000"/>
          </a:xfrm>
          <a:prstGeom prst="rect">
            <a:avLst/>
          </a:prstGeom>
        </p:spPr>
      </p:pic>
    </p:spTree>
    <p:extLst>
      <p:ext uri="{BB962C8B-B14F-4D97-AF65-F5344CB8AC3E}">
        <p14:creationId xmlns:p14="http://schemas.microsoft.com/office/powerpoint/2010/main" val="1179544860"/>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30956" y="-40481"/>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9328" y="829469"/>
            <a:ext cx="7810500" cy="609600"/>
          </a:xfrm>
        </p:spPr>
        <p:txBody>
          <a:bodyPr rIns="132080"/>
          <a:lstStyle/>
          <a:p>
            <a:pPr eaLnBrk="1" hangingPunct="1"/>
            <a:br>
              <a:rPr lang="fr-FR" dirty="0"/>
            </a:br>
            <a:br>
              <a:rPr lang="fr-FR" dirty="0"/>
            </a:br>
            <a:br>
              <a:rPr lang="fr-FR" dirty="0"/>
            </a:br>
            <a:r>
              <a:rPr lang="fr-FR" dirty="0"/>
              <a:t>NIST </a:t>
            </a:r>
            <a:r>
              <a:rPr lang="fr-FR" dirty="0" err="1"/>
              <a:t>CyberSecurity</a:t>
            </a:r>
            <a:r>
              <a:rPr lang="fr-FR" dirty="0"/>
              <a:t> Framework</a:t>
            </a:r>
            <a:br>
              <a:rPr lang="fr-FR" dirty="0"/>
            </a:br>
            <a:r>
              <a:rPr lang="fr-FR" dirty="0" err="1"/>
              <a:t>Implementation</a:t>
            </a:r>
            <a:r>
              <a:rPr lang="fr-FR" dirty="0"/>
              <a:t> Tiers</a:t>
            </a:r>
            <a:br>
              <a:rPr lang="fr-FR" dirty="0"/>
            </a:b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a:extLst>
              <a:ext uri="{FF2B5EF4-FFF2-40B4-BE49-F238E27FC236}">
                <a16:creationId xmlns:a16="http://schemas.microsoft.com/office/drawing/2014/main" id="{03C0D0F3-3290-4D21-8895-7470046BB0B6}"/>
              </a:ext>
            </a:extLst>
          </p:cNvPr>
          <p:cNvSpPr txBox="1">
            <a:spLocks/>
          </p:cNvSpPr>
          <p:nvPr/>
        </p:nvSpPr>
        <p:spPr>
          <a:xfrm>
            <a:off x="127000" y="1189038"/>
            <a:ext cx="8828088" cy="5313362"/>
          </a:xfrm>
          <a:prstGeom prst="rect">
            <a:avLst/>
          </a:prstGeom>
        </p:spPr>
        <p:txBody>
          <a:bodyPr/>
          <a:lstStyle>
            <a:lvl1pPr marL="342900" marR="0" indent="-342900" algn="l" defTabSz="914400" rtl="0" latinLnBrk="0">
              <a:lnSpc>
                <a:spcPct val="100000"/>
              </a:lnSpc>
              <a:spcBef>
                <a:spcPts val="400"/>
              </a:spcBef>
              <a:spcAft>
                <a:spcPts val="0"/>
              </a:spcAft>
              <a:buClrTx/>
              <a:buSzTx/>
              <a:buFontTx/>
              <a:buNone/>
              <a:tabLst/>
              <a:defRPr sz="2000" b="0" i="0" u="none" strike="noStrike" cap="none" spc="0" baseline="0">
                <a:ln>
                  <a:noFill/>
                </a:ln>
                <a:solidFill>
                  <a:srgbClr val="595959"/>
                </a:solidFill>
                <a:uFillTx/>
                <a:latin typeface="Arial"/>
                <a:ea typeface="Arial"/>
                <a:cs typeface="Arial"/>
                <a:sym typeface="Arial"/>
              </a:defRPr>
            </a:lvl1pPr>
            <a:lvl2pPr marL="742950" marR="0" indent="-28575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2pPr>
            <a:lvl3pPr marL="1168400" marR="0" indent="-254000" algn="l" defTabSz="914400" rtl="0" latinLnBrk="0">
              <a:lnSpc>
                <a:spcPct val="100000"/>
              </a:lnSpc>
              <a:spcBef>
                <a:spcPts val="400"/>
              </a:spcBef>
              <a:spcAft>
                <a:spcPts val="0"/>
              </a:spcAft>
              <a:buClrTx/>
              <a:buSzPct val="120000"/>
              <a:buFontTx/>
              <a:buChar char="•"/>
              <a:tabLst/>
              <a:defRPr sz="2000" b="0" i="0" u="none" strike="noStrike" cap="none" spc="0" baseline="0">
                <a:ln>
                  <a:noFill/>
                </a:ln>
                <a:solidFill>
                  <a:srgbClr val="595959"/>
                </a:solidFill>
                <a:uFillTx/>
                <a:latin typeface="Arial"/>
                <a:ea typeface="Arial"/>
                <a:cs typeface="Arial"/>
                <a:sym typeface="Arial"/>
              </a:defRPr>
            </a:lvl3pPr>
            <a:lvl4pPr marL="1625600" marR="0" indent="-2540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4pPr>
            <a:lvl5pPr marL="20574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5pPr>
            <a:lvl6pPr marL="25146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6pPr>
            <a:lvl7pPr marL="29718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7pPr>
            <a:lvl8pPr marL="34290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8pPr>
            <a:lvl9pPr marL="3886200" marR="0" indent="-228600" algn="l" defTabSz="914400" rtl="0" latinLnBrk="0">
              <a:lnSpc>
                <a:spcPct val="100000"/>
              </a:lnSpc>
              <a:spcBef>
                <a:spcPts val="400"/>
              </a:spcBef>
              <a:spcAft>
                <a:spcPts val="0"/>
              </a:spcAft>
              <a:buClrTx/>
              <a:buSzPct val="100000"/>
              <a:buFontTx/>
              <a:buChar char="•"/>
              <a:tabLst/>
              <a:defRPr sz="2000" b="0" i="0" u="none" strike="noStrike" cap="none" spc="0" baseline="0">
                <a:ln>
                  <a:noFill/>
                </a:ln>
                <a:solidFill>
                  <a:srgbClr val="595959"/>
                </a:solidFill>
                <a:uFillTx/>
                <a:latin typeface="Arial"/>
                <a:ea typeface="Arial"/>
                <a:cs typeface="Arial"/>
                <a:sym typeface="Arial"/>
              </a:defRPr>
            </a:lvl9pPr>
          </a:lstStyle>
          <a:p>
            <a:pPr marL="0" indent="0">
              <a:spcBef>
                <a:spcPts val="0"/>
              </a:spcBef>
              <a:spcAft>
                <a:spcPts val="600"/>
              </a:spcAft>
            </a:pPr>
            <a:br>
              <a:rPr lang="en-US" dirty="0">
                <a:latin typeface="+mn-lt"/>
              </a:rPr>
            </a:br>
            <a:endParaRPr lang="en-US" b="0" i="0" dirty="0">
              <a:solidFill>
                <a:srgbClr val="000000"/>
              </a:solidFill>
              <a:effectLst/>
              <a:latin typeface="+mn-lt"/>
              <a:ea typeface="Verdana" panose="020B0604030504040204" pitchFamily="34" charset="0"/>
            </a:endParaRPr>
          </a:p>
          <a:p>
            <a:pPr marL="285750" indent="-285750">
              <a:buFont typeface="Arial" panose="020B0604020202020204" pitchFamily="34" charset="0"/>
              <a:buChar char="•"/>
            </a:pPr>
            <a:endParaRPr lang="en-US" dirty="0">
              <a:solidFill>
                <a:schemeClr val="tx1"/>
              </a:solidFill>
              <a:latin typeface="+mn-lt"/>
              <a:ea typeface="Verdana" panose="020B0604030504040204" pitchFamily="34" charset="0"/>
            </a:endParaRPr>
          </a:p>
        </p:txBody>
      </p:sp>
      <p:graphicFrame>
        <p:nvGraphicFramePr>
          <p:cNvPr id="14" name="Table 14">
            <a:extLst>
              <a:ext uri="{FF2B5EF4-FFF2-40B4-BE49-F238E27FC236}">
                <a16:creationId xmlns:a16="http://schemas.microsoft.com/office/drawing/2014/main" id="{B2E6DADE-DBF1-4CD0-8E6E-035E2E1AA4F6}"/>
              </a:ext>
            </a:extLst>
          </p:cNvPr>
          <p:cNvGraphicFramePr>
            <a:graphicFrameLocks noGrp="1"/>
          </p:cNvGraphicFramePr>
          <p:nvPr>
            <p:extLst>
              <p:ext uri="{D42A27DB-BD31-4B8C-83A1-F6EECF244321}">
                <p14:modId xmlns:p14="http://schemas.microsoft.com/office/powerpoint/2010/main" val="3167735780"/>
              </p:ext>
            </p:extLst>
          </p:nvPr>
        </p:nvGraphicFramePr>
        <p:xfrm>
          <a:off x="188912" y="1229518"/>
          <a:ext cx="8766176" cy="5699760"/>
        </p:xfrm>
        <a:graphic>
          <a:graphicData uri="http://schemas.openxmlformats.org/drawingml/2006/table">
            <a:tbl>
              <a:tblPr firstRow="1" bandRow="1">
                <a:tableStyleId>{5C22544A-7EE6-4342-B048-85BDC9FD1C3A}</a:tableStyleId>
              </a:tblPr>
              <a:tblGrid>
                <a:gridCol w="2191544">
                  <a:extLst>
                    <a:ext uri="{9D8B030D-6E8A-4147-A177-3AD203B41FA5}">
                      <a16:colId xmlns:a16="http://schemas.microsoft.com/office/drawing/2014/main" val="119864307"/>
                    </a:ext>
                  </a:extLst>
                </a:gridCol>
                <a:gridCol w="2191544">
                  <a:extLst>
                    <a:ext uri="{9D8B030D-6E8A-4147-A177-3AD203B41FA5}">
                      <a16:colId xmlns:a16="http://schemas.microsoft.com/office/drawing/2014/main" val="1049324297"/>
                    </a:ext>
                  </a:extLst>
                </a:gridCol>
                <a:gridCol w="2191544">
                  <a:extLst>
                    <a:ext uri="{9D8B030D-6E8A-4147-A177-3AD203B41FA5}">
                      <a16:colId xmlns:a16="http://schemas.microsoft.com/office/drawing/2014/main" val="1303206173"/>
                    </a:ext>
                  </a:extLst>
                </a:gridCol>
                <a:gridCol w="2191544">
                  <a:extLst>
                    <a:ext uri="{9D8B030D-6E8A-4147-A177-3AD203B41FA5}">
                      <a16:colId xmlns:a16="http://schemas.microsoft.com/office/drawing/2014/main" val="522445391"/>
                    </a:ext>
                  </a:extLst>
                </a:gridCol>
              </a:tblGrid>
              <a:tr h="1054576">
                <a:tc>
                  <a:txBody>
                    <a:bodyPr/>
                    <a:lstStyle/>
                    <a:p>
                      <a:endParaRPr lang="en-US"/>
                    </a:p>
                  </a:txBody>
                  <a:tcPr/>
                </a:tc>
                <a:tc>
                  <a:txBody>
                    <a:bodyPr/>
                    <a:lstStyle/>
                    <a:p>
                      <a:r>
                        <a:rPr lang="en-US" dirty="0"/>
                        <a:t>Risk Management</a:t>
                      </a:r>
                    </a:p>
                    <a:p>
                      <a:r>
                        <a:rPr lang="en-US" dirty="0"/>
                        <a:t>Process</a:t>
                      </a:r>
                    </a:p>
                  </a:txBody>
                  <a:tcPr/>
                </a:tc>
                <a:tc>
                  <a:txBody>
                    <a:bodyPr/>
                    <a:lstStyle/>
                    <a:p>
                      <a:r>
                        <a:rPr lang="en-US" dirty="0"/>
                        <a:t>Integrated Risk Management Program</a:t>
                      </a:r>
                    </a:p>
                  </a:txBody>
                  <a:tcPr/>
                </a:tc>
                <a:tc>
                  <a:txBody>
                    <a:bodyPr/>
                    <a:lstStyle/>
                    <a:p>
                      <a:r>
                        <a:rPr lang="en-US" dirty="0"/>
                        <a:t>External Participation</a:t>
                      </a:r>
                    </a:p>
                  </a:txBody>
                  <a:tcPr/>
                </a:tc>
                <a:extLst>
                  <a:ext uri="{0D108BD9-81ED-4DB2-BD59-A6C34878D82A}">
                    <a16:rowId xmlns:a16="http://schemas.microsoft.com/office/drawing/2014/main" val="4047194063"/>
                  </a:ext>
                </a:extLst>
              </a:tr>
              <a:tr h="1054576">
                <a:tc>
                  <a:txBody>
                    <a:bodyPr/>
                    <a:lstStyle/>
                    <a:p>
                      <a:r>
                        <a:rPr lang="en-US" dirty="0"/>
                        <a:t>Tier 1</a:t>
                      </a:r>
                    </a:p>
                    <a:p>
                      <a:r>
                        <a:rPr lang="en-US" dirty="0"/>
                        <a:t>Partial</a:t>
                      </a:r>
                    </a:p>
                  </a:txBody>
                  <a:tcPr/>
                </a:tc>
                <a:tc>
                  <a:txBody>
                    <a:bodyPr/>
                    <a:lstStyle/>
                    <a:p>
                      <a:pPr marL="285750" indent="-285750">
                        <a:buFont typeface="Arial" panose="020B0604020202020204" pitchFamily="34" charset="0"/>
                        <a:buChar char="•"/>
                      </a:pPr>
                      <a:r>
                        <a:rPr lang="en-US" sz="1600" dirty="0"/>
                        <a:t>Ad hoc</a:t>
                      </a:r>
                    </a:p>
                    <a:p>
                      <a:pPr marL="285750" indent="-285750">
                        <a:buFont typeface="Arial" panose="020B0604020202020204" pitchFamily="34" charset="0"/>
                        <a:buChar char="•"/>
                      </a:pPr>
                      <a:r>
                        <a:rPr lang="en-US" sz="1600" dirty="0"/>
                        <a:t>Not formalized</a:t>
                      </a:r>
                    </a:p>
                    <a:p>
                      <a:pPr marL="285750" indent="-285750">
                        <a:buFont typeface="Arial" panose="020B0604020202020204" pitchFamily="34" charset="0"/>
                        <a:buChar char="•"/>
                      </a:pPr>
                      <a:r>
                        <a:rPr lang="en-US" sz="1600" dirty="0"/>
                        <a:t>Reactive</a:t>
                      </a:r>
                    </a:p>
                  </a:txBody>
                  <a:tcPr/>
                </a:tc>
                <a:tc>
                  <a:txBody>
                    <a:bodyPr/>
                    <a:lstStyle/>
                    <a:p>
                      <a:pPr marL="285750" indent="-285750">
                        <a:buFont typeface="Arial" panose="020B0604020202020204" pitchFamily="34" charset="0"/>
                        <a:buChar char="•"/>
                      </a:pPr>
                      <a:r>
                        <a:rPr lang="en-US" sz="1600" dirty="0"/>
                        <a:t>Limited risk awareness</a:t>
                      </a:r>
                    </a:p>
                    <a:p>
                      <a:pPr marL="285750" indent="-285750">
                        <a:buFont typeface="Arial" panose="020B0604020202020204" pitchFamily="34" charset="0"/>
                        <a:buChar char="•"/>
                      </a:pPr>
                      <a:r>
                        <a:rPr lang="en-US" sz="1600" dirty="0"/>
                        <a:t>Implementation uneven</a:t>
                      </a:r>
                    </a:p>
                  </a:txBody>
                  <a:tcPr/>
                </a:tc>
                <a:tc>
                  <a:txBody>
                    <a:bodyPr/>
                    <a:lstStyle/>
                    <a:p>
                      <a:pPr marL="285750" indent="-285750">
                        <a:buFont typeface="Arial" panose="020B0604020202020204" pitchFamily="34" charset="0"/>
                        <a:buChar char="•"/>
                      </a:pPr>
                      <a:r>
                        <a:rPr lang="en-US" sz="1600" dirty="0"/>
                        <a:t>No collaboration with other entities</a:t>
                      </a:r>
                    </a:p>
                  </a:txBody>
                  <a:tcPr/>
                </a:tc>
                <a:extLst>
                  <a:ext uri="{0D108BD9-81ED-4DB2-BD59-A6C34878D82A}">
                    <a16:rowId xmlns:a16="http://schemas.microsoft.com/office/drawing/2014/main" val="531848149"/>
                  </a:ext>
                </a:extLst>
              </a:tr>
              <a:tr h="1054576">
                <a:tc>
                  <a:txBody>
                    <a:bodyPr/>
                    <a:lstStyle/>
                    <a:p>
                      <a:r>
                        <a:rPr lang="en-US" dirty="0"/>
                        <a:t>Tier 2</a:t>
                      </a:r>
                    </a:p>
                    <a:p>
                      <a:r>
                        <a:rPr lang="en-US" dirty="0"/>
                        <a:t>Risk Informed</a:t>
                      </a:r>
                    </a:p>
                  </a:txBody>
                  <a:tcPr/>
                </a:tc>
                <a:tc>
                  <a:txBody>
                    <a:bodyPr/>
                    <a:lstStyle/>
                    <a:p>
                      <a:pPr marL="285750" indent="-285750">
                        <a:buFont typeface="Arial" panose="020B0604020202020204" pitchFamily="34" charset="0"/>
                        <a:buChar char="•"/>
                      </a:pPr>
                      <a:r>
                        <a:rPr lang="en-US" sz="1600" dirty="0"/>
                        <a:t>Risks prioritized by needs</a:t>
                      </a:r>
                    </a:p>
                    <a:p>
                      <a:pPr marL="285750" indent="-285750">
                        <a:buFont typeface="Arial" panose="020B0604020202020204" pitchFamily="34" charset="0"/>
                        <a:buChar char="•"/>
                      </a:pPr>
                      <a:r>
                        <a:rPr lang="en-US" sz="1600" dirty="0"/>
                        <a:t>No organizational policy</a:t>
                      </a:r>
                    </a:p>
                  </a:txBody>
                  <a:tcPr/>
                </a:tc>
                <a:tc>
                  <a:txBody>
                    <a:bodyPr/>
                    <a:lstStyle/>
                    <a:p>
                      <a:pPr marL="285750" indent="-285750">
                        <a:buFont typeface="Arial" panose="020B0604020202020204" pitchFamily="34" charset="0"/>
                        <a:buChar char="•"/>
                      </a:pPr>
                      <a:r>
                        <a:rPr lang="en-US" sz="1600" dirty="0"/>
                        <a:t>No organizational-wide approach or implementation </a:t>
                      </a:r>
                    </a:p>
                  </a:txBody>
                  <a:tcPr/>
                </a:tc>
                <a:tc>
                  <a:txBody>
                    <a:bodyPr/>
                    <a:lstStyle/>
                    <a:p>
                      <a:pPr marL="285750" indent="-285750">
                        <a:buFont typeface="Arial" panose="020B0604020202020204" pitchFamily="34" charset="0"/>
                        <a:buChar char="•"/>
                      </a:pPr>
                      <a:r>
                        <a:rPr lang="en-US" sz="1600" dirty="0"/>
                        <a:t>Is some collaboration with others, but doesn’t always act on info </a:t>
                      </a:r>
                    </a:p>
                  </a:txBody>
                  <a:tcPr/>
                </a:tc>
                <a:extLst>
                  <a:ext uri="{0D108BD9-81ED-4DB2-BD59-A6C34878D82A}">
                    <a16:rowId xmlns:a16="http://schemas.microsoft.com/office/drawing/2014/main" val="2952304144"/>
                  </a:ext>
                </a:extLst>
              </a:tr>
              <a:tr h="1054576">
                <a:tc>
                  <a:txBody>
                    <a:bodyPr/>
                    <a:lstStyle/>
                    <a:p>
                      <a:r>
                        <a:rPr lang="en-US" dirty="0"/>
                        <a:t>Tier 3</a:t>
                      </a:r>
                    </a:p>
                    <a:p>
                      <a:r>
                        <a:rPr lang="en-US" dirty="0"/>
                        <a:t>Repeatable</a:t>
                      </a:r>
                    </a:p>
                  </a:txBody>
                  <a:tcPr/>
                </a:tc>
                <a:tc>
                  <a:txBody>
                    <a:bodyPr/>
                    <a:lstStyle/>
                    <a:p>
                      <a:pPr marL="285750" indent="-285750">
                        <a:buFont typeface="Arial" panose="020B0604020202020204" pitchFamily="34" charset="0"/>
                        <a:buChar char="•"/>
                      </a:pPr>
                      <a:r>
                        <a:rPr lang="en-US" sz="1600" dirty="0"/>
                        <a:t>Formal policy</a:t>
                      </a:r>
                    </a:p>
                    <a:p>
                      <a:pPr marL="285750" indent="-285750">
                        <a:buFont typeface="Arial" panose="020B0604020202020204" pitchFamily="34" charset="0"/>
                        <a:buChar char="•"/>
                      </a:pPr>
                      <a:r>
                        <a:rPr lang="en-US" sz="1600" dirty="0"/>
                        <a:t>Practices updated as needed</a:t>
                      </a:r>
                    </a:p>
                  </a:txBody>
                  <a:tcPr/>
                </a:tc>
                <a:tc>
                  <a:txBody>
                    <a:bodyPr/>
                    <a:lstStyle/>
                    <a:p>
                      <a:pPr marL="285750" indent="-285750">
                        <a:buFont typeface="Arial" panose="020B0604020202020204" pitchFamily="34" charset="0"/>
                        <a:buChar char="•"/>
                      </a:pPr>
                      <a:r>
                        <a:rPr lang="en-US" sz="1600" dirty="0"/>
                        <a:t>Organization-wide approach</a:t>
                      </a:r>
                    </a:p>
                    <a:p>
                      <a:pPr marL="285750" indent="-285750">
                        <a:buFont typeface="Arial" panose="020B0604020202020204" pitchFamily="34" charset="0"/>
                        <a:buChar char="•"/>
                      </a:pPr>
                      <a:r>
                        <a:rPr lang="en-US" sz="1600" dirty="0"/>
                        <a:t>Processes/practices in place</a:t>
                      </a:r>
                    </a:p>
                  </a:txBody>
                  <a:tcPr/>
                </a:tc>
                <a:tc>
                  <a:txBody>
                    <a:bodyPr/>
                    <a:lstStyle/>
                    <a:p>
                      <a:pPr marL="285750" indent="-285750">
                        <a:buFont typeface="Arial" panose="020B0604020202020204" pitchFamily="34" charset="0"/>
                        <a:buChar char="•"/>
                      </a:pPr>
                      <a:r>
                        <a:rPr lang="en-US" sz="1600" dirty="0"/>
                        <a:t>Regularly collaborates &amp; shares info with other entities</a:t>
                      </a:r>
                    </a:p>
                  </a:txBody>
                  <a:tcPr/>
                </a:tc>
                <a:extLst>
                  <a:ext uri="{0D108BD9-81ED-4DB2-BD59-A6C34878D82A}">
                    <a16:rowId xmlns:a16="http://schemas.microsoft.com/office/drawing/2014/main" val="181110949"/>
                  </a:ext>
                </a:extLst>
              </a:tr>
              <a:tr h="1054576">
                <a:tc>
                  <a:txBody>
                    <a:bodyPr/>
                    <a:lstStyle/>
                    <a:p>
                      <a:r>
                        <a:rPr lang="en-US" dirty="0"/>
                        <a:t>Tier 4</a:t>
                      </a:r>
                    </a:p>
                    <a:p>
                      <a:r>
                        <a:rPr lang="en-US" dirty="0"/>
                        <a:t>Adaptive</a:t>
                      </a:r>
                    </a:p>
                  </a:txBody>
                  <a:tcPr/>
                </a:tc>
                <a:tc>
                  <a:txBody>
                    <a:bodyPr/>
                    <a:lstStyle/>
                    <a:p>
                      <a:pPr marL="285750" indent="-285750">
                        <a:buFont typeface="Arial" panose="020B0604020202020204" pitchFamily="34" charset="0"/>
                        <a:buChar char="•"/>
                      </a:pPr>
                      <a:r>
                        <a:rPr lang="en-US" sz="1600" dirty="0"/>
                        <a:t>Adapts practices based on lessons learned, changing threats </a:t>
                      </a:r>
                    </a:p>
                  </a:txBody>
                  <a:tcPr/>
                </a:tc>
                <a:tc>
                  <a:txBody>
                    <a:bodyPr/>
                    <a:lstStyle/>
                    <a:p>
                      <a:pPr marL="285750" indent="-285750">
                        <a:buFont typeface="Arial" panose="020B0604020202020204" pitchFamily="34" charset="0"/>
                        <a:buChar char="•"/>
                      </a:pPr>
                      <a:r>
                        <a:rPr lang="en-US" sz="1600" dirty="0"/>
                        <a:t>Becomes part of organizational culture</a:t>
                      </a:r>
                    </a:p>
                  </a:txBody>
                  <a:tcPr/>
                </a:tc>
                <a:tc>
                  <a:txBody>
                    <a:bodyPr/>
                    <a:lstStyle/>
                    <a:p>
                      <a:pPr marL="285750" indent="-285750">
                        <a:buFont typeface="Arial" panose="020B0604020202020204" pitchFamily="34" charset="0"/>
                        <a:buChar char="•"/>
                      </a:pPr>
                      <a:r>
                        <a:rPr lang="en-US" sz="1600" dirty="0"/>
                        <a:t>Regularly uses and shares risk info with external entities</a:t>
                      </a:r>
                    </a:p>
                  </a:txBody>
                  <a:tcPr/>
                </a:tc>
                <a:extLst>
                  <a:ext uri="{0D108BD9-81ED-4DB2-BD59-A6C34878D82A}">
                    <a16:rowId xmlns:a16="http://schemas.microsoft.com/office/drawing/2014/main" val="2923287240"/>
                  </a:ext>
                </a:extLst>
              </a:tr>
            </a:tbl>
          </a:graphicData>
        </a:graphic>
      </p:graphicFrame>
    </p:spTree>
    <p:extLst>
      <p:ext uri="{BB962C8B-B14F-4D97-AF65-F5344CB8AC3E}">
        <p14:creationId xmlns:p14="http://schemas.microsoft.com/office/powerpoint/2010/main" val="176123110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37</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37</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dirty="0"/>
              <a:t>Next IDS Conference Call – Sep 3, 2020</a:t>
            </a:r>
          </a:p>
          <a:p>
            <a:pPr eaLnBrk="1" hangingPunct="1"/>
            <a:r>
              <a:rPr lang="en-US" dirty="0"/>
              <a:t>Next IDS Face-to-Face Meeting Nov 10-12 (probably Nov 12), 2020 at next Virtual PWG F2F</a:t>
            </a:r>
          </a:p>
          <a:p>
            <a:pPr eaLnBrk="1" hangingPunct="1"/>
            <a:r>
              <a:rPr lang="en-US" dirty="0"/>
              <a:t>Start looking at involvement in some of these other standards activities individually and maybe as a WG</a:t>
            </a:r>
          </a:p>
        </p:txBody>
      </p:sp>
    </p:spTree>
    <p:extLst>
      <p:ext uri="{BB962C8B-B14F-4D97-AF65-F5344CB8AC3E}">
        <p14:creationId xmlns:p14="http://schemas.microsoft.com/office/powerpoint/2010/main" val="1617789264"/>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38</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38</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3771900" y="3276600"/>
            <a:ext cx="1600200" cy="609600"/>
          </a:xfrm>
        </p:spPr>
        <p:txBody>
          <a:bodyPr>
            <a:normAutofit/>
          </a:bodyPr>
          <a:lstStyle/>
          <a:p>
            <a:pPr marL="39688" indent="0">
              <a:buNone/>
            </a:pPr>
            <a:r>
              <a:rPr lang="en-US" sz="2400" b="1" dirty="0"/>
              <a:t>BACKUP</a:t>
            </a:r>
          </a:p>
        </p:txBody>
      </p:sp>
    </p:spTree>
    <p:extLst>
      <p:ext uri="{BB962C8B-B14F-4D97-AF65-F5344CB8AC3E}">
        <p14:creationId xmlns:p14="http://schemas.microsoft.com/office/powerpoint/2010/main" val="696804877"/>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39</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sz="3200" dirty="0"/>
              <a:t>Trusted Computing Group (TCG)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39</a:t>
            </a:fld>
            <a:endParaRPr lang="en-US" altLang="en-US" sz="1100">
              <a:solidFill>
                <a:srgbClr val="FFFFFF"/>
              </a:solidFill>
              <a:latin typeface="Arial" charset="0"/>
              <a:cs typeface="Arial" charset="0"/>
              <a:sym typeface="Arial" charset="0"/>
            </a:endParaRPr>
          </a:p>
        </p:txBody>
      </p:sp>
      <p:sp>
        <p:nvSpPr>
          <p:cNvPr id="11" name="Shape 369">
            <a:extLst>
              <a:ext uri="{FF2B5EF4-FFF2-40B4-BE49-F238E27FC236}">
                <a16:creationId xmlns:a16="http://schemas.microsoft.com/office/drawing/2014/main" id="{04323C31-7E19-46C7-BE79-C769E5879766}"/>
              </a:ext>
            </a:extLst>
          </p:cNvPr>
          <p:cNvSpPr txBox="1">
            <a:spLocks/>
          </p:cNvSpPr>
          <p:nvPr/>
        </p:nvSpPr>
        <p:spPr bwMode="auto">
          <a:xfrm>
            <a:off x="457200" y="1185333"/>
            <a:ext cx="8229600" cy="5444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05608" indent="-264968">
              <a:defRPr sz="1700"/>
            </a:pPr>
            <a:r>
              <a:rPr lang="en-US" sz="1700" b="1" kern="0"/>
              <a:t>Next TCG Members Meetings</a:t>
            </a:r>
          </a:p>
          <a:p>
            <a:pPr marL="767715" lvl="1" indent="-269875">
              <a:defRPr sz="1700"/>
            </a:pPr>
            <a:r>
              <a:rPr lang="en-US" sz="1400" b="1" kern="0"/>
              <a:t>TCG Virtual F2F – 12-16 October 2020 –Ira to call in</a:t>
            </a:r>
          </a:p>
          <a:p>
            <a:pPr marL="767715" lvl="1" indent="-269875">
              <a:defRPr sz="1700"/>
            </a:pPr>
            <a:r>
              <a:rPr lang="en-US" sz="1400" b="1" kern="0"/>
              <a:t>TCG Virtual F2F – TBD dates February 2021 –Ira to call in</a:t>
            </a:r>
          </a:p>
          <a:p>
            <a:pPr marL="305608" indent="-264968">
              <a:defRPr sz="1700"/>
            </a:pPr>
            <a:r>
              <a:rPr lang="en-US" sz="1700" b="1" kern="0"/>
              <a:t>Trusted Mobility Solutions (TMS) – Ira is co-chair and co-editor</a:t>
            </a:r>
          </a:p>
          <a:p>
            <a:pPr marL="767715" lvl="1" indent="-269875">
              <a:defRPr sz="1700"/>
            </a:pPr>
            <a:r>
              <a:rPr lang="en-US" sz="1400" b="1" kern="0"/>
              <a:t>Formal – GP (TEE, SE), ETSI (NFV/MEC), ATIS (5G Security) </a:t>
            </a:r>
          </a:p>
          <a:p>
            <a:pPr marL="767715" lvl="1" indent="-269875">
              <a:defRPr sz="1700"/>
            </a:pPr>
            <a:r>
              <a:rPr lang="en-US" sz="1400" b="1" kern="0"/>
              <a:t>Informal – 3GPP, GSMA, IETF, ISO, ITU-T, SAE, US NIST</a:t>
            </a:r>
          </a:p>
          <a:p>
            <a:pPr marL="767715" lvl="1" indent="-269875">
              <a:defRPr sz="1700"/>
            </a:pPr>
            <a:r>
              <a:rPr lang="en-US" sz="1400" b="1" i="1" kern="0">
                <a:solidFill>
                  <a:srgbClr val="0070C0"/>
                </a:solidFill>
              </a:rPr>
              <a:t>TCG TMS Use Cases v2 – published September 2018</a:t>
            </a:r>
          </a:p>
          <a:p>
            <a:pPr marL="305608" indent="-264968">
              <a:defRPr sz="1700"/>
            </a:pPr>
            <a:r>
              <a:rPr lang="en-US" sz="1700" b="1" kern="0"/>
              <a:t>Mobile Platform (MPWG) – Ira is co-editor</a:t>
            </a:r>
          </a:p>
          <a:p>
            <a:pPr marL="762808" lvl="1" indent="-264968">
              <a:defRPr sz="1700"/>
            </a:pPr>
            <a:r>
              <a:rPr lang="en-US" sz="1400" b="1" kern="0"/>
              <a:t>Formal – GP (TEE, SE), ETSI (NFV/MEC), ATIS (5G Security) </a:t>
            </a:r>
          </a:p>
          <a:p>
            <a:pPr marL="762808" lvl="1" indent="-264968">
              <a:defRPr sz="1700"/>
            </a:pPr>
            <a:r>
              <a:rPr lang="en-US" sz="1400" b="1" i="1" kern="0">
                <a:solidFill>
                  <a:srgbClr val="0070C0"/>
                </a:solidFill>
              </a:rPr>
              <a:t>TCG Runtime Integrity Preservation for Mobile Devices – Nov 2019</a:t>
            </a:r>
          </a:p>
          <a:p>
            <a:pPr marL="762808" lvl="1" indent="-264968">
              <a:defRPr sz="1700"/>
            </a:pPr>
            <a:r>
              <a:rPr lang="en-US" sz="1400" b="1" i="1" kern="0">
                <a:solidFill>
                  <a:srgbClr val="0070C0"/>
                </a:solidFill>
              </a:rPr>
              <a:t>TCG Mobile Reference Architecture v2 – work-in-progress</a:t>
            </a:r>
          </a:p>
          <a:p>
            <a:pPr marL="762808" lvl="1" indent="-264968">
              <a:defRPr sz="1700"/>
            </a:pPr>
            <a:r>
              <a:rPr lang="en-US" sz="1400" b="1" i="1" kern="0">
                <a:solidFill>
                  <a:srgbClr val="0070C0"/>
                </a:solidFill>
              </a:rPr>
              <a:t>TCG TPM 2.0 Mobile Common Profile – work-in-progress</a:t>
            </a:r>
          </a:p>
          <a:p>
            <a:pPr marL="362758" indent="-264968">
              <a:defRPr sz="1700"/>
            </a:pPr>
            <a:r>
              <a:rPr lang="en-US" sz="1700" b="1" kern="0"/>
              <a:t>Recent Specifications</a:t>
            </a:r>
          </a:p>
          <a:p>
            <a:pPr marL="762808" lvl="1" indent="-264968">
              <a:defRPr sz="1700"/>
            </a:pPr>
            <a:r>
              <a:rPr lang="en-US" sz="1400" b="1" kern="0">
                <a:solidFill>
                  <a:srgbClr val="0070C0"/>
                </a:solidFill>
                <a:hlinkClick r:id="rId4"/>
              </a:rPr>
              <a:t>http://www.trustedcomputinggroup.org/resources</a:t>
            </a:r>
            <a:endParaRPr lang="en-US" sz="1400" b="1" kern="0">
              <a:solidFill>
                <a:srgbClr val="0070C0"/>
              </a:solidFill>
            </a:endParaRPr>
          </a:p>
          <a:p>
            <a:pPr marL="762808" lvl="1" indent="-264968">
              <a:defRPr sz="1700"/>
            </a:pPr>
            <a:r>
              <a:rPr lang="pt-BR" sz="1400" b="1" i="1" kern="0">
                <a:solidFill>
                  <a:srgbClr val="0070C0"/>
                </a:solidFill>
              </a:rPr>
              <a:t>TCG Algorithm Registry r1.32 – June 2020</a:t>
            </a:r>
            <a:endParaRPr lang="en-US" sz="1400" b="1" i="1" kern="0">
              <a:solidFill>
                <a:srgbClr val="0070C0"/>
              </a:solidFill>
            </a:endParaRPr>
          </a:p>
          <a:p>
            <a:pPr marL="762808" lvl="1" indent="-264968">
              <a:defRPr sz="1700"/>
            </a:pPr>
            <a:r>
              <a:rPr lang="en-US" sz="1400" b="1" i="1" kern="0">
                <a:solidFill>
                  <a:srgbClr val="0070C0"/>
                </a:solidFill>
              </a:rPr>
              <a:t>TCG TSS 2.0 Feature API (FAPI) – June 2020</a:t>
            </a:r>
          </a:p>
          <a:p>
            <a:pPr marL="762808" lvl="1" indent="-264968">
              <a:defRPr sz="1700"/>
            </a:pPr>
            <a:r>
              <a:rPr lang="en-US" sz="1400" b="1" i="1" kern="0">
                <a:solidFill>
                  <a:srgbClr val="0070C0"/>
                </a:solidFill>
              </a:rPr>
              <a:t>TCG TSS 2.0 Enhanced System Level API (ESAPI) – May 2020</a:t>
            </a:r>
          </a:p>
          <a:p>
            <a:pPr marL="762808" lvl="1" indent="-264968">
              <a:defRPr sz="1700"/>
            </a:pPr>
            <a:r>
              <a:rPr lang="en-US" sz="1400" b="1" i="1" kern="0">
                <a:solidFill>
                  <a:srgbClr val="0070C0"/>
                </a:solidFill>
              </a:rPr>
              <a:t>TCG TPM 2.0 Library r1.62 – review May 2020 – not for publication</a:t>
            </a:r>
          </a:p>
          <a:p>
            <a:pPr marL="762808" lvl="1" indent="-264968">
              <a:defRPr sz="1700"/>
            </a:pPr>
            <a:r>
              <a:rPr lang="en-US" sz="1400" b="1" i="1" kern="0">
                <a:solidFill>
                  <a:srgbClr val="0070C0"/>
                </a:solidFill>
              </a:rPr>
              <a:t>TCG TPM 2.0 Library r1.59 – March 2020</a:t>
            </a:r>
            <a:endParaRPr lang="en-US" sz="1400" b="1" i="1" kern="0" dirty="0">
              <a:solidFill>
                <a:srgbClr val="0070C0"/>
              </a:solidFill>
            </a:endParaRPr>
          </a:p>
        </p:txBody>
      </p:sp>
    </p:spTree>
    <p:extLst>
      <p:ext uri="{BB962C8B-B14F-4D97-AF65-F5344CB8AC3E}">
        <p14:creationId xmlns:p14="http://schemas.microsoft.com/office/powerpoint/2010/main" val="1271120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 (Xerox)</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TBD</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 (Xerox)</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Guidelines</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613650" cy="982663"/>
          </a:xfrm>
        </p:spPr>
        <p:txBody>
          <a:bodyPr rIns="132080"/>
          <a:lstStyle/>
          <a:p>
            <a:pPr eaLnBrk="1" hangingPunct="1"/>
            <a:r>
              <a:rPr lang="en-US" sz="2400" dirty="0"/>
              <a:t>Internet Engineering Task Force (IETF) (1 of 4)</a:t>
            </a:r>
            <a:endParaRPr lang="en-US" altLang="en-US" sz="2400"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40</a:t>
            </a:fld>
            <a:endParaRPr lang="en-US" altLang="en-US" sz="1100">
              <a:solidFill>
                <a:srgbClr val="FFFFFF"/>
              </a:solidFill>
              <a:latin typeface="Arial" charset="0"/>
              <a:cs typeface="Arial" charset="0"/>
              <a:sym typeface="Arial" charset="0"/>
            </a:endParaRPr>
          </a:p>
        </p:txBody>
      </p:sp>
      <p:sp>
        <p:nvSpPr>
          <p:cNvPr id="13" name="Shape 369">
            <a:extLst>
              <a:ext uri="{FF2B5EF4-FFF2-40B4-BE49-F238E27FC236}">
                <a16:creationId xmlns:a16="http://schemas.microsoft.com/office/drawing/2014/main" id="{08328559-A7DF-4698-B4F7-4FCA42924D44}"/>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925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05608" indent="-264968">
              <a:defRPr sz="1700"/>
            </a:pPr>
            <a:r>
              <a:rPr lang="en-US" sz="1700" b="1" kern="0"/>
              <a:t>Next IETF Members Meetings</a:t>
            </a:r>
            <a:endParaRPr lang="en-US" sz="1500" b="1" kern="0"/>
          </a:p>
          <a:p>
            <a:pPr marL="767715" lvl="1" indent="-269875">
              <a:defRPr sz="1700"/>
            </a:pPr>
            <a:r>
              <a:rPr lang="en-US" sz="1500" b="1" kern="0"/>
              <a:t>IETF 109 Virtual F2F – 16-20 November 2020 – Ira to call in</a:t>
            </a:r>
          </a:p>
          <a:p>
            <a:pPr marL="767715" lvl="1" indent="-269875">
              <a:defRPr sz="1700"/>
            </a:pPr>
            <a:r>
              <a:rPr lang="en-US" sz="1500" b="1" kern="0"/>
              <a:t>IETF 110 Virtual F2F – 8-12 March 2021 – Ira to call in</a:t>
            </a:r>
          </a:p>
          <a:p>
            <a:pPr marL="305608" indent="-264968">
              <a:defRPr sz="1700"/>
            </a:pPr>
            <a:r>
              <a:rPr lang="en-US" sz="1700" b="1" kern="0"/>
              <a:t>Transport Layer Security (TLS)</a:t>
            </a:r>
            <a:endParaRPr lang="en-US" sz="1600" b="1" kern="0"/>
          </a:p>
          <a:p>
            <a:pPr marL="767715" lvl="1" indent="-269875">
              <a:defRPr sz="1700"/>
            </a:pPr>
            <a:r>
              <a:rPr lang="en-US" sz="1500" b="1" kern="0"/>
              <a:t>TLS 1.3 Extension Cert-Based Auth w/ Ext PSK – RFC 8773 – March 2020</a:t>
            </a:r>
            <a:br>
              <a:rPr lang="en-US" sz="1500" b="1" kern="0"/>
            </a:br>
            <a:r>
              <a:rPr lang="en-US" sz="1500" b="1" kern="0">
                <a:hlinkClick r:id="rId4"/>
              </a:rPr>
              <a:t>https://tools.ietf.org/html/rfc8773</a:t>
            </a:r>
            <a:endParaRPr lang="en-US" sz="1500" b="1" kern="0"/>
          </a:p>
          <a:p>
            <a:pPr marL="767715" lvl="1" indent="-269875">
              <a:defRPr sz="1700"/>
            </a:pPr>
            <a:r>
              <a:rPr lang="en-US" sz="1500" b="1" kern="0"/>
              <a:t>Applying GREASE to TLS Extensibility – RFC 8701 – January 2020</a:t>
            </a:r>
            <a:br>
              <a:rPr lang="en-US" sz="1500" b="1" kern="0"/>
            </a:br>
            <a:r>
              <a:rPr lang="en-US" sz="1500" b="1" kern="0">
                <a:hlinkClick r:id="rId5"/>
              </a:rPr>
              <a:t>https://tools.ietf.org/html/rfc8701</a:t>
            </a:r>
            <a:endParaRPr lang="en-US" sz="1500" b="1" kern="0"/>
          </a:p>
          <a:p>
            <a:pPr marL="767715" lvl="1" indent="-269875">
              <a:defRPr sz="1700"/>
            </a:pPr>
            <a:r>
              <a:rPr lang="en-US" sz="1500" b="1" kern="0"/>
              <a:t>TLS/1.3 – RFC 8446 – August 2018</a:t>
            </a:r>
            <a:br>
              <a:rPr lang="en-US" sz="1500" b="1" kern="0"/>
            </a:br>
            <a:r>
              <a:rPr lang="en-US" sz="1500" b="1" kern="0">
                <a:hlinkClick r:id="rId6"/>
              </a:rPr>
              <a:t>https://tools.ietf.org/html/rfc8446</a:t>
            </a:r>
            <a:endParaRPr lang="en-US" sz="1500" b="1" kern="0"/>
          </a:p>
          <a:p>
            <a:pPr marL="767715" lvl="1" indent="-269875">
              <a:defRPr sz="1700"/>
            </a:pPr>
            <a:r>
              <a:rPr lang="en-US" sz="1500" b="1" kern="0"/>
              <a:t>Flags Extension for TLS 1.3 – July 2020</a:t>
            </a:r>
            <a:br>
              <a:rPr lang="en-US" sz="1500" b="1" kern="0"/>
            </a:br>
            <a:r>
              <a:rPr lang="en-US" sz="1500" b="1" kern="0">
                <a:hlinkClick r:id="rId7"/>
              </a:rPr>
              <a:t>https://datatracker.ietf.org/doc/draft-ietf-tls-tlsflags/</a:t>
            </a:r>
            <a:endParaRPr lang="en-US" sz="1500" b="1" kern="0"/>
          </a:p>
          <a:p>
            <a:pPr marL="767715" lvl="1" indent="-269875">
              <a:defRPr sz="1700"/>
            </a:pPr>
            <a:r>
              <a:rPr lang="en-US" sz="1500" b="1" kern="0"/>
              <a:t>Delegated Credentials for TLS – June 2020</a:t>
            </a:r>
            <a:br>
              <a:rPr lang="en-US" sz="1500" b="1" kern="0"/>
            </a:br>
            <a:r>
              <a:rPr lang="en-US" sz="1500" b="1" kern="0">
                <a:hlinkClick r:id="rId8"/>
              </a:rPr>
              <a:t>https://datatracker.ietf.org/doc/draft-ietf-tls-subcerts/</a:t>
            </a:r>
            <a:endParaRPr lang="en-US" sz="1500" b="1" kern="0"/>
          </a:p>
          <a:p>
            <a:pPr marL="767715" lvl="1" indent="-269875">
              <a:defRPr sz="1700"/>
            </a:pPr>
            <a:r>
              <a:rPr lang="en-US" sz="1500" b="1" kern="0"/>
              <a:t>Exported Authenticators in TLS – June 2020 – to IETF LC</a:t>
            </a:r>
            <a:br>
              <a:rPr lang="en-US" sz="1500" b="1" kern="0"/>
            </a:br>
            <a:r>
              <a:rPr lang="en-US" sz="1500" b="1" kern="0">
                <a:hlinkClick r:id="rId9"/>
              </a:rPr>
              <a:t>https://datatracker.ietf.org/doc/draft-ietf-tls-exported-authenticator/</a:t>
            </a:r>
            <a:endParaRPr lang="en-US" sz="1500" b="1" kern="0"/>
          </a:p>
          <a:p>
            <a:pPr marL="767715" lvl="1" indent="-269875">
              <a:defRPr sz="1700"/>
            </a:pPr>
            <a:r>
              <a:rPr lang="en-US" sz="1500" b="1" kern="0"/>
              <a:t>Guidance for External PSK Usage in TLS – June 2020</a:t>
            </a:r>
            <a:br>
              <a:rPr lang="en-US" sz="1500" b="1" kern="0"/>
            </a:br>
            <a:r>
              <a:rPr lang="en-US" sz="1500" b="1" kern="0">
                <a:hlinkClick r:id="rId10"/>
              </a:rPr>
              <a:t>https://datatracker.ietf.org/doc/draft-ietf-tls-external-psk-guidance/</a:t>
            </a:r>
            <a:endParaRPr lang="en-US" sz="1500" b="1" kern="0"/>
          </a:p>
          <a:p>
            <a:pPr marL="767715" lvl="1" indent="-269875">
              <a:defRPr sz="1700"/>
            </a:pPr>
            <a:r>
              <a:rPr lang="en-US" sz="1500" b="1" kern="0"/>
              <a:t>DTLS/1.3 – draft-38 – May 2020 – IETF LC</a:t>
            </a:r>
            <a:br>
              <a:rPr lang="en-US" sz="1500" b="1" kern="0"/>
            </a:br>
            <a:r>
              <a:rPr lang="en-US" sz="1500" b="1" kern="0">
                <a:hlinkClick r:id="rId11"/>
              </a:rPr>
              <a:t>https://datatracker.ietf.org/doc/draft-ietf-tls-dtls14/</a:t>
            </a:r>
            <a:endParaRPr lang="en-US" sz="1500" b="1" kern="0"/>
          </a:p>
          <a:p>
            <a:pPr marL="767715" lvl="1" indent="-269875">
              <a:defRPr sz="1700"/>
            </a:pPr>
            <a:r>
              <a:rPr lang="en-US" sz="1500" b="1" kern="0"/>
              <a:t>Deprecating MD5 and SHA-1 in TLS 1.2 – May 2020 – to IETF LC</a:t>
            </a:r>
            <a:br>
              <a:rPr lang="en-US" sz="1500" b="1" kern="0"/>
            </a:br>
            <a:r>
              <a:rPr lang="en-US" sz="1500" b="1" kern="0">
                <a:hlinkClick r:id="rId12"/>
              </a:rPr>
              <a:t>https://datatracker.ietf.org/doc/draft-ietf-tls-md5-sha1-deprecate/</a:t>
            </a:r>
            <a:endParaRPr lang="en-US" sz="1500" b="1" kern="0"/>
          </a:p>
          <a:p>
            <a:pPr marL="767715" lvl="1" indent="-269875">
              <a:defRPr sz="1700"/>
            </a:pPr>
            <a:r>
              <a:rPr lang="en-US" sz="1500" b="1" kern="0"/>
              <a:t>TLS Certificate Compression – draft-10 – January 2020 – RFC Editor</a:t>
            </a:r>
            <a:br>
              <a:rPr lang="en-US" sz="1500" b="1" kern="0"/>
            </a:br>
            <a:r>
              <a:rPr lang="en-US" sz="1500" b="1" kern="0">
                <a:hlinkClick r:id="rId13"/>
              </a:rPr>
              <a:t>https://datatracker.ietf.org/doc/draft-ietf-tls-certificate-compression.txt</a:t>
            </a:r>
            <a:endParaRPr lang="en-US" sz="1500" b="1" kern="0" dirty="0"/>
          </a:p>
        </p:txBody>
      </p:sp>
    </p:spTree>
    <p:extLst>
      <p:ext uri="{BB962C8B-B14F-4D97-AF65-F5344CB8AC3E}">
        <p14:creationId xmlns:p14="http://schemas.microsoft.com/office/powerpoint/2010/main" val="1090791211"/>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41</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613650" cy="982663"/>
          </a:xfrm>
        </p:spPr>
        <p:txBody>
          <a:bodyPr rIns="132080"/>
          <a:lstStyle/>
          <a:p>
            <a:pPr eaLnBrk="1" hangingPunct="1"/>
            <a:r>
              <a:rPr lang="en-US" sz="2400" dirty="0"/>
              <a:t>Internet Engineering Task Force (IETF) (2 of 4)</a:t>
            </a:r>
            <a:endParaRPr lang="en-US" altLang="en-US" sz="2400"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41</a:t>
            </a:fld>
            <a:endParaRPr lang="en-US" altLang="en-US" sz="1100">
              <a:solidFill>
                <a:srgbClr val="FFFFFF"/>
              </a:solidFill>
              <a:latin typeface="Arial" charset="0"/>
              <a:cs typeface="Arial" charset="0"/>
              <a:sym typeface="Arial" charset="0"/>
            </a:endParaRPr>
          </a:p>
        </p:txBody>
      </p:sp>
      <p:sp>
        <p:nvSpPr>
          <p:cNvPr id="10" name="Shape 369">
            <a:extLst>
              <a:ext uri="{FF2B5EF4-FFF2-40B4-BE49-F238E27FC236}">
                <a16:creationId xmlns:a16="http://schemas.microsoft.com/office/drawing/2014/main" id="{826DF27D-230B-47B6-801A-9943372F2863}"/>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7665" indent="-269875">
              <a:defRPr sz="1700"/>
            </a:pPr>
            <a:r>
              <a:rPr lang="en-US" sz="1700" b="1" kern="0"/>
              <a:t>Security Automation and Continuous Monitoring (SACM)</a:t>
            </a:r>
          </a:p>
          <a:p>
            <a:pPr marL="767715" lvl="1" indent="-269875">
              <a:defRPr sz="1700"/>
            </a:pPr>
            <a:r>
              <a:rPr lang="en-US" sz="1500" b="1" kern="0"/>
              <a:t>Concise Software Identifiers – draft-15 – May 2020 – to IETF LC</a:t>
            </a:r>
            <a:br>
              <a:rPr lang="en-US" sz="1500" b="1" kern="0"/>
            </a:br>
            <a:r>
              <a:rPr lang="en-US" sz="1500" b="1" kern="0">
                <a:hlinkClick r:id="rId4"/>
              </a:rPr>
              <a:t>https://datatracker.ietf.org/doc/draft-ietf-sacm-coswid/ </a:t>
            </a:r>
            <a:endParaRPr lang="en-US" sz="1500" b="1" kern="0"/>
          </a:p>
          <a:p>
            <a:pPr marL="767715" lvl="1" indent="-269875">
              <a:defRPr sz="1700"/>
            </a:pPr>
            <a:r>
              <a:rPr lang="en-US" sz="1500" b="1" kern="0"/>
              <a:t>SACM Architecture – draft-06 – May 2020</a:t>
            </a:r>
            <a:br>
              <a:rPr lang="en-US" sz="1500" b="1" kern="0"/>
            </a:br>
            <a:r>
              <a:rPr lang="en-US" sz="1500" b="1" kern="0">
                <a:hlinkClick r:id="rId5"/>
              </a:rPr>
              <a:t>https://datatracker.ietf.org/doc/draft-ietf-sacm-arch/</a:t>
            </a:r>
            <a:endParaRPr lang="en-US" sz="1500" b="1" kern="0"/>
          </a:p>
          <a:p>
            <a:pPr marL="767715" lvl="1" indent="-269875">
              <a:defRPr sz="1700"/>
            </a:pPr>
            <a:r>
              <a:rPr lang="fr-FR" sz="1500" b="1" kern="0"/>
              <a:t>Endpoint Posture Collection Profile – draft-01 – February 2020 – to IETF  LC</a:t>
            </a:r>
            <a:br>
              <a:rPr lang="fr-FR" sz="1500" b="1" kern="0"/>
            </a:br>
            <a:r>
              <a:rPr lang="fr-FR" sz="1500" b="1" kern="0">
                <a:hlinkClick r:id="rId6"/>
              </a:rPr>
              <a:t>https://datatracker.ietf.org/doc/draft-ietf-sacm-epcp/</a:t>
            </a:r>
            <a:endParaRPr lang="fr-FR" sz="1500" b="1" kern="0"/>
          </a:p>
          <a:p>
            <a:pPr marL="305608" indent="-264968">
              <a:defRPr sz="1700"/>
            </a:pPr>
            <a:r>
              <a:rPr lang="en-US" sz="1700" b="1" kern="0"/>
              <a:t>Concise Binary Object Representation (CBOR)</a:t>
            </a:r>
          </a:p>
          <a:p>
            <a:pPr marL="762808" lvl="1" indent="-264968">
              <a:defRPr sz="1700"/>
            </a:pPr>
            <a:r>
              <a:rPr lang="en-US" sz="1500" b="1" kern="0"/>
              <a:t>CBOR Tags for Typed Arrays – RFC 8746 – February 2020</a:t>
            </a:r>
            <a:br>
              <a:rPr lang="en-US" sz="1500" b="1" kern="0"/>
            </a:br>
            <a:r>
              <a:rPr lang="en-US" sz="1500" b="1" kern="0">
                <a:hlinkClick r:id="rId7"/>
              </a:rPr>
              <a:t>https://tools.ietf.org/html/rfc8746</a:t>
            </a:r>
            <a:endParaRPr lang="en-US" sz="1500" b="1" kern="0"/>
          </a:p>
          <a:p>
            <a:pPr marL="762808" lvl="1" indent="-264968">
              <a:defRPr sz="1700"/>
            </a:pPr>
            <a:r>
              <a:rPr lang="en-US" sz="1500" b="1" kern="0"/>
              <a:t>CBOR Sequences – RFC 8742 – February 2020</a:t>
            </a:r>
            <a:br>
              <a:rPr lang="en-US" sz="1500" b="1" kern="0"/>
            </a:br>
            <a:r>
              <a:rPr lang="en-US" sz="1500" b="1" kern="0">
                <a:hlinkClick r:id="rId8"/>
              </a:rPr>
              <a:t>https://tools.ietf.org/html/rfc8742</a:t>
            </a:r>
            <a:endParaRPr lang="en-US" sz="1500" b="1" kern="0"/>
          </a:p>
          <a:p>
            <a:pPr marL="762808" lvl="1" indent="-264968">
              <a:defRPr sz="1700"/>
            </a:pPr>
            <a:r>
              <a:rPr lang="en-US" sz="1500" b="1" kern="0"/>
              <a:t>Concise Data Definition Language (CDDL) – RFC 8610 – June 2019</a:t>
            </a:r>
            <a:br>
              <a:rPr lang="en-US" sz="1500" b="1" kern="0"/>
            </a:br>
            <a:r>
              <a:rPr lang="en-US" sz="1500" b="1" kern="0">
                <a:hlinkClick r:id="rId9"/>
              </a:rPr>
              <a:t>https://tools.ietf.org/html/rfc8610</a:t>
            </a:r>
            <a:r>
              <a:rPr lang="en-US" sz="1500" b="1" kern="0"/>
              <a:t> - JSON/CBOR schema </a:t>
            </a:r>
          </a:p>
          <a:p>
            <a:pPr marL="762808" lvl="1" indent="-264968">
              <a:defRPr sz="1700"/>
            </a:pPr>
            <a:r>
              <a:rPr lang="en-US" sz="1500" b="1" kern="0"/>
              <a:t>CBOR Tags for Date – draft-05 – July 2020 – to IETF LC</a:t>
            </a:r>
            <a:br>
              <a:rPr lang="en-US" sz="1500" b="1" kern="0"/>
            </a:br>
            <a:r>
              <a:rPr lang="en-US" sz="1500" b="1" kern="0">
                <a:hlinkClick r:id="rId10"/>
              </a:rPr>
              <a:t>https://datatracker.ietf.org/doc/draft-ietf-cbor-date-tag/</a:t>
            </a:r>
            <a:endParaRPr lang="en-US" sz="1500" b="1" kern="0"/>
          </a:p>
          <a:p>
            <a:pPr marL="762808" lvl="1" indent="-264968">
              <a:defRPr sz="1700"/>
            </a:pPr>
            <a:r>
              <a:rPr lang="en-US" sz="1500" b="1" kern="0"/>
              <a:t>CBOR) Tags for OIDs – draft-00 – July 2020</a:t>
            </a:r>
            <a:br>
              <a:rPr lang="en-US" sz="1500" b="1" kern="0"/>
            </a:br>
            <a:r>
              <a:rPr lang="en-US" sz="1500" b="1" kern="0">
                <a:hlinkClick r:id="rId11"/>
              </a:rPr>
              <a:t>https://datatracker.ietf.org/doc/draft-ietf-cbor-tags-oid/</a:t>
            </a:r>
            <a:endParaRPr lang="en-US" sz="1500" b="1" kern="0"/>
          </a:p>
          <a:p>
            <a:pPr marL="762808" lvl="1" indent="-264968">
              <a:defRPr sz="1700"/>
            </a:pPr>
            <a:r>
              <a:rPr lang="en-US" sz="1500" b="1" kern="0"/>
              <a:t>CBORbis – draft-14 – June 2020 – to IETF LC</a:t>
            </a:r>
            <a:br>
              <a:rPr lang="en-US" sz="1500" b="1" kern="0"/>
            </a:br>
            <a:r>
              <a:rPr lang="en-US" sz="1500" b="1" kern="0">
                <a:hlinkClick r:id="rId12"/>
              </a:rPr>
              <a:t>https://datatracker.ietf.org/doc/draft-ietf-cbor-7049bis/</a:t>
            </a:r>
            <a:endParaRPr lang="en-US" sz="1500" b="1" kern="0" dirty="0"/>
          </a:p>
        </p:txBody>
      </p:sp>
    </p:spTree>
    <p:extLst>
      <p:ext uri="{BB962C8B-B14F-4D97-AF65-F5344CB8AC3E}">
        <p14:creationId xmlns:p14="http://schemas.microsoft.com/office/powerpoint/2010/main" val="1448080768"/>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42</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613650" cy="982663"/>
          </a:xfrm>
        </p:spPr>
        <p:txBody>
          <a:bodyPr rIns="132080"/>
          <a:lstStyle/>
          <a:p>
            <a:pPr eaLnBrk="1" hangingPunct="1"/>
            <a:r>
              <a:rPr lang="en-US" sz="2400" dirty="0"/>
              <a:t>Internet Engineering Task Force (IETF) (3 of 4)</a:t>
            </a:r>
            <a:endParaRPr lang="en-US" altLang="en-US" sz="2400"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42</a:t>
            </a:fld>
            <a:endParaRPr lang="en-US" altLang="en-US" sz="1100">
              <a:solidFill>
                <a:srgbClr val="FFFFFF"/>
              </a:solidFill>
              <a:latin typeface="Arial" charset="0"/>
              <a:cs typeface="Arial" charset="0"/>
              <a:sym typeface="Arial" charset="0"/>
            </a:endParaRPr>
          </a:p>
        </p:txBody>
      </p:sp>
      <p:sp>
        <p:nvSpPr>
          <p:cNvPr id="11" name="Shape 369">
            <a:extLst>
              <a:ext uri="{FF2B5EF4-FFF2-40B4-BE49-F238E27FC236}">
                <a16:creationId xmlns:a16="http://schemas.microsoft.com/office/drawing/2014/main" id="{BE334091-750D-4B15-9DE0-231E524F00E5}"/>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2758" indent="-264968">
              <a:defRPr sz="1700"/>
            </a:pPr>
            <a:r>
              <a:rPr lang="en-US" sz="1700" b="1" kern="0"/>
              <a:t>Remote ATtestation ProcedureS (RATS)</a:t>
            </a:r>
          </a:p>
          <a:p>
            <a:pPr marL="762808" lvl="1" indent="-264968">
              <a:defRPr sz="1700"/>
            </a:pPr>
            <a:r>
              <a:rPr lang="en-US" sz="1500" b="1" kern="0"/>
              <a:t>RATS Architecture – draft-05 – July 2020</a:t>
            </a:r>
            <a:br>
              <a:rPr lang="en-US" sz="1500" b="1" kern="0"/>
            </a:br>
            <a:r>
              <a:rPr lang="en-US" sz="1500" b="1" kern="0">
                <a:hlinkClick r:id="rId4"/>
              </a:rPr>
              <a:t>https://datatracker.ietf.org/doc/draft-ietf-rats-architecture/</a:t>
            </a:r>
            <a:endParaRPr lang="en-US" sz="1500" b="1" kern="0"/>
          </a:p>
          <a:p>
            <a:pPr marL="762808" lvl="1" indent="-264968">
              <a:defRPr sz="1700"/>
            </a:pPr>
            <a:r>
              <a:rPr lang="en-US" sz="1500" b="1" kern="0"/>
              <a:t>TPM-based Network Device RIV – draft-02 – July 2020</a:t>
            </a:r>
            <a:br>
              <a:rPr lang="en-US" sz="1500" b="1" kern="0"/>
            </a:br>
            <a:r>
              <a:rPr lang="en-US" sz="1500" b="1" kern="0">
                <a:hlinkClick r:id="rId5"/>
              </a:rPr>
              <a:t>https://datatracker.ietf.org/doc/draft-ietf-rats-tpm-based-network-device-attest/</a:t>
            </a:r>
            <a:endParaRPr lang="en-US" sz="1500" b="1" kern="0"/>
          </a:p>
          <a:p>
            <a:pPr marL="762808" lvl="1" indent="-264968">
              <a:defRPr sz="1700"/>
            </a:pPr>
            <a:r>
              <a:rPr lang="en-US" sz="1500" b="1" kern="0"/>
              <a:t>Time-Based Uni-Directional Attestation – draft-03 – July 2020</a:t>
            </a:r>
            <a:br>
              <a:rPr lang="en-US" sz="1500" b="1" kern="0"/>
            </a:br>
            <a:r>
              <a:rPr lang="en-US" sz="1500" b="1" kern="0">
                <a:hlinkClick r:id="rId6"/>
              </a:rPr>
              <a:t>https://datatracker.ietf.org/doc/draft-birkholz-rats-tuda/</a:t>
            </a:r>
            <a:endParaRPr lang="en-US" sz="1500" b="1" kern="0"/>
          </a:p>
          <a:p>
            <a:pPr marL="762808" lvl="1" indent="-264968">
              <a:defRPr sz="1700"/>
            </a:pPr>
            <a:r>
              <a:rPr lang="en-US" sz="1500" b="1" kern="0"/>
              <a:t>Reference Interaction Models for RATS – draft-03 – July 2020</a:t>
            </a:r>
            <a:br>
              <a:rPr lang="en-US" sz="1500" b="1" kern="0"/>
            </a:br>
            <a:r>
              <a:rPr lang="en-US" sz="1500" b="1" kern="0">
                <a:hlinkClick r:id="rId7"/>
              </a:rPr>
              <a:t>https://datatracker.ietf.org/doc/draft-birkholz-rats-reference-interaction-model/</a:t>
            </a:r>
            <a:endParaRPr lang="en-US" sz="1500" b="1" kern="0"/>
          </a:p>
          <a:p>
            <a:pPr marL="762808" lvl="1" indent="-264968">
              <a:defRPr sz="1700"/>
            </a:pPr>
            <a:r>
              <a:rPr lang="en-US" sz="1500" b="1" kern="0"/>
              <a:t>YANG Data Model for CHARRA using TPMs – draft-02 – June 2020</a:t>
            </a:r>
            <a:br>
              <a:rPr lang="en-US" sz="1500" b="1" kern="0"/>
            </a:br>
            <a:r>
              <a:rPr lang="en-US" sz="1500" b="1" kern="0">
                <a:hlinkClick r:id="rId8"/>
              </a:rPr>
              <a:t>https://datatracker.ietf.org/doc/draft-ietf-rats-yang-tpm-charra/</a:t>
            </a:r>
            <a:endParaRPr lang="en-US" sz="1500" b="1" kern="0"/>
          </a:p>
          <a:p>
            <a:pPr marL="762808" lvl="1" indent="-264968">
              <a:defRPr sz="1700"/>
            </a:pPr>
            <a:r>
              <a:rPr lang="en-US" sz="1500" b="1" kern="0"/>
              <a:t>CBOR Tag for Unprotected CWT Claims Sets – draft-01 – June 2020</a:t>
            </a:r>
            <a:br>
              <a:rPr lang="en-US" sz="1500" b="1" kern="0"/>
            </a:br>
            <a:r>
              <a:rPr lang="en-US" sz="1500" b="1" kern="0">
                <a:hlinkClick r:id="rId9"/>
              </a:rPr>
              <a:t>https://datatracker.ietf.org/doc/draft-birkholz-rats-uccs/</a:t>
            </a:r>
            <a:endParaRPr lang="en-US" sz="1500" b="1" kern="0"/>
          </a:p>
          <a:p>
            <a:pPr marL="762808" lvl="1" indent="-264968">
              <a:defRPr sz="1700"/>
            </a:pPr>
            <a:r>
              <a:rPr lang="en-US" sz="1500" b="1" kern="0"/>
              <a:t>Trusted Path Routing – draft-00 – June 2020</a:t>
            </a:r>
            <a:br>
              <a:rPr lang="en-US" sz="1500" b="1" kern="0"/>
            </a:br>
            <a:r>
              <a:rPr lang="en-US" sz="1500" b="1" kern="0">
                <a:hlinkClick r:id="rId10"/>
              </a:rPr>
              <a:t>https://datatracker.ietf.org/doc/draft-voit-rats-trustworthy-path-routing/</a:t>
            </a:r>
            <a:endParaRPr lang="en-US" sz="1500" b="1" kern="0"/>
          </a:p>
          <a:p>
            <a:pPr marL="762808" lvl="1" indent="-264968">
              <a:defRPr sz="1700"/>
            </a:pPr>
            <a:r>
              <a:rPr lang="en-US" sz="1500" b="1" kern="0"/>
              <a:t>MUD-Based RATS Resources Discovery – draft-00 – March 2020</a:t>
            </a:r>
            <a:br>
              <a:rPr lang="en-US" sz="1500" b="1" kern="0"/>
            </a:br>
            <a:r>
              <a:rPr lang="en-US" sz="1500" b="1" kern="0">
                <a:hlinkClick r:id="rId11"/>
              </a:rPr>
              <a:t>https://datatracker.ietf.org/doc/draft-birkholz-rats-mud/</a:t>
            </a:r>
            <a:endParaRPr lang="en-US" sz="1500" b="1" kern="0"/>
          </a:p>
          <a:p>
            <a:pPr marL="762808" lvl="1" indent="-264968">
              <a:defRPr sz="1700"/>
            </a:pPr>
            <a:r>
              <a:rPr lang="en-US" sz="1500" b="1" kern="0"/>
              <a:t>Entity Attestation Token (EAT) – draft-03 – February 2020</a:t>
            </a:r>
            <a:br>
              <a:rPr lang="en-US" sz="1500" b="1" kern="0"/>
            </a:br>
            <a:r>
              <a:rPr lang="en-US" sz="1500" b="1" kern="0">
                <a:hlinkClick r:id="rId12"/>
              </a:rPr>
              <a:t>https://datatracker.ietf.org/doc/draft-ietf-rats-eat/</a:t>
            </a:r>
            <a:endParaRPr lang="en-US" sz="1500" b="1" kern="0" dirty="0"/>
          </a:p>
        </p:txBody>
      </p:sp>
    </p:spTree>
    <p:extLst>
      <p:ext uri="{BB962C8B-B14F-4D97-AF65-F5344CB8AC3E}">
        <p14:creationId xmlns:p14="http://schemas.microsoft.com/office/powerpoint/2010/main" val="3933483804"/>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43</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613650" cy="982663"/>
          </a:xfrm>
        </p:spPr>
        <p:txBody>
          <a:bodyPr rIns="132080"/>
          <a:lstStyle/>
          <a:p>
            <a:pPr eaLnBrk="1" hangingPunct="1"/>
            <a:r>
              <a:rPr lang="en-US" sz="2400" dirty="0"/>
              <a:t>Internet Engineering Task Force (IETF) (4 of 4)</a:t>
            </a:r>
            <a:endParaRPr lang="en-US" altLang="en-US" sz="2400"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43</a:t>
            </a:fld>
            <a:endParaRPr lang="en-US" altLang="en-US" sz="1100">
              <a:solidFill>
                <a:srgbClr val="FFFFFF"/>
              </a:solidFill>
              <a:latin typeface="Arial" charset="0"/>
              <a:cs typeface="Arial" charset="0"/>
              <a:sym typeface="Arial" charset="0"/>
            </a:endParaRPr>
          </a:p>
        </p:txBody>
      </p:sp>
      <p:sp>
        <p:nvSpPr>
          <p:cNvPr id="10" name="Shape 369">
            <a:extLst>
              <a:ext uri="{FF2B5EF4-FFF2-40B4-BE49-F238E27FC236}">
                <a16:creationId xmlns:a16="http://schemas.microsoft.com/office/drawing/2014/main" id="{49593D6D-E437-4D54-9357-0BF0C20A5D44}"/>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2758" indent="-264968">
              <a:defRPr sz="1700"/>
            </a:pPr>
            <a:r>
              <a:rPr lang="en-US" sz="1700" b="1" kern="0"/>
              <a:t>IRTF Crypto Forum Research Group (CFRG) – future algorithms</a:t>
            </a:r>
          </a:p>
          <a:p>
            <a:pPr marL="762808" lvl="1" indent="-264968">
              <a:defRPr sz="1700"/>
            </a:pPr>
            <a:r>
              <a:rPr lang="en-US" sz="1500" b="1" kern="0"/>
              <a:t>Hybrid Public Key Encryption – draft-05 – July 2020 – RG LC</a:t>
            </a:r>
            <a:br>
              <a:rPr lang="en-US" sz="1500" b="1" kern="0"/>
            </a:br>
            <a:r>
              <a:rPr lang="en-US" sz="1500" b="1" kern="0">
                <a:hlinkClick r:id="rId4"/>
              </a:rPr>
              <a:t>https://datatracker.ietf.org/doc/draft-irtf-cfrg-hpke/</a:t>
            </a:r>
            <a:endParaRPr lang="en-US" sz="1500" b="1" kern="0"/>
          </a:p>
          <a:p>
            <a:pPr marL="762808" lvl="1" indent="-264968">
              <a:defRPr sz="1700"/>
            </a:pPr>
            <a:r>
              <a:rPr lang="en-US" sz="1500" b="1" kern="0"/>
              <a:t>Oblivious Pseudorandom Functions (OPRFs) – draft-04 – July 2020</a:t>
            </a:r>
            <a:br>
              <a:rPr lang="en-US" sz="1500" b="1" kern="0"/>
            </a:br>
            <a:r>
              <a:rPr lang="en-US" sz="1500" b="1" kern="0">
                <a:hlinkClick r:id="rId5"/>
              </a:rPr>
              <a:t>https://datatracker.ietf.org/doc/draft-irtf-cfrg-voprf/</a:t>
            </a:r>
            <a:endParaRPr lang="en-US" sz="1500" b="1" kern="0"/>
          </a:p>
          <a:p>
            <a:pPr marL="762808" lvl="1" indent="-264968">
              <a:defRPr sz="1700"/>
            </a:pPr>
            <a:r>
              <a:rPr lang="en-US" sz="1500" b="1" kern="0"/>
              <a:t>Cpace Balanced Composable PAKE – draft-00 – July 2020</a:t>
            </a:r>
            <a:br>
              <a:rPr lang="en-US" sz="1500" b="1" kern="0"/>
            </a:br>
            <a:r>
              <a:rPr lang="en-US" sz="1500" b="1" kern="0">
                <a:hlinkClick r:id="rId6"/>
              </a:rPr>
              <a:t>https://datatracker.ietf.org/doc/draft-irtf-cfrg-cpace/</a:t>
            </a:r>
            <a:endParaRPr lang="en-US" sz="1500" b="1" kern="0"/>
          </a:p>
          <a:p>
            <a:pPr marL="762808" lvl="1" indent="-264968">
              <a:defRPr sz="1700"/>
            </a:pPr>
            <a:r>
              <a:rPr lang="en-US" sz="1500" b="1" kern="0"/>
              <a:t>OPAQUE Asymmetric PAKE Protocol – draft-06 – June 2020</a:t>
            </a:r>
            <a:br>
              <a:rPr lang="en-US" sz="1500" b="1" kern="0"/>
            </a:br>
            <a:r>
              <a:rPr lang="en-US" sz="1500" b="1" kern="0">
                <a:hlinkClick r:id="rId7"/>
              </a:rPr>
              <a:t>https://datatracker.ietf.org/doc/draft-krawczyk-cfrg-opaque/</a:t>
            </a:r>
            <a:endParaRPr lang="en-US" sz="1500" b="1" kern="0"/>
          </a:p>
          <a:p>
            <a:pPr marL="762808" lvl="1" indent="-264968">
              <a:defRPr sz="1700"/>
            </a:pPr>
            <a:r>
              <a:rPr lang="en-US" sz="1500" b="1" kern="0"/>
              <a:t>Hashing to Elliptic Curves – draft-09 – June 2020</a:t>
            </a:r>
            <a:br>
              <a:rPr lang="en-US" sz="1500" b="1" kern="0"/>
            </a:br>
            <a:r>
              <a:rPr lang="en-US" sz="1500" b="1" kern="0">
                <a:hlinkClick r:id="rId8"/>
              </a:rPr>
              <a:t>https://datatracker.ietf.org/doc/draft-irtf-cfrg-hash-to-curve/</a:t>
            </a:r>
            <a:endParaRPr lang="en-US" sz="1500" b="1" kern="0"/>
          </a:p>
          <a:p>
            <a:pPr marL="762808" lvl="1" indent="-264968">
              <a:defRPr sz="1700"/>
            </a:pPr>
            <a:r>
              <a:rPr lang="en-US" sz="1500" b="1" kern="0"/>
              <a:t>Randomness for Security Protocols – draft-13 – June 2020</a:t>
            </a:r>
            <a:br>
              <a:rPr lang="en-US" sz="1400" b="1" kern="0"/>
            </a:br>
            <a:r>
              <a:rPr lang="en-US" sz="1500" b="1" kern="0">
                <a:hlinkClick r:id="rId9"/>
              </a:rPr>
              <a:t>https://datatracker.ietf.org/doc/draft-irtf-cfrg-randomness-improvements</a:t>
            </a:r>
            <a:r>
              <a:rPr lang="en-US" sz="1400" b="1" kern="0">
                <a:hlinkClick r:id="rId9"/>
              </a:rPr>
              <a:t>/</a:t>
            </a:r>
            <a:endParaRPr lang="en-US" sz="1400" b="1" kern="0"/>
          </a:p>
          <a:p>
            <a:pPr marL="762808" lvl="1" indent="-264968">
              <a:defRPr sz="1700"/>
            </a:pPr>
            <a:r>
              <a:rPr lang="en-US" sz="1500" b="1" kern="0"/>
              <a:t>Pairing-Friendly Curves – draft-07 – June 2020</a:t>
            </a:r>
            <a:br>
              <a:rPr lang="en-US" sz="1500" b="1" kern="0"/>
            </a:br>
            <a:r>
              <a:rPr lang="en-US" sz="1500" b="1" kern="0">
                <a:hlinkClick r:id="rId10"/>
              </a:rPr>
              <a:t>https://datatracker.ietf.org/doc/draft-irtf-cfrg-pairing-friendly-curves/</a:t>
            </a:r>
            <a:endParaRPr lang="en-US" sz="1500" b="1" kern="0"/>
          </a:p>
          <a:p>
            <a:pPr marL="762808" lvl="1" indent="-264968">
              <a:defRPr sz="1700"/>
            </a:pPr>
            <a:r>
              <a:rPr lang="en-US" sz="1500" b="1" kern="0"/>
              <a:t>Transition from Classical to Post-Quantum Cryptography – draft-07 – May 2020</a:t>
            </a:r>
            <a:br>
              <a:rPr lang="en-US" sz="1500" b="1" kern="0"/>
            </a:br>
            <a:r>
              <a:rPr lang="en-US" sz="1500" b="1" kern="0">
                <a:hlinkClick r:id="rId11"/>
              </a:rPr>
              <a:t>https://datatracker.ietf.org/doc/draft-hoffman-c2pq/</a:t>
            </a:r>
            <a:endParaRPr lang="en-US" sz="1500" b="1" kern="0" dirty="0"/>
          </a:p>
        </p:txBody>
      </p:sp>
    </p:spTree>
    <p:extLst>
      <p:ext uri="{BB962C8B-B14F-4D97-AF65-F5344CB8AC3E}">
        <p14:creationId xmlns:p14="http://schemas.microsoft.com/office/powerpoint/2010/main" val="260878853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30012" y="3233850"/>
            <a:ext cx="8643144" cy="652350"/>
          </a:xfrm>
        </p:spPr>
        <p:txBody>
          <a:bodyPr>
            <a:noAutofit/>
          </a:bodyPr>
          <a:lstStyle/>
          <a:p>
            <a:pPr marL="39688" indent="0">
              <a:buNone/>
            </a:pPr>
            <a:r>
              <a:rPr lang="en-US" b="1" dirty="0"/>
              <a:t>HCD international Technical Community (</a:t>
            </a:r>
            <a:r>
              <a:rPr lang="en-US" b="1" dirty="0" err="1"/>
              <a:t>iTC</a:t>
            </a:r>
            <a:r>
              <a:rPr lang="en-US" b="1" dirty="0"/>
              <a:t>) Status</a:t>
            </a:r>
          </a:p>
        </p:txBody>
      </p:sp>
    </p:spTree>
    <p:extLst>
      <p:ext uri="{BB962C8B-B14F-4D97-AF65-F5344CB8AC3E}">
        <p14:creationId xmlns:p14="http://schemas.microsoft.com/office/powerpoint/2010/main" val="70593873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a:t>
            </a:r>
            <a:r>
              <a:rPr lang="fr-FR" dirty="0" err="1"/>
              <a:t>Technical</a:t>
            </a:r>
            <a:r>
              <a:rPr lang="fr-FR" dirty="0"/>
              <a:t> Community (</a:t>
            </a:r>
            <a:r>
              <a:rPr lang="fr-FR" dirty="0" err="1"/>
              <a:t>iTC</a:t>
            </a:r>
            <a:r>
              <a:rPr lang="fr-FR" dirty="0"/>
              <a:t>)</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475434"/>
          </a:xfrm>
        </p:spPr>
        <p:txBody>
          <a:bodyPr rIns="132080"/>
          <a:lstStyle/>
          <a:p>
            <a:pPr lvl="0" fontAlgn="ctr">
              <a:spcAft>
                <a:spcPts val="1800"/>
              </a:spcAft>
            </a:pPr>
            <a:r>
              <a:rPr lang="en-US" dirty="0"/>
              <a:t>HCD </a:t>
            </a:r>
            <a:r>
              <a:rPr lang="en-US" dirty="0" err="1"/>
              <a:t>iTC</a:t>
            </a:r>
            <a:r>
              <a:rPr lang="en-US" dirty="0"/>
              <a:t> formally approved by Common Criteria Management Committee in Feb 2020</a:t>
            </a:r>
          </a:p>
          <a:p>
            <a:pPr lvl="0" fontAlgn="ctr"/>
            <a:r>
              <a:rPr lang="en-US" dirty="0"/>
              <a:t>Key HCD </a:t>
            </a:r>
            <a:r>
              <a:rPr lang="en-US" dirty="0" err="1"/>
              <a:t>iTC</a:t>
            </a:r>
            <a:r>
              <a:rPr lang="en-US" dirty="0"/>
              <a:t> Officers:</a:t>
            </a:r>
          </a:p>
          <a:p>
            <a:pPr lvl="1" fontAlgn="ctr"/>
            <a:r>
              <a:rPr lang="en-US" dirty="0"/>
              <a:t>Chairperson – </a:t>
            </a:r>
            <a:r>
              <a:rPr lang="en-US" dirty="0" err="1"/>
              <a:t>Kwangwoo</a:t>
            </a:r>
            <a:r>
              <a:rPr lang="en-US" dirty="0"/>
              <a:t> Lee, HP</a:t>
            </a:r>
          </a:p>
          <a:p>
            <a:pPr lvl="1" fontAlgn="ctr"/>
            <a:r>
              <a:rPr lang="en-US" dirty="0"/>
              <a:t>Deputy Chairperson – Alan Sukert</a:t>
            </a:r>
          </a:p>
          <a:p>
            <a:pPr lvl="1" fontAlgn="ctr"/>
            <a:r>
              <a:rPr lang="en-US" dirty="0"/>
              <a:t>CCDB Liaison - </a:t>
            </a:r>
            <a:r>
              <a:rPr lang="en-US" dirty="0" err="1"/>
              <a:t>Eunkyoung</a:t>
            </a:r>
            <a:r>
              <a:rPr lang="en-US" dirty="0"/>
              <a:t> Yi, Korean Scheme</a:t>
            </a:r>
          </a:p>
          <a:p>
            <a:pPr lvl="1" fontAlgn="ctr"/>
            <a:r>
              <a:rPr lang="en-US" dirty="0"/>
              <a:t>Editors – Alan Sukert; Brian </a:t>
            </a:r>
            <a:r>
              <a:rPr lang="en-US" dirty="0" err="1"/>
              <a:t>Volkoff</a:t>
            </a:r>
            <a:r>
              <a:rPr lang="en-US" dirty="0"/>
              <a:t>, Ricoh; Geraldo </a:t>
            </a:r>
            <a:r>
              <a:rPr lang="en-US" dirty="0" err="1"/>
              <a:t>Colunga</a:t>
            </a:r>
            <a:r>
              <a:rPr lang="en-US" dirty="0"/>
              <a:t>, HP</a:t>
            </a:r>
          </a:p>
          <a:p>
            <a:pPr lvl="1" fontAlgn="ctr"/>
            <a:r>
              <a:rPr lang="en-US" dirty="0"/>
              <a:t>Record Manager – TBD (</a:t>
            </a:r>
            <a:r>
              <a:rPr lang="en-US" dirty="0" err="1"/>
              <a:t>Kwangwoo</a:t>
            </a:r>
            <a:r>
              <a:rPr lang="en-US" dirty="0"/>
              <a:t> Lee acting for now)</a:t>
            </a:r>
          </a:p>
        </p:txBody>
      </p:sp>
    </p:spTree>
    <p:extLst>
      <p:ext uri="{BB962C8B-B14F-4D97-AF65-F5344CB8AC3E}">
        <p14:creationId xmlns:p14="http://schemas.microsoft.com/office/powerpoint/2010/main" val="122821589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a:t>
            </a:r>
            <a:r>
              <a:rPr lang="fr-FR" dirty="0" err="1"/>
              <a:t>Technical</a:t>
            </a:r>
            <a:r>
              <a:rPr lang="fr-FR" dirty="0"/>
              <a:t> Community (</a:t>
            </a:r>
            <a:r>
              <a:rPr lang="fr-FR" dirty="0" err="1"/>
              <a:t>iTC</a:t>
            </a:r>
            <a:r>
              <a:rPr lang="fr-FR" dirty="0"/>
              <a:t>)</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475434"/>
          </a:xfrm>
        </p:spPr>
        <p:txBody>
          <a:bodyPr rIns="132080"/>
          <a:lstStyle/>
          <a:p>
            <a:pPr lvl="0" fontAlgn="ctr"/>
            <a:r>
              <a:rPr lang="en-US" dirty="0"/>
              <a:t>Agreed to hold bi-weekly meetings. Since last IDS F2F in May, meetings have been held on:</a:t>
            </a:r>
          </a:p>
          <a:p>
            <a:pPr lvl="1" fontAlgn="ctr"/>
            <a:r>
              <a:rPr lang="en-US" dirty="0"/>
              <a:t>5/28/2020</a:t>
            </a:r>
          </a:p>
          <a:p>
            <a:pPr lvl="1" fontAlgn="ctr"/>
            <a:r>
              <a:rPr lang="en-US" dirty="0"/>
              <a:t>6/11/2020 </a:t>
            </a:r>
          </a:p>
          <a:p>
            <a:pPr lvl="1" fontAlgn="ctr"/>
            <a:r>
              <a:rPr lang="en-US" dirty="0"/>
              <a:t>6/25/2020 </a:t>
            </a:r>
          </a:p>
          <a:p>
            <a:pPr lvl="1" fontAlgn="ctr"/>
            <a:r>
              <a:rPr lang="en-US" dirty="0"/>
              <a:t>7/9/2020 </a:t>
            </a:r>
          </a:p>
          <a:p>
            <a:pPr lvl="1" fontAlgn="ctr"/>
            <a:r>
              <a:rPr lang="en-US" dirty="0"/>
              <a:t>7/23/2020</a:t>
            </a:r>
          </a:p>
          <a:p>
            <a:pPr lvl="1" fontAlgn="ctr"/>
            <a:r>
              <a:rPr lang="en-US" dirty="0"/>
              <a:t>8/6/2020</a:t>
            </a:r>
          </a:p>
          <a:p>
            <a:pPr fontAlgn="ctr"/>
            <a:r>
              <a:rPr lang="en-US" dirty="0"/>
              <a:t>Also held Editor’s Meetings on the off-weeks between the bi-weekly HCD </a:t>
            </a:r>
            <a:r>
              <a:rPr lang="en-US" dirty="0" err="1"/>
              <a:t>iTC</a:t>
            </a:r>
            <a:r>
              <a:rPr lang="en-US" dirty="0"/>
              <a:t> meetings</a:t>
            </a:r>
          </a:p>
          <a:p>
            <a:pPr lvl="1" fontAlgn="ctr"/>
            <a:endParaRPr lang="en-US" dirty="0"/>
          </a:p>
        </p:txBody>
      </p:sp>
    </p:spTree>
    <p:extLst>
      <p:ext uri="{BB962C8B-B14F-4D97-AF65-F5344CB8AC3E}">
        <p14:creationId xmlns:p14="http://schemas.microsoft.com/office/powerpoint/2010/main" val="132619854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a:t>
            </a:r>
            <a:r>
              <a:rPr lang="fr-FR" dirty="0" err="1"/>
              <a:t>iTC</a:t>
            </a:r>
            <a:r>
              <a:rPr lang="fr-FR" dirty="0"/>
              <a:t> </a:t>
            </a:r>
            <a:r>
              <a:rPr lang="fr-FR" dirty="0" err="1"/>
              <a:t>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845755" cy="5257800"/>
          </a:xfrm>
        </p:spPr>
        <p:txBody>
          <a:bodyPr rIns="132080"/>
          <a:lstStyle/>
          <a:p>
            <a:pPr marL="446088" lvl="1" indent="0">
              <a:buNone/>
            </a:pPr>
            <a:r>
              <a:rPr lang="en-US" sz="2200" dirty="0"/>
              <a:t>Key Status:</a:t>
            </a:r>
          </a:p>
          <a:p>
            <a:pPr lvl="1"/>
            <a:r>
              <a:rPr lang="en-US" sz="2000" dirty="0"/>
              <a:t>First internal draft of the HCD collaborative Protection Profile (</a:t>
            </a:r>
            <a:r>
              <a:rPr lang="en-US" sz="2000" dirty="0" err="1"/>
              <a:t>cPP</a:t>
            </a:r>
            <a:r>
              <a:rPr lang="en-US" sz="2000" dirty="0"/>
              <a:t>) released for HCD </a:t>
            </a:r>
            <a:r>
              <a:rPr lang="en-US" sz="2000" dirty="0" err="1"/>
              <a:t>iTC</a:t>
            </a:r>
            <a:r>
              <a:rPr lang="en-US" sz="2000" dirty="0"/>
              <a:t> review on 7/21; comments due by August 17</a:t>
            </a:r>
            <a:r>
              <a:rPr lang="en-US" sz="2000" baseline="30000" dirty="0"/>
              <a:t>th</a:t>
            </a:r>
          </a:p>
          <a:p>
            <a:pPr lvl="2"/>
            <a:r>
              <a:rPr lang="en-US" dirty="0"/>
              <a:t>Contains all the SFRs from HCD PP v1.0 and v1.1</a:t>
            </a:r>
          </a:p>
          <a:p>
            <a:pPr lvl="1"/>
            <a:r>
              <a:rPr lang="en-US" sz="2000" dirty="0"/>
              <a:t>First internal draft of the HCD Supporting Document (SD) should be released for HCD </a:t>
            </a:r>
            <a:r>
              <a:rPr lang="en-US" sz="2000" dirty="0" err="1"/>
              <a:t>iTC</a:t>
            </a:r>
            <a:r>
              <a:rPr lang="en-US" sz="2000" dirty="0"/>
              <a:t> review on 8/17</a:t>
            </a:r>
          </a:p>
          <a:p>
            <a:pPr lvl="2"/>
            <a:r>
              <a:rPr lang="en-US" dirty="0"/>
              <a:t>Contains all the Assurance Activities from HCD PP</a:t>
            </a:r>
          </a:p>
          <a:p>
            <a:pPr lvl="1"/>
            <a:r>
              <a:rPr lang="en-US" sz="2000" dirty="0"/>
              <a:t>Both internal drafts are to contain the contents of what would have been HCD PP v1.1, which should include:</a:t>
            </a:r>
          </a:p>
          <a:p>
            <a:pPr lvl="2"/>
            <a:r>
              <a:rPr lang="en-US" sz="2000" dirty="0"/>
              <a:t>HCD PP v1.0 as approved by NIAP and JISEC</a:t>
            </a:r>
          </a:p>
          <a:p>
            <a:pPr lvl="2"/>
            <a:r>
              <a:rPr lang="en-US" sz="2000" dirty="0"/>
              <a:t>HCD PP Errata #1</a:t>
            </a:r>
          </a:p>
          <a:p>
            <a:pPr lvl="2"/>
            <a:r>
              <a:rPr lang="en-US" sz="2000" dirty="0"/>
              <a:t>All NIAP Technical Decisions against the HCD PP</a:t>
            </a:r>
          </a:p>
          <a:p>
            <a:pPr lvl="2"/>
            <a:r>
              <a:rPr lang="en-US" sz="2000" dirty="0"/>
              <a:t>All changes to HCD PP v1.0 approved by the HCD Technical Committee before it became the HCD </a:t>
            </a:r>
            <a:r>
              <a:rPr lang="en-US" sz="2000" dirty="0" err="1"/>
              <a:t>iTC</a:t>
            </a:r>
            <a:endParaRPr lang="en-US" sz="2000" dirty="0"/>
          </a:p>
          <a:p>
            <a:pPr lvl="3"/>
            <a:endParaRPr lang="en-US" sz="1600" dirty="0"/>
          </a:p>
          <a:p>
            <a:pPr lvl="1"/>
            <a:endParaRPr lang="en-US" sz="2000" dirty="0"/>
          </a:p>
        </p:txBody>
      </p:sp>
    </p:spTree>
    <p:extLst>
      <p:ext uri="{BB962C8B-B14F-4D97-AF65-F5344CB8AC3E}">
        <p14:creationId xmlns:p14="http://schemas.microsoft.com/office/powerpoint/2010/main" val="384231451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GB" b="1" u="sng" dirty="0">
                <a:hlinkClick r:id="rId4" tooltip="https://github.com/HCD-iTC/HCD-iTC-Admin-template/tree/Working"/>
              </a:rPr>
              <a:t>HCD-</a:t>
            </a:r>
            <a:r>
              <a:rPr lang="en-GB" b="1" u="sng" dirty="0" err="1">
                <a:hlinkClick r:id="rId4" tooltip="https://github.com/HCD-iTC/HCD-iTC-Admin-template/tree/Working"/>
              </a:rPr>
              <a:t>iTC</a:t>
            </a:r>
            <a:r>
              <a:rPr lang="en-GB" b="1" u="sng" dirty="0">
                <a:hlinkClick r:id="rId4" tooltip="https://github.com/HCD-iTC/HCD-iTC-Admin-template/tree/Working"/>
              </a:rPr>
              <a:t>-Admin-template</a:t>
            </a:r>
            <a:r>
              <a:rPr lang="en-GB" dirty="0"/>
              <a:t>/</a:t>
            </a:r>
            <a:r>
              <a:rPr lang="en-GB" b="1" dirty="0" err="1"/>
              <a:t>Review_Process.adoc</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lide Number Placeholder 3">
            <a:extLst>
              <a:ext uri="{FF2B5EF4-FFF2-40B4-BE49-F238E27FC236}">
                <a16:creationId xmlns:a16="http://schemas.microsoft.com/office/drawing/2014/main" id="{09EBE9CF-7307-4908-A7C9-E818741CCDB4}"/>
              </a:ext>
            </a:extLst>
          </p:cNvPr>
          <p:cNvSpPr txBox="1">
            <a:spLocks/>
          </p:cNvSpPr>
          <p:nvPr/>
        </p:nvSpPr>
        <p:spPr bwMode="auto">
          <a:xfrm>
            <a:off x="211611" y="6478524"/>
            <a:ext cx="304721" cy="219456"/>
          </a:xfrm>
          <a:prstGeom prst="rect">
            <a:avLst/>
          </a:prstGeom>
        </p:spPr>
        <p:txBody>
          <a:bodyPr/>
          <a:ls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a:lstStyle>
          <a:p>
            <a:pPr>
              <a:defRPr/>
            </a:pPr>
            <a:fld id="{00DE720E-C72B-42F0-AD69-52D60E3C605E}" type="slidenum">
              <a:rPr lang="en-GB" smtClean="0"/>
              <a:pPr>
                <a:defRPr/>
              </a:pPr>
              <a:t>9</a:t>
            </a:fld>
            <a:endParaRPr lang="en-GB"/>
          </a:p>
        </p:txBody>
      </p:sp>
      <p:sp>
        <p:nvSpPr>
          <p:cNvPr id="12" name="TextBox 4">
            <a:extLst>
              <a:ext uri="{FF2B5EF4-FFF2-40B4-BE49-F238E27FC236}">
                <a16:creationId xmlns:a16="http://schemas.microsoft.com/office/drawing/2014/main" id="{06256CAB-0018-4125-A5A4-2FAA03D080C2}"/>
              </a:ext>
            </a:extLst>
          </p:cNvPr>
          <p:cNvSpPr>
            <a:spLocks/>
          </p:cNvSpPr>
          <p:nvPr/>
        </p:nvSpPr>
        <p:spPr bwMode="auto">
          <a:xfrm>
            <a:off x="391503" y="2465248"/>
            <a:ext cx="1134888" cy="261610"/>
          </a:xfrm>
          <a:prstGeom prst="rect">
            <a:avLst/>
          </a:prstGeom>
          <a:noFill/>
        </p:spPr>
        <p:txBody>
          <a:bodyPr wrap="square" rtlCol="0">
            <a:spAutoFit/>
          </a:bodyPr>
          <a:lstStyle/>
          <a:p>
            <a:pPr>
              <a:defRPr/>
            </a:pPr>
            <a:r>
              <a:rPr lang="en-GB" sz="1100"/>
              <a:t>HCD iTC SMEs</a:t>
            </a:r>
            <a:endParaRPr/>
          </a:p>
        </p:txBody>
      </p:sp>
      <p:sp>
        <p:nvSpPr>
          <p:cNvPr id="13" name="TextBox 5">
            <a:extLst>
              <a:ext uri="{FF2B5EF4-FFF2-40B4-BE49-F238E27FC236}">
                <a16:creationId xmlns:a16="http://schemas.microsoft.com/office/drawing/2014/main" id="{4724D8F3-71F5-4B45-AB09-1303052BE48D}"/>
              </a:ext>
            </a:extLst>
          </p:cNvPr>
          <p:cNvSpPr>
            <a:spLocks/>
          </p:cNvSpPr>
          <p:nvPr/>
        </p:nvSpPr>
        <p:spPr bwMode="auto">
          <a:xfrm>
            <a:off x="2055016" y="5954915"/>
            <a:ext cx="712231" cy="338554"/>
          </a:xfrm>
          <a:prstGeom prst="rect">
            <a:avLst/>
          </a:prstGeom>
          <a:noFill/>
        </p:spPr>
        <p:txBody>
          <a:bodyPr wrap="square" rtlCol="0">
            <a:spAutoFit/>
          </a:bodyPr>
          <a:lstStyle/>
          <a:p>
            <a:pPr>
              <a:defRPr/>
            </a:pPr>
            <a:r>
              <a:rPr lang="en-GB" sz="1600"/>
              <a:t>Chair</a:t>
            </a:r>
            <a:endParaRPr/>
          </a:p>
        </p:txBody>
      </p:sp>
      <p:pic>
        <p:nvPicPr>
          <p:cNvPr id="14" name="Picture 6">
            <a:extLst>
              <a:ext uri="{FF2B5EF4-FFF2-40B4-BE49-F238E27FC236}">
                <a16:creationId xmlns:a16="http://schemas.microsoft.com/office/drawing/2014/main" id="{DADCDFFA-973C-4142-8591-DC370998D332}"/>
              </a:ext>
            </a:extLst>
          </p:cNvPr>
          <p:cNvPicPr/>
          <p:nvPr/>
        </p:nvPicPr>
        <p:blipFill>
          <a:blip r:embed="rId5"/>
          <a:stretch/>
        </p:blipFill>
        <p:spPr bwMode="auto">
          <a:xfrm>
            <a:off x="516332" y="2881181"/>
            <a:ext cx="2375691" cy="1323440"/>
          </a:xfrm>
          <a:prstGeom prst="rect">
            <a:avLst/>
          </a:prstGeom>
        </p:spPr>
      </p:pic>
      <p:pic>
        <p:nvPicPr>
          <p:cNvPr id="15" name="Picture 7">
            <a:extLst>
              <a:ext uri="{FF2B5EF4-FFF2-40B4-BE49-F238E27FC236}">
                <a16:creationId xmlns:a16="http://schemas.microsoft.com/office/drawing/2014/main" id="{A0470D6E-9A96-454C-8A54-8C78DCC363AB}"/>
              </a:ext>
            </a:extLst>
          </p:cNvPr>
          <p:cNvPicPr/>
          <p:nvPr/>
        </p:nvPicPr>
        <p:blipFill>
          <a:blip r:embed="rId6"/>
          <a:stretch/>
        </p:blipFill>
        <p:spPr bwMode="auto">
          <a:xfrm>
            <a:off x="2963940" y="2534813"/>
            <a:ext cx="3055860" cy="1685925"/>
          </a:xfrm>
          <a:prstGeom prst="rect">
            <a:avLst/>
          </a:prstGeom>
        </p:spPr>
      </p:pic>
      <p:sp>
        <p:nvSpPr>
          <p:cNvPr id="16" name="TextBox 8">
            <a:extLst>
              <a:ext uri="{FF2B5EF4-FFF2-40B4-BE49-F238E27FC236}">
                <a16:creationId xmlns:a16="http://schemas.microsoft.com/office/drawing/2014/main" id="{0454A465-8FC8-4938-87F4-8E0D50258E0A}"/>
              </a:ext>
            </a:extLst>
          </p:cNvPr>
          <p:cNvSpPr>
            <a:spLocks/>
          </p:cNvSpPr>
          <p:nvPr/>
        </p:nvSpPr>
        <p:spPr bwMode="auto">
          <a:xfrm>
            <a:off x="7376656" y="1935080"/>
            <a:ext cx="847898" cy="369332"/>
          </a:xfrm>
          <a:prstGeom prst="rect">
            <a:avLst/>
          </a:prstGeom>
          <a:noFill/>
        </p:spPr>
        <p:txBody>
          <a:bodyPr wrap="square" rtlCol="0">
            <a:spAutoFit/>
          </a:bodyPr>
          <a:lstStyle/>
          <a:p>
            <a:pPr>
              <a:defRPr/>
            </a:pPr>
            <a:r>
              <a:rPr lang="en-GB" dirty="0"/>
              <a:t>Editors</a:t>
            </a:r>
            <a:endParaRPr dirty="0"/>
          </a:p>
        </p:txBody>
      </p:sp>
      <p:pic>
        <p:nvPicPr>
          <p:cNvPr id="17" name="Picture 9">
            <a:extLst>
              <a:ext uri="{FF2B5EF4-FFF2-40B4-BE49-F238E27FC236}">
                <a16:creationId xmlns:a16="http://schemas.microsoft.com/office/drawing/2014/main" id="{E01F38E5-B49A-4233-993E-9FAB179F9081}"/>
              </a:ext>
            </a:extLst>
          </p:cNvPr>
          <p:cNvPicPr/>
          <p:nvPr/>
        </p:nvPicPr>
        <p:blipFill>
          <a:blip r:embed="rId5"/>
          <a:stretch/>
        </p:blipFill>
        <p:spPr bwMode="auto">
          <a:xfrm>
            <a:off x="6180023" y="2431412"/>
            <a:ext cx="2608377" cy="1935595"/>
          </a:xfrm>
          <a:prstGeom prst="rect">
            <a:avLst/>
          </a:prstGeom>
        </p:spPr>
      </p:pic>
      <p:pic>
        <p:nvPicPr>
          <p:cNvPr id="18" name="Picture 10" descr="A picture containing implement, stationary, pencil&#10;&#10;Description automatically generated">
            <a:extLst>
              <a:ext uri="{FF2B5EF4-FFF2-40B4-BE49-F238E27FC236}">
                <a16:creationId xmlns:a16="http://schemas.microsoft.com/office/drawing/2014/main" id="{2C5D4FCB-5F0A-41E8-B9EE-77B59B7314B5}"/>
              </a:ext>
            </a:extLst>
          </p:cNvPr>
          <p:cNvPicPr>
            <a:picLocks noChangeAspect="1"/>
          </p:cNvPicPr>
          <p:nvPr/>
        </p:nvPicPr>
        <p:blipFill>
          <a:blip r:embed="rId7"/>
          <a:stretch/>
        </p:blipFill>
        <p:spPr bwMode="auto">
          <a:xfrm>
            <a:off x="7656422" y="2323591"/>
            <a:ext cx="1057262" cy="1321578"/>
          </a:xfrm>
          <a:prstGeom prst="rect">
            <a:avLst/>
          </a:prstGeom>
        </p:spPr>
      </p:pic>
      <p:sp>
        <p:nvSpPr>
          <p:cNvPr id="19" name="TextBox 11">
            <a:extLst>
              <a:ext uri="{FF2B5EF4-FFF2-40B4-BE49-F238E27FC236}">
                <a16:creationId xmlns:a16="http://schemas.microsoft.com/office/drawing/2014/main" id="{ADF684B7-7E8F-4C73-B8AA-8506BFE6572E}"/>
              </a:ext>
            </a:extLst>
          </p:cNvPr>
          <p:cNvSpPr>
            <a:spLocks/>
          </p:cNvSpPr>
          <p:nvPr/>
        </p:nvSpPr>
        <p:spPr bwMode="auto">
          <a:xfrm>
            <a:off x="2872542" y="4391856"/>
            <a:ext cx="3779043" cy="830997"/>
          </a:xfrm>
          <a:prstGeom prst="rect">
            <a:avLst/>
          </a:prstGeom>
          <a:noFill/>
        </p:spPr>
        <p:txBody>
          <a:bodyPr wrap="square" rtlCol="0">
            <a:spAutoFit/>
          </a:bodyPr>
          <a:lstStyle/>
          <a:p>
            <a:pPr>
              <a:defRPr/>
            </a:pPr>
            <a:r>
              <a:rPr lang="en-GB" sz="1600" b="1" dirty="0"/>
              <a:t>Create the Master spreadsheet </a:t>
            </a:r>
            <a:endParaRPr dirty="0"/>
          </a:p>
          <a:p>
            <a:pPr>
              <a:defRPr/>
            </a:pPr>
            <a:r>
              <a:rPr lang="en-GB" sz="1600" dirty="0"/>
              <a:t>(Review Comments Matrix)</a:t>
            </a:r>
            <a:endParaRPr dirty="0"/>
          </a:p>
          <a:p>
            <a:pPr>
              <a:defRPr/>
            </a:pPr>
            <a:endParaRPr lang="en-GB" sz="1600" dirty="0"/>
          </a:p>
        </p:txBody>
      </p:sp>
      <p:sp>
        <p:nvSpPr>
          <p:cNvPr id="20" name="TextBox 12">
            <a:extLst>
              <a:ext uri="{FF2B5EF4-FFF2-40B4-BE49-F238E27FC236}">
                <a16:creationId xmlns:a16="http://schemas.microsoft.com/office/drawing/2014/main" id="{221A71E2-015E-424E-8DCF-BB5833FF3AC3}"/>
              </a:ext>
            </a:extLst>
          </p:cNvPr>
          <p:cNvSpPr>
            <a:spLocks/>
          </p:cNvSpPr>
          <p:nvPr/>
        </p:nvSpPr>
        <p:spPr bwMode="auto">
          <a:xfrm>
            <a:off x="7150148" y="4165870"/>
            <a:ext cx="2201607" cy="338554"/>
          </a:xfrm>
          <a:prstGeom prst="rect">
            <a:avLst/>
          </a:prstGeom>
          <a:noFill/>
        </p:spPr>
        <p:txBody>
          <a:bodyPr wrap="square" rtlCol="0">
            <a:spAutoFit/>
          </a:bodyPr>
          <a:lstStyle/>
          <a:p>
            <a:pPr>
              <a:defRPr/>
            </a:pPr>
            <a:r>
              <a:rPr lang="en-GB" sz="1600" b="1" dirty="0"/>
              <a:t>Implementation</a:t>
            </a:r>
            <a:endParaRPr dirty="0"/>
          </a:p>
        </p:txBody>
      </p:sp>
      <p:sp>
        <p:nvSpPr>
          <p:cNvPr id="21" name="TextBox 13">
            <a:extLst>
              <a:ext uri="{FF2B5EF4-FFF2-40B4-BE49-F238E27FC236}">
                <a16:creationId xmlns:a16="http://schemas.microsoft.com/office/drawing/2014/main" id="{3DD972C3-7AF7-4E50-95D2-B55A258F8902}"/>
              </a:ext>
            </a:extLst>
          </p:cNvPr>
          <p:cNvSpPr>
            <a:spLocks/>
          </p:cNvSpPr>
          <p:nvPr/>
        </p:nvSpPr>
        <p:spPr bwMode="auto">
          <a:xfrm>
            <a:off x="293615" y="4248155"/>
            <a:ext cx="3146365" cy="1077218"/>
          </a:xfrm>
          <a:prstGeom prst="rect">
            <a:avLst/>
          </a:prstGeom>
          <a:noFill/>
        </p:spPr>
        <p:txBody>
          <a:bodyPr wrap="square" rtlCol="0">
            <a:spAutoFit/>
          </a:bodyPr>
          <a:lstStyle/>
          <a:p>
            <a:pPr>
              <a:defRPr/>
            </a:pPr>
            <a:r>
              <a:rPr lang="en-GB" sz="1600" b="1" dirty="0"/>
              <a:t>Submit Review comment</a:t>
            </a:r>
            <a:endParaRPr dirty="0"/>
          </a:p>
          <a:p>
            <a:pPr>
              <a:defRPr/>
            </a:pPr>
            <a:r>
              <a:rPr lang="en-GB" sz="1600" dirty="0"/>
              <a:t> - </a:t>
            </a:r>
            <a:r>
              <a:rPr lang="en-GB" sz="1600" dirty="0" err="1"/>
              <a:t>Github</a:t>
            </a:r>
            <a:r>
              <a:rPr lang="en-GB" sz="1600" dirty="0"/>
              <a:t> “New issue”</a:t>
            </a:r>
            <a:endParaRPr dirty="0"/>
          </a:p>
          <a:p>
            <a:pPr>
              <a:defRPr/>
            </a:pPr>
            <a:endParaRPr lang="en-GB" sz="1600" dirty="0"/>
          </a:p>
          <a:p>
            <a:pPr>
              <a:defRPr/>
            </a:pPr>
            <a:endParaRPr lang="en-GB" sz="1600" dirty="0"/>
          </a:p>
        </p:txBody>
      </p:sp>
      <p:sp>
        <p:nvSpPr>
          <p:cNvPr id="22" name="Arrow: Curved Down 14">
            <a:extLst>
              <a:ext uri="{FF2B5EF4-FFF2-40B4-BE49-F238E27FC236}">
                <a16:creationId xmlns:a16="http://schemas.microsoft.com/office/drawing/2014/main" id="{6A8FA3A2-DC6B-49F0-AF2F-F8A39B535EDB}"/>
              </a:ext>
            </a:extLst>
          </p:cNvPr>
          <p:cNvSpPr/>
          <p:nvPr/>
        </p:nvSpPr>
        <p:spPr bwMode="auto">
          <a:xfrm>
            <a:off x="4918470" y="1851541"/>
            <a:ext cx="1990472" cy="471630"/>
          </a:xfrm>
          <a:prstGeom prst="curvedDownArrow">
            <a:avLst>
              <a:gd name="adj1" fmla="val 25000"/>
              <a:gd name="adj2" fmla="val 50000"/>
              <a:gd name="adj3" fmla="val 2500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GB">
              <a:solidFill>
                <a:schemeClr val="tx1"/>
              </a:solidFill>
            </a:endParaRPr>
          </a:p>
        </p:txBody>
      </p:sp>
      <p:sp>
        <p:nvSpPr>
          <p:cNvPr id="23" name="Arrow: Curved Down 15">
            <a:extLst>
              <a:ext uri="{FF2B5EF4-FFF2-40B4-BE49-F238E27FC236}">
                <a16:creationId xmlns:a16="http://schemas.microsoft.com/office/drawing/2014/main" id="{7C9857AB-2C64-45FA-91B8-51C69E4C8888}"/>
              </a:ext>
            </a:extLst>
          </p:cNvPr>
          <p:cNvSpPr/>
          <p:nvPr/>
        </p:nvSpPr>
        <p:spPr bwMode="auto">
          <a:xfrm rot="10800000">
            <a:off x="5675265" y="4968450"/>
            <a:ext cx="2048662" cy="460285"/>
          </a:xfrm>
          <a:prstGeom prst="curvedDownArrow">
            <a:avLst>
              <a:gd name="adj1" fmla="val 25000"/>
              <a:gd name="adj2" fmla="val 50000"/>
              <a:gd name="adj3" fmla="val 2500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GB">
              <a:solidFill>
                <a:schemeClr val="tx1"/>
              </a:solidFill>
            </a:endParaRPr>
          </a:p>
        </p:txBody>
      </p:sp>
      <p:sp>
        <p:nvSpPr>
          <p:cNvPr id="24" name="Double Brace 16">
            <a:extLst>
              <a:ext uri="{FF2B5EF4-FFF2-40B4-BE49-F238E27FC236}">
                <a16:creationId xmlns:a16="http://schemas.microsoft.com/office/drawing/2014/main" id="{0A59DC26-23AC-4631-AFA9-EC128625E540}"/>
              </a:ext>
            </a:extLst>
          </p:cNvPr>
          <p:cNvSpPr/>
          <p:nvPr/>
        </p:nvSpPr>
        <p:spPr bwMode="auto">
          <a:xfrm>
            <a:off x="2938465" y="5564151"/>
            <a:ext cx="2783807" cy="955963"/>
          </a:xfrm>
          <a:prstGeom prst="bracePair">
            <a:avLst>
              <a:gd name="adj" fmla="val 833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GB"/>
          </a:p>
        </p:txBody>
      </p:sp>
      <p:sp>
        <p:nvSpPr>
          <p:cNvPr id="25" name="Double Brace 17">
            <a:extLst>
              <a:ext uri="{FF2B5EF4-FFF2-40B4-BE49-F238E27FC236}">
                <a16:creationId xmlns:a16="http://schemas.microsoft.com/office/drawing/2014/main" id="{7525A126-54E6-465C-BE91-6953570A7733}"/>
              </a:ext>
            </a:extLst>
          </p:cNvPr>
          <p:cNvSpPr/>
          <p:nvPr/>
        </p:nvSpPr>
        <p:spPr bwMode="auto">
          <a:xfrm>
            <a:off x="3115106" y="4565659"/>
            <a:ext cx="2914781" cy="369333"/>
          </a:xfrm>
          <a:prstGeom prst="bracePair">
            <a:avLst>
              <a:gd name="adj" fmla="val 833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GB"/>
          </a:p>
        </p:txBody>
      </p:sp>
      <p:sp>
        <p:nvSpPr>
          <p:cNvPr id="26" name="TextBox 18">
            <a:extLst>
              <a:ext uri="{FF2B5EF4-FFF2-40B4-BE49-F238E27FC236}">
                <a16:creationId xmlns:a16="http://schemas.microsoft.com/office/drawing/2014/main" id="{45325741-007B-4B99-B859-E1BF2CE3A23F}"/>
              </a:ext>
            </a:extLst>
          </p:cNvPr>
          <p:cNvSpPr>
            <a:spLocks/>
          </p:cNvSpPr>
          <p:nvPr/>
        </p:nvSpPr>
        <p:spPr bwMode="auto">
          <a:xfrm>
            <a:off x="6026148" y="4488715"/>
            <a:ext cx="1124000" cy="523220"/>
          </a:xfrm>
          <a:prstGeom prst="rect">
            <a:avLst/>
          </a:prstGeom>
          <a:noFill/>
        </p:spPr>
        <p:txBody>
          <a:bodyPr wrap="square" rtlCol="0">
            <a:spAutoFit/>
          </a:bodyPr>
          <a:lstStyle/>
          <a:p>
            <a:pPr>
              <a:defRPr/>
            </a:pPr>
            <a:r>
              <a:rPr lang="en-GB" sz="1400" dirty="0" err="1"/>
              <a:t>cPP</a:t>
            </a:r>
            <a:r>
              <a:rPr lang="en-GB" sz="1400" dirty="0"/>
              <a:t> (Alan)</a:t>
            </a:r>
            <a:endParaRPr sz="1400" dirty="0"/>
          </a:p>
          <a:p>
            <a:pPr>
              <a:defRPr/>
            </a:pPr>
            <a:r>
              <a:rPr lang="en-GB" sz="1400" dirty="0"/>
              <a:t>SD (Jerry)</a:t>
            </a:r>
            <a:endParaRPr sz="1400" dirty="0"/>
          </a:p>
        </p:txBody>
      </p:sp>
      <p:sp>
        <p:nvSpPr>
          <p:cNvPr id="27" name="Rectangle 19">
            <a:extLst>
              <a:ext uri="{FF2B5EF4-FFF2-40B4-BE49-F238E27FC236}">
                <a16:creationId xmlns:a16="http://schemas.microsoft.com/office/drawing/2014/main" id="{CE5A609E-D479-4316-A866-701BE02F23BD}"/>
              </a:ext>
            </a:extLst>
          </p:cNvPr>
          <p:cNvSpPr/>
          <p:nvPr/>
        </p:nvSpPr>
        <p:spPr bwMode="auto">
          <a:xfrm>
            <a:off x="3033175" y="5549963"/>
            <a:ext cx="6096000" cy="954107"/>
          </a:xfrm>
          <a:prstGeom prst="rect">
            <a:avLst/>
          </a:prstGeom>
        </p:spPr>
        <p:txBody>
          <a:bodyPr>
            <a:spAutoFit/>
          </a:bodyPr>
          <a:lstStyle/>
          <a:p>
            <a:pPr>
              <a:defRPr/>
            </a:pPr>
            <a:r>
              <a:rPr lang="en-GB" sz="1400" b="1" dirty="0"/>
              <a:t>Triage </a:t>
            </a:r>
            <a:endParaRPr dirty="0"/>
          </a:p>
          <a:p>
            <a:pPr>
              <a:defRPr/>
            </a:pPr>
            <a:r>
              <a:rPr lang="en-GB" sz="1400" dirty="0"/>
              <a:t>(Editorial, General, Technical)</a:t>
            </a:r>
            <a:endParaRPr dirty="0"/>
          </a:p>
          <a:p>
            <a:pPr>
              <a:defRPr/>
            </a:pPr>
            <a:r>
              <a:rPr lang="en-GB" sz="1400" b="1" dirty="0"/>
              <a:t>Review the proposal </a:t>
            </a:r>
            <a:endParaRPr dirty="0"/>
          </a:p>
          <a:p>
            <a:pPr>
              <a:defRPr/>
            </a:pPr>
            <a:r>
              <a:rPr lang="en-GB" sz="1400" b="1" dirty="0"/>
              <a:t>Decision Making - Vote</a:t>
            </a:r>
            <a:endParaRPr dirty="0"/>
          </a:p>
        </p:txBody>
      </p:sp>
      <p:sp>
        <p:nvSpPr>
          <p:cNvPr id="28" name="TextBox 20">
            <a:extLst>
              <a:ext uri="{FF2B5EF4-FFF2-40B4-BE49-F238E27FC236}">
                <a16:creationId xmlns:a16="http://schemas.microsoft.com/office/drawing/2014/main" id="{DBA7B3F0-FDD4-4570-B56F-A2E853486283}"/>
              </a:ext>
            </a:extLst>
          </p:cNvPr>
          <p:cNvSpPr>
            <a:spLocks/>
          </p:cNvSpPr>
          <p:nvPr/>
        </p:nvSpPr>
        <p:spPr bwMode="auto">
          <a:xfrm>
            <a:off x="5650129" y="5821782"/>
            <a:ext cx="3973483" cy="523220"/>
          </a:xfrm>
          <a:prstGeom prst="rect">
            <a:avLst/>
          </a:prstGeom>
          <a:noFill/>
        </p:spPr>
        <p:txBody>
          <a:bodyPr wrap="square" rtlCol="0">
            <a:spAutoFit/>
          </a:bodyPr>
          <a:lstStyle/>
          <a:p>
            <a:pPr>
              <a:defRPr/>
            </a:pPr>
            <a:r>
              <a:rPr lang="en-GB" sz="1400" dirty="0"/>
              <a:t>HCD </a:t>
            </a:r>
            <a:r>
              <a:rPr lang="en-GB" sz="1400" dirty="0" err="1"/>
              <a:t>iTC</a:t>
            </a:r>
            <a:r>
              <a:rPr lang="en-GB" sz="1400" dirty="0"/>
              <a:t> Editors</a:t>
            </a:r>
            <a:r>
              <a:rPr lang="ko-KR" sz="1400" dirty="0"/>
              <a:t> </a:t>
            </a:r>
            <a:r>
              <a:rPr lang="en-GB" sz="1400" dirty="0"/>
              <a:t>meeting</a:t>
            </a:r>
            <a:r>
              <a:rPr lang="ko-KR" sz="1400" dirty="0"/>
              <a:t> </a:t>
            </a:r>
            <a:endParaRPr lang="en-GB" sz="1400" dirty="0"/>
          </a:p>
          <a:p>
            <a:pPr>
              <a:defRPr/>
            </a:pPr>
            <a:r>
              <a:rPr lang="en-GB" sz="1400" dirty="0"/>
              <a:t>   HCD </a:t>
            </a:r>
            <a:r>
              <a:rPr lang="en-GB" sz="1400" dirty="0" err="1"/>
              <a:t>iTC</a:t>
            </a:r>
            <a:r>
              <a:rPr lang="en-GB" sz="1400" dirty="0"/>
              <a:t> biweekly meeting</a:t>
            </a:r>
          </a:p>
        </p:txBody>
      </p:sp>
      <p:sp>
        <p:nvSpPr>
          <p:cNvPr id="29" name="Rectangle 21">
            <a:extLst>
              <a:ext uri="{FF2B5EF4-FFF2-40B4-BE49-F238E27FC236}">
                <a16:creationId xmlns:a16="http://schemas.microsoft.com/office/drawing/2014/main" id="{D5EAA512-3BF1-4D58-958F-61D19237DDEC}"/>
              </a:ext>
            </a:extLst>
          </p:cNvPr>
          <p:cNvSpPr/>
          <p:nvPr/>
        </p:nvSpPr>
        <p:spPr bwMode="auto">
          <a:xfrm>
            <a:off x="2973367" y="4960477"/>
            <a:ext cx="2595385" cy="36933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a:t>Sanity Check</a:t>
            </a:r>
            <a:endParaRPr/>
          </a:p>
        </p:txBody>
      </p:sp>
      <p:pic>
        <p:nvPicPr>
          <p:cNvPr id="30" name="Picture 22">
            <a:extLst>
              <a:ext uri="{FF2B5EF4-FFF2-40B4-BE49-F238E27FC236}">
                <a16:creationId xmlns:a16="http://schemas.microsoft.com/office/drawing/2014/main" id="{56B19732-FA6B-4CEC-8A7E-85CC5A2E28E7}"/>
              </a:ext>
            </a:extLst>
          </p:cNvPr>
          <p:cNvPicPr>
            <a:picLocks noChangeAspect="1"/>
          </p:cNvPicPr>
          <p:nvPr/>
        </p:nvPicPr>
        <p:blipFill>
          <a:blip r:embed="rId8"/>
          <a:stretch/>
        </p:blipFill>
        <p:spPr bwMode="auto">
          <a:xfrm>
            <a:off x="1441182" y="2427263"/>
            <a:ext cx="1305305" cy="337579"/>
          </a:xfrm>
          <a:prstGeom prst="rect">
            <a:avLst/>
          </a:prstGeom>
        </p:spPr>
      </p:pic>
      <p:sp>
        <p:nvSpPr>
          <p:cNvPr id="31" name="TextBox 23">
            <a:extLst>
              <a:ext uri="{FF2B5EF4-FFF2-40B4-BE49-F238E27FC236}">
                <a16:creationId xmlns:a16="http://schemas.microsoft.com/office/drawing/2014/main" id="{5B288A7C-70E4-429B-8556-61362C250110}"/>
              </a:ext>
            </a:extLst>
          </p:cNvPr>
          <p:cNvSpPr>
            <a:spLocks/>
          </p:cNvSpPr>
          <p:nvPr/>
        </p:nvSpPr>
        <p:spPr bwMode="auto">
          <a:xfrm>
            <a:off x="7558273" y="4428180"/>
            <a:ext cx="1124000" cy="523220"/>
          </a:xfrm>
          <a:prstGeom prst="rect">
            <a:avLst/>
          </a:prstGeom>
          <a:noFill/>
        </p:spPr>
        <p:txBody>
          <a:bodyPr wrap="square" rtlCol="0">
            <a:spAutoFit/>
          </a:bodyPr>
          <a:lstStyle/>
          <a:p>
            <a:pPr>
              <a:defRPr/>
            </a:pPr>
            <a:r>
              <a:rPr lang="en-GB" sz="1400" dirty="0" err="1"/>
              <a:t>cPP</a:t>
            </a:r>
            <a:r>
              <a:rPr lang="en-GB" sz="1400" dirty="0"/>
              <a:t> (Brian)</a:t>
            </a:r>
            <a:endParaRPr sz="1400" dirty="0"/>
          </a:p>
          <a:p>
            <a:pPr>
              <a:defRPr/>
            </a:pPr>
            <a:r>
              <a:rPr lang="en-GB" sz="1400" dirty="0"/>
              <a:t>SD (Jerry)</a:t>
            </a:r>
            <a:endParaRPr sz="1400" dirty="0"/>
          </a:p>
        </p:txBody>
      </p:sp>
      <p:cxnSp>
        <p:nvCxnSpPr>
          <p:cNvPr id="32" name="Connector: Elbow 24">
            <a:extLst>
              <a:ext uri="{FF2B5EF4-FFF2-40B4-BE49-F238E27FC236}">
                <a16:creationId xmlns:a16="http://schemas.microsoft.com/office/drawing/2014/main" id="{27F39BFE-D4BF-4CBD-B07A-083999CD8259}"/>
              </a:ext>
            </a:extLst>
          </p:cNvPr>
          <p:cNvCxnSpPr>
            <a:cxnSpLocks/>
            <a:stCxn id="16" idx="0"/>
            <a:endCxn id="12" idx="0"/>
          </p:cNvCxnSpPr>
          <p:nvPr/>
        </p:nvCxnSpPr>
        <p:spPr bwMode="auto">
          <a:xfrm rot="16200000" flipH="1" flipV="1">
            <a:off x="4114692" y="-1220665"/>
            <a:ext cx="530168" cy="6841658"/>
          </a:xfrm>
          <a:prstGeom prst="bentConnector3">
            <a:avLst>
              <a:gd name="adj1" fmla="val -43118"/>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25">
            <a:extLst>
              <a:ext uri="{FF2B5EF4-FFF2-40B4-BE49-F238E27FC236}">
                <a16:creationId xmlns:a16="http://schemas.microsoft.com/office/drawing/2014/main" id="{B882AD29-6971-4E59-A4DD-F5104D603B1D}"/>
              </a:ext>
            </a:extLst>
          </p:cNvPr>
          <p:cNvSpPr>
            <a:spLocks/>
          </p:cNvSpPr>
          <p:nvPr/>
        </p:nvSpPr>
        <p:spPr bwMode="auto">
          <a:xfrm>
            <a:off x="3378961" y="1358324"/>
            <a:ext cx="2225817" cy="369332"/>
          </a:xfrm>
          <a:prstGeom prst="rect">
            <a:avLst/>
          </a:prstGeom>
          <a:noFill/>
        </p:spPr>
        <p:txBody>
          <a:bodyPr wrap="square" rtlCol="0">
            <a:spAutoFit/>
          </a:bodyPr>
          <a:lstStyle/>
          <a:p>
            <a:pPr>
              <a:defRPr/>
            </a:pPr>
            <a:r>
              <a:rPr lang="en-GB"/>
              <a:t>Update the  PR Status </a:t>
            </a:r>
            <a:endParaRPr/>
          </a:p>
        </p:txBody>
      </p:sp>
      <p:sp>
        <p:nvSpPr>
          <p:cNvPr id="34" name="Rectangle 26">
            <a:extLst>
              <a:ext uri="{FF2B5EF4-FFF2-40B4-BE49-F238E27FC236}">
                <a16:creationId xmlns:a16="http://schemas.microsoft.com/office/drawing/2014/main" id="{3A2DEF15-B68B-4541-8953-57B0529EC721}"/>
              </a:ext>
            </a:extLst>
          </p:cNvPr>
          <p:cNvSpPr/>
          <p:nvPr/>
        </p:nvSpPr>
        <p:spPr bwMode="auto">
          <a:xfrm>
            <a:off x="327207" y="1137488"/>
            <a:ext cx="2352619" cy="6285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200" dirty="0"/>
              <a:t>HCD </a:t>
            </a:r>
            <a:r>
              <a:rPr lang="en-GB" sz="1200" dirty="0" err="1"/>
              <a:t>iTC</a:t>
            </a:r>
            <a:r>
              <a:rPr lang="en-GB" sz="1200" dirty="0"/>
              <a:t> will publish the draft </a:t>
            </a:r>
            <a:r>
              <a:rPr lang="en-GB" sz="1200" dirty="0" err="1"/>
              <a:t>cPP</a:t>
            </a:r>
            <a:r>
              <a:rPr lang="en-GB" sz="1200" dirty="0"/>
              <a:t> (file format : .pdf)</a:t>
            </a:r>
            <a:endParaRPr dirty="0"/>
          </a:p>
          <a:p>
            <a:pPr algn="ctr">
              <a:defRPr/>
            </a:pPr>
            <a:r>
              <a:rPr lang="en-GB" sz="1200" dirty="0"/>
              <a:t>w/o page number</a:t>
            </a:r>
            <a:endParaRPr dirty="0"/>
          </a:p>
        </p:txBody>
      </p:sp>
    </p:spTree>
    <p:extLst>
      <p:ext uri="{BB962C8B-B14F-4D97-AF65-F5344CB8AC3E}">
        <p14:creationId xmlns:p14="http://schemas.microsoft.com/office/powerpoint/2010/main" val="784062528"/>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1705</TotalTime>
  <Pages>0</Pages>
  <Words>5178</Words>
  <Characters>0</Characters>
  <Application>Microsoft Office PowerPoint</Application>
  <PresentationFormat>On-screen Show (4:3)</PresentationFormat>
  <Lines>0</Lines>
  <Paragraphs>602</Paragraphs>
  <Slides>43</Slides>
  <Notes>39</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43</vt:i4>
      </vt:variant>
    </vt:vector>
  </HeadingPairs>
  <TitlesOfParts>
    <vt:vector size="52" baseType="lpstr">
      <vt:lpstr>Arial</vt:lpstr>
      <vt:lpstr>Arial Bold</vt:lpstr>
      <vt:lpstr>Calibri</vt:lpstr>
      <vt:lpstr>Verdana</vt:lpstr>
      <vt:lpstr>Title</vt:lpstr>
      <vt:lpstr>Bullet Slide</vt:lpstr>
      <vt:lpstr>Agenda Slide</vt:lpstr>
      <vt:lpstr>Diagram Slide</vt:lpstr>
      <vt:lpstr>2-Column Slide</vt:lpstr>
      <vt:lpstr>Imaging Device Security</vt:lpstr>
      <vt:lpstr>Agenda</vt:lpstr>
      <vt:lpstr>Intellectual Property Policy</vt:lpstr>
      <vt:lpstr>Officers</vt:lpstr>
      <vt:lpstr>PowerPoint Presentation</vt:lpstr>
      <vt:lpstr>HCD international Technical Community (iTC)</vt:lpstr>
      <vt:lpstr>HCD international Technical Community (iTC)</vt:lpstr>
      <vt:lpstr>HCD iTC Status</vt:lpstr>
      <vt:lpstr>HCD-iTC-Admin-template/Review_Process.adoc</vt:lpstr>
      <vt:lpstr>EAL Claim for HCD cPP</vt:lpstr>
      <vt:lpstr>EAL Claim for HCD cPP</vt:lpstr>
      <vt:lpstr>EAL Claim for HCD cPP</vt:lpstr>
      <vt:lpstr>HCD iTC Status Proposed Public Review Process for HCD cPP Documentation</vt:lpstr>
      <vt:lpstr>HCD iTC Status Other Issues</vt:lpstr>
      <vt:lpstr>HCD iTC Status Other Issues</vt:lpstr>
      <vt:lpstr>PowerPoint Presentation</vt:lpstr>
      <vt:lpstr>ETSI EN 303 645 V2.1.1 (2020-06) Cyber Security for Consumer Internet of Things</vt:lpstr>
      <vt:lpstr>ETSI EN 303 645 V2.1.1 (2020-06) Cyber Security for Consumer Internet of Things</vt:lpstr>
      <vt:lpstr>ETSI EN 303 645 V2.1.1 (2020-06) Cyber Security for Consumer Internet of Things</vt:lpstr>
      <vt:lpstr>ETSI EN 303 645 V2.1.1 (2020-06) Cyber Security for Consumer Internet of Things</vt:lpstr>
      <vt:lpstr>ETSI EN 303 645 V2.1.1 (2020-06) Cyber Security for Consumer Internet of Things</vt:lpstr>
      <vt:lpstr>ETSI EN 303 645 V2.1.1 (2020-06) Cyber Security for Consumer Internet of Things</vt:lpstr>
      <vt:lpstr>ETSI EN 303 645 V2.1.1 (2020-06) Cyber Security for Consumer Internet of Things</vt:lpstr>
      <vt:lpstr>ETSI EN 303 645 V2.1.1 (2020-06) Cyber Security for Consumer Internet of Things</vt:lpstr>
      <vt:lpstr>ETSI EN 303 645 V2.1.1 (2020-06) Cyber Security for Consumer Internet of Things</vt:lpstr>
      <vt:lpstr>ETSI EN 303 645 V2.1.1 (2020-06) Cyber Security for Consumer Internet of Things</vt:lpstr>
      <vt:lpstr>PowerPoint Presentation</vt:lpstr>
      <vt:lpstr>PowerPoint Presentation</vt:lpstr>
      <vt:lpstr>Potential Standards Activities To Be Watched</vt:lpstr>
      <vt:lpstr>PowerPoint Presentation</vt:lpstr>
      <vt:lpstr>   NIST CyberSecurity Framework </vt:lpstr>
      <vt:lpstr>   NIST CyberSecurity Framework Framework Core Elements  </vt:lpstr>
      <vt:lpstr>   NIST CyberSecurity Framework Framework Core </vt:lpstr>
      <vt:lpstr>   NIST CyberSecurity Framework Functions and Categories</vt:lpstr>
      <vt:lpstr>   NIST CyberSecurity Framework Framework Core Excerpt </vt:lpstr>
      <vt:lpstr>   NIST CyberSecurity Framework Implementation Tiers </vt:lpstr>
      <vt:lpstr>Next Steps – IDS WG</vt:lpstr>
      <vt:lpstr>PowerPoint Presentation</vt:lpstr>
      <vt:lpstr>Trusted Computing Group (TCG)</vt:lpstr>
      <vt:lpstr>Internet Engineering Task Force (IETF) (1 of 4)</vt:lpstr>
      <vt:lpstr>Internet Engineering Task Force (IETF) (2 of 4)</vt:lpstr>
      <vt:lpstr>Internet Engineering Task Force (IETF) (3 of 4)</vt:lpstr>
      <vt:lpstr>Internet Engineering Task Force (IETF) (4 of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Alan Sukert</cp:lastModifiedBy>
  <cp:revision>641</cp:revision>
  <dcterms:modified xsi:type="dcterms:W3CDTF">2020-08-17T18:37:36Z</dcterms:modified>
</cp:coreProperties>
</file>