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37"/>
  </p:notesMasterIdLst>
  <p:sldIdLst>
    <p:sldId id="309" r:id="rId6"/>
    <p:sldId id="325" r:id="rId7"/>
    <p:sldId id="334" r:id="rId8"/>
    <p:sldId id="343" r:id="rId9"/>
    <p:sldId id="1066" r:id="rId10"/>
    <p:sldId id="1045" r:id="rId11"/>
    <p:sldId id="496" r:id="rId12"/>
    <p:sldId id="1067" r:id="rId13"/>
    <p:sldId id="1070" r:id="rId14"/>
    <p:sldId id="1069" r:id="rId15"/>
    <p:sldId id="1068" r:id="rId16"/>
    <p:sldId id="1072" r:id="rId17"/>
    <p:sldId id="1073" r:id="rId18"/>
    <p:sldId id="1074" r:id="rId19"/>
    <p:sldId id="1075" r:id="rId20"/>
    <p:sldId id="1076" r:id="rId21"/>
    <p:sldId id="1077" r:id="rId22"/>
    <p:sldId id="1087" r:id="rId23"/>
    <p:sldId id="1086" r:id="rId24"/>
    <p:sldId id="523" r:id="rId25"/>
    <p:sldId id="1088" r:id="rId26"/>
    <p:sldId id="1089" r:id="rId27"/>
    <p:sldId id="1078" r:id="rId28"/>
    <p:sldId id="1079" r:id="rId29"/>
    <p:sldId id="1080" r:id="rId30"/>
    <p:sldId id="1082" r:id="rId31"/>
    <p:sldId id="1081" r:id="rId32"/>
    <p:sldId id="1083" r:id="rId33"/>
    <p:sldId id="1084" r:id="rId34"/>
    <p:sldId id="1085" r:id="rId35"/>
    <p:sldId id="1027" r:id="rId36"/>
  </p:sldIdLst>
  <p:sldSz cx="9144000" cy="6858000" type="screen4x3"/>
  <p:notesSz cx="6858000" cy="9144000"/>
  <p:defaultTextStyle>
    <a:defPPr>
      <a:defRPr lang="en-US"/>
    </a:defPPr>
    <a:lvl1pPr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6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16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3923" autoAdjust="0"/>
  </p:normalViewPr>
  <p:slideViewPr>
    <p:cSldViewPr>
      <p:cViewPr varScale="1">
        <p:scale>
          <a:sx n="81" d="100"/>
          <a:sy n="81" d="100"/>
        </p:scale>
        <p:origin x="185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ヒラギノ角ゴ ProN W3"/>
                <a:cs typeface="ヒラギノ角ゴ ProN W3"/>
                <a:sym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ヒラギノ角ゴ ProN W3"/>
                <a:cs typeface="ヒラギノ角ゴ ProN W3"/>
                <a:sym typeface="Arial" pitchFamily="34" charset="0"/>
              </a:defRPr>
            </a:lvl1pPr>
          </a:lstStyle>
          <a:p>
            <a:pPr>
              <a:defRPr/>
            </a:pPr>
            <a:fld id="{44C371DA-349C-45E5-81E0-249879C5927C}" type="datetimeFigureOut">
              <a:rPr lang="en-US"/>
              <a:pPr>
                <a:defRPr/>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ヒラギノ角ゴ ProN W3"/>
                <a:cs typeface="ヒラギノ角ゴ ProN W3"/>
                <a:sym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ヒラギノ角ゴ ProN W3"/>
                <a:cs typeface="ヒラギノ角ゴ ProN W3"/>
                <a:sym typeface="Arial" pitchFamily="34" charset="0"/>
              </a:defRPr>
            </a:lvl1pPr>
          </a:lstStyle>
          <a:p>
            <a:pPr>
              <a:defRPr/>
            </a:pPr>
            <a:fld id="{D030A462-AB5A-4FBE-9885-4731ADC6AC50}" type="slidenum">
              <a:rPr lang="en-US"/>
              <a:pPr>
                <a:defRPr/>
              </a:pPr>
              <a:t>‹#›</a:t>
            </a:fld>
            <a:endParaRPr lang="en-US"/>
          </a:p>
        </p:txBody>
      </p:sp>
    </p:spTree>
    <p:extLst>
      <p:ext uri="{BB962C8B-B14F-4D97-AF65-F5344CB8AC3E}">
        <p14:creationId xmlns:p14="http://schemas.microsoft.com/office/powerpoint/2010/main" val="143868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5</a:t>
            </a:fld>
            <a:endParaRPr lang="en-US" altLang="en-US"/>
          </a:p>
        </p:txBody>
      </p:sp>
    </p:spTree>
    <p:extLst>
      <p:ext uri="{BB962C8B-B14F-4D97-AF65-F5344CB8AC3E}">
        <p14:creationId xmlns:p14="http://schemas.microsoft.com/office/powerpoint/2010/main" val="105055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14</a:t>
            </a:fld>
            <a:endParaRPr lang="en-US" altLang="en-US"/>
          </a:p>
        </p:txBody>
      </p:sp>
    </p:spTree>
    <p:extLst>
      <p:ext uri="{BB962C8B-B14F-4D97-AF65-F5344CB8AC3E}">
        <p14:creationId xmlns:p14="http://schemas.microsoft.com/office/powerpoint/2010/main" val="53337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15</a:t>
            </a:fld>
            <a:endParaRPr lang="en-US" altLang="en-US"/>
          </a:p>
        </p:txBody>
      </p:sp>
    </p:spTree>
    <p:extLst>
      <p:ext uri="{BB962C8B-B14F-4D97-AF65-F5344CB8AC3E}">
        <p14:creationId xmlns:p14="http://schemas.microsoft.com/office/powerpoint/2010/main" val="354499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16</a:t>
            </a:fld>
            <a:endParaRPr lang="en-US" altLang="en-US"/>
          </a:p>
        </p:txBody>
      </p:sp>
    </p:spTree>
    <p:extLst>
      <p:ext uri="{BB962C8B-B14F-4D97-AF65-F5344CB8AC3E}">
        <p14:creationId xmlns:p14="http://schemas.microsoft.com/office/powerpoint/2010/main" val="352275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17</a:t>
            </a:fld>
            <a:endParaRPr lang="en-US" altLang="en-US"/>
          </a:p>
        </p:txBody>
      </p:sp>
    </p:spTree>
    <p:extLst>
      <p:ext uri="{BB962C8B-B14F-4D97-AF65-F5344CB8AC3E}">
        <p14:creationId xmlns:p14="http://schemas.microsoft.com/office/powerpoint/2010/main" val="344685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18</a:t>
            </a:fld>
            <a:endParaRPr lang="en-US" altLang="en-US"/>
          </a:p>
        </p:txBody>
      </p:sp>
    </p:spTree>
    <p:extLst>
      <p:ext uri="{BB962C8B-B14F-4D97-AF65-F5344CB8AC3E}">
        <p14:creationId xmlns:p14="http://schemas.microsoft.com/office/powerpoint/2010/main" val="423847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19</a:t>
            </a:fld>
            <a:endParaRPr lang="en-US" altLang="en-US"/>
          </a:p>
        </p:txBody>
      </p:sp>
    </p:spTree>
    <p:extLst>
      <p:ext uri="{BB962C8B-B14F-4D97-AF65-F5344CB8AC3E}">
        <p14:creationId xmlns:p14="http://schemas.microsoft.com/office/powerpoint/2010/main" val="310246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20</a:t>
            </a:fld>
            <a:endParaRPr lang="en-US" altLang="en-US">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31847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21</a:t>
            </a:fld>
            <a:endParaRPr lang="en-US" altLang="en-US"/>
          </a:p>
        </p:txBody>
      </p:sp>
    </p:spTree>
    <p:extLst>
      <p:ext uri="{BB962C8B-B14F-4D97-AF65-F5344CB8AC3E}">
        <p14:creationId xmlns:p14="http://schemas.microsoft.com/office/powerpoint/2010/main" val="118820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22</a:t>
            </a:fld>
            <a:endParaRPr lang="en-US" altLang="en-US"/>
          </a:p>
        </p:txBody>
      </p:sp>
    </p:spTree>
    <p:extLst>
      <p:ext uri="{BB962C8B-B14F-4D97-AF65-F5344CB8AC3E}">
        <p14:creationId xmlns:p14="http://schemas.microsoft.com/office/powerpoint/2010/main" val="163045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23</a:t>
            </a:fld>
            <a:endParaRPr lang="en-US" altLang="en-US">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193238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6</a:t>
            </a:fld>
            <a:endParaRPr lang="en-US" altLang="en-US"/>
          </a:p>
        </p:txBody>
      </p:sp>
    </p:spTree>
    <p:extLst>
      <p:ext uri="{BB962C8B-B14F-4D97-AF65-F5344CB8AC3E}">
        <p14:creationId xmlns:p14="http://schemas.microsoft.com/office/powerpoint/2010/main" val="2699120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24</a:t>
            </a:fld>
            <a:endParaRPr lang="en-US" altLang="en-US"/>
          </a:p>
        </p:txBody>
      </p:sp>
    </p:spTree>
    <p:extLst>
      <p:ext uri="{BB962C8B-B14F-4D97-AF65-F5344CB8AC3E}">
        <p14:creationId xmlns:p14="http://schemas.microsoft.com/office/powerpoint/2010/main" val="49755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25</a:t>
            </a:fld>
            <a:endParaRPr lang="en-US" altLang="en-US"/>
          </a:p>
        </p:txBody>
      </p:sp>
    </p:spTree>
    <p:extLst>
      <p:ext uri="{BB962C8B-B14F-4D97-AF65-F5344CB8AC3E}">
        <p14:creationId xmlns:p14="http://schemas.microsoft.com/office/powerpoint/2010/main" val="218043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26</a:t>
            </a:fld>
            <a:endParaRPr lang="en-US" altLang="en-US"/>
          </a:p>
        </p:txBody>
      </p:sp>
    </p:spTree>
    <p:extLst>
      <p:ext uri="{BB962C8B-B14F-4D97-AF65-F5344CB8AC3E}">
        <p14:creationId xmlns:p14="http://schemas.microsoft.com/office/powerpoint/2010/main" val="132486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27</a:t>
            </a:fld>
            <a:endParaRPr lang="en-US" altLang="en-US"/>
          </a:p>
        </p:txBody>
      </p:sp>
    </p:spTree>
    <p:extLst>
      <p:ext uri="{BB962C8B-B14F-4D97-AF65-F5344CB8AC3E}">
        <p14:creationId xmlns:p14="http://schemas.microsoft.com/office/powerpoint/2010/main" val="423411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28</a:t>
            </a:fld>
            <a:endParaRPr lang="en-US" altLang="en-US"/>
          </a:p>
        </p:txBody>
      </p:sp>
    </p:spTree>
    <p:extLst>
      <p:ext uri="{BB962C8B-B14F-4D97-AF65-F5344CB8AC3E}">
        <p14:creationId xmlns:p14="http://schemas.microsoft.com/office/powerpoint/2010/main" val="1985124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29</a:t>
            </a:fld>
            <a:endParaRPr lang="en-US" altLang="en-US"/>
          </a:p>
        </p:txBody>
      </p:sp>
    </p:spTree>
    <p:extLst>
      <p:ext uri="{BB962C8B-B14F-4D97-AF65-F5344CB8AC3E}">
        <p14:creationId xmlns:p14="http://schemas.microsoft.com/office/powerpoint/2010/main" val="1181201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30</a:t>
            </a:fld>
            <a:endParaRPr lang="en-US" altLang="en-US"/>
          </a:p>
        </p:txBody>
      </p:sp>
    </p:spTree>
    <p:extLst>
      <p:ext uri="{BB962C8B-B14F-4D97-AF65-F5344CB8AC3E}">
        <p14:creationId xmlns:p14="http://schemas.microsoft.com/office/powerpoint/2010/main" val="7908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8B2B0-B27D-4069-AAAE-9BCE8322778B}" type="slidenum">
              <a:rPr lang="en-US" altLang="en-US" smtClean="0">
                <a:solidFill>
                  <a:srgbClr val="000000"/>
                </a:solidFill>
                <a:latin typeface="Arial" charset="0"/>
                <a:ea typeface="ヒラギノ角ゴ ProN W3" charset="0"/>
                <a:cs typeface="ヒラギノ角ゴ ProN W3" charset="0"/>
                <a:sym typeface="Arial" charset="0"/>
              </a:rPr>
              <a:pPr eaLnBrk="1" hangingPunct="1">
                <a:spcBef>
                  <a:spcPct val="0"/>
                </a:spcBef>
              </a:pPr>
              <a:t>31</a:t>
            </a:fld>
            <a:endParaRPr lang="en-US" altLang="en-US">
              <a:solidFill>
                <a:srgbClr val="000000"/>
              </a:solidFill>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99842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7</a:t>
            </a:fld>
            <a:endParaRPr lang="en-US" altLang="en-US"/>
          </a:p>
        </p:txBody>
      </p:sp>
    </p:spTree>
    <p:extLst>
      <p:ext uri="{BB962C8B-B14F-4D97-AF65-F5344CB8AC3E}">
        <p14:creationId xmlns:p14="http://schemas.microsoft.com/office/powerpoint/2010/main" val="110492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8</a:t>
            </a:fld>
            <a:endParaRPr lang="en-US" altLang="en-US"/>
          </a:p>
        </p:txBody>
      </p:sp>
    </p:spTree>
    <p:extLst>
      <p:ext uri="{BB962C8B-B14F-4D97-AF65-F5344CB8AC3E}">
        <p14:creationId xmlns:p14="http://schemas.microsoft.com/office/powerpoint/2010/main" val="218916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9</a:t>
            </a:fld>
            <a:endParaRPr lang="en-US" altLang="en-US"/>
          </a:p>
        </p:txBody>
      </p:sp>
    </p:spTree>
    <p:extLst>
      <p:ext uri="{BB962C8B-B14F-4D97-AF65-F5344CB8AC3E}">
        <p14:creationId xmlns:p14="http://schemas.microsoft.com/office/powerpoint/2010/main" val="53090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10</a:t>
            </a:fld>
            <a:endParaRPr lang="en-US" altLang="en-US"/>
          </a:p>
        </p:txBody>
      </p:sp>
    </p:spTree>
    <p:extLst>
      <p:ext uri="{BB962C8B-B14F-4D97-AF65-F5344CB8AC3E}">
        <p14:creationId xmlns:p14="http://schemas.microsoft.com/office/powerpoint/2010/main" val="83561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11</a:t>
            </a:fld>
            <a:endParaRPr lang="en-US" altLang="en-US"/>
          </a:p>
        </p:txBody>
      </p:sp>
    </p:spTree>
    <p:extLst>
      <p:ext uri="{BB962C8B-B14F-4D97-AF65-F5344CB8AC3E}">
        <p14:creationId xmlns:p14="http://schemas.microsoft.com/office/powerpoint/2010/main" val="403615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12</a:t>
            </a:fld>
            <a:endParaRPr lang="en-US" altLang="en-US"/>
          </a:p>
        </p:txBody>
      </p:sp>
    </p:spTree>
    <p:extLst>
      <p:ext uri="{BB962C8B-B14F-4D97-AF65-F5344CB8AC3E}">
        <p14:creationId xmlns:p14="http://schemas.microsoft.com/office/powerpoint/2010/main" val="282924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38B2D-75A6-4E1F-A187-22A0130E2815}" type="slidenum">
              <a:rPr lang="en-US" altLang="en-US" smtClean="0"/>
              <a:pPr/>
              <a:t>13</a:t>
            </a:fld>
            <a:endParaRPr lang="en-US" altLang="en-US"/>
          </a:p>
        </p:txBody>
      </p:sp>
    </p:spTree>
    <p:extLst>
      <p:ext uri="{BB962C8B-B14F-4D97-AF65-F5344CB8AC3E}">
        <p14:creationId xmlns:p14="http://schemas.microsoft.com/office/powerpoint/2010/main" val="348624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0EA76408-478E-4314-8436-9D4631815292}" type="slidenum">
              <a:rPr lang="en-US" altLang="en-US"/>
              <a:pPr>
                <a:defRPr/>
              </a:pPr>
              <a:t>‹#›</a:t>
            </a:fld>
            <a:endParaRPr lang="en-US" altLang="en-US" dirty="0"/>
          </a:p>
        </p:txBody>
      </p:sp>
    </p:spTree>
    <p:extLst>
      <p:ext uri="{BB962C8B-B14F-4D97-AF65-F5344CB8AC3E}">
        <p14:creationId xmlns:p14="http://schemas.microsoft.com/office/powerpoint/2010/main" val="42514903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E7301A2A-13CB-4EE8-9605-2E952F423E64}" type="slidenum">
              <a:rPr lang="en-US" altLang="en-US"/>
              <a:pPr>
                <a:defRPr/>
              </a:pPr>
              <a:t>‹#›</a:t>
            </a:fld>
            <a:endParaRPr lang="en-US" altLang="en-US" dirty="0"/>
          </a:p>
        </p:txBody>
      </p:sp>
    </p:spTree>
    <p:extLst>
      <p:ext uri="{BB962C8B-B14F-4D97-AF65-F5344CB8AC3E}">
        <p14:creationId xmlns:p14="http://schemas.microsoft.com/office/powerpoint/2010/main" val="37866347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87700"/>
            <a:ext cx="2057400" cy="328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187700"/>
            <a:ext cx="6019800" cy="328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A18D28-1759-4885-A8E9-24F976298B21}" type="slidenum">
              <a:rPr lang="en-US" altLang="en-US"/>
              <a:pPr>
                <a:defRPr/>
              </a:pPr>
              <a:t>‹#›</a:t>
            </a:fld>
            <a:endParaRPr lang="en-US" altLang="en-US" dirty="0"/>
          </a:p>
        </p:txBody>
      </p:sp>
    </p:spTree>
    <p:extLst>
      <p:ext uri="{BB962C8B-B14F-4D97-AF65-F5344CB8AC3E}">
        <p14:creationId xmlns:p14="http://schemas.microsoft.com/office/powerpoint/2010/main" val="25267816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2DC90A75-E5D9-4E03-89E0-0CF799309442}" type="slidenum">
              <a:rPr lang="en-US" altLang="en-US"/>
              <a:pPr>
                <a:defRPr/>
              </a:pPr>
              <a:t>‹#›</a:t>
            </a:fld>
            <a:endParaRPr lang="en-US" altLang="en-US" dirty="0"/>
          </a:p>
        </p:txBody>
      </p:sp>
    </p:spTree>
    <p:extLst>
      <p:ext uri="{BB962C8B-B14F-4D97-AF65-F5344CB8AC3E}">
        <p14:creationId xmlns:p14="http://schemas.microsoft.com/office/powerpoint/2010/main" val="13033136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6257B1C-D03C-4A2C-BA52-43BF8010146E}" type="slidenum">
              <a:rPr lang="en-US" altLang="en-US"/>
              <a:pPr>
                <a:defRPr/>
              </a:pPr>
              <a:t>‹#›</a:t>
            </a:fld>
            <a:endParaRPr lang="en-US" altLang="en-US" dirty="0"/>
          </a:p>
        </p:txBody>
      </p:sp>
    </p:spTree>
    <p:extLst>
      <p:ext uri="{BB962C8B-B14F-4D97-AF65-F5344CB8AC3E}">
        <p14:creationId xmlns:p14="http://schemas.microsoft.com/office/powerpoint/2010/main" val="40701403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911E8918-2414-4E20-87A1-DD5CA4737882}" type="slidenum">
              <a:rPr lang="en-US" altLang="en-US"/>
              <a:pPr>
                <a:defRPr/>
              </a:pPr>
              <a:t>‹#›</a:t>
            </a:fld>
            <a:endParaRPr lang="en-US" altLang="en-US" dirty="0"/>
          </a:p>
        </p:txBody>
      </p:sp>
    </p:spTree>
    <p:extLst>
      <p:ext uri="{BB962C8B-B14F-4D97-AF65-F5344CB8AC3E}">
        <p14:creationId xmlns:p14="http://schemas.microsoft.com/office/powerpoint/2010/main" val="36763676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1FE0B06-C80B-466C-8E9F-3DB2FECB4C52}" type="slidenum">
              <a:rPr lang="en-US" altLang="en-US"/>
              <a:pPr>
                <a:defRPr/>
              </a:pPr>
              <a:t>‹#›</a:t>
            </a:fld>
            <a:endParaRPr lang="en-US" altLang="en-US" dirty="0"/>
          </a:p>
        </p:txBody>
      </p:sp>
    </p:spTree>
    <p:extLst>
      <p:ext uri="{BB962C8B-B14F-4D97-AF65-F5344CB8AC3E}">
        <p14:creationId xmlns:p14="http://schemas.microsoft.com/office/powerpoint/2010/main" val="37595754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C00DC7F8-EE53-4983-B7C3-7B0120E7F157}" type="slidenum">
              <a:rPr lang="en-US" altLang="en-US"/>
              <a:pPr>
                <a:defRPr/>
              </a:pPr>
              <a:t>‹#›</a:t>
            </a:fld>
            <a:endParaRPr lang="en-US" altLang="en-US" dirty="0"/>
          </a:p>
        </p:txBody>
      </p:sp>
    </p:spTree>
    <p:extLst>
      <p:ext uri="{BB962C8B-B14F-4D97-AF65-F5344CB8AC3E}">
        <p14:creationId xmlns:p14="http://schemas.microsoft.com/office/powerpoint/2010/main" val="7512527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00EAFC48-F2CE-4DC6-B093-A05FEB22FDBF}" type="slidenum">
              <a:rPr lang="en-US" altLang="en-US"/>
              <a:pPr>
                <a:defRPr/>
              </a:pPr>
              <a:t>‹#›</a:t>
            </a:fld>
            <a:endParaRPr lang="en-US" altLang="en-US" dirty="0"/>
          </a:p>
        </p:txBody>
      </p:sp>
    </p:spTree>
    <p:extLst>
      <p:ext uri="{BB962C8B-B14F-4D97-AF65-F5344CB8AC3E}">
        <p14:creationId xmlns:p14="http://schemas.microsoft.com/office/powerpoint/2010/main" val="1907616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40E503E3-25D0-4E1C-850C-2EBC25B3C109}" type="slidenum">
              <a:rPr lang="en-US" altLang="en-US"/>
              <a:pPr>
                <a:defRPr/>
              </a:pPr>
              <a:t>‹#›</a:t>
            </a:fld>
            <a:endParaRPr lang="en-US" altLang="en-US" dirty="0"/>
          </a:p>
        </p:txBody>
      </p:sp>
    </p:spTree>
    <p:extLst>
      <p:ext uri="{BB962C8B-B14F-4D97-AF65-F5344CB8AC3E}">
        <p14:creationId xmlns:p14="http://schemas.microsoft.com/office/powerpoint/2010/main" val="8428655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36CC87B1-19D5-4016-926C-29150B5853DE}" type="slidenum">
              <a:rPr lang="en-US" altLang="en-US"/>
              <a:pPr>
                <a:defRPr/>
              </a:pPr>
              <a:t>‹#›</a:t>
            </a:fld>
            <a:endParaRPr lang="en-US" altLang="en-US" dirty="0"/>
          </a:p>
        </p:txBody>
      </p:sp>
    </p:spTree>
    <p:extLst>
      <p:ext uri="{BB962C8B-B14F-4D97-AF65-F5344CB8AC3E}">
        <p14:creationId xmlns:p14="http://schemas.microsoft.com/office/powerpoint/2010/main" val="37335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37B331E4-DB09-4DA0-A615-B4DCAC1EFA51}" type="slidenum">
              <a:rPr lang="en-US" altLang="en-US"/>
              <a:pPr>
                <a:defRPr/>
              </a:pPr>
              <a:t>‹#›</a:t>
            </a:fld>
            <a:endParaRPr lang="en-US" altLang="en-US" dirty="0"/>
          </a:p>
        </p:txBody>
      </p:sp>
    </p:spTree>
    <p:extLst>
      <p:ext uri="{BB962C8B-B14F-4D97-AF65-F5344CB8AC3E}">
        <p14:creationId xmlns:p14="http://schemas.microsoft.com/office/powerpoint/2010/main" val="41466134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0AF8366-8936-48F7-9A76-D13A909E1161}" type="slidenum">
              <a:rPr lang="en-US" altLang="en-US"/>
              <a:pPr>
                <a:defRPr/>
              </a:pPr>
              <a:t>‹#›</a:t>
            </a:fld>
            <a:endParaRPr lang="en-US" altLang="en-US" dirty="0"/>
          </a:p>
        </p:txBody>
      </p:sp>
    </p:spTree>
    <p:extLst>
      <p:ext uri="{BB962C8B-B14F-4D97-AF65-F5344CB8AC3E}">
        <p14:creationId xmlns:p14="http://schemas.microsoft.com/office/powerpoint/2010/main" val="5074034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82E1F09C-983E-4FC9-A4A4-49E65E8E12D8}" type="slidenum">
              <a:rPr lang="en-US" altLang="en-US"/>
              <a:pPr>
                <a:defRPr/>
              </a:pPr>
              <a:t>‹#›</a:t>
            </a:fld>
            <a:endParaRPr lang="en-US" altLang="en-US" dirty="0"/>
          </a:p>
        </p:txBody>
      </p:sp>
    </p:spTree>
    <p:extLst>
      <p:ext uri="{BB962C8B-B14F-4D97-AF65-F5344CB8AC3E}">
        <p14:creationId xmlns:p14="http://schemas.microsoft.com/office/powerpoint/2010/main" val="30197420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CD2CBB1F-58E7-48E9-A3A6-FF2158749A43}" type="slidenum">
              <a:rPr lang="en-US" altLang="en-US"/>
              <a:pPr>
                <a:defRPr/>
              </a:pPr>
              <a:t>‹#›</a:t>
            </a:fld>
            <a:endParaRPr lang="en-US" altLang="en-US" dirty="0"/>
          </a:p>
        </p:txBody>
      </p:sp>
    </p:spTree>
    <p:extLst>
      <p:ext uri="{BB962C8B-B14F-4D97-AF65-F5344CB8AC3E}">
        <p14:creationId xmlns:p14="http://schemas.microsoft.com/office/powerpoint/2010/main" val="26639376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p:cNvSpPr txBox="1">
            <a:spLocks noGrp="1" noChangeArrowheads="1"/>
          </p:cNvSpPr>
          <p:nvPr>
            <p:ph type="sldNum" sz="quarter" idx="10"/>
          </p:nvPr>
        </p:nvSpPr>
        <p:spPr>
          <a:ln/>
        </p:spPr>
        <p:txBody>
          <a:bodyPr/>
          <a:lstStyle>
            <a:lvl1pPr>
              <a:defRPr/>
            </a:lvl1pPr>
          </a:lstStyle>
          <a:p>
            <a:pPr>
              <a:defRPr/>
            </a:pPr>
            <a:fld id="{B1C2DD6B-7A2C-485A-B681-224919916DA2}" type="slidenum">
              <a:rPr lang="en-US" altLang="en-US"/>
              <a:pPr>
                <a:defRPr/>
              </a:pPr>
              <a:t>‹#›</a:t>
            </a:fld>
            <a:endParaRPr lang="en-US" altLang="en-US" dirty="0"/>
          </a:p>
        </p:txBody>
      </p:sp>
    </p:spTree>
    <p:extLst>
      <p:ext uri="{BB962C8B-B14F-4D97-AF65-F5344CB8AC3E}">
        <p14:creationId xmlns:p14="http://schemas.microsoft.com/office/powerpoint/2010/main" val="24280978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F26218CF-1D59-4A21-9A2A-1172735AFC81}" type="slidenum">
              <a:rPr lang="en-US" altLang="en-US"/>
              <a:pPr>
                <a:defRPr/>
              </a:pPr>
              <a:t>‹#›</a:t>
            </a:fld>
            <a:endParaRPr lang="en-US" altLang="en-US" dirty="0"/>
          </a:p>
        </p:txBody>
      </p:sp>
    </p:spTree>
    <p:extLst>
      <p:ext uri="{BB962C8B-B14F-4D97-AF65-F5344CB8AC3E}">
        <p14:creationId xmlns:p14="http://schemas.microsoft.com/office/powerpoint/2010/main" val="29610180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E2A9CCCD-94A4-48A1-98C6-F0A80D75B789}" type="slidenum">
              <a:rPr lang="en-US" altLang="en-US"/>
              <a:pPr>
                <a:defRPr/>
              </a:pPr>
              <a:t>‹#›</a:t>
            </a:fld>
            <a:endParaRPr lang="en-US" altLang="en-US" dirty="0"/>
          </a:p>
        </p:txBody>
      </p:sp>
    </p:spTree>
    <p:extLst>
      <p:ext uri="{BB962C8B-B14F-4D97-AF65-F5344CB8AC3E}">
        <p14:creationId xmlns:p14="http://schemas.microsoft.com/office/powerpoint/2010/main" val="28036563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42DD4E2B-F3F5-4BA1-B2E0-4F1632E8E0CC}" type="slidenum">
              <a:rPr lang="en-US" altLang="en-US"/>
              <a:pPr>
                <a:defRPr/>
              </a:pPr>
              <a:t>‹#›</a:t>
            </a:fld>
            <a:endParaRPr lang="en-US" altLang="en-US" dirty="0"/>
          </a:p>
        </p:txBody>
      </p:sp>
    </p:spTree>
    <p:extLst>
      <p:ext uri="{BB962C8B-B14F-4D97-AF65-F5344CB8AC3E}">
        <p14:creationId xmlns:p14="http://schemas.microsoft.com/office/powerpoint/2010/main" val="301508453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332FA401-386A-41F6-AF67-56DA333F15A0}" type="slidenum">
              <a:rPr lang="en-US" altLang="en-US"/>
              <a:pPr>
                <a:defRPr/>
              </a:pPr>
              <a:t>‹#›</a:t>
            </a:fld>
            <a:endParaRPr lang="en-US" altLang="en-US" dirty="0"/>
          </a:p>
        </p:txBody>
      </p:sp>
    </p:spTree>
    <p:extLst>
      <p:ext uri="{BB962C8B-B14F-4D97-AF65-F5344CB8AC3E}">
        <p14:creationId xmlns:p14="http://schemas.microsoft.com/office/powerpoint/2010/main" val="263011293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9A88FAED-CC29-40C2-AF76-77B8995E13A7}" type="slidenum">
              <a:rPr lang="en-US" altLang="en-US"/>
              <a:pPr>
                <a:defRPr/>
              </a:pPr>
              <a:t>‹#›</a:t>
            </a:fld>
            <a:endParaRPr lang="en-US" altLang="en-US" dirty="0"/>
          </a:p>
        </p:txBody>
      </p:sp>
    </p:spTree>
    <p:extLst>
      <p:ext uri="{BB962C8B-B14F-4D97-AF65-F5344CB8AC3E}">
        <p14:creationId xmlns:p14="http://schemas.microsoft.com/office/powerpoint/2010/main" val="8193594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F74070F9-2F9C-434B-9A0E-FA7779558077}" type="slidenum">
              <a:rPr lang="en-US" altLang="en-US"/>
              <a:pPr>
                <a:defRPr/>
              </a:pPr>
              <a:t>‹#›</a:t>
            </a:fld>
            <a:endParaRPr lang="en-US" altLang="en-US" dirty="0"/>
          </a:p>
        </p:txBody>
      </p:sp>
    </p:spTree>
    <p:extLst>
      <p:ext uri="{BB962C8B-B14F-4D97-AF65-F5344CB8AC3E}">
        <p14:creationId xmlns:p14="http://schemas.microsoft.com/office/powerpoint/2010/main" val="3065105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C3887905-B2A0-4075-B436-DE9196E870CE}" type="slidenum">
              <a:rPr lang="en-US" altLang="en-US"/>
              <a:pPr>
                <a:defRPr/>
              </a:pPr>
              <a:t>‹#›</a:t>
            </a:fld>
            <a:endParaRPr lang="en-US" altLang="en-US" dirty="0"/>
          </a:p>
        </p:txBody>
      </p:sp>
    </p:spTree>
    <p:extLst>
      <p:ext uri="{BB962C8B-B14F-4D97-AF65-F5344CB8AC3E}">
        <p14:creationId xmlns:p14="http://schemas.microsoft.com/office/powerpoint/2010/main" val="369168158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724BC465-346C-4E46-BF9E-66AD94F855CF}" type="slidenum">
              <a:rPr lang="en-US" altLang="en-US"/>
              <a:pPr>
                <a:defRPr/>
              </a:pPr>
              <a:t>‹#›</a:t>
            </a:fld>
            <a:endParaRPr lang="en-US" altLang="en-US" dirty="0"/>
          </a:p>
        </p:txBody>
      </p:sp>
    </p:spTree>
    <p:extLst>
      <p:ext uri="{BB962C8B-B14F-4D97-AF65-F5344CB8AC3E}">
        <p14:creationId xmlns:p14="http://schemas.microsoft.com/office/powerpoint/2010/main" val="18173159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5BE1D68-19C6-495D-9455-940D2A7EB2A2}" type="slidenum">
              <a:rPr lang="en-US" altLang="en-US"/>
              <a:pPr>
                <a:defRPr/>
              </a:pPr>
              <a:t>‹#›</a:t>
            </a:fld>
            <a:endParaRPr lang="en-US" altLang="en-US" dirty="0"/>
          </a:p>
        </p:txBody>
      </p:sp>
    </p:spTree>
    <p:extLst>
      <p:ext uri="{BB962C8B-B14F-4D97-AF65-F5344CB8AC3E}">
        <p14:creationId xmlns:p14="http://schemas.microsoft.com/office/powerpoint/2010/main" val="12173232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D456DBAE-880B-4900-994A-BE0ECFF9BA86}" type="slidenum">
              <a:rPr lang="en-US" altLang="en-US"/>
              <a:pPr>
                <a:defRPr/>
              </a:pPr>
              <a:t>‹#›</a:t>
            </a:fld>
            <a:endParaRPr lang="en-US" altLang="en-US" dirty="0"/>
          </a:p>
        </p:txBody>
      </p:sp>
    </p:spTree>
    <p:extLst>
      <p:ext uri="{BB962C8B-B14F-4D97-AF65-F5344CB8AC3E}">
        <p14:creationId xmlns:p14="http://schemas.microsoft.com/office/powerpoint/2010/main" val="306932947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p:cNvSpPr txBox="1">
            <a:spLocks noGrp="1" noChangeArrowheads="1"/>
          </p:cNvSpPr>
          <p:nvPr>
            <p:ph type="sldNum" sz="quarter" idx="10"/>
          </p:nvPr>
        </p:nvSpPr>
        <p:spPr>
          <a:ln/>
        </p:spPr>
        <p:txBody>
          <a:bodyPr/>
          <a:lstStyle>
            <a:lvl1pPr>
              <a:defRPr/>
            </a:lvl1pPr>
          </a:lstStyle>
          <a:p>
            <a:pPr>
              <a:defRPr/>
            </a:pPr>
            <a:fld id="{2F49AFA8-702E-4AEA-B4F8-87415A7F9CEC}" type="slidenum">
              <a:rPr lang="en-US" altLang="en-US"/>
              <a:pPr>
                <a:defRPr/>
              </a:pPr>
              <a:t>‹#›</a:t>
            </a:fld>
            <a:endParaRPr lang="en-US" altLang="en-US" dirty="0"/>
          </a:p>
        </p:txBody>
      </p:sp>
    </p:spTree>
    <p:extLst>
      <p:ext uri="{BB962C8B-B14F-4D97-AF65-F5344CB8AC3E}">
        <p14:creationId xmlns:p14="http://schemas.microsoft.com/office/powerpoint/2010/main" val="14059147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FE04C7B0-069A-476D-AF62-59430BA56D90}" type="slidenum">
              <a:rPr lang="en-US" altLang="en-US"/>
              <a:pPr>
                <a:defRPr/>
              </a:pPr>
              <a:t>‹#›</a:t>
            </a:fld>
            <a:endParaRPr lang="en-US" altLang="en-US" dirty="0"/>
          </a:p>
        </p:txBody>
      </p:sp>
    </p:spTree>
    <p:extLst>
      <p:ext uri="{BB962C8B-B14F-4D97-AF65-F5344CB8AC3E}">
        <p14:creationId xmlns:p14="http://schemas.microsoft.com/office/powerpoint/2010/main" val="27562273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67B9DA28-0E9D-4E5E-B7EB-69C14E2C8788}" type="slidenum">
              <a:rPr lang="en-US" altLang="en-US"/>
              <a:pPr>
                <a:defRPr/>
              </a:pPr>
              <a:t>‹#›</a:t>
            </a:fld>
            <a:endParaRPr lang="en-US" altLang="en-US" dirty="0"/>
          </a:p>
        </p:txBody>
      </p:sp>
    </p:spTree>
    <p:extLst>
      <p:ext uri="{BB962C8B-B14F-4D97-AF65-F5344CB8AC3E}">
        <p14:creationId xmlns:p14="http://schemas.microsoft.com/office/powerpoint/2010/main" val="34933842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A0C6E8A8-C983-4BF3-A556-B6AD233AFDE7}" type="slidenum">
              <a:rPr lang="en-US" altLang="en-US"/>
              <a:pPr>
                <a:defRPr/>
              </a:pPr>
              <a:t>‹#›</a:t>
            </a:fld>
            <a:endParaRPr lang="en-US" altLang="en-US" dirty="0"/>
          </a:p>
        </p:txBody>
      </p:sp>
    </p:spTree>
    <p:extLst>
      <p:ext uri="{BB962C8B-B14F-4D97-AF65-F5344CB8AC3E}">
        <p14:creationId xmlns:p14="http://schemas.microsoft.com/office/powerpoint/2010/main" val="299741024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0A248553-EAA7-414D-87DA-C443F5A1B549}" type="slidenum">
              <a:rPr lang="en-US" altLang="en-US"/>
              <a:pPr>
                <a:defRPr/>
              </a:pPr>
              <a:t>‹#›</a:t>
            </a:fld>
            <a:endParaRPr lang="en-US" altLang="en-US" dirty="0"/>
          </a:p>
        </p:txBody>
      </p:sp>
    </p:spTree>
    <p:extLst>
      <p:ext uri="{BB962C8B-B14F-4D97-AF65-F5344CB8AC3E}">
        <p14:creationId xmlns:p14="http://schemas.microsoft.com/office/powerpoint/2010/main" val="32805977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20E9B304-57A3-41A4-8677-B91FB2FDD5F2}" type="slidenum">
              <a:rPr lang="en-US" altLang="en-US"/>
              <a:pPr>
                <a:defRPr/>
              </a:pPr>
              <a:t>‹#›</a:t>
            </a:fld>
            <a:endParaRPr lang="en-US" altLang="en-US" dirty="0"/>
          </a:p>
        </p:txBody>
      </p:sp>
    </p:spTree>
    <p:extLst>
      <p:ext uri="{BB962C8B-B14F-4D97-AF65-F5344CB8AC3E}">
        <p14:creationId xmlns:p14="http://schemas.microsoft.com/office/powerpoint/2010/main" val="5325370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F95F2C71-3558-4E6A-877E-F42B5A18213B}" type="slidenum">
              <a:rPr lang="en-US" altLang="en-US"/>
              <a:pPr>
                <a:defRPr/>
              </a:pPr>
              <a:t>‹#›</a:t>
            </a:fld>
            <a:endParaRPr lang="en-US" altLang="en-US" dirty="0"/>
          </a:p>
        </p:txBody>
      </p:sp>
    </p:spTree>
    <p:extLst>
      <p:ext uri="{BB962C8B-B14F-4D97-AF65-F5344CB8AC3E}">
        <p14:creationId xmlns:p14="http://schemas.microsoft.com/office/powerpoint/2010/main" val="5212571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4445000"/>
            <a:ext cx="4038600" cy="20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p:cNvSpPr txBox="1">
            <a:spLocks noGrp="1" noChangeArrowheads="1"/>
          </p:cNvSpPr>
          <p:nvPr>
            <p:ph type="sldNum" sz="quarter" idx="10"/>
          </p:nvPr>
        </p:nvSpPr>
        <p:spPr>
          <a:ln/>
        </p:spPr>
        <p:txBody>
          <a:bodyPr/>
          <a:lstStyle>
            <a:lvl1pPr>
              <a:defRPr/>
            </a:lvl1pPr>
          </a:lstStyle>
          <a:p>
            <a:pPr>
              <a:defRPr/>
            </a:pPr>
            <a:fld id="{770A0ADC-E63F-4C44-B6AF-461BF7D04F8B}" type="slidenum">
              <a:rPr lang="en-US" altLang="en-US"/>
              <a:pPr>
                <a:defRPr/>
              </a:pPr>
              <a:t>‹#›</a:t>
            </a:fld>
            <a:endParaRPr lang="en-US" altLang="en-US" dirty="0"/>
          </a:p>
        </p:txBody>
      </p:sp>
    </p:spTree>
    <p:extLst>
      <p:ext uri="{BB962C8B-B14F-4D97-AF65-F5344CB8AC3E}">
        <p14:creationId xmlns:p14="http://schemas.microsoft.com/office/powerpoint/2010/main" val="222878333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2EE8C428-AED9-4974-B9DD-A7C583E5B5D6}" type="slidenum">
              <a:rPr lang="en-US" altLang="en-US"/>
              <a:pPr>
                <a:defRPr/>
              </a:pPr>
              <a:t>‹#›</a:t>
            </a:fld>
            <a:endParaRPr lang="en-US" altLang="en-US" dirty="0"/>
          </a:p>
        </p:txBody>
      </p:sp>
    </p:spTree>
    <p:extLst>
      <p:ext uri="{BB962C8B-B14F-4D97-AF65-F5344CB8AC3E}">
        <p14:creationId xmlns:p14="http://schemas.microsoft.com/office/powerpoint/2010/main" val="245102227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B168DAA8-4A01-49D5-8668-B7F2BF68366B}" type="slidenum">
              <a:rPr lang="en-US" altLang="en-US"/>
              <a:pPr>
                <a:defRPr/>
              </a:pPr>
              <a:t>‹#›</a:t>
            </a:fld>
            <a:endParaRPr lang="en-US" altLang="en-US" dirty="0"/>
          </a:p>
        </p:txBody>
      </p:sp>
    </p:spTree>
    <p:extLst>
      <p:ext uri="{BB962C8B-B14F-4D97-AF65-F5344CB8AC3E}">
        <p14:creationId xmlns:p14="http://schemas.microsoft.com/office/powerpoint/2010/main" val="6786925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2C326A77-0A31-41F6-A180-B3214B280C41}" type="slidenum">
              <a:rPr lang="en-US" altLang="en-US"/>
              <a:pPr>
                <a:defRPr/>
              </a:pPr>
              <a:t>‹#›</a:t>
            </a:fld>
            <a:endParaRPr lang="en-US" altLang="en-US" dirty="0"/>
          </a:p>
        </p:txBody>
      </p:sp>
    </p:spTree>
    <p:extLst>
      <p:ext uri="{BB962C8B-B14F-4D97-AF65-F5344CB8AC3E}">
        <p14:creationId xmlns:p14="http://schemas.microsoft.com/office/powerpoint/2010/main" val="289767166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A7F56BAC-1FE7-4951-AD21-C9872ACC4629}" type="slidenum">
              <a:rPr lang="en-US" altLang="en-US"/>
              <a:pPr>
                <a:defRPr/>
              </a:pPr>
              <a:t>‹#›</a:t>
            </a:fld>
            <a:endParaRPr lang="en-US" altLang="en-US" dirty="0"/>
          </a:p>
        </p:txBody>
      </p:sp>
    </p:spTree>
    <p:extLst>
      <p:ext uri="{BB962C8B-B14F-4D97-AF65-F5344CB8AC3E}">
        <p14:creationId xmlns:p14="http://schemas.microsoft.com/office/powerpoint/2010/main" val="20021386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8"/>
            <a:ext cx="2057400" cy="6080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6019800" cy="6080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C2C9F77D-7977-4CC6-AF04-2372B92B3309}" type="slidenum">
              <a:rPr lang="en-US" altLang="en-US"/>
              <a:pPr>
                <a:defRPr/>
              </a:pPr>
              <a:t>‹#›</a:t>
            </a:fld>
            <a:endParaRPr lang="en-US" altLang="en-US" dirty="0"/>
          </a:p>
        </p:txBody>
      </p:sp>
    </p:spTree>
    <p:extLst>
      <p:ext uri="{BB962C8B-B14F-4D97-AF65-F5344CB8AC3E}">
        <p14:creationId xmlns:p14="http://schemas.microsoft.com/office/powerpoint/2010/main" val="280752424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5"/>
          <p:cNvSpPr txBox="1">
            <a:spLocks noGrp="1" noChangeArrowheads="1"/>
          </p:cNvSpPr>
          <p:nvPr>
            <p:ph type="sldNum" sz="quarter" idx="10"/>
          </p:nvPr>
        </p:nvSpPr>
        <p:spPr>
          <a:ln/>
        </p:spPr>
        <p:txBody>
          <a:bodyPr/>
          <a:lstStyle>
            <a:lvl1pPr>
              <a:defRPr/>
            </a:lvl1pPr>
          </a:lstStyle>
          <a:p>
            <a:pPr>
              <a:defRPr/>
            </a:pPr>
            <a:fld id="{3FAC1FEC-B891-4547-B804-77535B148D30}" type="slidenum">
              <a:rPr lang="en-US" altLang="en-US"/>
              <a:pPr>
                <a:defRPr/>
              </a:pPr>
              <a:t>‹#›</a:t>
            </a:fld>
            <a:endParaRPr lang="en-US" altLang="en-US" dirty="0"/>
          </a:p>
        </p:txBody>
      </p:sp>
    </p:spTree>
    <p:extLst>
      <p:ext uri="{BB962C8B-B14F-4D97-AF65-F5344CB8AC3E}">
        <p14:creationId xmlns:p14="http://schemas.microsoft.com/office/powerpoint/2010/main" val="930060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229966B5-1F25-4D1D-94A9-B49391441367}" type="slidenum">
              <a:rPr lang="en-US" altLang="en-US"/>
              <a:pPr>
                <a:defRPr/>
              </a:pPr>
              <a:t>‹#›</a:t>
            </a:fld>
            <a:endParaRPr lang="en-US" altLang="en-US" dirty="0"/>
          </a:p>
        </p:txBody>
      </p:sp>
    </p:spTree>
    <p:extLst>
      <p:ext uri="{BB962C8B-B14F-4D97-AF65-F5344CB8AC3E}">
        <p14:creationId xmlns:p14="http://schemas.microsoft.com/office/powerpoint/2010/main" val="406129061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5"/>
          <p:cNvSpPr txBox="1">
            <a:spLocks noGrp="1" noChangeArrowheads="1"/>
          </p:cNvSpPr>
          <p:nvPr>
            <p:ph type="sldNum" sz="quarter" idx="10"/>
          </p:nvPr>
        </p:nvSpPr>
        <p:spPr>
          <a:ln/>
        </p:spPr>
        <p:txBody>
          <a:bodyPr/>
          <a:lstStyle>
            <a:lvl1pPr>
              <a:defRPr/>
            </a:lvl1pPr>
          </a:lstStyle>
          <a:p>
            <a:pPr>
              <a:defRPr/>
            </a:pPr>
            <a:fld id="{207AB1AA-21E5-4234-BD52-E0E51C6850D5}" type="slidenum">
              <a:rPr lang="en-US" altLang="en-US"/>
              <a:pPr>
                <a:defRPr/>
              </a:pPr>
              <a:t>‹#›</a:t>
            </a:fld>
            <a:endParaRPr lang="en-US" altLang="en-US" dirty="0"/>
          </a:p>
        </p:txBody>
      </p:sp>
    </p:spTree>
    <p:extLst>
      <p:ext uri="{BB962C8B-B14F-4D97-AF65-F5344CB8AC3E}">
        <p14:creationId xmlns:p14="http://schemas.microsoft.com/office/powerpoint/2010/main" val="331867328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371600"/>
            <a:ext cx="3987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5"/>
          <p:cNvSpPr txBox="1">
            <a:spLocks noGrp="1" noChangeArrowheads="1"/>
          </p:cNvSpPr>
          <p:nvPr>
            <p:ph type="sldNum" sz="quarter" idx="10"/>
          </p:nvPr>
        </p:nvSpPr>
        <p:spPr>
          <a:ln/>
        </p:spPr>
        <p:txBody>
          <a:bodyPr/>
          <a:lstStyle>
            <a:lvl1pPr>
              <a:defRPr/>
            </a:lvl1pPr>
          </a:lstStyle>
          <a:p>
            <a:pPr>
              <a:defRPr/>
            </a:pPr>
            <a:fld id="{D7CBEF20-0FEE-452B-A33A-A0ADFFB3A8AC}" type="slidenum">
              <a:rPr lang="en-US" altLang="en-US"/>
              <a:pPr>
                <a:defRPr/>
              </a:pPr>
              <a:t>‹#›</a:t>
            </a:fld>
            <a:endParaRPr lang="en-US" altLang="en-US" dirty="0"/>
          </a:p>
        </p:txBody>
      </p:sp>
    </p:spTree>
    <p:extLst>
      <p:ext uri="{BB962C8B-B14F-4D97-AF65-F5344CB8AC3E}">
        <p14:creationId xmlns:p14="http://schemas.microsoft.com/office/powerpoint/2010/main" val="27434278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5"/>
          <p:cNvSpPr txBox="1">
            <a:spLocks noGrp="1" noChangeArrowheads="1"/>
          </p:cNvSpPr>
          <p:nvPr>
            <p:ph type="sldNum" sz="quarter" idx="10"/>
          </p:nvPr>
        </p:nvSpPr>
        <p:spPr>
          <a:ln/>
        </p:spPr>
        <p:txBody>
          <a:bodyPr/>
          <a:lstStyle>
            <a:lvl1pPr>
              <a:defRPr/>
            </a:lvl1pPr>
          </a:lstStyle>
          <a:p>
            <a:pPr>
              <a:defRPr/>
            </a:pPr>
            <a:fld id="{78FA73F1-E20B-4EB3-9018-452AE35DEE5B}" type="slidenum">
              <a:rPr lang="en-US" altLang="en-US"/>
              <a:pPr>
                <a:defRPr/>
              </a:pPr>
              <a:t>‹#›</a:t>
            </a:fld>
            <a:endParaRPr lang="en-US" altLang="en-US" dirty="0"/>
          </a:p>
        </p:txBody>
      </p:sp>
    </p:spTree>
    <p:extLst>
      <p:ext uri="{BB962C8B-B14F-4D97-AF65-F5344CB8AC3E}">
        <p14:creationId xmlns:p14="http://schemas.microsoft.com/office/powerpoint/2010/main" val="78771747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p:cNvSpPr txBox="1">
            <a:spLocks noGrp="1" noChangeArrowheads="1"/>
          </p:cNvSpPr>
          <p:nvPr>
            <p:ph type="sldNum" sz="quarter" idx="10"/>
          </p:nvPr>
        </p:nvSpPr>
        <p:spPr>
          <a:ln/>
        </p:spPr>
        <p:txBody>
          <a:bodyPr/>
          <a:lstStyle>
            <a:lvl1pPr>
              <a:defRPr/>
            </a:lvl1pPr>
          </a:lstStyle>
          <a:p>
            <a:pPr>
              <a:defRPr/>
            </a:pPr>
            <a:fld id="{AF21AE63-061D-4F1D-88A0-A43B3ECC8ED3}" type="slidenum">
              <a:rPr lang="en-US" altLang="en-US"/>
              <a:pPr>
                <a:defRPr/>
              </a:pPr>
              <a:t>‹#›</a:t>
            </a:fld>
            <a:endParaRPr lang="en-US" altLang="en-US" dirty="0"/>
          </a:p>
        </p:txBody>
      </p:sp>
    </p:spTree>
    <p:extLst>
      <p:ext uri="{BB962C8B-B14F-4D97-AF65-F5344CB8AC3E}">
        <p14:creationId xmlns:p14="http://schemas.microsoft.com/office/powerpoint/2010/main" val="42138174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5"/>
          <p:cNvSpPr txBox="1">
            <a:spLocks noGrp="1" noChangeArrowheads="1"/>
          </p:cNvSpPr>
          <p:nvPr>
            <p:ph type="sldNum" sz="quarter" idx="10"/>
          </p:nvPr>
        </p:nvSpPr>
        <p:spPr>
          <a:ln/>
        </p:spPr>
        <p:txBody>
          <a:bodyPr/>
          <a:lstStyle>
            <a:lvl1pPr>
              <a:defRPr/>
            </a:lvl1pPr>
          </a:lstStyle>
          <a:p>
            <a:pPr>
              <a:defRPr/>
            </a:pPr>
            <a:fld id="{E01C8451-CBDB-47DC-9EAB-5C5B4938A85C}" type="slidenum">
              <a:rPr lang="en-US" altLang="en-US"/>
              <a:pPr>
                <a:defRPr/>
              </a:pPr>
              <a:t>‹#›</a:t>
            </a:fld>
            <a:endParaRPr lang="en-US" altLang="en-US" dirty="0"/>
          </a:p>
        </p:txBody>
      </p:sp>
    </p:spTree>
    <p:extLst>
      <p:ext uri="{BB962C8B-B14F-4D97-AF65-F5344CB8AC3E}">
        <p14:creationId xmlns:p14="http://schemas.microsoft.com/office/powerpoint/2010/main" val="30498637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Grp="1" noChangeArrowheads="1"/>
          </p:cNvSpPr>
          <p:nvPr>
            <p:ph type="sldNum" sz="quarter" idx="10"/>
          </p:nvPr>
        </p:nvSpPr>
        <p:spPr>
          <a:ln/>
        </p:spPr>
        <p:txBody>
          <a:bodyPr/>
          <a:lstStyle>
            <a:lvl1pPr>
              <a:defRPr/>
            </a:lvl1pPr>
          </a:lstStyle>
          <a:p>
            <a:pPr>
              <a:defRPr/>
            </a:pPr>
            <a:fld id="{0435B50D-150C-4B21-BF78-45456F509F53}" type="slidenum">
              <a:rPr lang="en-US" altLang="en-US"/>
              <a:pPr>
                <a:defRPr/>
              </a:pPr>
              <a:t>‹#›</a:t>
            </a:fld>
            <a:endParaRPr lang="en-US" altLang="en-US" dirty="0"/>
          </a:p>
        </p:txBody>
      </p:sp>
    </p:spTree>
    <p:extLst>
      <p:ext uri="{BB962C8B-B14F-4D97-AF65-F5344CB8AC3E}">
        <p14:creationId xmlns:p14="http://schemas.microsoft.com/office/powerpoint/2010/main" val="273898338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87588846-C739-4282-ACCE-21CEAF985A86}" type="slidenum">
              <a:rPr lang="en-US" altLang="en-US"/>
              <a:pPr>
                <a:defRPr/>
              </a:pPr>
              <a:t>‹#›</a:t>
            </a:fld>
            <a:endParaRPr lang="en-US" altLang="en-US" dirty="0"/>
          </a:p>
        </p:txBody>
      </p:sp>
    </p:spTree>
    <p:extLst>
      <p:ext uri="{BB962C8B-B14F-4D97-AF65-F5344CB8AC3E}">
        <p14:creationId xmlns:p14="http://schemas.microsoft.com/office/powerpoint/2010/main" val="227755378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5"/>
          <p:cNvSpPr txBox="1">
            <a:spLocks noGrp="1" noChangeArrowheads="1"/>
          </p:cNvSpPr>
          <p:nvPr>
            <p:ph type="sldNum" sz="quarter" idx="10"/>
          </p:nvPr>
        </p:nvSpPr>
        <p:spPr>
          <a:ln/>
        </p:spPr>
        <p:txBody>
          <a:bodyPr/>
          <a:lstStyle>
            <a:lvl1pPr>
              <a:defRPr/>
            </a:lvl1pPr>
          </a:lstStyle>
          <a:p>
            <a:pPr>
              <a:defRPr/>
            </a:pPr>
            <a:fld id="{6627872D-1749-4129-A2A2-117C8133C4AE}" type="slidenum">
              <a:rPr lang="en-US" altLang="en-US"/>
              <a:pPr>
                <a:defRPr/>
              </a:pPr>
              <a:t>‹#›</a:t>
            </a:fld>
            <a:endParaRPr lang="en-US" altLang="en-US" dirty="0"/>
          </a:p>
        </p:txBody>
      </p:sp>
    </p:spTree>
    <p:extLst>
      <p:ext uri="{BB962C8B-B14F-4D97-AF65-F5344CB8AC3E}">
        <p14:creationId xmlns:p14="http://schemas.microsoft.com/office/powerpoint/2010/main" val="3996333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8DA1962D-3EAE-4670-A865-2A639CC7EF56}" type="slidenum">
              <a:rPr lang="en-US" altLang="en-US"/>
              <a:pPr>
                <a:defRPr/>
              </a:pPr>
              <a:t>‹#›</a:t>
            </a:fld>
            <a:endParaRPr lang="en-US" altLang="en-US" dirty="0"/>
          </a:p>
        </p:txBody>
      </p:sp>
    </p:spTree>
    <p:extLst>
      <p:ext uri="{BB962C8B-B14F-4D97-AF65-F5344CB8AC3E}">
        <p14:creationId xmlns:p14="http://schemas.microsoft.com/office/powerpoint/2010/main" val="20122892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6038"/>
            <a:ext cx="20320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6038"/>
            <a:ext cx="59436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5"/>
          <p:cNvSpPr txBox="1">
            <a:spLocks noGrp="1" noChangeArrowheads="1"/>
          </p:cNvSpPr>
          <p:nvPr>
            <p:ph type="sldNum" sz="quarter" idx="10"/>
          </p:nvPr>
        </p:nvSpPr>
        <p:spPr>
          <a:ln/>
        </p:spPr>
        <p:txBody>
          <a:bodyPr/>
          <a:lstStyle>
            <a:lvl1pPr>
              <a:defRPr/>
            </a:lvl1pPr>
          </a:lstStyle>
          <a:p>
            <a:pPr>
              <a:defRPr/>
            </a:pPr>
            <a:fld id="{E8575769-8CC8-444C-AB9A-2A2F860B9611}" type="slidenum">
              <a:rPr lang="en-US" altLang="en-US"/>
              <a:pPr>
                <a:defRPr/>
              </a:pPr>
              <a:t>‹#›</a:t>
            </a:fld>
            <a:endParaRPr lang="en-US" altLang="en-US" dirty="0"/>
          </a:p>
        </p:txBody>
      </p:sp>
    </p:spTree>
    <p:extLst>
      <p:ext uri="{BB962C8B-B14F-4D97-AF65-F5344CB8AC3E}">
        <p14:creationId xmlns:p14="http://schemas.microsoft.com/office/powerpoint/2010/main" val="975869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1"/>
          <p:cNvSpPr txBox="1">
            <a:spLocks noGrp="1" noChangeArrowheads="1"/>
          </p:cNvSpPr>
          <p:nvPr>
            <p:ph type="sldNum" sz="quarter" idx="10"/>
          </p:nvPr>
        </p:nvSpPr>
        <p:spPr>
          <a:ln/>
        </p:spPr>
        <p:txBody>
          <a:bodyPr/>
          <a:lstStyle>
            <a:lvl1pPr>
              <a:defRPr/>
            </a:lvl1pPr>
          </a:lstStyle>
          <a:p>
            <a:pPr>
              <a:defRPr/>
            </a:pPr>
            <a:fld id="{EE2BC03B-10C4-433C-9F79-8082AABD08AC}" type="slidenum">
              <a:rPr lang="en-US" altLang="en-US"/>
              <a:pPr>
                <a:defRPr/>
              </a:pPr>
              <a:t>‹#›</a:t>
            </a:fld>
            <a:endParaRPr lang="en-US" altLang="en-US" dirty="0"/>
          </a:p>
        </p:txBody>
      </p:sp>
    </p:spTree>
    <p:extLst>
      <p:ext uri="{BB962C8B-B14F-4D97-AF65-F5344CB8AC3E}">
        <p14:creationId xmlns:p14="http://schemas.microsoft.com/office/powerpoint/2010/main" val="5030851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9A451E7-0F29-4C7C-BEDB-8E15357BB99D}" type="slidenum">
              <a:rPr lang="en-US" altLang="en-US"/>
              <a:pPr>
                <a:defRPr/>
              </a:pPr>
              <a:t>‹#›</a:t>
            </a:fld>
            <a:endParaRPr lang="en-US" altLang="en-US" dirty="0"/>
          </a:p>
        </p:txBody>
      </p:sp>
    </p:spTree>
    <p:extLst>
      <p:ext uri="{BB962C8B-B14F-4D97-AF65-F5344CB8AC3E}">
        <p14:creationId xmlns:p14="http://schemas.microsoft.com/office/powerpoint/2010/main" val="34343514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A76D67EA-3417-48D4-972C-6616859059D9}" type="slidenum">
              <a:rPr lang="en-US" altLang="en-US"/>
              <a:pPr>
                <a:defRPr/>
              </a:pPr>
              <a:t>‹#›</a:t>
            </a:fld>
            <a:endParaRPr lang="en-US" altLang="en-US" dirty="0"/>
          </a:p>
        </p:txBody>
      </p:sp>
    </p:spTree>
    <p:extLst>
      <p:ext uri="{BB962C8B-B14F-4D97-AF65-F5344CB8AC3E}">
        <p14:creationId xmlns:p14="http://schemas.microsoft.com/office/powerpoint/2010/main" val="1530119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1C7040E4-0C75-42A1-A9BF-5E28AA8C32B2}" type="slidenum">
              <a:rPr lang="en-US" altLang="en-US"/>
              <a:pPr>
                <a:defRPr/>
              </a:pPr>
              <a:t>‹#›</a:t>
            </a:fld>
            <a:endParaRPr lang="en-US" altLang="en-US" dirty="0"/>
          </a:p>
        </p:txBody>
      </p:sp>
    </p:spTree>
    <p:extLst>
      <p:ext uri="{BB962C8B-B14F-4D97-AF65-F5344CB8AC3E}">
        <p14:creationId xmlns:p14="http://schemas.microsoft.com/office/powerpoint/2010/main" val="15040038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01098E5D-945B-457A-933B-00E62D1C964A}" type="slidenum">
              <a:rPr lang="en-US" altLang="en-US"/>
              <a:pPr>
                <a:defRPr/>
              </a:pPr>
              <a:t>‹#›</a:t>
            </a:fld>
            <a:endParaRPr lang="en-US" altLang="en-US" dirty="0"/>
          </a:p>
        </p:txBody>
      </p:sp>
      <p:sp>
        <p:nvSpPr>
          <p:cNvPr id="1027" name="Rectangle 2"/>
          <p:cNvSpPr>
            <a:spLocks noGrp="1" noChangeArrowheads="1"/>
          </p:cNvSpPr>
          <p:nvPr>
            <p:ph type="title"/>
          </p:nvPr>
        </p:nvSpPr>
        <p:spPr bwMode="auto">
          <a:xfrm>
            <a:off x="457200" y="3187700"/>
            <a:ext cx="8229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1028" name="Rectangle 3"/>
          <p:cNvSpPr>
            <a:spLocks noGrp="1" noChangeArrowheads="1"/>
          </p:cNvSpPr>
          <p:nvPr>
            <p:ph type="body" idx="1"/>
          </p:nvPr>
        </p:nvSpPr>
        <p:spPr bwMode="auto">
          <a:xfrm>
            <a:off x="457200" y="4445000"/>
            <a:ext cx="8229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marL="39688" algn="l" rtl="0" eaLnBrk="0" fontAlgn="base" hangingPunct="0">
        <a:spcBef>
          <a:spcPct val="0"/>
        </a:spcBef>
        <a:spcAft>
          <a:spcPct val="0"/>
        </a:spcAft>
        <a:defRPr sz="3000">
          <a:solidFill>
            <a:schemeClr val="tx1"/>
          </a:solidFill>
          <a:latin typeface="+mj-lt"/>
          <a:ea typeface="+mj-ea"/>
          <a:cs typeface="+mj-cs"/>
          <a:sym typeface="Verdana" pitchFamily="34" charset="0"/>
        </a:defRPr>
      </a:lvl1pPr>
      <a:lvl2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chemeClr val="tx1"/>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chemeClr val="tx1"/>
          </a:solidFill>
          <a:latin typeface="Verdana" charset="0"/>
          <a:ea typeface="ヒラギノ角ゴ ProN W3" charset="0"/>
          <a:cs typeface="ヒラギノ角ゴ ProN W3" charset="0"/>
          <a:sym typeface="Verdana" charset="0"/>
        </a:defRPr>
      </a:lvl9pPr>
    </p:titleStyle>
    <p:bodyStyle>
      <a:lvl1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1pPr>
      <a:lvl2pPr marL="63500" indent="-63500" algn="l" rtl="0" eaLnBrk="0" fontAlgn="base" hangingPunct="0">
        <a:spcBef>
          <a:spcPts val="500"/>
        </a:spcBef>
        <a:spcAft>
          <a:spcPct val="0"/>
        </a:spcAft>
        <a:defRPr sz="2400">
          <a:solidFill>
            <a:schemeClr val="tx1"/>
          </a:solidFill>
          <a:latin typeface="+mn-lt"/>
          <a:ea typeface="+mn-ea"/>
          <a:cs typeface="+mn-cs"/>
          <a:sym typeface="Verdana" pitchFamily="34" charset="0"/>
        </a:defRPr>
      </a:lvl2pPr>
      <a:lvl3pPr marL="63500" indent="-63500" algn="l" rtl="0" eaLnBrk="0" fontAlgn="base" hangingPunct="0">
        <a:spcBef>
          <a:spcPts val="600"/>
        </a:spcBef>
        <a:spcAft>
          <a:spcPct val="0"/>
        </a:spcAft>
        <a:defRPr sz="2400">
          <a:solidFill>
            <a:schemeClr val="tx1"/>
          </a:solidFill>
          <a:latin typeface="+mn-lt"/>
          <a:ea typeface="+mn-ea"/>
          <a:cs typeface="+mn-cs"/>
          <a:sym typeface="Verdana" pitchFamily="34" charset="0"/>
        </a:defRPr>
      </a:lvl3pPr>
      <a:lvl4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4pPr>
      <a:lvl5pPr marL="63500" indent="-63500" algn="l" rtl="0" eaLnBrk="0" fontAlgn="base" hangingPunct="0">
        <a:spcBef>
          <a:spcPts val="400"/>
        </a:spcBef>
        <a:spcAft>
          <a:spcPct val="0"/>
        </a:spcAft>
        <a:defRPr sz="2400">
          <a:solidFill>
            <a:schemeClr val="tx1"/>
          </a:solidFill>
          <a:latin typeface="+mn-lt"/>
          <a:ea typeface="+mn-ea"/>
          <a:cs typeface="+mn-cs"/>
          <a:sym typeface="Verdana" pitchFamily="34" charset="0"/>
        </a:defRPr>
      </a:lvl5pPr>
      <a:lvl6pPr marL="520700" indent="-63500" algn="l" rtl="0" fontAlgn="base">
        <a:spcBef>
          <a:spcPts val="400"/>
        </a:spcBef>
        <a:spcAft>
          <a:spcPct val="0"/>
        </a:spcAft>
        <a:defRPr sz="2400">
          <a:solidFill>
            <a:schemeClr val="tx1"/>
          </a:solidFill>
          <a:latin typeface="+mn-lt"/>
          <a:ea typeface="+mn-ea"/>
          <a:cs typeface="+mn-cs"/>
          <a:sym typeface="Verdana" charset="0"/>
        </a:defRPr>
      </a:lvl6pPr>
      <a:lvl7pPr marL="977900" indent="-63500" algn="l" rtl="0" fontAlgn="base">
        <a:spcBef>
          <a:spcPts val="400"/>
        </a:spcBef>
        <a:spcAft>
          <a:spcPct val="0"/>
        </a:spcAft>
        <a:defRPr sz="2400">
          <a:solidFill>
            <a:schemeClr val="tx1"/>
          </a:solidFill>
          <a:latin typeface="+mn-lt"/>
          <a:ea typeface="+mn-ea"/>
          <a:cs typeface="+mn-cs"/>
          <a:sym typeface="Verdana" charset="0"/>
        </a:defRPr>
      </a:lvl7pPr>
      <a:lvl8pPr marL="1435100" indent="-63500" algn="l" rtl="0" fontAlgn="base">
        <a:spcBef>
          <a:spcPts val="400"/>
        </a:spcBef>
        <a:spcAft>
          <a:spcPct val="0"/>
        </a:spcAft>
        <a:defRPr sz="2400">
          <a:solidFill>
            <a:schemeClr val="tx1"/>
          </a:solidFill>
          <a:latin typeface="+mn-lt"/>
          <a:ea typeface="+mn-ea"/>
          <a:cs typeface="+mn-cs"/>
          <a:sym typeface="Verdana" charset="0"/>
        </a:defRPr>
      </a:lvl8pPr>
      <a:lvl9pPr marL="1892300" indent="-63500" algn="l" rtl="0" fontAlgn="base">
        <a:spcBef>
          <a:spcPts val="400"/>
        </a:spcBef>
        <a:spcAft>
          <a:spcPct val="0"/>
        </a:spcAft>
        <a:defRPr sz="2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3444E46A-269F-4A01-93AA-E8F8C852B3C9}" type="slidenum">
              <a:rPr lang="en-US" altLang="en-US"/>
              <a:pPr>
                <a:defRPr/>
              </a:pPr>
              <a:t>‹#›</a:t>
            </a:fld>
            <a:endParaRPr lang="en-US" altLang="en-US" dirty="0"/>
          </a:p>
        </p:txBody>
      </p:sp>
      <p:sp>
        <p:nvSpPr>
          <p:cNvPr id="2051"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2052" name="Rectangle 3"/>
          <p:cNvSpPr>
            <a:spLocks noGrp="1" noChangeArrowheads="1"/>
          </p:cNvSpPr>
          <p:nvPr>
            <p:ph type="body" idx="1"/>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C7A28536-1E21-4DF5-B370-00CEC13D4105}" type="slidenum">
              <a:rPr lang="en-US" altLang="en-US"/>
              <a:pPr>
                <a:defRPr/>
              </a:pPr>
              <a:t>‹#›</a:t>
            </a:fld>
            <a:endParaRPr lang="en-US" altLang="en-US" dirty="0"/>
          </a:p>
        </p:txBody>
      </p:sp>
      <p:sp>
        <p:nvSpPr>
          <p:cNvPr id="3075" name="Rectangle 2"/>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4100"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a:p>
        </p:txBody>
      </p:sp>
      <p:pic>
        <p:nvPicPr>
          <p:cNvPr id="410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5267F662-8393-4B57-BA74-4E055FCC31AF}" type="slidenum">
              <a:rPr lang="en-US" altLang="en-US"/>
              <a:pPr>
                <a:defRPr/>
              </a:pPr>
              <a:t>‹#›</a:t>
            </a:fld>
            <a:endParaRPr lang="en-US" altLang="en-US" dirty="0"/>
          </a:p>
        </p:txBody>
      </p:sp>
      <p:sp>
        <p:nvSpPr>
          <p:cNvPr id="4103"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826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826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6398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97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542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3011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68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925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a:p>
        </p:txBody>
      </p:sp>
      <p:sp>
        <p:nvSpPr>
          <p:cNvPr id="2" name="Rectangle 2"/>
          <p:cNvSpPr>
            <a:spLocks/>
          </p:cNvSpPr>
          <p:nvPr/>
        </p:nvSpPr>
        <p:spPr bwMode="auto">
          <a:xfrm>
            <a:off x="127000" y="6661150"/>
            <a:ext cx="4445000" cy="152400"/>
          </a:xfrm>
          <a:prstGeom prst="rect">
            <a:avLst/>
          </a:prstGeom>
          <a:noFill/>
          <a:ln>
            <a:noFill/>
          </a:ln>
        </p:spPr>
        <p:txBody>
          <a:bodyPr lIns="0" tIns="0" rIns="40640" bIns="0" anchor="ctr"/>
          <a:lstStyle>
            <a:lvl1pPr marL="39688">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fontAlgn="base">
              <a:spcBef>
                <a:spcPct val="0"/>
              </a:spcBef>
              <a:spcAft>
                <a:spcPct val="0"/>
              </a:spcAft>
              <a:defRPr sz="1200">
                <a:solidFill>
                  <a:schemeClr val="tx1"/>
                </a:solidFill>
                <a:latin typeface="Arial" charset="0"/>
              </a:defRPr>
            </a:lvl6pPr>
            <a:lvl7pPr fontAlgn="base">
              <a:spcBef>
                <a:spcPct val="0"/>
              </a:spcBef>
              <a:spcAft>
                <a:spcPct val="0"/>
              </a:spcAft>
              <a:defRPr sz="1200">
                <a:solidFill>
                  <a:schemeClr val="tx1"/>
                </a:solidFill>
                <a:latin typeface="Arial" charset="0"/>
              </a:defRPr>
            </a:lvl7pPr>
            <a:lvl8pPr fontAlgn="base">
              <a:spcBef>
                <a:spcPct val="0"/>
              </a:spcBef>
              <a:spcAft>
                <a:spcPct val="0"/>
              </a:spcAft>
              <a:defRPr sz="1200">
                <a:solidFill>
                  <a:schemeClr val="tx1"/>
                </a:solidFill>
                <a:latin typeface="Arial" charset="0"/>
              </a:defRPr>
            </a:lvl8pPr>
            <a:lvl9pPr fontAlgn="base">
              <a:spcBef>
                <a:spcPct val="0"/>
              </a:spcBef>
              <a:spcAft>
                <a:spcPct val="0"/>
              </a:spcAft>
              <a:defRPr sz="1200">
                <a:solidFill>
                  <a:schemeClr val="tx1"/>
                </a:solidFill>
                <a:latin typeface="Arial" charset="0"/>
              </a:defRPr>
            </a:lvl9pPr>
          </a:lstStyle>
          <a:p>
            <a:pPr>
              <a:defRPr/>
            </a:pPr>
            <a:r>
              <a:rPr lang="en-US" altLang="en-US" sz="1100" dirty="0">
                <a:solidFill>
                  <a:srgbClr val="FFFFFF"/>
                </a:solidFill>
                <a:cs typeface="Arial" charset="0"/>
              </a:rPr>
              <a:t>Copyright © 2017 The Printer Working Group. All rights reserved.</a:t>
            </a:r>
          </a:p>
        </p:txBody>
      </p:sp>
      <p:sp>
        <p:nvSpPr>
          <p:cNvPr id="5124"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pitchFamily="34" charset="0"/>
                <a:ea typeface="ヒラギノ角ゴ ProN W3"/>
                <a:cs typeface="ヒラギノ角ゴ ProN W3"/>
                <a:sym typeface="Arial" pitchFamily="34" charset="0"/>
              </a:defRPr>
            </a:lvl1pPr>
            <a:lvl2pPr marL="742950" indent="-285750" eaLnBrk="0" hangingPunct="0">
              <a:defRPr sz="1600">
                <a:solidFill>
                  <a:srgbClr val="000000"/>
                </a:solidFill>
                <a:latin typeface="Arial" pitchFamily="34" charset="0"/>
                <a:ea typeface="ヒラギノ角ゴ ProN W3"/>
                <a:cs typeface="ヒラギノ角ゴ ProN W3"/>
                <a:sym typeface="Arial" pitchFamily="34" charset="0"/>
              </a:defRPr>
            </a:lvl2pPr>
            <a:lvl3pPr marL="1143000" indent="-228600" eaLnBrk="0" hangingPunct="0">
              <a:defRPr sz="1600">
                <a:solidFill>
                  <a:srgbClr val="000000"/>
                </a:solidFill>
                <a:latin typeface="Arial" pitchFamily="34" charset="0"/>
                <a:ea typeface="ヒラギノ角ゴ ProN W3"/>
                <a:cs typeface="ヒラギノ角ゴ ProN W3"/>
                <a:sym typeface="Arial" pitchFamily="34" charset="0"/>
              </a:defRPr>
            </a:lvl3pPr>
            <a:lvl4pPr marL="1600200" indent="-228600" eaLnBrk="0" hangingPunct="0">
              <a:defRPr sz="1600">
                <a:solidFill>
                  <a:srgbClr val="000000"/>
                </a:solidFill>
                <a:latin typeface="Arial" pitchFamily="34" charset="0"/>
                <a:ea typeface="ヒラギノ角ゴ ProN W3"/>
                <a:cs typeface="ヒラギノ角ゴ ProN W3"/>
                <a:sym typeface="Arial" pitchFamily="34" charset="0"/>
              </a:defRPr>
            </a:lvl4pPr>
            <a:lvl5pPr marL="2057400" indent="-228600" eaLnBrk="0" hangingPunct="0">
              <a:defRPr sz="1600">
                <a:solidFill>
                  <a:srgbClr val="000000"/>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ea typeface="ヒラギノ角ゴ ProN W3"/>
                <a:cs typeface="ヒラギノ角ゴ ProN W3"/>
                <a:sym typeface="Arial" pitchFamily="34" charset="0"/>
              </a:defRPr>
            </a:lvl9pPr>
          </a:lstStyle>
          <a:p>
            <a:pPr eaLnBrk="1" hangingPunct="1">
              <a:defRPr/>
            </a:pPr>
            <a:endParaRPr lang="en-US" altLang="en-US"/>
          </a:p>
        </p:txBody>
      </p:sp>
      <p:pic>
        <p:nvPicPr>
          <p:cNvPr id="512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Grp="1" noChangeArrowheads="1"/>
          </p:cNvSpPr>
          <p:nvPr>
            <p:ph type="sldNum" sz="quarter" idx="4"/>
          </p:nvPr>
        </p:nvSpPr>
        <p:spPr bwMode="auto">
          <a:xfrm>
            <a:off x="8788400" y="6661150"/>
            <a:ext cx="166688" cy="152400"/>
          </a:xfrm>
          <a:prstGeom prst="rect">
            <a:avLst/>
          </a:prstGeom>
          <a:noFill/>
          <a:ln>
            <a:noFill/>
          </a:ln>
          <a:effectLst/>
        </p:spPr>
        <p:txBody>
          <a:bodyPr vert="horz" wrap="none" lIns="91440" tIns="45720" rIns="91440" bIns="45720" numCol="1" anchor="ctr" anchorCtr="0" compatLnSpc="1">
            <a:prstTxWarp prst="textNoShape">
              <a:avLst/>
            </a:prstTxWarp>
          </a:bodyPr>
          <a:lstStyle>
            <a:lvl1pPr algn="ctr">
              <a:defRPr sz="1100">
                <a:solidFill>
                  <a:srgbClr val="FFFFFF"/>
                </a:solidFill>
                <a:latin typeface="Arial" charset="0"/>
                <a:ea typeface="ヒラギノ角ゴ ProN W3" charset="0"/>
                <a:cs typeface="Arial" charset="0"/>
                <a:sym typeface="Arial" charset="0"/>
              </a:defRPr>
            </a:lvl1pPr>
          </a:lstStyle>
          <a:p>
            <a:pPr>
              <a:defRPr/>
            </a:pPr>
            <a:fld id="{AF860B47-F9B5-4C3E-8D4D-905CDE2BFA4B}" type="slidenum">
              <a:rPr lang="en-US" altLang="en-US"/>
              <a:pPr>
                <a:defRPr/>
              </a:pPr>
              <a:t>‹#›</a:t>
            </a:fld>
            <a:endParaRPr lang="en-US" altLang="en-US" dirty="0"/>
          </a:p>
        </p:txBody>
      </p:sp>
      <p:sp>
        <p:nvSpPr>
          <p:cNvPr id="5127" name="Rectangle 6"/>
          <p:cNvSpPr>
            <a:spLocks noGrp="1" noChangeArrowheads="1"/>
          </p:cNvSpPr>
          <p:nvPr>
            <p:ph type="title"/>
          </p:nvPr>
        </p:nvSpPr>
        <p:spPr bwMode="auto">
          <a:xfrm>
            <a:off x="457200" y="46038"/>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b" anchorCtr="0" compatLnSpc="1">
            <a:prstTxWarp prst="textNoShape">
              <a:avLst/>
            </a:prstTxWarp>
          </a:bodyPr>
          <a:lstStyle/>
          <a:p>
            <a:pPr lvl="0"/>
            <a:r>
              <a:rPr lang="en-US" altLang="en-US">
                <a:sym typeface="Verdana" pitchFamily="34" charset="0"/>
              </a:rPr>
              <a:t>Click to edit Master title style</a:t>
            </a:r>
          </a:p>
        </p:txBody>
      </p:sp>
      <p:sp>
        <p:nvSpPr>
          <p:cNvPr id="5128" name="Rectangle 7"/>
          <p:cNvSpPr>
            <a:spLocks noGrp="1" noChangeArrowheads="1"/>
          </p:cNvSpPr>
          <p:nvPr>
            <p:ph type="body" idx="1"/>
          </p:nvPr>
        </p:nvSpPr>
        <p:spPr bwMode="auto">
          <a:xfrm>
            <a:off x="457200" y="1371600"/>
            <a:ext cx="812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Verdana" pitchFamily="34" charset="0"/>
              </a:rPr>
              <a:t>Click to edit Master text styles</a:t>
            </a:r>
          </a:p>
          <a:p>
            <a:pPr lvl="1"/>
            <a:r>
              <a:rPr lang="en-US" altLang="en-US">
                <a:sym typeface="Verdana" pitchFamily="34" charset="0"/>
              </a:rPr>
              <a:t>Second level</a:t>
            </a:r>
          </a:p>
          <a:p>
            <a:pPr lvl="2"/>
            <a:r>
              <a:rPr lang="en-US" altLang="en-US">
                <a:sym typeface="Verdana" pitchFamily="34" charset="0"/>
              </a:rPr>
              <a:t>Third level</a:t>
            </a:r>
          </a:p>
          <a:p>
            <a:pPr lvl="3"/>
            <a:r>
              <a:rPr lang="en-US" altLang="en-US">
                <a:sym typeface="Verdana" pitchFamily="34" charset="0"/>
              </a:rPr>
              <a:t>Fourth level</a:t>
            </a:r>
          </a:p>
          <a:p>
            <a:pPr lvl="4"/>
            <a:r>
              <a:rPr lang="en-US" altLang="en-US">
                <a:sym typeface="Verdana" pitchFamily="34" charset="0"/>
              </a:rPr>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marL="39688" algn="l" rtl="0" eaLnBrk="0" fontAlgn="base" hangingPunct="0">
        <a:spcBef>
          <a:spcPct val="0"/>
        </a:spcBef>
        <a:spcAft>
          <a:spcPct val="0"/>
        </a:spcAft>
        <a:defRPr sz="3000">
          <a:solidFill>
            <a:srgbClr val="FFFFFF"/>
          </a:solidFill>
          <a:latin typeface="+mj-lt"/>
          <a:ea typeface="+mj-ea"/>
          <a:cs typeface="+mj-cs"/>
          <a:sym typeface="Verdana" pitchFamily="34" charset="0"/>
        </a:defRPr>
      </a:lvl1pPr>
      <a:lvl2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2pPr>
      <a:lvl3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3pPr>
      <a:lvl4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4pPr>
      <a:lvl5pPr marL="39688" algn="l" rtl="0" eaLnBrk="0" fontAlgn="base" hangingPunct="0">
        <a:spcBef>
          <a:spcPct val="0"/>
        </a:spcBef>
        <a:spcAft>
          <a:spcPct val="0"/>
        </a:spcAft>
        <a:defRPr sz="3000">
          <a:solidFill>
            <a:srgbClr val="FFFFFF"/>
          </a:solidFill>
          <a:latin typeface="Verdana" charset="0"/>
          <a:ea typeface="ヒラギノ角ゴ ProN W3" charset="0"/>
          <a:cs typeface="ヒラギノ角ゴ ProN W3" charset="0"/>
          <a:sym typeface="Verdana" pitchFamily="34" charset="0"/>
        </a:defRPr>
      </a:lvl5pPr>
      <a:lvl6pPr marL="4968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6pPr>
      <a:lvl7pPr marL="9540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7pPr>
      <a:lvl8pPr marL="14112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8pPr>
      <a:lvl9pPr marL="1868488" algn="l" rtl="0" fontAlgn="base">
        <a:spcBef>
          <a:spcPct val="0"/>
        </a:spcBef>
        <a:spcAft>
          <a:spcPct val="0"/>
        </a:spcAft>
        <a:defRPr sz="3000">
          <a:solidFill>
            <a:srgbClr val="FFFFFF"/>
          </a:solidFill>
          <a:latin typeface="Verdana" charset="0"/>
          <a:ea typeface="ヒラギノ角ゴ ProN W3" charset="0"/>
          <a:cs typeface="ヒラギノ角ゴ ProN W3" charset="0"/>
          <a:sym typeface="Verdana" charset="0"/>
        </a:defRPr>
      </a:lvl9pPr>
    </p:titleStyle>
    <p:bodyStyle>
      <a:lvl1pPr marL="382588" indent="-342900" algn="l" rtl="0" eaLnBrk="0" fontAlgn="base" hangingPunct="0">
        <a:spcBef>
          <a:spcPts val="600"/>
        </a:spcBef>
        <a:spcAft>
          <a:spcPct val="0"/>
        </a:spcAft>
        <a:buSzPct val="100000"/>
        <a:buFont typeface="Verdana" pitchFamily="34" charset="0"/>
        <a:buChar char="•"/>
        <a:defRPr sz="2200">
          <a:solidFill>
            <a:schemeClr val="tx1"/>
          </a:solidFill>
          <a:latin typeface="+mn-lt"/>
          <a:ea typeface="+mn-ea"/>
          <a:cs typeface="+mn-cs"/>
          <a:sym typeface="Verdana" pitchFamily="34" charset="0"/>
        </a:defRPr>
      </a:lvl1pPr>
      <a:lvl2pPr marL="731838" indent="-285750" algn="l" rtl="0" eaLnBrk="0" fontAlgn="base" hangingPunct="0">
        <a:spcBef>
          <a:spcPts val="500"/>
        </a:spcBef>
        <a:spcAft>
          <a:spcPct val="0"/>
        </a:spcAft>
        <a:buSzPct val="100000"/>
        <a:buFont typeface="Verdana" pitchFamily="34" charset="0"/>
        <a:buChar char="•"/>
        <a:defRPr>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SzPct val="100000"/>
        <a:buFont typeface="Verdana" pitchFamily="34" charset="0"/>
        <a:buChar char="•"/>
        <a:defRPr>
          <a:solidFill>
            <a:schemeClr val="tx1"/>
          </a:solidFill>
          <a:latin typeface="+mn-lt"/>
          <a:ea typeface="+mn-ea"/>
          <a:cs typeface="+mn-cs"/>
          <a:sym typeface="Verdana" pitchFamily="34" charset="0"/>
        </a:defRPr>
      </a:lvl3pPr>
      <a:lvl4pPr marL="15890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4pPr>
      <a:lvl5pPr marL="2046288" indent="-228600" algn="l" rtl="0" eaLnBrk="0" fontAlgn="base" hangingPunct="0">
        <a:spcBef>
          <a:spcPts val="400"/>
        </a:spcBef>
        <a:spcAft>
          <a:spcPct val="0"/>
        </a:spcAft>
        <a:buSzPct val="100000"/>
        <a:buFont typeface="Verdana" pitchFamily="34" charset="0"/>
        <a:buChar char="•"/>
        <a:defRPr sz="1400">
          <a:solidFill>
            <a:schemeClr val="tx1"/>
          </a:solidFill>
          <a:latin typeface="+mn-lt"/>
          <a:ea typeface="+mn-ea"/>
          <a:cs typeface="+mn-cs"/>
          <a:sym typeface="Verdana" pitchFamily="34" charset="0"/>
        </a:defRPr>
      </a:lvl5pPr>
      <a:lvl6pPr marL="25034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6pPr>
      <a:lvl7pPr marL="29606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7pPr>
      <a:lvl8pPr marL="34178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8pPr>
      <a:lvl9pPr marL="3875088" indent="-228600" algn="l" rtl="0" fontAlgn="base">
        <a:spcBef>
          <a:spcPts val="400"/>
        </a:spcBef>
        <a:spcAft>
          <a:spcPct val="0"/>
        </a:spcAft>
        <a:buSzPct val="100000"/>
        <a:buFont typeface="Verdana" charset="0"/>
        <a:buChar char="•"/>
        <a:defRPr sz="14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ccusersforum.onlyoffice.com/Products/Files/doceditor.aspx?fileid=5684415" TargetMode="External"/><Relationship Id="rId4" Type="http://schemas.openxmlformats.org/officeDocument/2006/relationships/hyperlink" Target="https://ccusersforum.onlyoffice.com/Products/Files/doceditor.aspx?fileid=56897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commoncriteriaportal.org/files/communities/Status.DSC.pdf" TargetMode="External"/><Relationship Id="rId4" Type="http://schemas.openxmlformats.org/officeDocument/2006/relationships/hyperlink" Target="https://www.commoncriteriaportal.org/communities/docs/cpp_dsc_v10d_DRAFT_20200224.doc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ftp.pwg.org/pub/pwg/ids/wd/wd-idshcdsec10-20200120-rev.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hyperlink" Target="https://datatracker.ietf.org/rg/cfrg/about/" TargetMode="External"/><Relationship Id="rId3" Type="http://schemas.openxmlformats.org/officeDocument/2006/relationships/image" Target="../media/image1.png"/><Relationship Id="rId7" Type="http://schemas.openxmlformats.org/officeDocument/2006/relationships/hyperlink" Target="mhtml:file://C:\Users\Alan%20Sukert\AppData\Roaming\CDTPL\2770691a-3168-43e0-af37-21396f61dade.mht!https://datatracker.ietf.org/wg/rats/about/"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www.ietf.org/mailman/listinfo/saag" TargetMode="External"/><Relationship Id="rId5" Type="http://schemas.openxmlformats.org/officeDocument/2006/relationships/hyperlink" Target="mhtml:file://C:\Users\Alan%20Sukert\AppData\Roaming\CDTPL\2770691a-3168-43e0-af37-21396f61dade.mht!https://datatracker.ietf.org/wg/sacm/about/" TargetMode="External"/><Relationship Id="rId4" Type="http://schemas.openxmlformats.org/officeDocument/2006/relationships/hyperlink" Target="mhtml:file://C:\Users\Alan%20Sukert\AppData\Roaming\CDTPL\2770691a-3168-43e0-af37-21396f61dade.mht!https://datatracker.ietf.org/wg/tls/charter/"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html:file://C:\Users\Alan%20Sukert\AppData\Roaming\CDTPL\2770691a-3168-43e0-af37-21396f61dade.mht!https://trustedcomputinggroup.org/work-groups/mobile/" TargetMode="External"/><Relationship Id="rId3" Type="http://schemas.openxmlformats.org/officeDocument/2006/relationships/image" Target="../media/image1.png"/><Relationship Id="rId7" Type="http://schemas.openxmlformats.org/officeDocument/2006/relationships/hyperlink" Target="https://trustedcomputinggroup.org/work-groups/embedded-systems/"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mhtml:file://C:\Users\Alan%20Sukert\AppData\Roaming\CDTPL\2770691a-3168-43e0-af37-21396f61dade.mht!https://trustedcomputinggroup.org/work-groups/trusted-network-communications/" TargetMode="External"/><Relationship Id="rId5" Type="http://schemas.openxmlformats.org/officeDocument/2006/relationships/hyperlink" Target="https://trustedcomputinggroup.org/work-groups/trusted-platform-module/" TargetMode="External"/><Relationship Id="rId4" Type="http://schemas.openxmlformats.org/officeDocument/2006/relationships/hyperlink" Target="mhtml:file://C:\Users\Alan%20Sukert\AppData\Roaming\CDTPL\2770691a-3168-43e0-af37-21396f61dade.mht!https://trustedcomputinggroup.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html:file://C:\Users\Alan%20Sukert\AppData\Roaming\CDTPL\2770691a-3168-43e0-af37-21396f61dade.mht!https://csrc.nist.gov/Projects/Software-Identification-SWID" TargetMode="External"/><Relationship Id="rId3" Type="http://schemas.openxmlformats.org/officeDocument/2006/relationships/image" Target="../media/image1.png"/><Relationship Id="rId7" Type="http://schemas.openxmlformats.org/officeDocument/2006/relationships/hyperlink" Target="mhtml:file://C:\Users\Alan%20Sukert\AppData\Roaming\CDTPL\2770691a-3168-43e0-af37-21396f61dade.mht!https://csrc.nist.gov/Projects/Post-Quantum-Cryptography"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mhtml:file://C:\Users\Alan%20Sukert\AppData\Roaming\CDTPL\2770691a-3168-43e0-af37-21396f61dade.mht!https://www.nist.gov/cyberframework" TargetMode="External"/><Relationship Id="rId5" Type="http://schemas.openxmlformats.org/officeDocument/2006/relationships/hyperlink" Target="mhtml:file://C:\Users\Alan%20Sukert\AppData\Roaming\CDTPL\2770691a-3168-43e0-af37-21396f61dade.mht!https://csrc.nist.gov/Projects/Threshold-Cryptography" TargetMode="External"/><Relationship Id="rId10" Type="http://schemas.openxmlformats.org/officeDocument/2006/relationships/hyperlink" Target="mhtml:file://C:\Users\Alan%20Sukert\AppData\Roaming\CDTPL\2770691a-3168-43e0-af37-21396f61dade.mht!https://www.nist.gov/itl/ssd/software-assurance" TargetMode="External"/><Relationship Id="rId4" Type="http://schemas.openxmlformats.org/officeDocument/2006/relationships/hyperlink" Target="mhtml:file://C:\Users\Alan%20Sukert\AppData\Roaming\CDTPL\2770691a-3168-43e0-af37-21396f61dade.mht!https://www.nist.gov/programs-projects/lightweight-cryptography" TargetMode="External"/><Relationship Id="rId9" Type="http://schemas.openxmlformats.org/officeDocument/2006/relationships/hyperlink" Target="mhtml:file://C:\Users\Alan%20Sukert\AppData\Roaming\CDTPL\2770691a-3168-43e0-af37-21396f61dade.mht!https://datatracker.ietf.org/doc/draft-ietf-sacm-coswi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fld id="{908E4DB2-B778-49DB-850A-C993C9957476}" type="slidenum">
              <a:rPr lang="en-US" altLang="en-US" sz="1100" smtClean="0">
                <a:solidFill>
                  <a:srgbClr val="FFFFFF"/>
                </a:solidFill>
                <a:latin typeface="Arial" charset="0"/>
                <a:cs typeface="Arial" charset="0"/>
                <a:sym typeface="Arial" charset="0"/>
              </a:rPr>
              <a:pPr eaLnBrk="1" hangingPunct="1">
                <a:spcBef>
                  <a:spcPct val="0"/>
                </a:spcBef>
              </a:pPr>
              <a:t>1</a:t>
            </a:fld>
            <a:endParaRPr lang="en-US" altLang="en-US" sz="1100">
              <a:solidFill>
                <a:srgbClr val="FFFFFF"/>
              </a:solidFill>
              <a:latin typeface="Arial" charset="0"/>
              <a:cs typeface="Arial" charset="0"/>
              <a:sym typeface="Arial" charset="0"/>
            </a:endParaRPr>
          </a:p>
        </p:txBody>
      </p:sp>
      <p:sp>
        <p:nvSpPr>
          <p:cNvPr id="6147"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endParaRPr lang="en-US" altLang="en-US" sz="1600">
              <a:solidFill>
                <a:srgbClr val="000000"/>
              </a:solidFill>
              <a:latin typeface="Arial" charset="0"/>
              <a:sym typeface="Arial" charset="0"/>
            </a:endParaRPr>
          </a:p>
        </p:txBody>
      </p:sp>
      <p:sp>
        <p:nvSpPr>
          <p:cNvPr id="6148"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1100" dirty="0">
                <a:solidFill>
                  <a:srgbClr val="FFFFFF"/>
                </a:solidFill>
                <a:latin typeface="Arial" charset="0"/>
                <a:cs typeface="Arial" charset="0"/>
                <a:sym typeface="Arial" charset="0"/>
              </a:rPr>
              <a:t>Copyright © 2020 The Printer Working Group. All rights reserved.</a:t>
            </a:r>
          </a:p>
        </p:txBody>
      </p:sp>
      <p:sp>
        <p:nvSpPr>
          <p:cNvPr id="6149" name="Rectangle 3"/>
          <p:cNvSpPr>
            <a:spLocks/>
          </p:cNvSpPr>
          <p:nvPr/>
        </p:nvSpPr>
        <p:spPr bwMode="auto">
          <a:xfrm>
            <a:off x="419100" y="2565400"/>
            <a:ext cx="5911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lvl1pPr marL="39688"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pPr>
            <a:r>
              <a:rPr lang="en-US" altLang="en-US" sz="3600">
                <a:solidFill>
                  <a:srgbClr val="4B5AA8"/>
                </a:solidFill>
                <a:latin typeface="Arial Bold" charset="0"/>
                <a:cs typeface="Arial Bold" charset="0"/>
                <a:sym typeface="Arial Bold" charset="0"/>
              </a:rPr>
              <a:t>The Printer Working Group</a:t>
            </a:r>
          </a:p>
        </p:txBody>
      </p:sp>
      <p:pic>
        <p:nvPicPr>
          <p:cNvPr id="61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905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1" name="Rectangle 5"/>
          <p:cNvSpPr>
            <a:spLocks noGrp="1" noChangeArrowheads="1"/>
          </p:cNvSpPr>
          <p:nvPr>
            <p:ph type="title"/>
          </p:nvPr>
        </p:nvSpPr>
        <p:spPr/>
        <p:txBody>
          <a:bodyPr rIns="132080"/>
          <a:lstStyle/>
          <a:p>
            <a:pPr eaLnBrk="1" hangingPunct="1"/>
            <a:r>
              <a:rPr lang="en-US" altLang="en-US" dirty="0"/>
              <a:t>Imaging Device Security</a:t>
            </a:r>
          </a:p>
        </p:txBody>
      </p:sp>
      <p:sp>
        <p:nvSpPr>
          <p:cNvPr id="6152" name="Rectangle 6"/>
          <p:cNvSpPr>
            <a:spLocks noGrp="1" noChangeArrowheads="1"/>
          </p:cNvSpPr>
          <p:nvPr>
            <p:ph type="body" idx="1"/>
          </p:nvPr>
        </p:nvSpPr>
        <p:spPr/>
        <p:txBody>
          <a:bodyPr rIns="132080"/>
          <a:lstStyle/>
          <a:p>
            <a:pPr marL="0" indent="0" eaLnBrk="1" hangingPunct="1"/>
            <a:r>
              <a:rPr lang="en-US" altLang="en-US" dirty="0"/>
              <a:t>May 07, 2020</a:t>
            </a:r>
          </a:p>
          <a:p>
            <a:pPr marL="0" indent="0" eaLnBrk="1" hangingPunct="1"/>
            <a:r>
              <a:rPr lang="en-US" altLang="en-US"/>
              <a:t>PWG May </a:t>
            </a:r>
            <a:r>
              <a:rPr lang="en-US" altLang="en-US" dirty="0"/>
              <a:t>2020 Virtual Face-to-Face</a:t>
            </a:r>
          </a:p>
        </p:txBody>
      </p:sp>
      <p:sp>
        <p:nvSpPr>
          <p:cNvPr id="6153"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defRPr sz="24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defRPr sz="2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defRPr sz="2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pPr>
            <a:fld id="{ED2F2A0C-ED1C-40C7-922A-27D244B1916C}" type="slidenum">
              <a:rPr lang="en-US" altLang="en-US" sz="1100">
                <a:solidFill>
                  <a:srgbClr val="FFFFFF"/>
                </a:solidFill>
                <a:latin typeface="Arial" charset="0"/>
                <a:cs typeface="Arial" charset="0"/>
                <a:sym typeface="Arial" charset="0"/>
              </a:rPr>
              <a:pPr algn="ctr" eaLnBrk="1" hangingPunct="1">
                <a:spcBef>
                  <a:spcPct val="0"/>
                </a:spcBef>
              </a:pPr>
              <a:t>1</a:t>
            </a:fld>
            <a:endParaRPr lang="en-US" altLang="en-US" sz="1100">
              <a:solidFill>
                <a:srgbClr val="FFFFFF"/>
              </a:solidFill>
              <a:latin typeface="Arial" charset="0"/>
              <a:cs typeface="Arial" charset="0"/>
              <a:sym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0" fontAlgn="ctr"/>
            <a:r>
              <a:rPr lang="en-GB" sz="2400" dirty="0"/>
              <a:t>Collaboration Tool Updates</a:t>
            </a:r>
            <a:endParaRPr lang="en-US" sz="2400" dirty="0"/>
          </a:p>
          <a:p>
            <a:pPr lvl="1"/>
            <a:r>
              <a:rPr lang="en-US" dirty="0"/>
              <a:t>GitHub repositories for HCD </a:t>
            </a:r>
            <a:r>
              <a:rPr lang="en-US" dirty="0" err="1"/>
              <a:t>iTC</a:t>
            </a:r>
            <a:r>
              <a:rPr lang="en-US" dirty="0"/>
              <a:t> set up with templates based on CCUF Tools WG Templates that are in </a:t>
            </a:r>
            <a:r>
              <a:rPr lang="en-US" dirty="0" err="1"/>
              <a:t>asciidocs</a:t>
            </a:r>
            <a:endParaRPr lang="en-US" dirty="0"/>
          </a:p>
          <a:p>
            <a:pPr lvl="1"/>
            <a:r>
              <a:rPr lang="en-US" dirty="0"/>
              <a:t>Editors group met to sync up the tasks that need to be performed</a:t>
            </a:r>
          </a:p>
          <a:p>
            <a:pPr lvl="1"/>
            <a:r>
              <a:rPr lang="en-US" dirty="0"/>
              <a:t>Draft templates structure prepared and shared with editors for detailed changes such as SFRs and Annex.</a:t>
            </a:r>
          </a:p>
          <a:p>
            <a:pPr lvl="1"/>
            <a:r>
              <a:rPr lang="en-US" dirty="0"/>
              <a:t>Plan is to use the proposed HCD Protection Profile (PP) v1.1 (which was never approved or issued) as the baseline for HCD collaborative PP (</a:t>
            </a:r>
            <a:r>
              <a:rPr lang="en-US" dirty="0" err="1"/>
              <a:t>cPP</a:t>
            </a:r>
            <a:r>
              <a:rPr lang="en-US" dirty="0"/>
              <a:t>) v1.0 and then add on content as agreed upon by the HCD </a:t>
            </a:r>
            <a:r>
              <a:rPr lang="en-US" dirty="0" err="1"/>
              <a:t>iTC</a:t>
            </a:r>
            <a:r>
              <a:rPr lang="en-US" dirty="0"/>
              <a:t> to form the eventual published HCD </a:t>
            </a:r>
            <a:r>
              <a:rPr lang="en-US" dirty="0" err="1"/>
              <a:t>cPP</a:t>
            </a:r>
            <a:r>
              <a:rPr lang="en-US" dirty="0"/>
              <a:t> v1.0.</a:t>
            </a:r>
          </a:p>
          <a:p>
            <a:pPr lvl="2"/>
            <a:r>
              <a:rPr lang="en-US" sz="1600" dirty="0"/>
              <a:t>Take the applicable portions of the HCD PP v1.1 (which are in MS Word) that deal with requirements and put them into the </a:t>
            </a:r>
            <a:r>
              <a:rPr lang="en-US" sz="1600" dirty="0" err="1"/>
              <a:t>cPP</a:t>
            </a:r>
            <a:r>
              <a:rPr lang="en-US" sz="1600" dirty="0"/>
              <a:t> template to form the baseline HCD </a:t>
            </a:r>
            <a:r>
              <a:rPr lang="en-US" sz="1600" dirty="0" err="1"/>
              <a:t>cPP</a:t>
            </a:r>
            <a:r>
              <a:rPr lang="en-US" sz="1600" dirty="0"/>
              <a:t> v1.0</a:t>
            </a:r>
          </a:p>
          <a:p>
            <a:pPr lvl="2"/>
            <a:r>
              <a:rPr lang="en-US" sz="1600" dirty="0"/>
              <a:t>Take the applicable portions of the HCD PP v1.0 (which are in MS Word) that deal with assurance activities and put the into the Supporting Documents (SD) template to form the baseline HCD SD v1.0</a:t>
            </a:r>
          </a:p>
          <a:p>
            <a:pPr lvl="1"/>
            <a:r>
              <a:rPr lang="en-US" dirty="0"/>
              <a:t>Right now is a “cut and paste” operation; looking at automated tools to streamline the operation</a:t>
            </a:r>
          </a:p>
          <a:p>
            <a:pPr lvl="2"/>
            <a:endParaRPr lang="en-US" dirty="0"/>
          </a:p>
        </p:txBody>
      </p:sp>
    </p:spTree>
    <p:extLst>
      <p:ext uri="{BB962C8B-B14F-4D97-AF65-F5344CB8AC3E}">
        <p14:creationId xmlns:p14="http://schemas.microsoft.com/office/powerpoint/2010/main" val="19527603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0" fontAlgn="ctr"/>
            <a:r>
              <a:rPr lang="en-US" sz="2400" dirty="0"/>
              <a:t>Editor Status</a:t>
            </a:r>
          </a:p>
          <a:p>
            <a:pPr lvl="1"/>
            <a:r>
              <a:rPr lang="en-US" dirty="0"/>
              <a:t>Draft Work Plan has been created and is being reviewed by </a:t>
            </a:r>
            <a:r>
              <a:rPr lang="en-US" dirty="0" err="1"/>
              <a:t>Kwangwoo</a:t>
            </a:r>
            <a:r>
              <a:rPr lang="en-US" dirty="0"/>
              <a:t> before being distributed to </a:t>
            </a:r>
            <a:r>
              <a:rPr lang="en-US" dirty="0" err="1"/>
              <a:t>iTC</a:t>
            </a:r>
            <a:r>
              <a:rPr lang="en-US" dirty="0"/>
              <a:t> members.</a:t>
            </a:r>
          </a:p>
          <a:p>
            <a:pPr lvl="1"/>
            <a:r>
              <a:rPr lang="en-US" dirty="0"/>
              <a:t>Brian V. is working on the draft </a:t>
            </a:r>
            <a:r>
              <a:rPr lang="en-US" dirty="0" err="1"/>
              <a:t>cPP</a:t>
            </a:r>
            <a:r>
              <a:rPr lang="en-US" dirty="0"/>
              <a:t> with some detail changes such as SFRs, Annex, and </a:t>
            </a:r>
            <a:r>
              <a:rPr lang="en-US" dirty="0" err="1"/>
              <a:t>Asciidoc</a:t>
            </a:r>
            <a:r>
              <a:rPr lang="en-US" dirty="0"/>
              <a:t> tasks. Brian was to finish this task for everything but the Appendices by the end of last week. The estimated delivery time to team will now be end of this week</a:t>
            </a:r>
          </a:p>
          <a:p>
            <a:pPr lvl="1"/>
            <a:r>
              <a:rPr lang="en-US" dirty="0"/>
              <a:t>Jerry is going to do the Support Document. The draft SD will be completed by the next HCD </a:t>
            </a:r>
            <a:r>
              <a:rPr lang="en-US" dirty="0" err="1"/>
              <a:t>iTC</a:t>
            </a:r>
            <a:r>
              <a:rPr lang="en-US" dirty="0"/>
              <a:t> meeting on 5/14</a:t>
            </a:r>
          </a:p>
          <a:p>
            <a:pPr lvl="1"/>
            <a:r>
              <a:rPr lang="en-US" dirty="0"/>
              <a:t>Ira requested whether we can have line number for easy review and comment</a:t>
            </a:r>
          </a:p>
          <a:p>
            <a:pPr lvl="2"/>
            <a:r>
              <a:rPr lang="en-US" dirty="0"/>
              <a:t>I checked and </a:t>
            </a:r>
            <a:r>
              <a:rPr lang="en-US" dirty="0" err="1"/>
              <a:t>asciidocs</a:t>
            </a:r>
            <a:r>
              <a:rPr lang="en-US" dirty="0"/>
              <a:t> does not support line numbers very easily at all. To add line numbers we’ll have to do some type of post-processing if that is possible.</a:t>
            </a:r>
          </a:p>
          <a:p>
            <a:pPr lvl="1"/>
            <a:endParaRPr lang="en-US" sz="2200" dirty="0"/>
          </a:p>
        </p:txBody>
      </p:sp>
    </p:spTree>
    <p:extLst>
      <p:ext uri="{BB962C8B-B14F-4D97-AF65-F5344CB8AC3E}">
        <p14:creationId xmlns:p14="http://schemas.microsoft.com/office/powerpoint/2010/main" val="36680107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fontAlgn="ctr"/>
            <a:r>
              <a:rPr lang="en-US" dirty="0"/>
              <a:t>TLS 1.3: Ira McDonald (Draft: June 2020)</a:t>
            </a:r>
          </a:p>
          <a:p>
            <a:pPr lvl="2" fontAlgn="ctr"/>
            <a:r>
              <a:rPr lang="en-US" dirty="0"/>
              <a:t>AI: </a:t>
            </a:r>
            <a:r>
              <a:rPr lang="en-US" dirty="0" err="1"/>
              <a:t>Kwangwoo</a:t>
            </a:r>
            <a:r>
              <a:rPr lang="en-US" dirty="0"/>
              <a:t> to share the CCUF Trondheim April 2018 slides that presented by Tony Boswell. These slides are described how update on ND </a:t>
            </a:r>
            <a:r>
              <a:rPr lang="en-US" dirty="0" err="1"/>
              <a:t>cPP</a:t>
            </a:r>
            <a:r>
              <a:rPr lang="en-US" dirty="0"/>
              <a:t>/SD versioning</a:t>
            </a:r>
          </a:p>
          <a:p>
            <a:pPr lvl="3" fontAlgn="ctr"/>
            <a:r>
              <a:rPr lang="en-US" u="sng" dirty="0">
                <a:hlinkClick r:id="rId4"/>
              </a:rPr>
              <a:t>https://ccusersforum.onlyoffice.com/Products/Files/doceditor.aspx?fileid=5689766</a:t>
            </a:r>
            <a:endParaRPr lang="en-US" dirty="0"/>
          </a:p>
          <a:p>
            <a:pPr lvl="3" fontAlgn="ctr"/>
            <a:r>
              <a:rPr lang="en-US" u="sng" dirty="0">
                <a:hlinkClick r:id="rId5"/>
              </a:rPr>
              <a:t>https://ccusersforum.onlyoffice.com/Products/Files/doceditor.aspx?fileid=5684415</a:t>
            </a:r>
            <a:endParaRPr lang="en-US" dirty="0"/>
          </a:p>
          <a:p>
            <a:pPr lvl="2" fontAlgn="ctr"/>
            <a:r>
              <a:rPr lang="en-US" dirty="0"/>
              <a:t>AI: Ira to check whether </a:t>
            </a:r>
            <a:r>
              <a:rPr lang="en-US" dirty="0" err="1"/>
              <a:t>NDcPP</a:t>
            </a:r>
            <a:r>
              <a:rPr lang="en-US" dirty="0"/>
              <a:t> keep the same timeline &amp; versioning schedule that mentioned in Trondheim</a:t>
            </a:r>
            <a:endParaRPr lang="en-US" sz="2400" dirty="0"/>
          </a:p>
          <a:p>
            <a:pPr lvl="2" fontAlgn="ctr"/>
            <a:r>
              <a:rPr lang="en-US" dirty="0"/>
              <a:t>Updated Compact TLS</a:t>
            </a:r>
          </a:p>
        </p:txBody>
      </p:sp>
    </p:spTree>
    <p:extLst>
      <p:ext uri="{BB962C8B-B14F-4D97-AF65-F5344CB8AC3E}">
        <p14:creationId xmlns:p14="http://schemas.microsoft.com/office/powerpoint/2010/main" val="39675552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13</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fontAlgn="ctr"/>
            <a:r>
              <a:rPr lang="en-GB" dirty="0"/>
              <a:t>Hardware-anchored integrity verification</a:t>
            </a:r>
            <a:r>
              <a:rPr lang="en-US" dirty="0"/>
              <a:t>: Jerry </a:t>
            </a:r>
            <a:r>
              <a:rPr lang="en-US" dirty="0" err="1"/>
              <a:t>Colunga</a:t>
            </a:r>
            <a:r>
              <a:rPr lang="en-US" dirty="0"/>
              <a:t> (Draft: June 2020)</a:t>
            </a:r>
          </a:p>
          <a:p>
            <a:pPr lvl="2" fontAlgn="ctr"/>
            <a:r>
              <a:rPr lang="en-US" dirty="0"/>
              <a:t>Not so much progress. Jerry will make a progress and share it at the next HCD </a:t>
            </a:r>
            <a:r>
              <a:rPr lang="en-US" dirty="0" err="1"/>
              <a:t>iTC</a:t>
            </a:r>
            <a:r>
              <a:rPr lang="en-US" dirty="0"/>
              <a:t> meeting.</a:t>
            </a:r>
          </a:p>
          <a:p>
            <a:pPr lvl="2" fontAlgn="ctr"/>
            <a:r>
              <a:rPr lang="en-US" dirty="0"/>
              <a:t>AI: DSC has published the candidate </a:t>
            </a:r>
            <a:r>
              <a:rPr lang="en-US" dirty="0" err="1"/>
              <a:t>cPP</a:t>
            </a:r>
            <a:r>
              <a:rPr lang="en-US" dirty="0"/>
              <a:t> (v1.0). Jerry will review DSC </a:t>
            </a:r>
            <a:r>
              <a:rPr lang="en-US" dirty="0" err="1"/>
              <a:t>cPP</a:t>
            </a:r>
            <a:r>
              <a:rPr lang="en-US" dirty="0"/>
              <a:t> v1.0 document. </a:t>
            </a:r>
          </a:p>
          <a:p>
            <a:pPr lvl="2" fontAlgn="ctr"/>
            <a:r>
              <a:rPr lang="en-US" dirty="0"/>
              <a:t>DSC </a:t>
            </a:r>
            <a:r>
              <a:rPr lang="en-US" dirty="0" err="1"/>
              <a:t>cPP</a:t>
            </a:r>
            <a:r>
              <a:rPr lang="en-US" dirty="0"/>
              <a:t> v1.0 draft</a:t>
            </a:r>
          </a:p>
          <a:p>
            <a:pPr lvl="3" fontAlgn="ctr"/>
            <a:r>
              <a:rPr lang="en-US" u="sng" dirty="0">
                <a:hlinkClick r:id="rId4"/>
              </a:rPr>
              <a:t>https://www.commoncriteriaportal.org/communities/docs/cpp_dsc_v10d_DRAFT_20200224.docx</a:t>
            </a:r>
            <a:endParaRPr lang="en-US" dirty="0"/>
          </a:p>
          <a:p>
            <a:pPr lvl="2" fontAlgn="ctr"/>
            <a:r>
              <a:rPr lang="en-US" dirty="0"/>
              <a:t>Latest DSC Status</a:t>
            </a:r>
          </a:p>
          <a:p>
            <a:pPr lvl="3" fontAlgn="ctr"/>
            <a:r>
              <a:rPr lang="en-US" u="sng" dirty="0">
                <a:hlinkClick r:id="rId5"/>
              </a:rPr>
              <a:t>https://www.commoncriteriaportal.org/files/communities/Status.DSC.pdf</a:t>
            </a:r>
            <a:endParaRPr lang="en-US" dirty="0"/>
          </a:p>
          <a:p>
            <a:pPr lvl="1" fontAlgn="ctr"/>
            <a:r>
              <a:rPr lang="en-US" dirty="0"/>
              <a:t>SED &amp; HDD Encryption: Alan Sukert (Draft: June 2020)</a:t>
            </a:r>
          </a:p>
          <a:p>
            <a:pPr lvl="2"/>
            <a:r>
              <a:rPr lang="en-US" dirty="0"/>
              <a:t>No new updates to either FDE AA </a:t>
            </a:r>
            <a:r>
              <a:rPr lang="en-US" dirty="0" err="1"/>
              <a:t>cPP</a:t>
            </a:r>
            <a:r>
              <a:rPr lang="en-US" dirty="0"/>
              <a:t>/SD or FDE EE </a:t>
            </a:r>
            <a:r>
              <a:rPr lang="en-US" dirty="0" err="1"/>
              <a:t>cPP</a:t>
            </a:r>
            <a:r>
              <a:rPr lang="en-US" dirty="0"/>
              <a:t>/SD planned</a:t>
            </a:r>
          </a:p>
          <a:p>
            <a:pPr lvl="2"/>
            <a:r>
              <a:rPr lang="en-US" dirty="0"/>
              <a:t>Only Interpretation Team (IT) activity going on with FDE </a:t>
            </a:r>
            <a:r>
              <a:rPr lang="en-US" dirty="0" err="1"/>
              <a:t>iTC</a:t>
            </a:r>
            <a:endParaRPr lang="en-US" dirty="0"/>
          </a:p>
          <a:p>
            <a:pPr lvl="3"/>
            <a:r>
              <a:rPr lang="en-US" sz="1600" dirty="0"/>
              <a:t>Latest IT activity and NIAP Technical Decisions do not appear to be in areas that impact either HCD CPP or HCD SD.</a:t>
            </a:r>
          </a:p>
        </p:txBody>
      </p:sp>
    </p:spTree>
    <p:extLst>
      <p:ext uri="{BB962C8B-B14F-4D97-AF65-F5344CB8AC3E}">
        <p14:creationId xmlns:p14="http://schemas.microsoft.com/office/powerpoint/2010/main" val="2098270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r>
              <a:rPr lang="fr-FR" dirty="0"/>
              <a:t> – </a:t>
            </a:r>
            <a:r>
              <a:rPr lang="fr-FR" dirty="0" err="1"/>
              <a:t>Additional</a:t>
            </a:r>
            <a:r>
              <a:rPr lang="fr-FR" dirty="0"/>
              <a:t> Questions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fontAlgn="ctr"/>
            <a:r>
              <a:rPr lang="en-US" sz="2200" dirty="0"/>
              <a:t>Versioning (version </a:t>
            </a:r>
            <a:r>
              <a:rPr lang="en-US" sz="2200" dirty="0" err="1"/>
              <a:t>x.y</a:t>
            </a:r>
            <a:r>
              <a:rPr lang="en-US" sz="2200" dirty="0"/>
              <a:t> or even </a:t>
            </a:r>
            <a:r>
              <a:rPr lang="en-US" sz="2200" dirty="0" err="1"/>
              <a:t>x.y.z</a:t>
            </a:r>
            <a:r>
              <a:rPr lang="en-US" sz="2200" dirty="0"/>
              <a:t>)</a:t>
            </a:r>
          </a:p>
          <a:p>
            <a:pPr lvl="2" fontAlgn="ctr"/>
            <a:r>
              <a:rPr lang="en-US" sz="2000" dirty="0"/>
              <a:t>HCD </a:t>
            </a:r>
            <a:r>
              <a:rPr lang="en-US" sz="2000" dirty="0" err="1"/>
              <a:t>iTC</a:t>
            </a:r>
            <a:r>
              <a:rPr lang="en-US" sz="2000" dirty="0"/>
              <a:t> needs to determine:</a:t>
            </a:r>
          </a:p>
          <a:p>
            <a:pPr lvl="3" fontAlgn="ctr"/>
            <a:r>
              <a:rPr lang="en-US" sz="1800" dirty="0"/>
              <a:t>What constitutes a major (x) vs. a minor version (y or </a:t>
            </a:r>
            <a:r>
              <a:rPr lang="en-US" sz="1800" dirty="0" err="1"/>
              <a:t>y.z</a:t>
            </a:r>
            <a:r>
              <a:rPr lang="en-US" sz="1800" dirty="0"/>
              <a:t>) in terms of content</a:t>
            </a:r>
          </a:p>
          <a:p>
            <a:pPr lvl="3" fontAlgn="ctr"/>
            <a:r>
              <a:rPr lang="en-US" sz="1800" dirty="0"/>
              <a:t>Frequency of major vs. minor versions</a:t>
            </a:r>
          </a:p>
          <a:p>
            <a:pPr lvl="4" fontAlgn="ctr"/>
            <a:r>
              <a:rPr lang="en-US" sz="1800" dirty="0"/>
              <a:t>Major updates every 12 months vs every 18 months vs. every 24 months?</a:t>
            </a:r>
          </a:p>
          <a:p>
            <a:pPr lvl="4" fontAlgn="ctr"/>
            <a:r>
              <a:rPr lang="en-US" sz="1800" dirty="0"/>
              <a:t>Minor updates every 6 months or 9 months?</a:t>
            </a:r>
          </a:p>
          <a:p>
            <a:pPr lvl="1" fontAlgn="ctr"/>
            <a:r>
              <a:rPr lang="en-US" sz="2200" dirty="0"/>
              <a:t>EAL vs PP compliance</a:t>
            </a:r>
          </a:p>
          <a:p>
            <a:pPr lvl="2" fontAlgn="ctr"/>
            <a:r>
              <a:rPr lang="en-US" sz="2000" dirty="0"/>
              <a:t>Some European countries still require EAL certifications</a:t>
            </a:r>
          </a:p>
          <a:p>
            <a:pPr lvl="2" fontAlgn="ctr"/>
            <a:r>
              <a:rPr lang="en-US" sz="2000" dirty="0"/>
              <a:t>HCD PP does not specify an EAL; just specifies PP Compliance</a:t>
            </a:r>
          </a:p>
          <a:p>
            <a:pPr lvl="2" fontAlgn="ctr"/>
            <a:r>
              <a:rPr lang="en-US" sz="2000" dirty="0"/>
              <a:t>HCD </a:t>
            </a:r>
            <a:r>
              <a:rPr lang="en-US" sz="2000" dirty="0" err="1"/>
              <a:t>cPP</a:t>
            </a:r>
            <a:r>
              <a:rPr lang="en-US" sz="2000" dirty="0"/>
              <a:t> template is written around EAL1 so could technically specify EAL1</a:t>
            </a:r>
          </a:p>
          <a:p>
            <a:pPr lvl="2" fontAlgn="ctr"/>
            <a:r>
              <a:rPr lang="en-US" sz="2000" dirty="0"/>
              <a:t>What do we do with the HCD </a:t>
            </a:r>
            <a:r>
              <a:rPr lang="en-US" sz="2000" dirty="0" err="1"/>
              <a:t>cPP</a:t>
            </a:r>
            <a:r>
              <a:rPr lang="en-US" sz="2000" dirty="0"/>
              <a:t>?</a:t>
            </a:r>
          </a:p>
          <a:p>
            <a:pPr lvl="3" fontAlgn="ctr"/>
            <a:endParaRPr lang="en-US" sz="1600" dirty="0"/>
          </a:p>
        </p:txBody>
      </p:sp>
    </p:spTree>
    <p:extLst>
      <p:ext uri="{BB962C8B-B14F-4D97-AF65-F5344CB8AC3E}">
        <p14:creationId xmlns:p14="http://schemas.microsoft.com/office/powerpoint/2010/main" val="1946724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r>
              <a:rPr lang="fr-FR" dirty="0"/>
              <a:t> – </a:t>
            </a:r>
            <a:r>
              <a:rPr lang="fr-FR" dirty="0" err="1"/>
              <a:t>Additional</a:t>
            </a:r>
            <a:r>
              <a:rPr lang="fr-FR" dirty="0"/>
              <a:t> Questions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fontAlgn="ctr"/>
            <a:r>
              <a:rPr lang="en-US" sz="2200" dirty="0"/>
              <a:t>Exact Compliance</a:t>
            </a:r>
          </a:p>
          <a:p>
            <a:pPr lvl="2" fontAlgn="ctr"/>
            <a:r>
              <a:rPr lang="en-US" sz="2200" dirty="0"/>
              <a:t>HCD PP requires exact compliance because NIAP requires it</a:t>
            </a:r>
          </a:p>
          <a:p>
            <a:pPr lvl="2" fontAlgn="ctr"/>
            <a:r>
              <a:rPr lang="en-US" sz="2200" dirty="0"/>
              <a:t>Should the HCD </a:t>
            </a:r>
            <a:r>
              <a:rPr lang="en-US" sz="2200" dirty="0" err="1"/>
              <a:t>cPP</a:t>
            </a:r>
            <a:r>
              <a:rPr lang="en-US" sz="2200" dirty="0"/>
              <a:t> require exact compliance?</a:t>
            </a:r>
          </a:p>
          <a:p>
            <a:pPr lvl="1" fontAlgn="ctr"/>
            <a:r>
              <a:rPr lang="en-US" sz="2200" dirty="0"/>
              <a:t>Copyright</a:t>
            </a:r>
          </a:p>
          <a:p>
            <a:pPr lvl="2" fontAlgn="ctr"/>
            <a:r>
              <a:rPr lang="en-US" sz="2200" dirty="0"/>
              <a:t>Are there any copyright issues we need to be concerned about in developing the HCD </a:t>
            </a:r>
            <a:r>
              <a:rPr lang="en-US" sz="2200" dirty="0" err="1"/>
              <a:t>cPP</a:t>
            </a:r>
            <a:r>
              <a:rPr lang="en-US" sz="2200" dirty="0"/>
              <a:t> and HCD SD?</a:t>
            </a:r>
          </a:p>
          <a:p>
            <a:pPr lvl="2" fontAlgn="ctr"/>
            <a:r>
              <a:rPr lang="en-US" sz="2200" dirty="0"/>
              <a:t>There weren’t any in developing the HCD PP but we were only dealing with FIPS and NIST referenced documents. Now we are dealing with ISO/IEC referenced documents.</a:t>
            </a:r>
          </a:p>
        </p:txBody>
      </p:sp>
    </p:spTree>
    <p:extLst>
      <p:ext uri="{BB962C8B-B14F-4D97-AF65-F5344CB8AC3E}">
        <p14:creationId xmlns:p14="http://schemas.microsoft.com/office/powerpoint/2010/main" val="36116912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a:t>HCD </a:t>
            </a:r>
            <a:r>
              <a:rPr lang="fr-FR" dirty="0" err="1"/>
              <a:t>cPP</a:t>
            </a:r>
            <a:r>
              <a:rPr lang="fr-FR" dirty="0"/>
              <a:t> V1.0 </a:t>
            </a:r>
            <a:r>
              <a:rPr lang="fr-FR" dirty="0" err="1"/>
              <a:t>Proposed</a:t>
            </a:r>
            <a:r>
              <a:rPr lang="fr-FR" dirty="0"/>
              <a:t> Content –</a:t>
            </a:r>
            <a:br>
              <a:rPr lang="fr-FR" dirty="0"/>
            </a:br>
            <a:r>
              <a:rPr lang="fr-FR" dirty="0" err="1"/>
              <a:t>My</a:t>
            </a:r>
            <a:r>
              <a:rPr lang="fr-FR" dirty="0"/>
              <a:t> </a:t>
            </a:r>
            <a:r>
              <a:rPr lang="fr-FR" dirty="0" err="1"/>
              <a:t>Thoughts</a:t>
            </a:r>
            <a:r>
              <a:rPr lang="fr-FR" dirty="0"/>
              <a:t> as HCD </a:t>
            </a:r>
            <a:r>
              <a:rPr lang="fr-FR" dirty="0" err="1"/>
              <a:t>iTC</a:t>
            </a:r>
            <a:r>
              <a:rPr lang="fr-FR" dirty="0"/>
              <a:t> </a:t>
            </a:r>
            <a:r>
              <a:rPr lang="fr-FR" dirty="0" err="1"/>
              <a:t>Deputy</a:t>
            </a:r>
            <a:r>
              <a:rPr lang="fr-FR" dirty="0"/>
              <a:t> Chair</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fontAlgn="ctr"/>
            <a:r>
              <a:rPr lang="en-US" sz="2200" dirty="0"/>
              <a:t>KISS – KEEP IT SIMPLE STUPID! Or in other words – don’t try to do too much in v1.0; we can’t solve everything in two years.</a:t>
            </a:r>
          </a:p>
          <a:p>
            <a:pPr lvl="1" fontAlgn="ctr"/>
            <a:r>
              <a:rPr lang="en-US" sz="2200" dirty="0"/>
              <a:t>Just cover the basic requirements that HCD vendors will need in the 2022 time frame. </a:t>
            </a:r>
          </a:p>
          <a:p>
            <a:pPr lvl="1" fontAlgn="ctr"/>
            <a:r>
              <a:rPr lang="en-US" sz="2200" dirty="0"/>
              <a:t>We should plan for a v1.1 by the end of 2022 to cover any key SFRs we can’t get into v1.0.</a:t>
            </a:r>
          </a:p>
          <a:p>
            <a:pPr lvl="1" fontAlgn="ctr"/>
            <a:r>
              <a:rPr lang="en-US" sz="2200" dirty="0"/>
              <a:t>We need to keep in sync with the changes in the Network Device </a:t>
            </a:r>
            <a:r>
              <a:rPr lang="en-US" sz="2200" dirty="0" err="1"/>
              <a:t>cPP</a:t>
            </a:r>
            <a:r>
              <a:rPr lang="en-US" sz="2200" dirty="0"/>
              <a:t> but we can’t let the ND </a:t>
            </a:r>
            <a:r>
              <a:rPr lang="en-US" sz="2200" dirty="0" err="1"/>
              <a:t>iTC</a:t>
            </a:r>
            <a:r>
              <a:rPr lang="en-US" sz="2200" dirty="0"/>
              <a:t> control what we do either – there has to be a balance because HCDs are difference in many ways for other network devices</a:t>
            </a:r>
          </a:p>
          <a:p>
            <a:pPr lvl="1" fontAlgn="ctr"/>
            <a:r>
              <a:rPr lang="en-US" sz="2200" dirty="0"/>
              <a:t>We have to anticipate what is coming (e.g., FIPS 140-3, sunsetting SHA-1) as much as possible over the next two years in determining what SFRs to add/modify</a:t>
            </a:r>
          </a:p>
          <a:p>
            <a:pPr lvl="1" fontAlgn="ctr"/>
            <a:endParaRPr lang="en-US" sz="2200" dirty="0"/>
          </a:p>
          <a:p>
            <a:pPr lvl="1" fontAlgn="ctr"/>
            <a:endParaRPr lang="en-US" sz="2200" dirty="0"/>
          </a:p>
          <a:p>
            <a:pPr lvl="1" fontAlgn="ctr"/>
            <a:endParaRPr lang="en-US" sz="2200" dirty="0"/>
          </a:p>
          <a:p>
            <a:pPr lvl="1" fontAlgn="ctr"/>
            <a:endParaRPr lang="en-US" sz="2200" dirty="0"/>
          </a:p>
          <a:p>
            <a:pPr lvl="1" fontAlgn="ctr"/>
            <a:endParaRPr lang="en-US" sz="2200" dirty="0"/>
          </a:p>
          <a:p>
            <a:pPr lvl="1" fontAlgn="ctr"/>
            <a:endParaRPr lang="en-US" sz="2200" dirty="0"/>
          </a:p>
        </p:txBody>
      </p:sp>
    </p:spTree>
    <p:extLst>
      <p:ext uri="{BB962C8B-B14F-4D97-AF65-F5344CB8AC3E}">
        <p14:creationId xmlns:p14="http://schemas.microsoft.com/office/powerpoint/2010/main" val="13694377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u="sng" dirty="0"/>
              <a:t>MY</a:t>
            </a:r>
            <a:r>
              <a:rPr lang="fr-FR" dirty="0"/>
              <a:t> HCD </a:t>
            </a:r>
            <a:r>
              <a:rPr lang="fr-FR" dirty="0" err="1"/>
              <a:t>cPP</a:t>
            </a:r>
            <a:r>
              <a:rPr lang="fr-FR" dirty="0"/>
              <a:t> V1.0 </a:t>
            </a:r>
            <a:r>
              <a:rPr lang="fr-FR" dirty="0" err="1"/>
              <a:t>Proposed</a:t>
            </a:r>
            <a:r>
              <a:rPr lang="fr-FR" dirty="0"/>
              <a:t> Content </a:t>
            </a:r>
            <a:r>
              <a:rPr lang="fr-FR" dirty="0" err="1"/>
              <a:t>beyond</a:t>
            </a:r>
            <a:r>
              <a:rPr lang="fr-FR" dirty="0"/>
              <a:t> </a:t>
            </a:r>
            <a:r>
              <a:rPr lang="fr-FR" dirty="0" err="1"/>
              <a:t>what</a:t>
            </a:r>
            <a:r>
              <a:rPr lang="fr-FR" dirty="0"/>
              <a:t> </a:t>
            </a:r>
            <a:r>
              <a:rPr lang="fr-FR" dirty="0" err="1"/>
              <a:t>is</a:t>
            </a:r>
            <a:r>
              <a:rPr lang="fr-FR" dirty="0"/>
              <a:t> in HCD PP v1.1</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064395"/>
            <a:ext cx="8976943" cy="5405438"/>
          </a:xfrm>
        </p:spPr>
        <p:txBody>
          <a:bodyPr rIns="132080"/>
          <a:lstStyle/>
          <a:p>
            <a:pPr lvl="1" fontAlgn="ctr"/>
            <a:r>
              <a:rPr lang="en-US" sz="2200" dirty="0"/>
              <a:t>Support for FIPS 140-3</a:t>
            </a:r>
          </a:p>
          <a:p>
            <a:pPr lvl="1" fontAlgn="ctr"/>
            <a:r>
              <a:rPr lang="en-US" sz="2200" dirty="0"/>
              <a:t>Removal of all SHA-1 support</a:t>
            </a:r>
          </a:p>
          <a:p>
            <a:pPr lvl="1" fontAlgn="ctr"/>
            <a:r>
              <a:rPr lang="en-US" sz="2200" dirty="0"/>
              <a:t>Removal of support for TLS 1.0 and TLS 1.1</a:t>
            </a:r>
          </a:p>
          <a:p>
            <a:pPr lvl="1" fontAlgn="ctr"/>
            <a:r>
              <a:rPr lang="en-US" sz="2200" dirty="0"/>
              <a:t>Implement the TLS and SSH packages coming from the CCDB Crypto Working Group</a:t>
            </a:r>
          </a:p>
          <a:p>
            <a:pPr lvl="1" fontAlgn="ctr"/>
            <a:r>
              <a:rPr lang="en-US" sz="2400" b="1" dirty="0"/>
              <a:t>IF rolled out in next 6-12 months via a TLS package or via ND </a:t>
            </a:r>
            <a:r>
              <a:rPr lang="en-US" sz="2400" b="1" dirty="0" err="1"/>
              <a:t>cPP</a:t>
            </a:r>
            <a:r>
              <a:rPr lang="en-US" sz="2200" dirty="0"/>
              <a:t>, support for TLS 1.3</a:t>
            </a:r>
          </a:p>
          <a:p>
            <a:pPr lvl="1" fontAlgn="ctr"/>
            <a:r>
              <a:rPr lang="en-US" sz="2200" dirty="0"/>
              <a:t>Implement any new NIAP TDs against the HCD PP</a:t>
            </a:r>
          </a:p>
          <a:p>
            <a:pPr lvl="1" fontAlgn="ctr"/>
            <a:r>
              <a:rPr lang="en-US" sz="2200" dirty="0"/>
              <a:t>Implement any ND </a:t>
            </a:r>
            <a:r>
              <a:rPr lang="en-US" sz="2200" dirty="0" err="1"/>
              <a:t>cPP</a:t>
            </a:r>
            <a:r>
              <a:rPr lang="en-US" sz="2200" dirty="0"/>
              <a:t> changes, any new NIAP TDs against the ND, FDE AA or FDE EE </a:t>
            </a:r>
            <a:r>
              <a:rPr lang="en-US" sz="2200" dirty="0" err="1"/>
              <a:t>cPPs</a:t>
            </a:r>
            <a:r>
              <a:rPr lang="en-US" sz="2200" dirty="0"/>
              <a:t> or any FDE AA </a:t>
            </a:r>
            <a:r>
              <a:rPr lang="en-US" sz="2200" dirty="0" err="1"/>
              <a:t>cPP</a:t>
            </a:r>
            <a:r>
              <a:rPr lang="en-US" sz="2200" dirty="0"/>
              <a:t>/FDE EE </a:t>
            </a:r>
            <a:r>
              <a:rPr lang="en-US" sz="2200" dirty="0" err="1"/>
              <a:t>cPP</a:t>
            </a:r>
            <a:r>
              <a:rPr lang="en-US" sz="2200" dirty="0"/>
              <a:t> interpretations that the HCD </a:t>
            </a:r>
            <a:r>
              <a:rPr lang="en-US" sz="2200" dirty="0" err="1"/>
              <a:t>iTC</a:t>
            </a:r>
            <a:r>
              <a:rPr lang="en-US" sz="2200" dirty="0"/>
              <a:t> determines are applicable</a:t>
            </a:r>
          </a:p>
          <a:p>
            <a:pPr lvl="1" fontAlgn="ctr"/>
            <a:r>
              <a:rPr lang="en-US" sz="2200" dirty="0"/>
              <a:t>Anything that the HCD </a:t>
            </a:r>
            <a:r>
              <a:rPr lang="en-US" sz="2200" dirty="0" err="1"/>
              <a:t>iTC</a:t>
            </a:r>
            <a:r>
              <a:rPr lang="en-US" sz="2200" dirty="0"/>
              <a:t> as a group determines is an “absolute must have” in v1.0; anything less has to go in v1.1 or later </a:t>
            </a:r>
          </a:p>
          <a:p>
            <a:pPr lvl="1" fontAlgn="ctr"/>
            <a:endParaRPr lang="en-US" sz="2200" dirty="0"/>
          </a:p>
          <a:p>
            <a:pPr lvl="1" fontAlgn="ctr"/>
            <a:endParaRPr lang="en-US" sz="2200" dirty="0"/>
          </a:p>
          <a:p>
            <a:pPr lvl="1" fontAlgn="ctr"/>
            <a:endParaRPr lang="en-US" sz="2200" dirty="0"/>
          </a:p>
          <a:p>
            <a:pPr lvl="1" fontAlgn="ctr"/>
            <a:endParaRPr lang="en-US" sz="2200" dirty="0"/>
          </a:p>
          <a:p>
            <a:pPr lvl="1" fontAlgn="ctr"/>
            <a:endParaRPr lang="en-US" sz="2200" dirty="0"/>
          </a:p>
          <a:p>
            <a:pPr lvl="1" fontAlgn="ctr"/>
            <a:endParaRPr lang="en-US" sz="2200" dirty="0"/>
          </a:p>
        </p:txBody>
      </p:sp>
    </p:spTree>
    <p:extLst>
      <p:ext uri="{BB962C8B-B14F-4D97-AF65-F5344CB8AC3E}">
        <p14:creationId xmlns:p14="http://schemas.microsoft.com/office/powerpoint/2010/main" val="18111719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a:t>HCD </a:t>
            </a:r>
            <a:r>
              <a:rPr lang="fr-FR" dirty="0" err="1"/>
              <a:t>iTC</a:t>
            </a:r>
            <a:r>
              <a:rPr lang="fr-FR" dirty="0"/>
              <a:t> – Next </a:t>
            </a:r>
            <a:r>
              <a:rPr lang="fr-FR" dirty="0" err="1"/>
              <a:t>Steps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83528" y="1241572"/>
            <a:ext cx="8976943" cy="5260828"/>
          </a:xfrm>
        </p:spPr>
        <p:txBody>
          <a:bodyPr rIns="132080"/>
          <a:lstStyle/>
          <a:p>
            <a:r>
              <a:rPr lang="en-US" dirty="0"/>
              <a:t>Approve the Work Plan</a:t>
            </a:r>
          </a:p>
          <a:p>
            <a:r>
              <a:rPr lang="en-US" dirty="0"/>
              <a:t>Complete the baseline HCD </a:t>
            </a:r>
            <a:r>
              <a:rPr lang="en-US" dirty="0" err="1"/>
              <a:t>cPP</a:t>
            </a:r>
            <a:r>
              <a:rPr lang="en-US" dirty="0"/>
              <a:t> v1.0 and HCD SD v1.0</a:t>
            </a:r>
          </a:p>
          <a:p>
            <a:r>
              <a:rPr lang="en-US" sz="2200" dirty="0"/>
              <a:t>Agre</a:t>
            </a:r>
            <a:r>
              <a:rPr lang="en-US" dirty="0"/>
              <a:t>e on the HCD </a:t>
            </a:r>
            <a:r>
              <a:rPr lang="en-US" dirty="0" err="1"/>
              <a:t>cPP</a:t>
            </a:r>
            <a:r>
              <a:rPr lang="en-US" dirty="0"/>
              <a:t> v1.0 and HCD SD v1.0 Content</a:t>
            </a:r>
          </a:p>
          <a:p>
            <a:r>
              <a:rPr lang="en-US" sz="2200" dirty="0"/>
              <a:t>Implement the Work Plan</a:t>
            </a:r>
          </a:p>
          <a:p>
            <a:pPr lvl="1"/>
            <a:r>
              <a:rPr lang="en-US" dirty="0"/>
              <a:t>Complete the HCD </a:t>
            </a:r>
            <a:r>
              <a:rPr lang="en-US" dirty="0" err="1"/>
              <a:t>cPP</a:t>
            </a:r>
            <a:r>
              <a:rPr lang="en-US" dirty="0"/>
              <a:t>/SD v1.0 drafts</a:t>
            </a:r>
          </a:p>
          <a:p>
            <a:pPr lvl="1"/>
            <a:r>
              <a:rPr lang="en-US" dirty="0"/>
              <a:t>Complete internal reviews/update of the HCD </a:t>
            </a:r>
            <a:r>
              <a:rPr lang="en-US" dirty="0" err="1"/>
              <a:t>cPP</a:t>
            </a:r>
            <a:r>
              <a:rPr lang="en-US" dirty="0"/>
              <a:t>/SD v1.0 drafts</a:t>
            </a:r>
          </a:p>
          <a:p>
            <a:pPr lvl="1"/>
            <a:r>
              <a:rPr lang="en-US" dirty="0"/>
              <a:t>Update the HCD </a:t>
            </a:r>
            <a:r>
              <a:rPr lang="en-US" dirty="0" err="1"/>
              <a:t>cPP</a:t>
            </a:r>
            <a:r>
              <a:rPr lang="en-US" dirty="0"/>
              <a:t>/SD v1.0 drafts to address internal review comments</a:t>
            </a:r>
          </a:p>
          <a:p>
            <a:pPr lvl="1"/>
            <a:r>
              <a:rPr lang="en-US" dirty="0"/>
              <a:t>Public review of the final HCD </a:t>
            </a:r>
            <a:r>
              <a:rPr lang="en-US" dirty="0" err="1"/>
              <a:t>cPP</a:t>
            </a:r>
            <a:r>
              <a:rPr lang="en-US" dirty="0"/>
              <a:t>/SD v1.0 version</a:t>
            </a:r>
          </a:p>
          <a:p>
            <a:pPr lvl="1"/>
            <a:r>
              <a:rPr lang="en-US" dirty="0"/>
              <a:t>Update HCD </a:t>
            </a:r>
            <a:r>
              <a:rPr lang="en-US" dirty="0" err="1"/>
              <a:t>cPP</a:t>
            </a:r>
            <a:r>
              <a:rPr lang="en-US" dirty="0"/>
              <a:t>/SD v1.0 to address final comments</a:t>
            </a:r>
          </a:p>
          <a:p>
            <a:pPr lvl="1"/>
            <a:r>
              <a:rPr lang="en-US" dirty="0"/>
              <a:t>Get CCDB approval of HCD SD v1.0</a:t>
            </a:r>
          </a:p>
          <a:p>
            <a:pPr lvl="1"/>
            <a:r>
              <a:rPr lang="en-US" dirty="0"/>
              <a:t>Publish HCD </a:t>
            </a:r>
            <a:r>
              <a:rPr lang="en-US" dirty="0" err="1"/>
              <a:t>cPP</a:t>
            </a:r>
            <a:r>
              <a:rPr lang="en-US" dirty="0"/>
              <a:t>/SD v1.0</a:t>
            </a:r>
          </a:p>
          <a:p>
            <a:pPr marL="39688" indent="0">
              <a:buNone/>
            </a:pPr>
            <a:r>
              <a:rPr lang="en-US" sz="1400" dirty="0"/>
              <a:t>* - May be more than one draft</a:t>
            </a:r>
          </a:p>
          <a:p>
            <a:pPr lvl="1" fontAlgn="ctr"/>
            <a:endParaRPr lang="en-US" sz="2200" dirty="0"/>
          </a:p>
          <a:p>
            <a:pPr lvl="1" fontAlgn="ctr"/>
            <a:endParaRPr lang="en-US" sz="2200" dirty="0"/>
          </a:p>
        </p:txBody>
      </p:sp>
    </p:spTree>
    <p:extLst>
      <p:ext uri="{BB962C8B-B14F-4D97-AF65-F5344CB8AC3E}">
        <p14:creationId xmlns:p14="http://schemas.microsoft.com/office/powerpoint/2010/main" val="18952587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19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Proposed</a:t>
            </a:r>
            <a:r>
              <a:rPr lang="fr-FR" dirty="0"/>
              <a:t> HCD </a:t>
            </a:r>
            <a:r>
              <a:rPr lang="fr-FR" dirty="0" err="1"/>
              <a:t>cPP</a:t>
            </a:r>
            <a:r>
              <a:rPr lang="fr-FR" dirty="0"/>
              <a:t> V1.0 Timeline</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19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83528" y="1241572"/>
            <a:ext cx="8976943" cy="5260828"/>
          </a:xfrm>
        </p:spPr>
        <p:txBody>
          <a:bodyPr rIns="132080"/>
          <a:lstStyle/>
          <a:p>
            <a:pPr lvl="1"/>
            <a:r>
              <a:rPr lang="en-US" sz="2000" dirty="0"/>
              <a:t>Complete the HCD </a:t>
            </a:r>
            <a:r>
              <a:rPr lang="en-US" sz="2000" dirty="0" err="1"/>
              <a:t>cPP</a:t>
            </a:r>
            <a:r>
              <a:rPr lang="en-US" sz="2000" dirty="0"/>
              <a:t>/SD v1.0 drafts – Jul 2021</a:t>
            </a:r>
          </a:p>
          <a:p>
            <a:pPr lvl="1"/>
            <a:r>
              <a:rPr lang="en-US" sz="2000" dirty="0"/>
              <a:t>Complete internal reviews/update of the HCD </a:t>
            </a:r>
            <a:r>
              <a:rPr lang="en-US" sz="2000" dirty="0" err="1"/>
              <a:t>cPP</a:t>
            </a:r>
            <a:r>
              <a:rPr lang="en-US" sz="2000" dirty="0"/>
              <a:t>/SD v1.0 drafts – Aug - Sep 2021</a:t>
            </a:r>
          </a:p>
          <a:p>
            <a:pPr lvl="1"/>
            <a:r>
              <a:rPr lang="en-US" sz="2000" dirty="0"/>
              <a:t>Update the HCD </a:t>
            </a:r>
            <a:r>
              <a:rPr lang="en-US" sz="2000" dirty="0" err="1"/>
              <a:t>cPP</a:t>
            </a:r>
            <a:r>
              <a:rPr lang="en-US" sz="2000" dirty="0"/>
              <a:t>/SD v1.0 drafts to internal review comments – Oct 2021</a:t>
            </a:r>
          </a:p>
          <a:p>
            <a:pPr lvl="1"/>
            <a:r>
              <a:rPr lang="en-US" sz="2000" dirty="0"/>
              <a:t>Public review of the final HCD </a:t>
            </a:r>
            <a:r>
              <a:rPr lang="en-US" sz="2000" dirty="0" err="1"/>
              <a:t>cPP</a:t>
            </a:r>
            <a:r>
              <a:rPr lang="en-US" sz="2000" dirty="0"/>
              <a:t>/SD v1.0 version – Nov – Dec 2021</a:t>
            </a:r>
          </a:p>
          <a:p>
            <a:pPr lvl="1"/>
            <a:r>
              <a:rPr lang="en-US" sz="2000" dirty="0"/>
              <a:t>Update of final HCD </a:t>
            </a:r>
            <a:r>
              <a:rPr lang="en-US" sz="2000" dirty="0" err="1"/>
              <a:t>cPP</a:t>
            </a:r>
            <a:r>
              <a:rPr lang="en-US" sz="2000" dirty="0"/>
              <a:t>/SD v1.0 to address final review comments – Jan 2021</a:t>
            </a:r>
          </a:p>
          <a:p>
            <a:pPr lvl="1"/>
            <a:r>
              <a:rPr lang="en-US" sz="2000" dirty="0"/>
              <a:t>Get CCDB approval of HCD SD v1.0 – Feb 2022</a:t>
            </a:r>
          </a:p>
          <a:p>
            <a:pPr lvl="1"/>
            <a:r>
              <a:rPr lang="en-US" sz="2000" dirty="0"/>
              <a:t>Publish HCD </a:t>
            </a:r>
            <a:r>
              <a:rPr lang="en-US" sz="2000" dirty="0" err="1"/>
              <a:t>cPP</a:t>
            </a:r>
            <a:r>
              <a:rPr lang="en-US" sz="2000" dirty="0"/>
              <a:t>/SD v1.0 – Mar/Apr 2022</a:t>
            </a:r>
          </a:p>
          <a:p>
            <a:pPr lvl="1" fontAlgn="ctr"/>
            <a:endParaRPr lang="en-US" sz="2200" dirty="0"/>
          </a:p>
          <a:p>
            <a:pPr lvl="1" fontAlgn="ctr"/>
            <a:endParaRPr lang="en-US" sz="2200" dirty="0"/>
          </a:p>
        </p:txBody>
      </p:sp>
    </p:spTree>
    <p:extLst>
      <p:ext uri="{BB962C8B-B14F-4D97-AF65-F5344CB8AC3E}">
        <p14:creationId xmlns:p14="http://schemas.microsoft.com/office/powerpoint/2010/main" val="25550442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fld id="{B2F7DAB9-0B94-40F2-BDA1-68D5AB33D864}" type="slidenum">
              <a:rPr lang="en-US" altLang="en-US" sz="1100" smtClean="0">
                <a:solidFill>
                  <a:srgbClr val="FFFFFF"/>
                </a:solidFill>
                <a:cs typeface="Arial" charset="0"/>
              </a:rPr>
              <a:pPr eaLnBrk="1" hangingPunct="1"/>
              <a:t>2</a:t>
            </a:fld>
            <a:endParaRPr lang="en-US" altLang="en-US" sz="1100">
              <a:solidFill>
                <a:srgbClr val="FFFFFF"/>
              </a:solidFill>
              <a:cs typeface="Arial" charset="0"/>
            </a:endParaRPr>
          </a:p>
        </p:txBody>
      </p:sp>
      <p:sp>
        <p:nvSpPr>
          <p:cNvPr id="7171" name="Rectangle 1"/>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a:p>
        </p:txBody>
      </p:sp>
      <p:sp>
        <p:nvSpPr>
          <p:cNvPr id="7172" name="Rectangle 2"/>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r>
              <a:rPr lang="en-US" altLang="en-US" sz="1100" dirty="0">
                <a:solidFill>
                  <a:srgbClr val="FFFFFF"/>
                </a:solidFill>
                <a:cs typeface="Arial" charset="0"/>
              </a:rPr>
              <a:t>Copyright © 2020 The Printer Working Group. All rights reserved.</a:t>
            </a:r>
          </a:p>
        </p:txBody>
      </p:sp>
      <p:sp>
        <p:nvSpPr>
          <p:cNvPr id="7173" name="Rectangle 3"/>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eaLnBrk="1" hangingPunct="1"/>
            <a:endParaRPr lang="en-US" altLang="en-US"/>
          </a:p>
        </p:txBody>
      </p:sp>
      <p:pic>
        <p:nvPicPr>
          <p:cNvPr id="71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Group 5"/>
          <p:cNvGraphicFramePr>
            <a:graphicFrameLocks noGrp="1"/>
          </p:cNvGraphicFramePr>
          <p:nvPr>
            <p:extLst>
              <p:ext uri="{D42A27DB-BD31-4B8C-83A1-F6EECF244321}">
                <p14:modId xmlns:p14="http://schemas.microsoft.com/office/powerpoint/2010/main" val="3575065008"/>
              </p:ext>
            </p:extLst>
          </p:nvPr>
        </p:nvGraphicFramePr>
        <p:xfrm>
          <a:off x="609600" y="1925634"/>
          <a:ext cx="7772400" cy="2610805"/>
        </p:xfrm>
        <a:graphic>
          <a:graphicData uri="http://schemas.openxmlformats.org/drawingml/2006/table">
            <a:tbl>
              <a:tblPr/>
              <a:tblGrid>
                <a:gridCol w="1986339">
                  <a:extLst>
                    <a:ext uri="{9D8B030D-6E8A-4147-A177-3AD203B41FA5}">
                      <a16:colId xmlns:a16="http://schemas.microsoft.com/office/drawing/2014/main" val="20000"/>
                    </a:ext>
                  </a:extLst>
                </a:gridCol>
                <a:gridCol w="5786061">
                  <a:extLst>
                    <a:ext uri="{9D8B030D-6E8A-4147-A177-3AD203B41FA5}">
                      <a16:colId xmlns:a16="http://schemas.microsoft.com/office/drawing/2014/main" val="20001"/>
                    </a:ext>
                  </a:extLst>
                </a:gridCol>
              </a:tblGrid>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When</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What</a:t>
                      </a:r>
                    </a:p>
                  </a:txBody>
                  <a:tcPr marL="50800" marR="50800" marT="50800" marB="50800"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10:00 – 10:05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Introductions, Agenda review</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10:05 – 11:15</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Discuss results of latest HCD </a:t>
                      </a:r>
                      <a:r>
                        <a:rPr kumimoji="0" lang="en-US" altLang="en-US" sz="1800" b="0" i="0" u="none" strike="noStrike" cap="none" normalizeH="0" baseline="0" dirty="0" err="1">
                          <a:ln>
                            <a:noFill/>
                          </a:ln>
                          <a:solidFill>
                            <a:schemeClr val="tx1"/>
                          </a:solidFill>
                          <a:effectLst/>
                          <a:latin typeface="Verdana" charset="0"/>
                          <a:ea typeface="ヒラギノ角ゴ ProN W3" charset="0"/>
                          <a:cs typeface="ヒラギノ角ゴ ProN W3" charset="0"/>
                          <a:sym typeface="Verdana" charset="0"/>
                        </a:rPr>
                        <a:t>iTC</a:t>
                      </a: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Meetings</a:t>
                      </a:r>
                    </a:p>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and potential HCD </a:t>
                      </a:r>
                      <a:r>
                        <a:rPr kumimoji="0" lang="en-US" altLang="en-US" sz="1800" b="0" i="0" u="none" strike="noStrike" cap="none" normalizeH="0" baseline="0" dirty="0" err="1">
                          <a:ln>
                            <a:noFill/>
                          </a:ln>
                          <a:solidFill>
                            <a:schemeClr val="tx1"/>
                          </a:solidFill>
                          <a:effectLst/>
                          <a:latin typeface="Verdana" charset="0"/>
                          <a:ea typeface="ヒラギノ角ゴ ProN W3" charset="0"/>
                          <a:cs typeface="ヒラギノ角ゴ ProN W3" charset="0"/>
                          <a:sym typeface="Verdana" charset="0"/>
                        </a:rPr>
                        <a:t>cPP</a:t>
                      </a: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 v1.0 content</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2"/>
                  </a:ext>
                </a:extLst>
              </a:tr>
              <a:tr h="392113">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11:15 – 11:30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noFill/>
                  </a:tcPr>
                </a:tc>
                <a:tc>
                  <a:txBody>
                    <a:bodyPr/>
                    <a:lstStyle>
                      <a:lvl1pPr>
                        <a:spcBef>
                          <a:spcPts val="600"/>
                        </a:spcBef>
                        <a:buSzPct val="100000"/>
                        <a:buFont typeface="Verdana" charset="0"/>
                        <a:tabLst>
                          <a:tab pos="914400" algn="l"/>
                        </a:tabLst>
                        <a:defRPr sz="2000">
                          <a:solidFill>
                            <a:schemeClr val="tx1"/>
                          </a:solidFill>
                          <a:latin typeface="Verdana" charset="0"/>
                          <a:ea typeface="ヒラギノ角ゴ ProN W3" charset="0"/>
                          <a:cs typeface="ヒラギノ角ゴ ProN W3" charset="0"/>
                          <a:sym typeface="Verdana" charset="0"/>
                        </a:defRPr>
                      </a:lvl1pPr>
                      <a:lvl2pPr marL="782638" indent="-285750">
                        <a:spcBef>
                          <a:spcPts val="5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2pPr>
                      <a:lvl3pPr marL="1182688" indent="-228600">
                        <a:spcBef>
                          <a:spcPts val="600"/>
                        </a:spcBef>
                        <a:buSzPct val="100000"/>
                        <a:buFont typeface="Verdana" charset="0"/>
                        <a:tabLst>
                          <a:tab pos="914400" algn="l"/>
                        </a:tabLst>
                        <a:defRPr sz="1600">
                          <a:solidFill>
                            <a:schemeClr val="tx1"/>
                          </a:solidFill>
                          <a:latin typeface="Verdana" charset="0"/>
                          <a:ea typeface="ヒラギノ角ゴ ProN W3" charset="0"/>
                          <a:cs typeface="ヒラギノ角ゴ ProN W3" charset="0"/>
                          <a:sym typeface="Verdana" charset="0"/>
                        </a:defRPr>
                      </a:lvl3pPr>
                      <a:lvl4pPr marL="16398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4pPr>
                      <a:lvl5pPr marL="2097088" indent="-228600">
                        <a:spcBef>
                          <a:spcPts val="400"/>
                        </a:spcBef>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5pPr>
                      <a:lvl6pPr marL="25542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6pPr>
                      <a:lvl7pPr marL="30114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7pPr>
                      <a:lvl8pPr marL="34686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8pPr>
                      <a:lvl9pPr marL="3925888" indent="-228600" fontAlgn="base">
                        <a:spcBef>
                          <a:spcPts val="400"/>
                        </a:spcBef>
                        <a:spcAft>
                          <a:spcPct val="0"/>
                        </a:spcAft>
                        <a:buSzPct val="100000"/>
                        <a:buFont typeface="Verdana" charset="0"/>
                        <a:tabLst>
                          <a:tab pos="914400" algn="l"/>
                        </a:tabLst>
                        <a:defRPr sz="1200">
                          <a:solidFill>
                            <a:schemeClr val="tx1"/>
                          </a:solidFill>
                          <a:latin typeface="Verdana" charset="0"/>
                          <a:ea typeface="ヒラギノ角ゴ ProN W3" charset="0"/>
                          <a:cs typeface="ヒラギノ角ゴ ProN W3" charset="0"/>
                          <a:sym typeface="Verdana" charset="0"/>
                        </a:defRPr>
                      </a:lvl9p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HCD Security Guidelines 1.0 Status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noFill/>
                  </a:tcPr>
                </a:tc>
                <a:extLst>
                  <a:ext uri="{0D108BD9-81ED-4DB2-BD59-A6C34878D82A}">
                    <a16:rowId xmlns:a16="http://schemas.microsoft.com/office/drawing/2014/main" val="1268602967"/>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11:30 – 11:50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Status of other HCD Security Standards Efforts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10004"/>
                  </a:ext>
                </a:extLst>
              </a:tr>
              <a:tr h="392113">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defRPr/>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11:50 – 12:00</a:t>
                      </a:r>
                    </a:p>
                  </a:txBody>
                  <a:tcPr marL="50800" marR="50800" marT="50800" marB="50800" horzOverflow="overflow">
                    <a:lnL w="3175" cap="flat" cmpd="sng" algn="ctr">
                      <a:solidFill>
                        <a:srgbClr val="7F7F7F"/>
                      </a:solidFill>
                      <a:prstDash val="solid"/>
                      <a:round/>
                      <a:headEnd type="none" w="med" len="med"/>
                      <a:tailEnd type="none" w="med" len="med"/>
                    </a:lnL>
                    <a:lnR w="3175" cap="flat" cmpd="sng" algn="ctr">
                      <a:solidFill>
                        <a:srgbClr val="DCDCDC"/>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Verdana" charset="0"/>
                        <a:buNone/>
                        <a:tabLst>
                          <a:tab pos="914400" algn="l"/>
                        </a:tabLst>
                      </a:pPr>
                      <a:r>
                        <a:rPr kumimoji="0" lang="en-US" altLang="en-US" sz="1800" b="0" i="0" u="none" strike="noStrike" cap="none" normalizeH="0" baseline="0" dirty="0">
                          <a:ln>
                            <a:noFill/>
                          </a:ln>
                          <a:solidFill>
                            <a:schemeClr val="tx1"/>
                          </a:solidFill>
                          <a:effectLst/>
                          <a:latin typeface="Verdana" charset="0"/>
                          <a:ea typeface="ヒラギノ角ゴ ProN W3" charset="0"/>
                          <a:cs typeface="ヒラギノ角ゴ ProN W3" charset="0"/>
                          <a:sym typeface="Verdana" charset="0"/>
                        </a:rPr>
                        <a:t>Wrap Up / Next Steps</a:t>
                      </a:r>
                    </a:p>
                  </a:txBody>
                  <a:tcPr marL="50800" marR="50800" marT="50800" marB="50800" horzOverflow="overflow">
                    <a:lnL w="3175" cap="flat" cmpd="sng" algn="ctr">
                      <a:solidFill>
                        <a:srgbClr val="DCDCDC"/>
                      </a:solidFill>
                      <a:prstDash val="solid"/>
                      <a:round/>
                      <a:headEnd type="none" w="med" len="med"/>
                      <a:tailEnd type="none" w="med" len="med"/>
                    </a:lnL>
                    <a:lnR w="3175" cap="flat" cmpd="sng" algn="ctr">
                      <a:solidFill>
                        <a:srgbClr val="7F7F7F"/>
                      </a:solidFill>
                      <a:prstDash val="solid"/>
                      <a:round/>
                      <a:headEnd type="none" w="med" len="med"/>
                      <a:tailEnd type="none" w="med" len="med"/>
                    </a:lnR>
                    <a:lnT cap="flat">
                      <a:noFill/>
                    </a:lnT>
                    <a:lnB cap="flat">
                      <a:noFill/>
                    </a:lnB>
                    <a:lnTlToBr>
                      <a:noFill/>
                    </a:lnTlToBr>
                    <a:lnBlToTr>
                      <a:noFill/>
                    </a:lnBlToTr>
                    <a:solidFill>
                      <a:srgbClr val="B8BABC">
                        <a:alpha val="29803"/>
                      </a:srgbClr>
                    </a:solidFill>
                  </a:tcPr>
                </a:tc>
                <a:extLst>
                  <a:ext uri="{0D108BD9-81ED-4DB2-BD59-A6C34878D82A}">
                    <a16:rowId xmlns:a16="http://schemas.microsoft.com/office/drawing/2014/main" val="277585390"/>
                  </a:ext>
                </a:extLst>
              </a:tr>
            </a:tbl>
          </a:graphicData>
        </a:graphic>
      </p:graphicFrame>
      <p:sp>
        <p:nvSpPr>
          <p:cNvPr id="7194" name="Rectangle 85"/>
          <p:cNvSpPr>
            <a:spLocks noGrp="1" noChangeArrowheads="1"/>
          </p:cNvSpPr>
          <p:nvPr>
            <p:ph type="title"/>
          </p:nvPr>
        </p:nvSpPr>
        <p:spPr/>
        <p:txBody>
          <a:bodyPr rIns="132080"/>
          <a:lstStyle/>
          <a:p>
            <a:pPr eaLnBrk="1" hangingPunct="1">
              <a:spcBef>
                <a:spcPts val="600"/>
              </a:spcBef>
            </a:pPr>
            <a:r>
              <a:rPr lang="en-US" altLang="en-US"/>
              <a:t>Agenda</a:t>
            </a:r>
          </a:p>
        </p:txBody>
      </p:sp>
      <p:sp>
        <p:nvSpPr>
          <p:cNvPr id="7195" name="Text Box 8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16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16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16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16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16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1600">
                <a:solidFill>
                  <a:srgbClr val="000000"/>
                </a:solidFill>
                <a:latin typeface="Arial" charset="0"/>
                <a:ea typeface="ヒラギノ角ゴ ProN W3" charset="0"/>
                <a:cs typeface="ヒラギノ角ゴ ProN W3" charset="0"/>
                <a:sym typeface="Arial" charset="0"/>
              </a:defRPr>
            </a:lvl9pPr>
          </a:lstStyle>
          <a:p>
            <a:pPr algn="ctr" eaLnBrk="1" hangingPunct="1"/>
            <a:fld id="{940EB118-3463-4089-8D6E-94C1677A253E}" type="slidenum">
              <a:rPr lang="en-US" altLang="en-US" sz="1100">
                <a:solidFill>
                  <a:srgbClr val="FFFFFF"/>
                </a:solidFill>
                <a:cs typeface="Arial" charset="0"/>
              </a:rPr>
              <a:pPr algn="ctr" eaLnBrk="1" hangingPunct="1"/>
              <a:t>2</a:t>
            </a:fld>
            <a:endParaRPr lang="en-US" altLang="en-US" sz="1100">
              <a:solidFill>
                <a:srgbClr val="FFFFFF"/>
              </a:solidFill>
              <a:cs typeface="Arial"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20</a:t>
            </a:fld>
            <a:endParaRPr lang="en-US" altLang="en-US" sz="110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2020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r>
              <a:rPr lang="en-US" altLang="en-US" dirty="0"/>
              <a:t>3</a:t>
            </a:r>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20</a:t>
            </a:fld>
            <a:endParaRPr lang="en-US" altLang="en-US" sz="110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708670" y="3124200"/>
            <a:ext cx="5726659" cy="609600"/>
          </a:xfrm>
        </p:spPr>
        <p:txBody>
          <a:bodyPr>
            <a:normAutofit/>
          </a:bodyPr>
          <a:lstStyle/>
          <a:p>
            <a:pPr marL="39688" indent="0">
              <a:buNone/>
            </a:pPr>
            <a:r>
              <a:rPr lang="en-US" sz="2400" b="1" dirty="0"/>
              <a:t>HCD Security Guidelines Status</a:t>
            </a:r>
          </a:p>
        </p:txBody>
      </p:sp>
    </p:spTree>
    <p:extLst>
      <p:ext uri="{BB962C8B-B14F-4D97-AF65-F5344CB8AC3E}">
        <p14:creationId xmlns:p14="http://schemas.microsoft.com/office/powerpoint/2010/main" val="2046536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en-US" altLang="en-US" dirty="0"/>
              <a:t>HCD Security Guidelines Status</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21</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83528" y="1241572"/>
            <a:ext cx="8976943" cy="5260828"/>
          </a:xfrm>
        </p:spPr>
        <p:txBody>
          <a:bodyPr rIns="132080"/>
          <a:lstStyle/>
          <a:p>
            <a:r>
              <a:rPr lang="en-US" dirty="0"/>
              <a:t>HCD Security Guidelines Development Schedule</a:t>
            </a:r>
          </a:p>
          <a:p>
            <a:pPr lvl="1"/>
            <a:r>
              <a:rPr lang="en-US" dirty="0"/>
              <a:t>Next Interim Draft Q2 2020</a:t>
            </a:r>
          </a:p>
          <a:p>
            <a:pPr lvl="1">
              <a:spcAft>
                <a:spcPts val="600"/>
              </a:spcAft>
            </a:pPr>
            <a:r>
              <a:rPr lang="en-US" dirty="0"/>
              <a:t>Prototype Draft Q4 2020 / Q1 2021</a:t>
            </a:r>
          </a:p>
          <a:p>
            <a:r>
              <a:rPr lang="en-US" dirty="0"/>
              <a:t>HCD Security Guidelines Development Plan</a:t>
            </a:r>
          </a:p>
          <a:p>
            <a:pPr lvl="1"/>
            <a:r>
              <a:rPr lang="en-US" dirty="0"/>
              <a:t>1 Intro – complete</a:t>
            </a:r>
          </a:p>
          <a:p>
            <a:pPr lvl="1"/>
            <a:r>
              <a:rPr lang="en-US" dirty="0"/>
              <a:t>2 Terminology – complete</a:t>
            </a:r>
          </a:p>
          <a:p>
            <a:pPr lvl="1"/>
            <a:r>
              <a:rPr lang="en-US" dirty="0"/>
              <a:t>3 Rationale – complete</a:t>
            </a:r>
          </a:p>
          <a:p>
            <a:pPr lvl="1"/>
            <a:r>
              <a:rPr lang="en-US" dirty="0"/>
              <a:t>4 HCD Network Security - first new text</a:t>
            </a:r>
          </a:p>
          <a:p>
            <a:pPr lvl="2"/>
            <a:r>
              <a:rPr lang="en-US" dirty="0"/>
              <a:t>Key topics first - e.g., firewall, SSH, TLS, IPP</a:t>
            </a:r>
          </a:p>
          <a:p>
            <a:pPr lvl="1"/>
            <a:r>
              <a:rPr lang="en-US" dirty="0"/>
              <a:t>5 HCD Local Security - second new text</a:t>
            </a:r>
          </a:p>
          <a:p>
            <a:pPr lvl="2"/>
            <a:r>
              <a:rPr lang="en-US" dirty="0"/>
              <a:t>Key topics first - e.g., operating systems, local secure peripherals</a:t>
            </a:r>
          </a:p>
          <a:p>
            <a:pPr lvl="1"/>
            <a:r>
              <a:rPr lang="en-US" dirty="0"/>
              <a:t>6 HCD System Architecture - third new text</a:t>
            </a:r>
          </a:p>
          <a:p>
            <a:pPr lvl="2"/>
            <a:r>
              <a:rPr lang="en-US" dirty="0"/>
              <a:t>Key topics first - e.g., system isolation, process isolation</a:t>
            </a:r>
            <a:endParaRPr lang="en-US" sz="2200" dirty="0"/>
          </a:p>
          <a:p>
            <a:pPr lvl="1" fontAlgn="ctr"/>
            <a:endParaRPr lang="en-US" sz="2200" dirty="0"/>
          </a:p>
        </p:txBody>
      </p:sp>
    </p:spTree>
    <p:extLst>
      <p:ext uri="{BB962C8B-B14F-4D97-AF65-F5344CB8AC3E}">
        <p14:creationId xmlns:p14="http://schemas.microsoft.com/office/powerpoint/2010/main" val="14829850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en-US" altLang="en-US" dirty="0"/>
              <a:t>HCD Security Guidelines Status</a:t>
            </a:r>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22</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83528" y="1241572"/>
            <a:ext cx="8976943" cy="5260828"/>
          </a:xfrm>
        </p:spPr>
        <p:txBody>
          <a:bodyPr rIns="132080"/>
          <a:lstStyle/>
          <a:p>
            <a:r>
              <a:rPr lang="en-US"/>
              <a:t>HCD Security Guidelines </a:t>
            </a:r>
            <a:r>
              <a:rPr lang="en-US" dirty="0"/>
              <a:t>Development Plan (cont’d)</a:t>
            </a:r>
          </a:p>
          <a:p>
            <a:pPr lvl="1"/>
            <a:r>
              <a:rPr lang="en-US" dirty="0"/>
              <a:t>7 Conformance - last new text</a:t>
            </a:r>
          </a:p>
          <a:p>
            <a:pPr lvl="1"/>
            <a:r>
              <a:rPr lang="en-US" dirty="0"/>
              <a:t>8 Internationalization Considerations - last new text </a:t>
            </a:r>
          </a:p>
          <a:p>
            <a:pPr lvl="1"/>
            <a:r>
              <a:rPr lang="en-US" dirty="0"/>
              <a:t>9 Security Considerations - last new text </a:t>
            </a:r>
          </a:p>
          <a:p>
            <a:pPr lvl="1"/>
            <a:r>
              <a:rPr lang="en-US" dirty="0"/>
              <a:t>10 References – ongoing</a:t>
            </a:r>
          </a:p>
          <a:p>
            <a:pPr lvl="1"/>
            <a:r>
              <a:rPr lang="en-US" dirty="0"/>
              <a:t>11 Authors Addresses – ongoing</a:t>
            </a:r>
          </a:p>
          <a:p>
            <a:pPr lvl="1"/>
            <a:r>
              <a:rPr lang="en-US" dirty="0"/>
              <a:t>12 Appendix A - Internet Protocol Suite - complete</a:t>
            </a:r>
          </a:p>
          <a:p>
            <a:pPr marL="446088" lvl="1" indent="0" fontAlgn="ctr">
              <a:buNone/>
            </a:pPr>
            <a:endParaRPr lang="en-US" sz="2200" dirty="0"/>
          </a:p>
          <a:p>
            <a:pPr marL="446088" lvl="1" indent="0" fontAlgn="ctr">
              <a:buNone/>
            </a:pPr>
            <a:r>
              <a:rPr lang="en-US" sz="2200" dirty="0"/>
              <a:t>Latest interim draft from Jan 2020: </a:t>
            </a:r>
            <a:r>
              <a:rPr lang="en-US" dirty="0">
                <a:hlinkClick r:id="rId4"/>
              </a:rPr>
              <a:t>https://ftp.pwg.org/pub/pwg/ids/wd/wd-idshcdsec10-20200120-rev.pdf</a:t>
            </a:r>
            <a:endParaRPr lang="en-US" dirty="0"/>
          </a:p>
          <a:p>
            <a:pPr marL="446088" lvl="1" indent="0" fontAlgn="ctr">
              <a:buNone/>
            </a:pPr>
            <a:endParaRPr lang="en-US" sz="2200" dirty="0"/>
          </a:p>
        </p:txBody>
      </p:sp>
    </p:spTree>
    <p:extLst>
      <p:ext uri="{BB962C8B-B14F-4D97-AF65-F5344CB8AC3E}">
        <p14:creationId xmlns:p14="http://schemas.microsoft.com/office/powerpoint/2010/main" val="38571226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23</a:t>
            </a:fld>
            <a:endParaRPr lang="en-US" altLang="en-US" sz="110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2020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23</a:t>
            </a:fld>
            <a:endParaRPr lang="en-US" altLang="en-US" sz="110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066800" y="3124200"/>
            <a:ext cx="7315200" cy="609600"/>
          </a:xfrm>
        </p:spPr>
        <p:txBody>
          <a:bodyPr>
            <a:normAutofit/>
          </a:bodyPr>
          <a:lstStyle/>
          <a:p>
            <a:pPr marL="39688" indent="0">
              <a:buNone/>
            </a:pPr>
            <a:r>
              <a:rPr lang="en-US" sz="2400" b="1" dirty="0"/>
              <a:t>Other HCD Security Standards Activities</a:t>
            </a:r>
          </a:p>
        </p:txBody>
      </p:sp>
    </p:spTree>
    <p:extLst>
      <p:ext uri="{BB962C8B-B14F-4D97-AF65-F5344CB8AC3E}">
        <p14:creationId xmlns:p14="http://schemas.microsoft.com/office/powerpoint/2010/main" val="24381943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269999"/>
            <a:ext cx="8788400" cy="5199833"/>
          </a:xfrm>
        </p:spPr>
        <p:txBody>
          <a:bodyPr rIns="132080"/>
          <a:lstStyle/>
          <a:p>
            <a:pPr marL="39688" indent="0">
              <a:buNone/>
            </a:pPr>
            <a:r>
              <a:rPr lang="en-US" sz="1600" dirty="0"/>
              <a:t>(1) IETF (Internet Engineering Task Force) - FREE!</a:t>
            </a:r>
          </a:p>
          <a:p>
            <a:pPr marL="39688" indent="0">
              <a:buNone/>
            </a:pPr>
            <a:r>
              <a:rPr lang="en-US" sz="1600" dirty="0"/>
              <a:t>* TLS (Transport Layer Security) WG</a:t>
            </a:r>
          </a:p>
          <a:p>
            <a:pPr marL="39688" indent="0">
              <a:buNone/>
            </a:pPr>
            <a:r>
              <a:rPr lang="en-US" sz="1600" dirty="0"/>
              <a:t>-- </a:t>
            </a:r>
            <a:r>
              <a:rPr lang="en-US" sz="1600" u="sng" dirty="0">
                <a:hlinkClick r:id="rId4"/>
              </a:rPr>
              <a:t>https://datatracker.ietf.org/wg/tls/charter/</a:t>
            </a:r>
            <a:endParaRPr lang="en-US" sz="1600" dirty="0"/>
          </a:p>
          <a:p>
            <a:pPr marL="39688" indent="0">
              <a:buNone/>
            </a:pPr>
            <a:r>
              <a:rPr lang="en-US" sz="1600" dirty="0"/>
              <a:t>-- vendors, cryptographers, and gov't agencies worldwide</a:t>
            </a:r>
          </a:p>
          <a:p>
            <a:pPr marL="39688" indent="0">
              <a:buNone/>
            </a:pPr>
            <a:r>
              <a:rPr lang="en-US" sz="1600" dirty="0"/>
              <a:t>* SACM (Security Automation and Continuous Monitoring)</a:t>
            </a:r>
          </a:p>
          <a:p>
            <a:pPr marL="39688" indent="0">
              <a:buNone/>
            </a:pPr>
            <a:r>
              <a:rPr lang="en-US" sz="1600" dirty="0"/>
              <a:t>-- </a:t>
            </a:r>
            <a:r>
              <a:rPr lang="en-US" sz="1600" u="sng" dirty="0">
                <a:hlinkClick r:id="rId5"/>
              </a:rPr>
              <a:t>https://datatracker.ietf.org/wg/sacm/about/</a:t>
            </a:r>
            <a:endParaRPr lang="en-US" sz="1600" dirty="0"/>
          </a:p>
          <a:p>
            <a:pPr marL="39688" indent="0">
              <a:buNone/>
            </a:pPr>
            <a:r>
              <a:rPr lang="en-US" sz="1600" dirty="0"/>
              <a:t>-- heavy TCG and US gov't participation - "son of SCAP“</a:t>
            </a:r>
          </a:p>
          <a:p>
            <a:pPr marL="39688" indent="0">
              <a:buNone/>
            </a:pPr>
            <a:r>
              <a:rPr lang="en-US" sz="1600" dirty="0"/>
              <a:t>* SAAG (Security Area Advisory Group)</a:t>
            </a:r>
          </a:p>
          <a:p>
            <a:pPr marL="39688" indent="0">
              <a:buNone/>
            </a:pPr>
            <a:r>
              <a:rPr lang="en-US" sz="1600" dirty="0"/>
              <a:t>-- </a:t>
            </a:r>
            <a:r>
              <a:rPr lang="en-US" sz="1600" u="sng" dirty="0">
                <a:hlinkClick r:id="rId6"/>
              </a:rPr>
              <a:t>https://www.ietf.org/mailman/listinfo/saag</a:t>
            </a:r>
            <a:endParaRPr lang="en-US" sz="1600" dirty="0"/>
          </a:p>
          <a:p>
            <a:pPr marL="39688" indent="0">
              <a:buNone/>
            </a:pPr>
            <a:r>
              <a:rPr lang="en-US" sz="1600" dirty="0"/>
              <a:t>-- heads-ups on new and ongoing security work </a:t>
            </a:r>
          </a:p>
          <a:p>
            <a:pPr marL="39688" indent="0">
              <a:buNone/>
            </a:pPr>
            <a:r>
              <a:rPr lang="en-US" sz="1600" dirty="0">
                <a:highlight>
                  <a:srgbClr val="FFFF00"/>
                </a:highlight>
              </a:rPr>
              <a:t>* RATS (Remote </a:t>
            </a:r>
            <a:r>
              <a:rPr lang="en-US" sz="1600" dirty="0" err="1">
                <a:highlight>
                  <a:srgbClr val="FFFF00"/>
                </a:highlight>
              </a:rPr>
              <a:t>ATtestation</a:t>
            </a:r>
            <a:r>
              <a:rPr lang="en-US" sz="1600" dirty="0">
                <a:highlight>
                  <a:srgbClr val="FFFF00"/>
                </a:highlight>
              </a:rPr>
              <a:t> </a:t>
            </a:r>
            <a:r>
              <a:rPr lang="en-US" sz="1600" dirty="0" err="1">
                <a:highlight>
                  <a:srgbClr val="FFFF00"/>
                </a:highlight>
              </a:rPr>
              <a:t>ProcedureS</a:t>
            </a:r>
            <a:r>
              <a:rPr lang="en-US" sz="1600" dirty="0">
                <a:highlight>
                  <a:srgbClr val="FFFF00"/>
                </a:highlight>
              </a:rPr>
              <a:t>) - brand new!</a:t>
            </a:r>
          </a:p>
          <a:p>
            <a:pPr marL="39688" indent="0">
              <a:buNone/>
            </a:pPr>
            <a:r>
              <a:rPr lang="en-US" sz="1600" dirty="0">
                <a:highlight>
                  <a:srgbClr val="FFFF00"/>
                </a:highlight>
              </a:rPr>
              <a:t>-- </a:t>
            </a:r>
            <a:r>
              <a:rPr lang="en-US" sz="1600" u="sng" dirty="0">
                <a:highlight>
                  <a:srgbClr val="FFFF00"/>
                </a:highlight>
                <a:hlinkClick r:id="rId7"/>
              </a:rPr>
              <a:t>https://datatracker.ietf.org/wg/rats/about/</a:t>
            </a:r>
            <a:endParaRPr lang="en-US" sz="1600" dirty="0">
              <a:highlight>
                <a:srgbClr val="FFFF00"/>
              </a:highlight>
            </a:endParaRPr>
          </a:p>
          <a:p>
            <a:pPr marL="39688" indent="0">
              <a:buNone/>
            </a:pPr>
            <a:r>
              <a:rPr lang="en-US" sz="1600" dirty="0">
                <a:highlight>
                  <a:srgbClr val="FFFF00"/>
                </a:highlight>
              </a:rPr>
              <a:t>-- device and entity attestation - heavy TCG, GP, ARM, USG participation</a:t>
            </a:r>
          </a:p>
          <a:p>
            <a:pPr marL="39688" indent="0">
              <a:buNone/>
            </a:pPr>
            <a:r>
              <a:rPr lang="en-US" sz="1600" dirty="0">
                <a:highlight>
                  <a:srgbClr val="FFFF00"/>
                </a:highlight>
              </a:rPr>
              <a:t>* IRTF CFRG (Internet Research Task Force Crypto Forum RG)</a:t>
            </a:r>
          </a:p>
          <a:p>
            <a:pPr marL="39688" indent="0">
              <a:buNone/>
            </a:pPr>
            <a:r>
              <a:rPr lang="en-US" sz="1600" dirty="0">
                <a:highlight>
                  <a:srgbClr val="FFFF00"/>
                </a:highlight>
              </a:rPr>
              <a:t>-- </a:t>
            </a:r>
            <a:r>
              <a:rPr lang="en-US" sz="1600" u="sng" dirty="0">
                <a:highlight>
                  <a:srgbClr val="FFFF00"/>
                </a:highlight>
                <a:hlinkClick r:id="rId8"/>
              </a:rPr>
              <a:t>https://datatracker.ietf.org/rg/cfrg/about/</a:t>
            </a:r>
            <a:endParaRPr lang="en-US" sz="1600" dirty="0">
              <a:highlight>
                <a:srgbClr val="FFFF00"/>
              </a:highlight>
            </a:endParaRPr>
          </a:p>
          <a:p>
            <a:pPr marL="39688" indent="0">
              <a:buNone/>
            </a:pPr>
            <a:r>
              <a:rPr lang="en-US" sz="1600" dirty="0">
                <a:highlight>
                  <a:srgbClr val="FFFF00"/>
                </a:highlight>
              </a:rPr>
              <a:t>-- pre-eminent group of cryptographers and security experts!</a:t>
            </a:r>
          </a:p>
          <a:p>
            <a:pPr marL="39688" indent="0">
              <a:buNone/>
            </a:pPr>
            <a:endParaRPr lang="en-US" sz="1600" dirty="0"/>
          </a:p>
          <a:p>
            <a:pPr lvl="1" fontAlgn="ctr"/>
            <a:endParaRPr lang="en-US" sz="2200" dirty="0"/>
          </a:p>
          <a:p>
            <a:pPr lvl="1" fontAlgn="ctr"/>
            <a:endParaRPr lang="en-US" sz="2200" dirty="0"/>
          </a:p>
          <a:p>
            <a:pPr lvl="1" fontAlgn="ctr"/>
            <a:endParaRPr lang="en-US" sz="2200" dirty="0"/>
          </a:p>
          <a:p>
            <a:pPr lvl="1" fontAlgn="ctr"/>
            <a:endParaRPr lang="en-US" sz="2200" dirty="0"/>
          </a:p>
          <a:p>
            <a:pPr lvl="1" fontAlgn="ctr"/>
            <a:endParaRPr lang="en-US" sz="2200" dirty="0"/>
          </a:p>
        </p:txBody>
      </p:sp>
    </p:spTree>
    <p:extLst>
      <p:ext uri="{BB962C8B-B14F-4D97-AF65-F5344CB8AC3E}">
        <p14:creationId xmlns:p14="http://schemas.microsoft.com/office/powerpoint/2010/main" val="19240740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68657" y="1189037"/>
            <a:ext cx="8748343" cy="5248897"/>
          </a:xfrm>
        </p:spPr>
        <p:txBody>
          <a:bodyPr rIns="132080"/>
          <a:lstStyle/>
          <a:p>
            <a:pPr marL="39688" indent="0">
              <a:buNone/>
            </a:pPr>
            <a:r>
              <a:rPr lang="en-US" sz="1600" dirty="0"/>
              <a:t> (2) TCG (Trusted Computing Group) - $15K/year for corporations</a:t>
            </a:r>
          </a:p>
          <a:p>
            <a:pPr marL="39688" indent="0">
              <a:buNone/>
            </a:pPr>
            <a:r>
              <a:rPr lang="en-US" sz="1600" dirty="0"/>
              <a:t>-- </a:t>
            </a:r>
            <a:r>
              <a:rPr lang="en-US" sz="1600" u="sng" dirty="0">
                <a:hlinkClick r:id="rId4"/>
              </a:rPr>
              <a:t>https://trustedcomputinggroup.org/</a:t>
            </a:r>
            <a:endParaRPr lang="en-US" sz="1600" dirty="0"/>
          </a:p>
          <a:p>
            <a:pPr marL="39688" indent="0">
              <a:buNone/>
            </a:pPr>
            <a:r>
              <a:rPr lang="en-US" sz="1600" dirty="0"/>
              <a:t>-- Ricoh, Canon, Google, Qualcomm, Samsung, Infineon, NXP, etc. members</a:t>
            </a:r>
          </a:p>
          <a:p>
            <a:pPr marL="39688" indent="0">
              <a:buNone/>
            </a:pPr>
            <a:r>
              <a:rPr lang="en-US" sz="1600" dirty="0"/>
              <a:t>* TPM (Trusted Platform Module)</a:t>
            </a:r>
          </a:p>
          <a:p>
            <a:pPr marL="39688" indent="0">
              <a:buNone/>
            </a:pPr>
            <a:r>
              <a:rPr lang="en-US" sz="1600" dirty="0"/>
              <a:t>-- </a:t>
            </a:r>
            <a:r>
              <a:rPr lang="en-US" sz="1600" u="sng" dirty="0">
                <a:hlinkClick r:id="rId5"/>
              </a:rPr>
              <a:t>https://trustedcomputinggroup.org/work-groups/trusted-platform-module/</a:t>
            </a:r>
            <a:endParaRPr lang="en-US" sz="1600" dirty="0"/>
          </a:p>
          <a:p>
            <a:pPr marL="39688" indent="0">
              <a:buNone/>
            </a:pPr>
            <a:r>
              <a:rPr lang="en-US" sz="1600" dirty="0"/>
              <a:t>-- voting TPM 2.0 r1.55 out for public review *and* publication</a:t>
            </a:r>
          </a:p>
          <a:p>
            <a:pPr marL="39688" indent="0">
              <a:buNone/>
            </a:pPr>
            <a:r>
              <a:rPr lang="en-US" sz="1600" dirty="0"/>
              <a:t>* TNC (Trusted Network Communications)</a:t>
            </a:r>
          </a:p>
          <a:p>
            <a:pPr marL="39688" indent="0">
              <a:buNone/>
            </a:pPr>
            <a:r>
              <a:rPr lang="en-US" sz="1600" dirty="0"/>
              <a:t>-- </a:t>
            </a:r>
            <a:r>
              <a:rPr lang="en-US" sz="1600" u="sng" dirty="0">
                <a:hlinkClick r:id="rId6"/>
              </a:rPr>
              <a:t>https://trustedcomputinggroup.org/work-groups/trusted-network-communications/</a:t>
            </a:r>
            <a:endParaRPr lang="en-US" sz="1600" dirty="0"/>
          </a:p>
          <a:p>
            <a:pPr marL="39688" indent="0">
              <a:buNone/>
            </a:pPr>
            <a:r>
              <a:rPr lang="en-US" sz="1600" dirty="0"/>
              <a:t>-- heavy collaboration w/ IETF NEA, SACM, RATS, and others</a:t>
            </a:r>
          </a:p>
          <a:p>
            <a:pPr marL="39688" indent="0">
              <a:buNone/>
            </a:pPr>
            <a:r>
              <a:rPr lang="en-US" sz="1600" dirty="0"/>
              <a:t>* </a:t>
            </a:r>
            <a:r>
              <a:rPr lang="en-US" sz="1600" dirty="0" err="1"/>
              <a:t>EmSys</a:t>
            </a:r>
            <a:r>
              <a:rPr lang="en-US" sz="1600" dirty="0"/>
              <a:t> (Embedded Systems)</a:t>
            </a:r>
          </a:p>
          <a:p>
            <a:pPr marL="39688" indent="0">
              <a:buNone/>
            </a:pPr>
            <a:r>
              <a:rPr lang="en-US" sz="1600" dirty="0"/>
              <a:t>-- </a:t>
            </a:r>
            <a:r>
              <a:rPr lang="en-US" sz="1600" u="sng" dirty="0">
                <a:hlinkClick r:id="rId7"/>
              </a:rPr>
              <a:t>https://trustedcomputinggroup.org/work-groups/embedded-systems/</a:t>
            </a:r>
            <a:endParaRPr lang="en-US" sz="1600" dirty="0"/>
          </a:p>
          <a:p>
            <a:pPr marL="39688" indent="0">
              <a:buNone/>
            </a:pPr>
            <a:r>
              <a:rPr lang="en-US" sz="1600" dirty="0"/>
              <a:t>-- SGs on Network Equipment, IoT, Industrial, Vehicles, etc.</a:t>
            </a:r>
          </a:p>
          <a:p>
            <a:pPr marL="39688" indent="0">
              <a:buNone/>
            </a:pPr>
            <a:r>
              <a:rPr lang="en-US" sz="1600" dirty="0"/>
              <a:t>-- home of former Hardcopy Device WG</a:t>
            </a:r>
          </a:p>
          <a:p>
            <a:pPr marL="39688" indent="0">
              <a:buNone/>
            </a:pPr>
            <a:r>
              <a:rPr lang="en-US" sz="1600" dirty="0"/>
              <a:t>* MPWG (Mobile Platform WG) and TMS (Trusted Mobility Solutions) WG</a:t>
            </a:r>
          </a:p>
          <a:p>
            <a:pPr marL="39688" indent="0">
              <a:buNone/>
            </a:pPr>
            <a:r>
              <a:rPr lang="en-US" sz="1600" dirty="0"/>
              <a:t>-- </a:t>
            </a:r>
            <a:r>
              <a:rPr lang="en-US" sz="1600" u="sng" dirty="0">
                <a:hlinkClick r:id="rId8"/>
              </a:rPr>
              <a:t>https://trustedcomputinggroup.org/work-groups/mobile/</a:t>
            </a:r>
            <a:endParaRPr lang="en-US" sz="1600" dirty="0"/>
          </a:p>
          <a:p>
            <a:pPr marL="39688" indent="0">
              <a:buNone/>
            </a:pPr>
            <a:r>
              <a:rPr lang="en-US" sz="1600" dirty="0"/>
              <a:t>-- mobile phones, telecom networks, 4G and 5G w/ ETSI, 3GPP, GP, etc.</a:t>
            </a:r>
          </a:p>
          <a:p>
            <a:pPr marL="39688" indent="0">
              <a:buNone/>
            </a:pPr>
            <a:endParaRPr lang="en-US" sz="1600" dirty="0"/>
          </a:p>
          <a:p>
            <a:pPr lvl="1" fontAlgn="ctr"/>
            <a:endParaRPr lang="en-US" sz="1600" dirty="0"/>
          </a:p>
          <a:p>
            <a:pPr lvl="1" fontAlgn="ctr"/>
            <a:endParaRPr lang="en-US" sz="2200" dirty="0"/>
          </a:p>
          <a:p>
            <a:pPr lvl="1" fontAlgn="ctr"/>
            <a:endParaRPr lang="en-US" sz="2200" dirty="0"/>
          </a:p>
          <a:p>
            <a:pPr lvl="1" fontAlgn="ctr"/>
            <a:endParaRPr lang="en-US" sz="2200" dirty="0"/>
          </a:p>
          <a:p>
            <a:pPr lvl="1" fontAlgn="ctr"/>
            <a:endParaRPr lang="en-US" sz="2200" dirty="0"/>
          </a:p>
        </p:txBody>
      </p:sp>
    </p:spTree>
    <p:extLst>
      <p:ext uri="{BB962C8B-B14F-4D97-AF65-F5344CB8AC3E}">
        <p14:creationId xmlns:p14="http://schemas.microsoft.com/office/powerpoint/2010/main" val="36404550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143000"/>
            <a:ext cx="8748343" cy="5197476"/>
          </a:xfrm>
        </p:spPr>
        <p:txBody>
          <a:bodyPr rIns="132080"/>
          <a:lstStyle/>
          <a:p>
            <a:pPr marL="39688" indent="0">
              <a:buNone/>
            </a:pPr>
            <a:r>
              <a:rPr lang="en-US" sz="1600" dirty="0"/>
              <a:t>(3) US NIST - FREE!</a:t>
            </a:r>
          </a:p>
          <a:p>
            <a:pPr marL="39688" indent="0">
              <a:buNone/>
            </a:pPr>
            <a:r>
              <a:rPr lang="en-US" sz="1600" dirty="0"/>
              <a:t>* LWC (Lightweight Cryptography)</a:t>
            </a:r>
          </a:p>
          <a:p>
            <a:pPr marL="39688" indent="0">
              <a:buNone/>
            </a:pPr>
            <a:r>
              <a:rPr lang="en-US" sz="1600" dirty="0"/>
              <a:t>-- </a:t>
            </a:r>
            <a:r>
              <a:rPr lang="en-US" sz="1600" u="sng" dirty="0">
                <a:hlinkClick r:id="rId4"/>
              </a:rPr>
              <a:t>https://www.nist.gov/programs-projects/lightweight-cryptography</a:t>
            </a:r>
            <a:endParaRPr lang="en-US" sz="1600" dirty="0"/>
          </a:p>
          <a:p>
            <a:pPr marL="39688" indent="0">
              <a:buNone/>
            </a:pPr>
            <a:r>
              <a:rPr lang="en-US" sz="1600" dirty="0"/>
              <a:t>-- for resource-constrained devices (including mobile phones)</a:t>
            </a:r>
          </a:p>
          <a:p>
            <a:pPr marL="39688" indent="0">
              <a:buNone/>
            </a:pPr>
            <a:r>
              <a:rPr lang="en-US" sz="1600" dirty="0"/>
              <a:t>* TC (Threshold Cryptography)</a:t>
            </a:r>
          </a:p>
          <a:p>
            <a:pPr marL="39688" indent="0">
              <a:buNone/>
            </a:pPr>
            <a:r>
              <a:rPr lang="en-US" sz="1600" dirty="0"/>
              <a:t>-- </a:t>
            </a:r>
            <a:r>
              <a:rPr lang="en-US" sz="1600" u="sng" dirty="0">
                <a:hlinkClick r:id="rId5"/>
              </a:rPr>
              <a:t>https://csrc.nist.gov/Projects/Threshold-Cryptography</a:t>
            </a:r>
            <a:endParaRPr lang="en-US" sz="1600" dirty="0"/>
          </a:p>
          <a:p>
            <a:pPr marL="39688" indent="0">
              <a:buNone/>
            </a:pPr>
            <a:r>
              <a:rPr lang="en-US" sz="1600" dirty="0"/>
              <a:t>-- multi-party signatures and encryption algorithms - hot stuff!</a:t>
            </a:r>
          </a:p>
          <a:p>
            <a:pPr marL="39688" indent="0">
              <a:buNone/>
            </a:pPr>
            <a:r>
              <a:rPr lang="en-US" sz="1600" dirty="0"/>
              <a:t>* CF (Cybersecurity Framework)</a:t>
            </a:r>
          </a:p>
          <a:p>
            <a:pPr marL="39688" indent="0">
              <a:buNone/>
            </a:pPr>
            <a:r>
              <a:rPr lang="en-US" sz="1600" dirty="0"/>
              <a:t>-- </a:t>
            </a:r>
            <a:r>
              <a:rPr lang="en-US" sz="1600" u="sng" dirty="0">
                <a:hlinkClick r:id="rId6"/>
              </a:rPr>
              <a:t>https://www.nist.gov/cyberframework</a:t>
            </a:r>
            <a:endParaRPr lang="en-US" sz="1600" dirty="0"/>
          </a:p>
          <a:p>
            <a:pPr marL="39688" indent="0">
              <a:buNone/>
            </a:pPr>
            <a:r>
              <a:rPr lang="en-US" sz="1600" dirty="0"/>
              <a:t>* PQC (Post-Quantum Crypto)</a:t>
            </a:r>
          </a:p>
          <a:p>
            <a:pPr marL="39688" indent="0">
              <a:buNone/>
            </a:pPr>
            <a:r>
              <a:rPr lang="en-US" sz="1600" dirty="0"/>
              <a:t>-- </a:t>
            </a:r>
            <a:r>
              <a:rPr lang="en-US" sz="1600" u="sng" dirty="0">
                <a:hlinkClick r:id="rId7"/>
              </a:rPr>
              <a:t>https://csrc.nist.gov/Projects/Post-Quantum-Cryptography</a:t>
            </a:r>
            <a:endParaRPr lang="en-US" sz="1600" dirty="0"/>
          </a:p>
          <a:p>
            <a:pPr marL="39688" indent="0">
              <a:buNone/>
            </a:pPr>
            <a:r>
              <a:rPr lang="en-US" sz="1600" dirty="0"/>
              <a:t>* SWID (Software Identification Tags)</a:t>
            </a:r>
          </a:p>
          <a:p>
            <a:pPr marL="39688" indent="0">
              <a:buNone/>
            </a:pPr>
            <a:r>
              <a:rPr lang="en-US" sz="1600" dirty="0"/>
              <a:t>-- </a:t>
            </a:r>
            <a:r>
              <a:rPr lang="en-US" sz="1600" u="sng" dirty="0">
                <a:hlinkClick r:id="rId8"/>
              </a:rPr>
              <a:t>https://csrc.nist.gov/Projects/Software-Identification-SWID</a:t>
            </a:r>
            <a:endParaRPr lang="en-US" sz="1600" dirty="0"/>
          </a:p>
          <a:p>
            <a:pPr marL="39688" indent="0">
              <a:buNone/>
            </a:pPr>
            <a:r>
              <a:rPr lang="en-US" sz="1600" dirty="0"/>
              <a:t>-- see also </a:t>
            </a:r>
            <a:r>
              <a:rPr lang="en-US" sz="1600" u="sng" dirty="0">
                <a:hlinkClick r:id="rId9"/>
              </a:rPr>
              <a:t>https://datatracker.ietf.org/doc/draft-ietf-sacm-coswid/</a:t>
            </a:r>
            <a:endParaRPr lang="en-US" sz="1600" dirty="0"/>
          </a:p>
          <a:p>
            <a:pPr marL="39688" indent="0">
              <a:buNone/>
            </a:pPr>
            <a:r>
              <a:rPr lang="en-US" sz="1600" dirty="0"/>
              <a:t>-- underlies runtime integrity and remote attestation work</a:t>
            </a:r>
          </a:p>
          <a:p>
            <a:pPr marL="39688" indent="0">
              <a:buNone/>
            </a:pPr>
            <a:r>
              <a:rPr lang="en-US" sz="1600" dirty="0"/>
              <a:t>* SWA (Software Assurance)</a:t>
            </a:r>
          </a:p>
          <a:p>
            <a:pPr marL="39688" indent="0">
              <a:buNone/>
            </a:pPr>
            <a:r>
              <a:rPr lang="en-US" sz="1600" dirty="0"/>
              <a:t>-- </a:t>
            </a:r>
            <a:r>
              <a:rPr lang="en-US" sz="1600" u="sng" dirty="0">
                <a:hlinkClick r:id="rId10"/>
              </a:rPr>
              <a:t>https://www.nist.gov/itl/ssd/software-assurance</a:t>
            </a:r>
            <a:endParaRPr lang="en-US" sz="1600" dirty="0"/>
          </a:p>
          <a:p>
            <a:pPr marL="39688" indent="0">
              <a:buNone/>
            </a:pPr>
            <a:endParaRPr lang="en-US" dirty="0"/>
          </a:p>
          <a:p>
            <a:pPr marL="39688" indent="0">
              <a:buNone/>
            </a:pPr>
            <a:endParaRPr lang="en-US" sz="1600" dirty="0"/>
          </a:p>
          <a:p>
            <a:pPr marL="446088" lvl="1" indent="0" fontAlgn="ctr">
              <a:buNone/>
            </a:pPr>
            <a:endParaRPr lang="en-US" sz="2200" dirty="0"/>
          </a:p>
          <a:p>
            <a:pPr lvl="1" fontAlgn="ctr"/>
            <a:endParaRPr lang="en-US" sz="2200" dirty="0"/>
          </a:p>
          <a:p>
            <a:pPr lvl="1" fontAlgn="ctr"/>
            <a:endParaRPr lang="en-US" sz="2200" dirty="0"/>
          </a:p>
          <a:p>
            <a:pPr marL="446088" lvl="1" indent="0" fontAlgn="ctr">
              <a:buNone/>
            </a:pPr>
            <a:endParaRPr lang="en-US" sz="2200" dirty="0"/>
          </a:p>
        </p:txBody>
      </p:sp>
    </p:spTree>
    <p:extLst>
      <p:ext uri="{BB962C8B-B14F-4D97-AF65-F5344CB8AC3E}">
        <p14:creationId xmlns:p14="http://schemas.microsoft.com/office/powerpoint/2010/main" val="15228350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270000"/>
            <a:ext cx="8748343" cy="5197476"/>
          </a:xfrm>
        </p:spPr>
        <p:txBody>
          <a:bodyPr rIns="132080"/>
          <a:lstStyle/>
          <a:p>
            <a:pPr marL="39688" indent="0">
              <a:buNone/>
            </a:pPr>
            <a:r>
              <a:rPr lang="en-US" sz="2400" dirty="0"/>
              <a:t>* RATS (Remote </a:t>
            </a:r>
            <a:r>
              <a:rPr lang="en-US" sz="2400" dirty="0" err="1"/>
              <a:t>ATtestation</a:t>
            </a:r>
            <a:r>
              <a:rPr lang="en-US" sz="2400" dirty="0"/>
              <a:t> </a:t>
            </a:r>
            <a:r>
              <a:rPr lang="en-US" sz="2400" dirty="0" err="1"/>
              <a:t>ProcedureS</a:t>
            </a:r>
            <a:r>
              <a:rPr lang="en-US" sz="2400" dirty="0"/>
              <a:t>)</a:t>
            </a:r>
            <a:endParaRPr lang="en-US" dirty="0"/>
          </a:p>
          <a:p>
            <a:pPr marL="39688" indent="0">
              <a:buNone/>
            </a:pPr>
            <a:r>
              <a:rPr lang="en-US" u="sng" dirty="0"/>
              <a:t>About RATS</a:t>
            </a:r>
          </a:p>
          <a:p>
            <a:pPr marL="39688" indent="0">
              <a:spcBef>
                <a:spcPts val="0"/>
              </a:spcBef>
              <a:buNone/>
            </a:pPr>
            <a:r>
              <a:rPr lang="en-US" dirty="0"/>
              <a:t>In network protocol exchanges, it is often the case that one entity (a Relying Party) requires Evidence about a remote peer to assess the peer's trustworthiness, and a way to appraise such Evidence. The evidence is typically a set of claims about its software and hardware platform. This document describes an architecture for such remote attestation procedures (RATS).</a:t>
            </a:r>
          </a:p>
          <a:p>
            <a:pPr marL="39688" indent="0">
              <a:spcBef>
                <a:spcPts val="0"/>
              </a:spcBef>
              <a:buNone/>
            </a:pPr>
            <a:endParaRPr lang="en-US" sz="2000" dirty="0"/>
          </a:p>
          <a:p>
            <a:pPr marL="39688" indent="0">
              <a:spcBef>
                <a:spcPts val="0"/>
              </a:spcBef>
              <a:buNone/>
            </a:pPr>
            <a:endParaRPr lang="en-US" sz="1600" dirty="0"/>
          </a:p>
          <a:p>
            <a:pPr marL="446088" lvl="1" indent="0" fontAlgn="ctr">
              <a:buNone/>
            </a:pPr>
            <a:endParaRPr lang="en-US" sz="2200" dirty="0"/>
          </a:p>
          <a:p>
            <a:pPr lvl="1" fontAlgn="ctr"/>
            <a:endParaRPr lang="en-US" sz="2200" dirty="0"/>
          </a:p>
          <a:p>
            <a:pPr lvl="1" fontAlgn="ctr"/>
            <a:endParaRPr lang="en-US" sz="2200" dirty="0"/>
          </a:p>
          <a:p>
            <a:pPr marL="446088" lvl="1" indent="0" fontAlgn="ctr">
              <a:buNone/>
            </a:pPr>
            <a:endParaRPr lang="en-US" sz="2200" dirty="0"/>
          </a:p>
        </p:txBody>
      </p:sp>
    </p:spTree>
    <p:extLst>
      <p:ext uri="{BB962C8B-B14F-4D97-AF65-F5344CB8AC3E}">
        <p14:creationId xmlns:p14="http://schemas.microsoft.com/office/powerpoint/2010/main" val="41909772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270000"/>
            <a:ext cx="8748343" cy="482600"/>
          </a:xfrm>
        </p:spPr>
        <p:txBody>
          <a:bodyPr rIns="132080"/>
          <a:lstStyle/>
          <a:p>
            <a:pPr marL="39688" indent="0">
              <a:buNone/>
            </a:pPr>
            <a:r>
              <a:rPr lang="en-US" sz="2400" dirty="0"/>
              <a:t>* RATS (Remote </a:t>
            </a:r>
            <a:r>
              <a:rPr lang="en-US" sz="2400" dirty="0" err="1"/>
              <a:t>ATtestation</a:t>
            </a:r>
            <a:r>
              <a:rPr lang="en-US" sz="2400" dirty="0"/>
              <a:t> </a:t>
            </a:r>
            <a:r>
              <a:rPr lang="en-US" sz="2400" dirty="0" err="1"/>
              <a:t>ProcedureS</a:t>
            </a:r>
            <a:r>
              <a:rPr lang="en-US" sz="2400" dirty="0"/>
              <a:t>)</a:t>
            </a:r>
            <a:endParaRPr lang="en-US" dirty="0"/>
          </a:p>
          <a:p>
            <a:pPr marL="39688" indent="0">
              <a:spcBef>
                <a:spcPts val="0"/>
              </a:spcBef>
              <a:buNone/>
            </a:pPr>
            <a:endParaRPr lang="en-US" sz="2000" dirty="0"/>
          </a:p>
          <a:p>
            <a:pPr marL="39688" indent="0">
              <a:spcBef>
                <a:spcPts val="0"/>
              </a:spcBef>
              <a:buNone/>
            </a:pPr>
            <a:endParaRPr lang="en-US" sz="1600" dirty="0"/>
          </a:p>
          <a:p>
            <a:pPr marL="446088" lvl="1" indent="0" fontAlgn="ctr">
              <a:buNone/>
            </a:pPr>
            <a:endParaRPr lang="en-US" sz="2200" dirty="0"/>
          </a:p>
          <a:p>
            <a:pPr marL="446088" lvl="1" indent="0" fontAlgn="ctr">
              <a:buNone/>
            </a:pPr>
            <a:endParaRPr lang="en-US" sz="2200" dirty="0"/>
          </a:p>
          <a:p>
            <a:pPr lvl="1" fontAlgn="ctr"/>
            <a:endParaRPr lang="en-US" sz="2200" dirty="0"/>
          </a:p>
          <a:p>
            <a:pPr marL="446088" lvl="1" indent="0" fontAlgn="ctr">
              <a:buNone/>
            </a:pPr>
            <a:endParaRPr lang="en-US" sz="2200" dirty="0"/>
          </a:p>
        </p:txBody>
      </p:sp>
      <p:pic>
        <p:nvPicPr>
          <p:cNvPr id="2" name="Picture 1">
            <a:extLst>
              <a:ext uri="{FF2B5EF4-FFF2-40B4-BE49-F238E27FC236}">
                <a16:creationId xmlns:a16="http://schemas.microsoft.com/office/drawing/2014/main" id="{85BD8500-58A2-4302-969E-9F65386E4628}"/>
              </a:ext>
            </a:extLst>
          </p:cNvPr>
          <p:cNvPicPr>
            <a:picLocks noChangeAspect="1"/>
          </p:cNvPicPr>
          <p:nvPr/>
        </p:nvPicPr>
        <p:blipFill>
          <a:blip r:embed="rId4"/>
          <a:stretch>
            <a:fillRect/>
          </a:stretch>
        </p:blipFill>
        <p:spPr>
          <a:xfrm>
            <a:off x="167057" y="1752600"/>
            <a:ext cx="8849943" cy="4795838"/>
          </a:xfrm>
          <a:prstGeom prst="rect">
            <a:avLst/>
          </a:prstGeom>
        </p:spPr>
      </p:pic>
    </p:spTree>
    <p:extLst>
      <p:ext uri="{BB962C8B-B14F-4D97-AF65-F5344CB8AC3E}">
        <p14:creationId xmlns:p14="http://schemas.microsoft.com/office/powerpoint/2010/main" val="15285429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29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29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270000"/>
            <a:ext cx="8748343" cy="5197476"/>
          </a:xfrm>
        </p:spPr>
        <p:txBody>
          <a:bodyPr rIns="132080"/>
          <a:lstStyle/>
          <a:p>
            <a:pPr marL="39688" indent="0">
              <a:buNone/>
            </a:pPr>
            <a:r>
              <a:rPr lang="en-US" sz="2400" dirty="0"/>
              <a:t>* SAAG (Security Area Advisory Group)</a:t>
            </a:r>
            <a:endParaRPr lang="en-US" dirty="0"/>
          </a:p>
          <a:p>
            <a:pPr marL="39688" indent="0">
              <a:buNone/>
            </a:pPr>
            <a:r>
              <a:rPr lang="en-US" u="sng" dirty="0"/>
              <a:t>About SAAG</a:t>
            </a:r>
          </a:p>
          <a:p>
            <a:pPr marL="39688" indent="0">
              <a:spcBef>
                <a:spcPts val="0"/>
              </a:spcBef>
              <a:buNone/>
            </a:pPr>
            <a:r>
              <a:rPr lang="en-US" dirty="0"/>
              <a:t>The SAAG List is the IETF mailing list for the Security Area Advisory Group which meets once at each IETF meeting as part of the Security Area.</a:t>
            </a:r>
          </a:p>
          <a:p>
            <a:pPr marL="39688" indent="0">
              <a:spcBef>
                <a:spcPts val="0"/>
              </a:spcBef>
              <a:buNone/>
            </a:pPr>
            <a:endParaRPr lang="en-US" sz="2000" dirty="0"/>
          </a:p>
          <a:p>
            <a:pPr marL="39688" indent="0">
              <a:spcBef>
                <a:spcPts val="0"/>
              </a:spcBef>
              <a:buNone/>
            </a:pPr>
            <a:endParaRPr lang="en-US" sz="1600" dirty="0"/>
          </a:p>
          <a:p>
            <a:pPr marL="446088" lvl="1" indent="0" fontAlgn="ctr">
              <a:buNone/>
            </a:pPr>
            <a:endParaRPr lang="en-US" sz="2200" dirty="0"/>
          </a:p>
          <a:p>
            <a:pPr lvl="1" fontAlgn="ctr"/>
            <a:endParaRPr lang="en-US" sz="2200" dirty="0"/>
          </a:p>
          <a:p>
            <a:pPr lvl="1" fontAlgn="ctr"/>
            <a:endParaRPr lang="en-US" sz="2200" dirty="0"/>
          </a:p>
          <a:p>
            <a:pPr marL="446088" lvl="1" indent="0" fontAlgn="ctr">
              <a:buNone/>
            </a:pPr>
            <a:endParaRPr lang="en-US" sz="2200" dirty="0"/>
          </a:p>
        </p:txBody>
      </p:sp>
    </p:spTree>
    <p:extLst>
      <p:ext uri="{BB962C8B-B14F-4D97-AF65-F5344CB8AC3E}">
        <p14:creationId xmlns:p14="http://schemas.microsoft.com/office/powerpoint/2010/main" val="30890880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AA6E50A6-D7F7-4F80-9DA2-0B9DB8C729C4}" type="slidenum">
              <a:rPr lang="en-US" altLang="en-US" sz="1100" smtClean="0">
                <a:solidFill>
                  <a:srgbClr val="FFFFFF"/>
                </a:solidFill>
                <a:latin typeface="Arial" charset="0"/>
                <a:cs typeface="Arial" charset="0"/>
                <a:sym typeface="Arial" charset="0"/>
              </a:rPr>
              <a:pPr eaLnBrk="1" hangingPunct="1">
                <a:spcBef>
                  <a:spcPct val="0"/>
                </a:spcBef>
                <a:buSzTx/>
                <a:buFontTx/>
                <a:buNone/>
              </a:pPr>
              <a:t>3</a:t>
            </a:fld>
            <a:endParaRPr lang="en-US" altLang="en-US" sz="1100">
              <a:solidFill>
                <a:srgbClr val="FFFFFF"/>
              </a:solidFill>
              <a:latin typeface="Arial" charset="0"/>
              <a:cs typeface="Arial" charset="0"/>
              <a:sym typeface="Arial" charset="0"/>
            </a:endParaRPr>
          </a:p>
        </p:txBody>
      </p:sp>
      <p:sp>
        <p:nvSpPr>
          <p:cNvPr id="8195"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7"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sp>
        <p:nvSpPr>
          <p:cNvPr id="8198"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2020 The Printer Working Group. All rights reserved.</a:t>
            </a:r>
          </a:p>
        </p:txBody>
      </p:sp>
      <p:sp>
        <p:nvSpPr>
          <p:cNvPr id="8199" name="Rectangle 5"/>
          <p:cNvSpPr>
            <a:spLocks noGrp="1" noChangeArrowheads="1"/>
          </p:cNvSpPr>
          <p:nvPr>
            <p:ph type="title"/>
          </p:nvPr>
        </p:nvSpPr>
        <p:spPr/>
        <p:txBody>
          <a:bodyPr rIns="132080"/>
          <a:lstStyle/>
          <a:p>
            <a:pPr eaLnBrk="1" hangingPunct="1"/>
            <a:r>
              <a:rPr lang="en-US" altLang="en-US"/>
              <a:t>Intellectual Property Policy</a:t>
            </a:r>
          </a:p>
        </p:txBody>
      </p:sp>
      <p:sp>
        <p:nvSpPr>
          <p:cNvPr id="8200"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4DDF3342-0056-49CC-9936-A68C515174AF}" type="slidenum">
              <a:rPr lang="en-US" altLang="en-US" sz="1100">
                <a:solidFill>
                  <a:srgbClr val="FFFFFF"/>
                </a:solidFill>
                <a:latin typeface="Arial" charset="0"/>
                <a:cs typeface="Arial" charset="0"/>
                <a:sym typeface="Arial" charset="0"/>
              </a:rPr>
              <a:pPr algn="ctr" eaLnBrk="1" hangingPunct="1">
                <a:spcBef>
                  <a:spcPct val="0"/>
                </a:spcBef>
                <a:buSzTx/>
                <a:buFontTx/>
                <a:buNone/>
              </a:pPr>
              <a:t>3</a:t>
            </a:fld>
            <a:endParaRPr lang="en-US" altLang="en-US" sz="1100">
              <a:solidFill>
                <a:srgbClr val="FFFFFF"/>
              </a:solidFill>
              <a:latin typeface="Arial" charset="0"/>
              <a:cs typeface="Arial" charset="0"/>
              <a:sym typeface="Arial" charset="0"/>
            </a:endParaRPr>
          </a:p>
        </p:txBody>
      </p:sp>
      <p:sp>
        <p:nvSpPr>
          <p:cNvPr id="8201" name="Rectangle 7"/>
          <p:cNvSpPr>
            <a:spLocks noGrp="1" noChangeArrowheads="1"/>
          </p:cNvSpPr>
          <p:nvPr>
            <p:ph type="body" idx="1"/>
          </p:nvPr>
        </p:nvSpPr>
        <p:spPr>
          <a:xfrm>
            <a:off x="228600" y="1371600"/>
            <a:ext cx="8229600" cy="4572000"/>
          </a:xfrm>
        </p:spPr>
        <p:txBody>
          <a:bodyPr rIns="132080"/>
          <a:lstStyle/>
          <a:p>
            <a:pPr marL="58738" lvl="1" indent="0" eaLnBrk="1" hangingPunct="1">
              <a:buFont typeface="Verdana" pitchFamily="34" charset="0"/>
              <a:buNone/>
            </a:pPr>
            <a:br>
              <a:rPr lang="en-US" altLang="en-US" dirty="0"/>
            </a:br>
            <a:r>
              <a:rPr lang="en-US" altLang="en-US" sz="2400" i="1" dirty="0"/>
              <a:t>“This meeting is conducted under the rules of the PWG IP policy”.  </a:t>
            </a:r>
          </a:p>
          <a:p>
            <a:pPr marL="782638" lvl="2" indent="-342900" eaLnBrk="1" hangingPunct="1"/>
            <a:r>
              <a:rPr lang="en-US" altLang="en-US" sz="2200" dirty="0"/>
              <a:t>Refer to the IP statements in the plenary slides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30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228600" y="46038"/>
            <a:ext cx="7810500" cy="1016000"/>
          </a:xfrm>
        </p:spPr>
        <p:txBody>
          <a:bodyPr rIns="132080"/>
          <a:lstStyle/>
          <a:p>
            <a:pPr eaLnBrk="1" hangingPunct="1"/>
            <a:r>
              <a:rPr lang="fr-FR" dirty="0" err="1"/>
              <a:t>Potential</a:t>
            </a:r>
            <a:r>
              <a:rPr lang="fr-FR" dirty="0"/>
              <a:t> Standards </a:t>
            </a:r>
            <a:r>
              <a:rPr lang="fr-FR" dirty="0" err="1"/>
              <a:t>Activities</a:t>
            </a:r>
            <a:r>
              <a:rPr lang="fr-FR" dirty="0"/>
              <a:t> To Be </a:t>
            </a:r>
            <a:r>
              <a:rPr lang="fr-FR" dirty="0" err="1"/>
              <a:t>Watched</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30</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228600" y="1270000"/>
            <a:ext cx="8748343" cy="482600"/>
          </a:xfrm>
        </p:spPr>
        <p:txBody>
          <a:bodyPr rIns="132080"/>
          <a:lstStyle/>
          <a:p>
            <a:pPr marL="39688" indent="0">
              <a:buNone/>
            </a:pPr>
            <a:r>
              <a:rPr lang="en-US" sz="2400" dirty="0"/>
              <a:t>* SAAG (Security Area Advisory Group)</a:t>
            </a:r>
            <a:endParaRPr lang="en-US" sz="2200" dirty="0"/>
          </a:p>
          <a:p>
            <a:pPr marL="446088" lvl="1" indent="0" fontAlgn="ctr">
              <a:buNone/>
            </a:pPr>
            <a:endParaRPr lang="en-US" sz="2200" dirty="0"/>
          </a:p>
          <a:p>
            <a:pPr lvl="1" fontAlgn="ctr"/>
            <a:endParaRPr lang="en-US" sz="2200" dirty="0"/>
          </a:p>
          <a:p>
            <a:pPr marL="446088" lvl="1" indent="0" fontAlgn="ctr">
              <a:buNone/>
            </a:pPr>
            <a:endParaRPr lang="en-US" sz="2200" dirty="0"/>
          </a:p>
        </p:txBody>
      </p:sp>
      <p:pic>
        <p:nvPicPr>
          <p:cNvPr id="3" name="Picture 2">
            <a:extLst>
              <a:ext uri="{FF2B5EF4-FFF2-40B4-BE49-F238E27FC236}">
                <a16:creationId xmlns:a16="http://schemas.microsoft.com/office/drawing/2014/main" id="{F4B92503-2A18-4742-A55D-910BA79731D6}"/>
              </a:ext>
            </a:extLst>
          </p:cNvPr>
          <p:cNvPicPr>
            <a:picLocks noChangeAspect="1"/>
          </p:cNvPicPr>
          <p:nvPr/>
        </p:nvPicPr>
        <p:blipFill>
          <a:blip r:embed="rId4"/>
          <a:stretch>
            <a:fillRect/>
          </a:stretch>
        </p:blipFill>
        <p:spPr>
          <a:xfrm>
            <a:off x="127000" y="1784350"/>
            <a:ext cx="8849943" cy="4745234"/>
          </a:xfrm>
          <a:prstGeom prst="rect">
            <a:avLst/>
          </a:prstGeom>
        </p:spPr>
      </p:pic>
    </p:spTree>
    <p:extLst>
      <p:ext uri="{BB962C8B-B14F-4D97-AF65-F5344CB8AC3E}">
        <p14:creationId xmlns:p14="http://schemas.microsoft.com/office/powerpoint/2010/main" val="29869275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fld id="{105E428E-6775-4D9C-8446-1D29CAE62BC2}" type="slidenum">
              <a:rPr lang="en-US" altLang="en-US" sz="1100" smtClean="0">
                <a:solidFill>
                  <a:srgbClr val="FFFFFF"/>
                </a:solidFill>
                <a:latin typeface="Arial" charset="0"/>
                <a:cs typeface="Arial" charset="0"/>
                <a:sym typeface="Arial" charset="0"/>
              </a:rPr>
              <a:pPr eaLnBrk="1" hangingPunct="1">
                <a:spcBef>
                  <a:spcPct val="0"/>
                </a:spcBef>
                <a:buSzTx/>
                <a:buFontTx/>
                <a:buNone/>
              </a:pPr>
              <a:t>31</a:t>
            </a:fld>
            <a:endParaRPr lang="en-US" altLang="en-US" sz="1100">
              <a:solidFill>
                <a:srgbClr val="FFFFFF"/>
              </a:solidFill>
              <a:latin typeface="Arial" charset="0"/>
              <a:cs typeface="Arial" charset="0"/>
              <a:sym typeface="Arial" charset="0"/>
            </a:endParaRPr>
          </a:p>
        </p:txBody>
      </p:sp>
      <p:sp>
        <p:nvSpPr>
          <p:cNvPr id="15363"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dirty="0">
              <a:solidFill>
                <a:srgbClr val="000000"/>
              </a:solidFill>
              <a:latin typeface="Arial" charset="0"/>
              <a:sym typeface="Arial"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5"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endParaRPr lang="en-US" altLang="en-US" sz="1600">
              <a:solidFill>
                <a:srgbClr val="000000"/>
              </a:solidFill>
              <a:latin typeface="Arial" charset="0"/>
              <a:sym typeface="Arial" charset="0"/>
            </a:endParaRPr>
          </a:p>
        </p:txBody>
      </p:sp>
      <p:sp>
        <p:nvSpPr>
          <p:cNvPr id="15366"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lvl1pPr marL="39688"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eaLnBrk="1" hangingPunct="1">
              <a:spcBef>
                <a:spcPct val="0"/>
              </a:spcBef>
              <a:buSzTx/>
              <a:buFontTx/>
              <a:buNone/>
            </a:pPr>
            <a:r>
              <a:rPr lang="en-US" altLang="en-US" sz="1100" dirty="0">
                <a:solidFill>
                  <a:srgbClr val="FFFFFF"/>
                </a:solidFill>
                <a:latin typeface="Arial" charset="0"/>
                <a:cs typeface="Arial" charset="0"/>
                <a:sym typeface="Arial" charset="0"/>
              </a:rPr>
              <a:t>Copyright © 2020 The Printer Working Group. All rights reserved.</a:t>
            </a:r>
          </a:p>
        </p:txBody>
      </p:sp>
      <p:sp>
        <p:nvSpPr>
          <p:cNvPr id="15367" name="Rectangle 5"/>
          <p:cNvSpPr>
            <a:spLocks noGrp="1" noChangeArrowheads="1"/>
          </p:cNvSpPr>
          <p:nvPr>
            <p:ph type="title"/>
          </p:nvPr>
        </p:nvSpPr>
        <p:spPr>
          <a:xfrm>
            <a:off x="425450" y="33337"/>
            <a:ext cx="7391400" cy="982663"/>
          </a:xfrm>
        </p:spPr>
        <p:txBody>
          <a:bodyPr rIns="132080"/>
          <a:lstStyle/>
          <a:p>
            <a:pPr eaLnBrk="1" hangingPunct="1"/>
            <a:r>
              <a:rPr lang="en-US" dirty="0"/>
              <a:t>Next Steps – IDS WG</a:t>
            </a:r>
            <a:endParaRPr lang="en-US" altLang="en-US" dirty="0"/>
          </a:p>
        </p:txBody>
      </p:sp>
      <p:sp>
        <p:nvSpPr>
          <p:cNvPr id="15369" name="Text Box 7"/>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ts val="600"/>
              </a:spcBef>
              <a:buSzPct val="100000"/>
              <a:buFont typeface="Verdana" pitchFamily="34" charset="0"/>
              <a:buChar char="•"/>
              <a:defRPr sz="2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eaLnBrk="0" hangingPunct="0">
              <a:spcBef>
                <a:spcPts val="5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2pPr>
            <a:lvl3pPr marL="1143000" indent="-228600" eaLnBrk="0" hangingPunct="0">
              <a:spcBef>
                <a:spcPts val="600"/>
              </a:spcBef>
              <a:buSzPct val="100000"/>
              <a:buFont typeface="Verdana" pitchFamily="34" charset="0"/>
              <a:buChar char="•"/>
              <a:defRPr>
                <a:solidFill>
                  <a:schemeClr val="tx1"/>
                </a:solidFill>
                <a:latin typeface="Verdana" pitchFamily="34" charset="0"/>
                <a:ea typeface="ヒラギノ角ゴ ProN W3" charset="0"/>
                <a:cs typeface="ヒラギノ角ゴ ProN W3" charset="0"/>
                <a:sym typeface="Verdana" pitchFamily="34" charset="0"/>
              </a:defRPr>
            </a:lvl3pPr>
            <a:lvl4pPr marL="16002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eaLnBrk="0" hangingPunct="0">
              <a:spcBef>
                <a:spcPts val="400"/>
              </a:spcBef>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400"/>
              </a:spcBef>
              <a:spcAft>
                <a:spcPct val="0"/>
              </a:spcAft>
              <a:buSzPct val="100000"/>
              <a:buFont typeface="Verdana" pitchFamily="34" charset="0"/>
              <a:buChar char="•"/>
              <a:defRPr sz="1400">
                <a:solidFill>
                  <a:schemeClr val="tx1"/>
                </a:solidFill>
                <a:latin typeface="Verdana" pitchFamily="34" charset="0"/>
                <a:ea typeface="ヒラギノ角ゴ ProN W3" charset="0"/>
                <a:cs typeface="ヒラギノ角ゴ ProN W3" charset="0"/>
                <a:sym typeface="Verdana" pitchFamily="34" charset="0"/>
              </a:defRPr>
            </a:lvl9pPr>
          </a:lstStyle>
          <a:p>
            <a:pPr algn="ctr" eaLnBrk="1" hangingPunct="1">
              <a:spcBef>
                <a:spcPct val="0"/>
              </a:spcBef>
              <a:buSzTx/>
              <a:buFontTx/>
              <a:buNone/>
            </a:pPr>
            <a:fld id="{C3EB25E6-2D15-414B-BF40-17B8BD35F50B}" type="slidenum">
              <a:rPr lang="en-US" altLang="en-US" sz="1100">
                <a:solidFill>
                  <a:srgbClr val="FFFFFF"/>
                </a:solidFill>
                <a:latin typeface="Arial" charset="0"/>
                <a:cs typeface="Arial" charset="0"/>
                <a:sym typeface="Arial" charset="0"/>
              </a:rPr>
              <a:pPr algn="ctr" eaLnBrk="1" hangingPunct="1">
                <a:spcBef>
                  <a:spcPct val="0"/>
                </a:spcBef>
                <a:buSzTx/>
                <a:buFontTx/>
                <a:buNone/>
              </a:pPr>
              <a:t>31</a:t>
            </a:fld>
            <a:endParaRPr lang="en-US" altLang="en-US" sz="1100">
              <a:solidFill>
                <a:srgbClr val="FFFFFF"/>
              </a:solidFill>
              <a:latin typeface="Arial" charset="0"/>
              <a:cs typeface="Arial" charset="0"/>
              <a:sym typeface="Arial" charset="0"/>
            </a:endParaRPr>
          </a:p>
        </p:txBody>
      </p:sp>
      <p:sp>
        <p:nvSpPr>
          <p:cNvPr id="12" name="Content Placeholder 2"/>
          <p:cNvSpPr>
            <a:spLocks noGrp="1"/>
          </p:cNvSpPr>
          <p:nvPr>
            <p:ph idx="1"/>
          </p:nvPr>
        </p:nvSpPr>
        <p:spPr>
          <a:xfrm>
            <a:off x="140741" y="1143000"/>
            <a:ext cx="8362950" cy="5232400"/>
          </a:xfrm>
        </p:spPr>
        <p:txBody>
          <a:bodyPr>
            <a:normAutofit/>
          </a:bodyPr>
          <a:lstStyle/>
          <a:p>
            <a:pPr eaLnBrk="1" hangingPunct="1"/>
            <a:r>
              <a:rPr lang="en-US" dirty="0"/>
              <a:t>Next IDS Conference Call – May 28, 2020</a:t>
            </a:r>
          </a:p>
          <a:p>
            <a:pPr eaLnBrk="1" hangingPunct="1"/>
            <a:r>
              <a:rPr lang="en-US" dirty="0"/>
              <a:t>Next IDS Face-to-Face Meeting Aug 26-27 (probably Aug 27), 2020 at next Virtual PWG F2F</a:t>
            </a:r>
          </a:p>
          <a:p>
            <a:pPr eaLnBrk="1" hangingPunct="1"/>
            <a:r>
              <a:rPr lang="en-US" dirty="0"/>
              <a:t>Start looking at involvement in some of these other standards activities individually and maybe as a WG</a:t>
            </a:r>
          </a:p>
        </p:txBody>
      </p:sp>
    </p:spTree>
    <p:extLst>
      <p:ext uri="{BB962C8B-B14F-4D97-AF65-F5344CB8AC3E}">
        <p14:creationId xmlns:p14="http://schemas.microsoft.com/office/powerpoint/2010/main" val="16177892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fld id="{EF150F81-DABB-4F3D-A7E3-30867EB31C1F}"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7171"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173"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7174"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7175" name="Rectangle 5"/>
          <p:cNvSpPr>
            <a:spLocks noGrp="1" noChangeArrowheads="1"/>
          </p:cNvSpPr>
          <p:nvPr>
            <p:ph type="title"/>
          </p:nvPr>
        </p:nvSpPr>
        <p:spPr/>
        <p:txBody>
          <a:bodyPr rIns="132080"/>
          <a:lstStyle/>
          <a:p>
            <a:pPr eaLnBrk="1" hangingPunct="1"/>
            <a:r>
              <a:rPr lang="en-US" altLang="en-US"/>
              <a:t>Officers</a:t>
            </a:r>
          </a:p>
        </p:txBody>
      </p:sp>
      <p:sp>
        <p:nvSpPr>
          <p:cNvPr id="7176"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cs typeface="ヒラギノ角ゴ ProN W3" charset="0"/>
                <a:sym typeface="Verdana" panose="020B0604030504040204" pitchFamily="34" charset="0"/>
              </a:defRPr>
            </a:lvl9pPr>
          </a:lstStyle>
          <a:p>
            <a:pPr algn="ctr" eaLnBrk="1" hangingPunct="1">
              <a:spcBef>
                <a:spcPct val="0"/>
              </a:spcBef>
              <a:buSzTx/>
              <a:buFontTx/>
              <a:buNone/>
            </a:pPr>
            <a:fld id="{E3198820-D290-400A-9638-71D2B73354E3}"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4</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201" name="Rectangle 7"/>
          <p:cNvSpPr>
            <a:spLocks noGrp="1" noChangeArrowheads="1"/>
          </p:cNvSpPr>
          <p:nvPr>
            <p:ph type="body" idx="1"/>
          </p:nvPr>
        </p:nvSpPr>
        <p:spPr/>
        <p:txBody>
          <a:bodyPr rIns="132080"/>
          <a:lstStyle/>
          <a:p>
            <a:pPr eaLnBrk="1" hangingPunct="1">
              <a:buFont typeface="Verdana" charset="0"/>
              <a:buChar char="•"/>
              <a:defRPr/>
            </a:pPr>
            <a:r>
              <a:rPr lang="en-US" altLang="en-US" dirty="0">
                <a:sym typeface="Verdana" charset="0"/>
              </a:rPr>
              <a:t>Chair:</a:t>
            </a:r>
          </a:p>
          <a:p>
            <a:pPr marL="782638" lvl="1" eaLnBrk="1" hangingPunct="1">
              <a:buFont typeface="Verdana" charset="0"/>
              <a:buChar char="•"/>
              <a:defRPr/>
            </a:pPr>
            <a:r>
              <a:rPr lang="en-US" altLang="en-US" dirty="0">
                <a:sym typeface="Verdana" charset="0"/>
              </a:rPr>
              <a:t>Alan Sukert (Xerox)</a:t>
            </a:r>
          </a:p>
          <a:p>
            <a:pPr eaLnBrk="1" hangingPunct="1">
              <a:buFont typeface="Verdana" charset="0"/>
              <a:buChar char="•"/>
              <a:defRPr/>
            </a:pPr>
            <a:r>
              <a:rPr lang="en-US" altLang="en-US" dirty="0">
                <a:sym typeface="Verdana" charset="0"/>
              </a:rPr>
              <a:t>Vice-Chair:</a:t>
            </a:r>
          </a:p>
          <a:p>
            <a:pPr marL="782638" lvl="1" eaLnBrk="1" hangingPunct="1">
              <a:buFont typeface="Verdana" charset="0"/>
              <a:buChar char="•"/>
              <a:defRPr/>
            </a:pPr>
            <a:r>
              <a:rPr lang="en-US" altLang="en-US" dirty="0">
                <a:sym typeface="Verdana" charset="0"/>
              </a:rPr>
              <a:t>TBD</a:t>
            </a:r>
          </a:p>
          <a:p>
            <a:pPr eaLnBrk="1" hangingPunct="1">
              <a:buFont typeface="Verdana" charset="0"/>
              <a:buChar char="•"/>
              <a:defRPr/>
            </a:pPr>
            <a:r>
              <a:rPr lang="en-US" altLang="en-US" dirty="0">
                <a:sym typeface="Verdana" charset="0"/>
              </a:rPr>
              <a:t>Secretary:</a:t>
            </a:r>
          </a:p>
          <a:p>
            <a:pPr marL="782638" lvl="1" eaLnBrk="1" hangingPunct="1">
              <a:buFont typeface="Verdana" charset="0"/>
              <a:buChar char="•"/>
              <a:defRPr/>
            </a:pPr>
            <a:r>
              <a:rPr lang="en-US" altLang="en-US" dirty="0">
                <a:sym typeface="Verdana" charset="0"/>
              </a:rPr>
              <a:t>Alan Sukert (Xerox)</a:t>
            </a:r>
          </a:p>
          <a:p>
            <a:pPr marL="433388" eaLnBrk="1" hangingPunct="1">
              <a:buFont typeface="Verdana" charset="0"/>
              <a:buChar char="•"/>
              <a:defRPr/>
            </a:pPr>
            <a:r>
              <a:rPr lang="en-US" altLang="en-US" dirty="0">
                <a:sym typeface="Verdana" charset="0"/>
              </a:rPr>
              <a:t>Document Editor:</a:t>
            </a:r>
          </a:p>
          <a:p>
            <a:pPr marL="782638" lvl="1" eaLnBrk="1" hangingPunct="1">
              <a:buFont typeface="Verdana" charset="0"/>
              <a:buChar char="•"/>
              <a:defRPr/>
            </a:pPr>
            <a:r>
              <a:rPr lang="en-US" altLang="en-US" dirty="0">
                <a:sym typeface="Verdana" charset="0"/>
              </a:rPr>
              <a:t>Ira McDonald (High North) – HCD Security Guidelines</a:t>
            </a:r>
          </a:p>
        </p:txBody>
      </p:sp>
    </p:spTree>
    <p:extLst>
      <p:ext uri="{BB962C8B-B14F-4D97-AF65-F5344CB8AC3E}">
        <p14:creationId xmlns:p14="http://schemas.microsoft.com/office/powerpoint/2010/main" val="42767679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581900" cy="1016000"/>
          </a:xfrm>
        </p:spPr>
        <p:txBody>
          <a:bodyPr rIns="132080"/>
          <a:lstStyle/>
          <a:p>
            <a:pPr eaLnBrk="1" hangingPunct="1"/>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5</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1" name="Content Placeholder 2"/>
          <p:cNvSpPr>
            <a:spLocks noGrp="1"/>
          </p:cNvSpPr>
          <p:nvPr>
            <p:ph idx="1"/>
          </p:nvPr>
        </p:nvSpPr>
        <p:spPr>
          <a:xfrm>
            <a:off x="330012" y="3233850"/>
            <a:ext cx="8643144" cy="652350"/>
          </a:xfrm>
        </p:spPr>
        <p:txBody>
          <a:bodyPr>
            <a:noAutofit/>
          </a:bodyPr>
          <a:lstStyle/>
          <a:p>
            <a:pPr marL="39688" indent="0">
              <a:buNone/>
            </a:pPr>
            <a:r>
              <a:rPr lang="en-US" b="1" dirty="0"/>
              <a:t>HCD international Technical Community (</a:t>
            </a:r>
            <a:r>
              <a:rPr lang="en-US" b="1" dirty="0" err="1"/>
              <a:t>iTC</a:t>
            </a:r>
            <a:r>
              <a:rPr lang="en-US" b="1" dirty="0"/>
              <a:t>) Status</a:t>
            </a:r>
          </a:p>
        </p:txBody>
      </p:sp>
    </p:spTree>
    <p:extLst>
      <p:ext uri="{BB962C8B-B14F-4D97-AF65-F5344CB8AC3E}">
        <p14:creationId xmlns:p14="http://schemas.microsoft.com/office/powerpoint/2010/main" val="7059387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international </a:t>
            </a:r>
            <a:r>
              <a:rPr lang="fr-FR" dirty="0" err="1"/>
              <a:t>Technical</a:t>
            </a:r>
            <a:r>
              <a:rPr lang="fr-FR" dirty="0"/>
              <a:t> Community (</a:t>
            </a:r>
            <a:r>
              <a:rPr lang="fr-FR" dirty="0" err="1"/>
              <a:t>iTC</a:t>
            </a:r>
            <a:r>
              <a:rPr lang="fr-FR" dirty="0"/>
              <a:t>)</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6</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57641" y="1073004"/>
            <a:ext cx="8845755" cy="5257800"/>
          </a:xfrm>
        </p:spPr>
        <p:txBody>
          <a:bodyPr rIns="132080"/>
          <a:lstStyle/>
          <a:p>
            <a:pPr lvl="0" fontAlgn="ctr"/>
            <a:r>
              <a:rPr lang="en-US" dirty="0"/>
              <a:t>HCD </a:t>
            </a:r>
            <a:r>
              <a:rPr lang="en-US" dirty="0" err="1"/>
              <a:t>iTC</a:t>
            </a:r>
            <a:r>
              <a:rPr lang="en-US" dirty="0"/>
              <a:t> formally approved by Common Criteria Management Committee in Feb 2020</a:t>
            </a:r>
          </a:p>
          <a:p>
            <a:pPr lvl="0" fontAlgn="ctr"/>
            <a:r>
              <a:rPr lang="en-US" dirty="0"/>
              <a:t>Key HCD </a:t>
            </a:r>
            <a:r>
              <a:rPr lang="en-US" dirty="0" err="1"/>
              <a:t>iTC</a:t>
            </a:r>
            <a:r>
              <a:rPr lang="en-US" dirty="0"/>
              <a:t> Officers:</a:t>
            </a:r>
          </a:p>
          <a:p>
            <a:pPr lvl="1" fontAlgn="ctr"/>
            <a:r>
              <a:rPr lang="en-US" dirty="0"/>
              <a:t>Chairperson – </a:t>
            </a:r>
            <a:r>
              <a:rPr lang="en-US" dirty="0" err="1"/>
              <a:t>Kwangwoo</a:t>
            </a:r>
            <a:r>
              <a:rPr lang="en-US" dirty="0"/>
              <a:t> Lee, HP</a:t>
            </a:r>
          </a:p>
          <a:p>
            <a:pPr lvl="1" fontAlgn="ctr"/>
            <a:r>
              <a:rPr lang="en-US" dirty="0"/>
              <a:t>Deputy Chairperson – Alan Sukert</a:t>
            </a:r>
          </a:p>
          <a:p>
            <a:pPr lvl="1" fontAlgn="ctr"/>
            <a:r>
              <a:rPr lang="en-US" dirty="0"/>
              <a:t>CCDB Liaison - </a:t>
            </a:r>
            <a:r>
              <a:rPr lang="en-US" dirty="0" err="1"/>
              <a:t>Eunkyoung</a:t>
            </a:r>
            <a:r>
              <a:rPr lang="en-US" dirty="0"/>
              <a:t> Yi, Korean Scheme</a:t>
            </a:r>
          </a:p>
          <a:p>
            <a:pPr lvl="1" fontAlgn="ctr"/>
            <a:r>
              <a:rPr lang="en-US" dirty="0"/>
              <a:t>Editors – Alan Sukert; Brian </a:t>
            </a:r>
            <a:r>
              <a:rPr lang="en-US" dirty="0" err="1"/>
              <a:t>Volkoff</a:t>
            </a:r>
            <a:r>
              <a:rPr lang="en-US" dirty="0"/>
              <a:t>, Ricoh; Geraldo </a:t>
            </a:r>
            <a:r>
              <a:rPr lang="en-US" dirty="0" err="1"/>
              <a:t>Colunga</a:t>
            </a:r>
            <a:r>
              <a:rPr lang="en-US" dirty="0"/>
              <a:t>, HP</a:t>
            </a:r>
          </a:p>
          <a:p>
            <a:pPr lvl="1" fontAlgn="ctr"/>
            <a:r>
              <a:rPr lang="en-US" dirty="0"/>
              <a:t>Record Manager – TBD (</a:t>
            </a:r>
            <a:r>
              <a:rPr lang="en-US" dirty="0" err="1"/>
              <a:t>Kwangwoo</a:t>
            </a:r>
            <a:r>
              <a:rPr lang="en-US" dirty="0"/>
              <a:t> Lee acting for now)</a:t>
            </a:r>
          </a:p>
          <a:p>
            <a:pPr lvl="0" fontAlgn="ctr"/>
            <a:r>
              <a:rPr lang="en-US" dirty="0"/>
              <a:t>April HCD TC F2F in Burlington MA was cancelled</a:t>
            </a:r>
          </a:p>
          <a:p>
            <a:pPr lvl="0" fontAlgn="ctr"/>
            <a:r>
              <a:rPr lang="en-US" dirty="0"/>
              <a:t>Agreed to hold bi-weekly meetings. Meetings have been held on:</a:t>
            </a:r>
          </a:p>
          <a:p>
            <a:pPr lvl="1" fontAlgn="ctr"/>
            <a:r>
              <a:rPr lang="en-US" dirty="0"/>
              <a:t>02/14/2020</a:t>
            </a:r>
          </a:p>
          <a:p>
            <a:pPr lvl="1" fontAlgn="ctr"/>
            <a:r>
              <a:rPr lang="en-US" dirty="0"/>
              <a:t>03/20/2020</a:t>
            </a:r>
          </a:p>
          <a:p>
            <a:pPr lvl="1" fontAlgn="ctr"/>
            <a:r>
              <a:rPr lang="en-US" dirty="0"/>
              <a:t>04/07/2020</a:t>
            </a:r>
          </a:p>
          <a:p>
            <a:pPr lvl="1" fontAlgn="ctr"/>
            <a:r>
              <a:rPr lang="en-US" dirty="0"/>
              <a:t>04/28/2020</a:t>
            </a:r>
          </a:p>
          <a:p>
            <a:pPr lvl="1" fontAlgn="ctr"/>
            <a:endParaRPr lang="en-US" dirty="0"/>
          </a:p>
        </p:txBody>
      </p:sp>
    </p:spTree>
    <p:extLst>
      <p:ext uri="{BB962C8B-B14F-4D97-AF65-F5344CB8AC3E}">
        <p14:creationId xmlns:p14="http://schemas.microsoft.com/office/powerpoint/2010/main" val="12282158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7</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a:r>
              <a:rPr lang="en-US" sz="2200" dirty="0"/>
              <a:t>Essential Security Requirements (ESR)</a:t>
            </a:r>
          </a:p>
          <a:p>
            <a:pPr lvl="2"/>
            <a:r>
              <a:rPr lang="en-US" sz="2000" dirty="0"/>
              <a:t>Version developed by HCD Working Group (WG) (Korean and Japanese Schemes) approved by Common Criteria Development Board (CCDB)</a:t>
            </a:r>
          </a:p>
          <a:p>
            <a:pPr lvl="2"/>
            <a:r>
              <a:rPr lang="en-US" sz="2000" dirty="0"/>
              <a:t>Version developed by HCD Technical Committee that is slightly different from the HCD WG version</a:t>
            </a:r>
          </a:p>
          <a:p>
            <a:pPr lvl="3"/>
            <a:r>
              <a:rPr lang="en-US" sz="1600" dirty="0"/>
              <a:t>Biggest differences are in areas of (1) inclusion of requirement to verify the hardware-anchored integrity of firmware/software, including initial boot, operating system, and applications and (2) requirement to encrypt user data/confidential data stored on any type of non-volatile memory.</a:t>
            </a:r>
          </a:p>
          <a:p>
            <a:pPr lvl="2"/>
            <a:r>
              <a:rPr lang="en-US" sz="2000" dirty="0"/>
              <a:t>Next step is to get agreement with HCD WG on a “sync’d” version of the ESR</a:t>
            </a:r>
          </a:p>
        </p:txBody>
      </p:sp>
    </p:spTree>
    <p:extLst>
      <p:ext uri="{BB962C8B-B14F-4D97-AF65-F5344CB8AC3E}">
        <p14:creationId xmlns:p14="http://schemas.microsoft.com/office/powerpoint/2010/main" val="3842314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8</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05" name="Rectangle 7"/>
          <p:cNvSpPr>
            <a:spLocks noGrp="1" noChangeArrowheads="1"/>
          </p:cNvSpPr>
          <p:nvPr>
            <p:ph type="body" idx="1"/>
          </p:nvPr>
        </p:nvSpPr>
        <p:spPr>
          <a:xfrm>
            <a:off x="40057" y="1143000"/>
            <a:ext cx="8845755" cy="5257800"/>
          </a:xfrm>
        </p:spPr>
        <p:txBody>
          <a:bodyPr rIns="132080"/>
          <a:lstStyle/>
          <a:p>
            <a:pPr lvl="1"/>
            <a:r>
              <a:rPr lang="en-US" sz="2200" dirty="0"/>
              <a:t>Terms of Reference (</a:t>
            </a:r>
            <a:r>
              <a:rPr lang="en-US" sz="2200" dirty="0" err="1"/>
              <a:t>ToR</a:t>
            </a:r>
            <a:r>
              <a:rPr lang="en-US" sz="2200" dirty="0"/>
              <a:t>)</a:t>
            </a:r>
          </a:p>
          <a:p>
            <a:pPr lvl="2"/>
            <a:r>
              <a:rPr lang="en-US" sz="2000" dirty="0"/>
              <a:t>Approved by the CCDB after some back-and-forth between the HCD TC and the HCD WG</a:t>
            </a:r>
          </a:p>
          <a:p>
            <a:pPr lvl="2"/>
            <a:r>
              <a:rPr lang="en-US" sz="2000" dirty="0"/>
              <a:t>No changes expected at this time although if needed the </a:t>
            </a:r>
            <a:r>
              <a:rPr lang="en-US" sz="2000" dirty="0" err="1"/>
              <a:t>ToR</a:t>
            </a:r>
            <a:r>
              <a:rPr lang="en-US" sz="2000" dirty="0"/>
              <a:t> can be changed</a:t>
            </a:r>
          </a:p>
          <a:p>
            <a:pPr lvl="1"/>
            <a:r>
              <a:rPr lang="en-US" sz="2000" dirty="0"/>
              <a:t>HCD Key Persons Document</a:t>
            </a:r>
          </a:p>
          <a:p>
            <a:pPr lvl="2"/>
            <a:r>
              <a:rPr lang="en-US" sz="2000" dirty="0"/>
              <a:t>Latest version is 0.85</a:t>
            </a:r>
          </a:p>
          <a:p>
            <a:pPr lvl="2" fontAlgn="ctr"/>
            <a:r>
              <a:rPr lang="en-US" dirty="0"/>
              <a:t>HCD </a:t>
            </a:r>
            <a:r>
              <a:rPr lang="en-US" dirty="0" err="1"/>
              <a:t>iTC</a:t>
            </a:r>
            <a:r>
              <a:rPr lang="en-US" dirty="0"/>
              <a:t> SMEs status (71)</a:t>
            </a:r>
          </a:p>
          <a:p>
            <a:pPr lvl="3" fontAlgn="ctr"/>
            <a:r>
              <a:rPr lang="en-US" sz="1600" dirty="0"/>
              <a:t>Industry SMEs (38)</a:t>
            </a:r>
          </a:p>
          <a:p>
            <a:pPr lvl="3" fontAlgn="ctr"/>
            <a:r>
              <a:rPr lang="en-US" sz="1600" dirty="0"/>
              <a:t>Lab SMEs (20)</a:t>
            </a:r>
          </a:p>
          <a:p>
            <a:pPr lvl="3" fontAlgn="ctr"/>
            <a:r>
              <a:rPr lang="en-US" sz="1600" dirty="0"/>
              <a:t>Certification Body SMEs (5)</a:t>
            </a:r>
          </a:p>
          <a:p>
            <a:pPr lvl="3" fontAlgn="ctr"/>
            <a:r>
              <a:rPr lang="en-US" sz="1600" dirty="0"/>
              <a:t>Other SMEs (8)</a:t>
            </a:r>
          </a:p>
          <a:p>
            <a:pPr lvl="2"/>
            <a:endParaRPr lang="en-US" sz="2000" dirty="0"/>
          </a:p>
        </p:txBody>
      </p:sp>
    </p:spTree>
    <p:extLst>
      <p:ext uri="{BB962C8B-B14F-4D97-AF65-F5344CB8AC3E}">
        <p14:creationId xmlns:p14="http://schemas.microsoft.com/office/powerpoint/2010/main" val="5594426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fld id="{E93FE2C7-D0B2-439C-BFEB-C05A98CF076D}"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eaLnBrk="1" hangingPunct="1">
                <a:spcBef>
                  <a:spcPct val="0"/>
                </a:spcBef>
                <a:buSzTx/>
                <a:buFontTx/>
                <a:buNone/>
              </a:pPr>
              <a:t>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99" name="Rectangle 1"/>
          <p:cNvSpPr>
            <a:spLocks/>
          </p:cNvSpPr>
          <p:nvPr/>
        </p:nvSpPr>
        <p:spPr bwMode="auto">
          <a:xfrm>
            <a:off x="0" y="0"/>
            <a:ext cx="9144000" cy="1143000"/>
          </a:xfrm>
          <a:prstGeom prst="rect">
            <a:avLst/>
          </a:prstGeom>
          <a:solidFill>
            <a:srgbClr val="4B5AA8"/>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dirty="0">
              <a:solidFill>
                <a:srgbClr val="000000"/>
              </a:solidFill>
              <a:latin typeface="Arial" panose="020B0604020202020204" pitchFamily="34" charset="0"/>
              <a:sym typeface="Arial" panose="020B0604020202020204" pitchFamily="34"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100" y="127000"/>
            <a:ext cx="8509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101" name="Rectangle 3"/>
          <p:cNvSpPr>
            <a:spLocks/>
          </p:cNvSpPr>
          <p:nvPr/>
        </p:nvSpPr>
        <p:spPr bwMode="auto">
          <a:xfrm>
            <a:off x="0" y="6629400"/>
            <a:ext cx="9144000" cy="228600"/>
          </a:xfrm>
          <a:prstGeom prst="rect">
            <a:avLst/>
          </a:prstGeom>
          <a:solidFill>
            <a:srgbClr val="4B5AA8"/>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endParaRPr lang="en-US" altLang="en-US" sz="1600">
              <a:solidFill>
                <a:srgbClr val="000000"/>
              </a:solidFill>
              <a:latin typeface="Arial" panose="020B0604020202020204" pitchFamily="34" charset="0"/>
              <a:sym typeface="Arial" panose="020B0604020202020204" pitchFamily="34" charset="0"/>
            </a:endParaRPr>
          </a:p>
        </p:txBody>
      </p:sp>
      <p:sp>
        <p:nvSpPr>
          <p:cNvPr id="4102" name="Rectangle 4"/>
          <p:cNvSpPr>
            <a:spLocks/>
          </p:cNvSpPr>
          <p:nvPr/>
        </p:nvSpPr>
        <p:spPr bwMode="auto">
          <a:xfrm>
            <a:off x="127000" y="6661150"/>
            <a:ext cx="444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40" bIns="0" anchor="ctr"/>
          <a:lstStyle>
            <a:lvl1pPr marL="39688"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eaLnBrk="1" hangingPunct="1">
              <a:spcBef>
                <a:spcPct val="0"/>
              </a:spcBef>
              <a:buSzTx/>
              <a:buFontTx/>
              <a:buNone/>
            </a:pPr>
            <a:r>
              <a:rPr lang="en-US" altLang="en-US" sz="1100" dirty="0">
                <a:solidFill>
                  <a:srgbClr val="FFFFFF"/>
                </a:solidFill>
                <a:latin typeface="Arial" panose="020B0604020202020204" pitchFamily="34" charset="0"/>
                <a:cs typeface="Arial" panose="020B0604020202020204" pitchFamily="34" charset="0"/>
                <a:sym typeface="Arial" panose="020B0604020202020204" pitchFamily="34" charset="0"/>
              </a:rPr>
              <a:t>Copyright © 2020 The Printer Working Group. All rights reserved.</a:t>
            </a:r>
          </a:p>
        </p:txBody>
      </p:sp>
      <p:sp>
        <p:nvSpPr>
          <p:cNvPr id="4103" name="Rectangle 5"/>
          <p:cNvSpPr>
            <a:spLocks noGrp="1" noChangeArrowheads="1"/>
          </p:cNvSpPr>
          <p:nvPr>
            <p:ph type="title"/>
          </p:nvPr>
        </p:nvSpPr>
        <p:spPr>
          <a:xfrm>
            <a:off x="457200" y="46038"/>
            <a:ext cx="7315200" cy="1016000"/>
          </a:xfrm>
        </p:spPr>
        <p:txBody>
          <a:bodyPr rIns="132080"/>
          <a:lstStyle/>
          <a:p>
            <a:pPr eaLnBrk="1" hangingPunct="1"/>
            <a:r>
              <a:rPr lang="fr-FR" dirty="0"/>
              <a:t>HCD </a:t>
            </a:r>
            <a:r>
              <a:rPr lang="fr-FR" dirty="0" err="1"/>
              <a:t>iTC</a:t>
            </a:r>
            <a:r>
              <a:rPr lang="fr-FR" dirty="0"/>
              <a:t> </a:t>
            </a:r>
            <a:r>
              <a:rPr lang="fr-FR" dirty="0" err="1"/>
              <a:t>Status</a:t>
            </a:r>
            <a:br>
              <a:rPr lang="fr-FR" dirty="0"/>
            </a:br>
            <a:r>
              <a:rPr lang="fr-FR" dirty="0" err="1"/>
              <a:t>cPP</a:t>
            </a:r>
            <a:r>
              <a:rPr lang="fr-FR" dirty="0"/>
              <a:t> </a:t>
            </a:r>
            <a:r>
              <a:rPr lang="fr-FR" dirty="0" err="1"/>
              <a:t>Development</a:t>
            </a:r>
            <a:r>
              <a:rPr lang="fr-FR" dirty="0"/>
              <a:t> Process Flow</a:t>
            </a:r>
            <a:endParaRPr lang="en-US" altLang="en-US" dirty="0"/>
          </a:p>
        </p:txBody>
      </p:sp>
      <p:sp>
        <p:nvSpPr>
          <p:cNvPr id="4104" name="Text Box 6"/>
          <p:cNvSpPr txBox="1">
            <a:spLocks noChangeArrowheads="1"/>
          </p:cNvSpPr>
          <p:nvPr/>
        </p:nvSpPr>
        <p:spPr bwMode="auto">
          <a:xfrm>
            <a:off x="8788400" y="6661150"/>
            <a:ext cx="166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spcBef>
                <a:spcPts val="600"/>
              </a:spcBef>
              <a:buSzPct val="100000"/>
              <a:buFont typeface="Verdana" panose="020B0604030504040204" pitchFamily="34" charset="0"/>
              <a:buChar char="•"/>
              <a:defRPr sz="22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1pPr>
            <a:lvl2pPr marL="742950" indent="-285750" eaLnBrk="0" hangingPunct="0">
              <a:spcBef>
                <a:spcPts val="5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2pPr>
            <a:lvl3pPr marL="1143000" indent="-228600" eaLnBrk="0" hangingPunct="0">
              <a:spcBef>
                <a:spcPts val="600"/>
              </a:spcBef>
              <a:buSzPct val="100000"/>
              <a:buFont typeface="Verdana" panose="020B0604030504040204" pitchFamily="34" charset="0"/>
              <a:buChar char="•"/>
              <a:defRPr>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3pPr>
            <a:lvl4pPr marL="16002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4pPr>
            <a:lvl5pPr marL="2057400" indent="-228600" eaLnBrk="0" hangingPunct="0">
              <a:spcBef>
                <a:spcPts val="400"/>
              </a:spcBef>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5pPr>
            <a:lvl6pPr marL="25146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6pPr>
            <a:lvl7pPr marL="29718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7pPr>
            <a:lvl8pPr marL="34290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8pPr>
            <a:lvl9pPr marL="3886200" indent="-228600" eaLnBrk="0" fontAlgn="base" hangingPunct="0">
              <a:spcBef>
                <a:spcPts val="400"/>
              </a:spcBef>
              <a:spcAft>
                <a:spcPct val="0"/>
              </a:spcAft>
              <a:buSzPct val="100000"/>
              <a:buFont typeface="Verdana" panose="020B0604030504040204" pitchFamily="34" charset="0"/>
              <a:buChar char="•"/>
              <a:defRPr sz="1400">
                <a:solidFill>
                  <a:schemeClr val="tx1"/>
                </a:solidFill>
                <a:latin typeface="Verdana" panose="020B0604030504040204" pitchFamily="34" charset="0"/>
                <a:ea typeface="ヒラギノ角ゴ ProN W3" charset="0"/>
                <a:cs typeface="ヒラギノ角ゴ ProN W3" charset="0"/>
                <a:sym typeface="Verdana" panose="020B0604030504040204" pitchFamily="34" charset="0"/>
              </a:defRPr>
            </a:lvl9pPr>
          </a:lstStyle>
          <a:p>
            <a:pPr algn="ctr" eaLnBrk="1" hangingPunct="1">
              <a:spcBef>
                <a:spcPct val="0"/>
              </a:spcBef>
              <a:buSzTx/>
              <a:buFontTx/>
              <a:buNone/>
            </a:pPr>
            <a:fld id="{C626E177-DE16-4371-B398-CC421BEC533B}" type="slidenum">
              <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rPr>
              <a:pPr algn="ctr" eaLnBrk="1" hangingPunct="1">
                <a:spcBef>
                  <a:spcPct val="0"/>
                </a:spcBef>
                <a:buSzTx/>
                <a:buFontTx/>
                <a:buNone/>
              </a:pPr>
              <a:t>9</a:t>
            </a:fld>
            <a:endParaRPr lang="en-US" altLang="en-US" sz="1100">
              <a:solidFill>
                <a:srgbClr val="FFFFFF"/>
              </a:solidFill>
              <a:latin typeface="Arial" panose="020B0604020202020204" pitchFamily="34" charset="0"/>
              <a:cs typeface="Arial" panose="020B0604020202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ED11D333-71FD-45C6-9076-53483D74E430}"/>
              </a:ext>
            </a:extLst>
          </p:cNvPr>
          <p:cNvPicPr>
            <a:picLocks noChangeAspect="1"/>
          </p:cNvPicPr>
          <p:nvPr/>
        </p:nvPicPr>
        <p:blipFill>
          <a:blip r:embed="rId4"/>
          <a:stretch>
            <a:fillRect/>
          </a:stretch>
        </p:blipFill>
        <p:spPr>
          <a:xfrm>
            <a:off x="15318" y="1339850"/>
            <a:ext cx="9113363" cy="5472112"/>
          </a:xfrm>
          <a:prstGeom prst="rect">
            <a:avLst/>
          </a:prstGeom>
        </p:spPr>
      </p:pic>
      <p:sp>
        <p:nvSpPr>
          <p:cNvPr id="10" name="Oval 9">
            <a:extLst>
              <a:ext uri="{FF2B5EF4-FFF2-40B4-BE49-F238E27FC236}">
                <a16:creationId xmlns:a16="http://schemas.microsoft.com/office/drawing/2014/main" id="{3A55D0F7-E4F4-413C-A339-0C4E93CAFEC7}"/>
              </a:ext>
            </a:extLst>
          </p:cNvPr>
          <p:cNvSpPr/>
          <p:nvPr/>
        </p:nvSpPr>
        <p:spPr bwMode="auto">
          <a:xfrm>
            <a:off x="5257800" y="4191000"/>
            <a:ext cx="838200" cy="609600"/>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725681413"/>
      </p:ext>
    </p:extLst>
  </p:cSld>
  <p:clrMapOvr>
    <a:masterClrMapping/>
  </p:clrMapOvr>
  <p:transition/>
</p:sld>
</file>

<file path=ppt/theme/theme1.xml><?xml version="1.0" encoding="utf-8"?>
<a:theme xmlns:a="http://schemas.openxmlformats.org/drawingml/2006/main" name="Titl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Titl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Bullet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Bulle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genda Slide">
  <a:themeElements>
    <a:clrScheme name="">
      <a:dk1>
        <a:srgbClr val="000000"/>
      </a:dk1>
      <a:lt1>
        <a:srgbClr val="FFFFFF"/>
      </a:lt1>
      <a:dk2>
        <a:srgbClr val="000000"/>
      </a:dk2>
      <a:lt2>
        <a:srgbClr val="00000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Agenda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Agenda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agram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Diagram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Diagram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Column Slide">
  <a:themeElements>
    <a:clrScheme name="">
      <a:dk1>
        <a:srgbClr val="000000"/>
      </a:dk1>
      <a:lt1>
        <a:srgbClr val="FFFFFF"/>
      </a:lt1>
      <a:dk2>
        <a:srgbClr val="000000"/>
      </a:dk2>
      <a:lt2>
        <a:srgbClr val="808080"/>
      </a:lt2>
      <a:accent1>
        <a:srgbClr val="FF9933"/>
      </a:accent1>
      <a:accent2>
        <a:srgbClr val="333399"/>
      </a:accent2>
      <a:accent3>
        <a:srgbClr val="FFFFFF"/>
      </a:accent3>
      <a:accent4>
        <a:srgbClr val="000000"/>
      </a:accent4>
      <a:accent5>
        <a:srgbClr val="FFCAAD"/>
      </a:accent5>
      <a:accent6>
        <a:srgbClr val="2D2D8A"/>
      </a:accent6>
      <a:hlink>
        <a:srgbClr val="009999"/>
      </a:hlink>
      <a:folHlink>
        <a:srgbClr val="99CC00"/>
      </a:folHlink>
    </a:clrScheme>
    <a:fontScheme name="2-Column Slide">
      <a:majorFont>
        <a:latin typeface="Verdana"/>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2-Colum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Pages>0</Pages>
  <Words>3156</Words>
  <Characters>0</Characters>
  <Application>Microsoft Office PowerPoint</Application>
  <PresentationFormat>On-screen Show (4:3)</PresentationFormat>
  <Lines>0</Lines>
  <Paragraphs>401</Paragraphs>
  <Slides>31</Slides>
  <Notes>27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31</vt:i4>
      </vt:variant>
    </vt:vector>
  </HeadingPairs>
  <TitlesOfParts>
    <vt:vector size="40" baseType="lpstr">
      <vt:lpstr>Arial</vt:lpstr>
      <vt:lpstr>Arial Bold</vt:lpstr>
      <vt:lpstr>Calibri</vt:lpstr>
      <vt:lpstr>Verdana</vt:lpstr>
      <vt:lpstr>Title</vt:lpstr>
      <vt:lpstr>Bullet Slide</vt:lpstr>
      <vt:lpstr>Agenda Slide</vt:lpstr>
      <vt:lpstr>Diagram Slide</vt:lpstr>
      <vt:lpstr>2-Column Slide</vt:lpstr>
      <vt:lpstr>Imaging Device Security</vt:lpstr>
      <vt:lpstr>Agenda</vt:lpstr>
      <vt:lpstr>Intellectual Property Policy</vt:lpstr>
      <vt:lpstr>Officers</vt:lpstr>
      <vt:lpstr>PowerPoint Presentation</vt:lpstr>
      <vt:lpstr>HCD international Technical Community (iTC)</vt:lpstr>
      <vt:lpstr>HCD iTC Status</vt:lpstr>
      <vt:lpstr>HCD iTC Status</vt:lpstr>
      <vt:lpstr>HCD iTC Status cPP Development Process Flow</vt:lpstr>
      <vt:lpstr>HCD iTC Status</vt:lpstr>
      <vt:lpstr>HCD iTC Status</vt:lpstr>
      <vt:lpstr>HCD iTC Status</vt:lpstr>
      <vt:lpstr>HCD iTC Status</vt:lpstr>
      <vt:lpstr>HCD iTC Status – Additional Questions</vt:lpstr>
      <vt:lpstr>HCD iTC Status – Additional Questions</vt:lpstr>
      <vt:lpstr>HCD cPP V1.0 Proposed Content – My Thoughts as HCD iTC Deputy Chair</vt:lpstr>
      <vt:lpstr>MY HCD cPP V1.0 Proposed Content beyond what is in HCD PP v1.1</vt:lpstr>
      <vt:lpstr>HCD iTC – Next Steps</vt:lpstr>
      <vt:lpstr>Proposed HCD cPP V1.0 Timeline</vt:lpstr>
      <vt:lpstr>3</vt:lpstr>
      <vt:lpstr>HCD Security Guidelines Status</vt:lpstr>
      <vt:lpstr>HCD Security Guidelines Status</vt:lpstr>
      <vt:lpstr>PowerPoint Presentation</vt:lpstr>
      <vt:lpstr>Potential Standards Activities To Be Watched</vt:lpstr>
      <vt:lpstr>Potential Standards Activities To Be Watched</vt:lpstr>
      <vt:lpstr>Potential Standards Activities To Be Watched</vt:lpstr>
      <vt:lpstr>Potential Standards Activities To Be Watched</vt:lpstr>
      <vt:lpstr>Potential Standards Activities To Be Watched</vt:lpstr>
      <vt:lpstr>Potential Standards Activities To Be Watched</vt:lpstr>
      <vt:lpstr>Potential Standards Activities To Be Watched</vt:lpstr>
      <vt:lpstr>Next Steps – IDS WG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Jerry Thrasher</dc:creator>
  <cp:lastModifiedBy>Alan Sukert</cp:lastModifiedBy>
  <cp:revision>592</cp:revision>
  <dcterms:modified xsi:type="dcterms:W3CDTF">2020-05-07T16:35:40Z</dcterms:modified>
</cp:coreProperties>
</file>