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 id="2147483650" r:id="rId3"/>
    <p:sldMasterId id="2147483651" r:id="rId4"/>
    <p:sldMasterId id="2147483652" r:id="rId5"/>
  </p:sldMasterIdLst>
  <p:notesMasterIdLst>
    <p:notesMasterId r:id="rId55"/>
  </p:notesMasterIdLst>
  <p:sldIdLst>
    <p:sldId id="309" r:id="rId6"/>
    <p:sldId id="325" r:id="rId7"/>
    <p:sldId id="334" r:id="rId8"/>
    <p:sldId id="343" r:id="rId9"/>
    <p:sldId id="524" r:id="rId10"/>
    <p:sldId id="1045" r:id="rId11"/>
    <p:sldId id="496" r:id="rId12"/>
    <p:sldId id="1046" r:id="rId13"/>
    <p:sldId id="1062" r:id="rId14"/>
    <p:sldId id="1063" r:id="rId15"/>
    <p:sldId id="1064" r:id="rId16"/>
    <p:sldId id="1065" r:id="rId17"/>
    <p:sldId id="1052" r:id="rId18"/>
    <p:sldId id="1053" r:id="rId19"/>
    <p:sldId id="1054" r:id="rId20"/>
    <p:sldId id="1043" r:id="rId21"/>
    <p:sldId id="1059" r:id="rId22"/>
    <p:sldId id="256" r:id="rId23"/>
    <p:sldId id="275" r:id="rId24"/>
    <p:sldId id="279" r:id="rId25"/>
    <p:sldId id="280" r:id="rId26"/>
    <p:sldId id="281" r:id="rId27"/>
    <p:sldId id="282" r:id="rId28"/>
    <p:sldId id="278" r:id="rId29"/>
    <p:sldId id="283" r:id="rId30"/>
    <p:sldId id="284" r:id="rId31"/>
    <p:sldId id="285" r:id="rId32"/>
    <p:sldId id="286" r:id="rId33"/>
    <p:sldId id="287" r:id="rId34"/>
    <p:sldId id="289" r:id="rId35"/>
    <p:sldId id="293" r:id="rId36"/>
    <p:sldId id="294" r:id="rId37"/>
    <p:sldId id="295" r:id="rId38"/>
    <p:sldId id="296" r:id="rId39"/>
    <p:sldId id="290" r:id="rId40"/>
    <p:sldId id="291" r:id="rId41"/>
    <p:sldId id="288" r:id="rId42"/>
    <p:sldId id="276" r:id="rId43"/>
    <p:sldId id="292" r:id="rId44"/>
    <p:sldId id="523" r:id="rId45"/>
    <p:sldId id="1056" r:id="rId46"/>
    <p:sldId id="1055" r:id="rId47"/>
    <p:sldId id="1057" r:id="rId48"/>
    <p:sldId id="1061" r:id="rId49"/>
    <p:sldId id="1025" r:id="rId50"/>
    <p:sldId id="522" r:id="rId51"/>
    <p:sldId id="1058" r:id="rId52"/>
    <p:sldId id="1060" r:id="rId53"/>
    <p:sldId id="1027" r:id="rId54"/>
  </p:sldIdLst>
  <p:sldSz cx="9144000" cy="6858000" type="screen4x3"/>
  <p:notesSz cx="6858000" cy="9144000"/>
  <p:defaultTextStyle>
    <a:defPPr>
      <a:defRPr lang="en-US"/>
    </a:defPPr>
    <a:lvl1pPr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1pPr>
    <a:lvl2pPr marL="4572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2pPr>
    <a:lvl3pPr marL="9144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3pPr>
    <a:lvl4pPr marL="13716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4pPr>
    <a:lvl5pPr marL="18288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5pPr>
    <a:lvl6pPr marL="22860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6pPr>
    <a:lvl7pPr marL="27432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7pPr>
    <a:lvl8pPr marL="32004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8pPr>
    <a:lvl9pPr marL="36576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794" autoAdjust="0"/>
    <p:restoredTop sz="93923" autoAdjust="0"/>
  </p:normalViewPr>
  <p:slideViewPr>
    <p:cSldViewPr>
      <p:cViewPr varScale="1">
        <p:scale>
          <a:sx n="68" d="100"/>
          <a:sy n="68" d="100"/>
        </p:scale>
        <p:origin x="1764" y="4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54" Type="http://schemas.openxmlformats.org/officeDocument/2006/relationships/slide" Target="slides/slide49.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presProps" Target="presProp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ea typeface="ヒラギノ角ゴ ProN W3"/>
                <a:cs typeface="ヒラギノ角ゴ ProN W3"/>
                <a:sym typeface="Arial" pitchFamily="34"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ea typeface="ヒラギノ角ゴ ProN W3"/>
                <a:cs typeface="ヒラギノ角ゴ ProN W3"/>
                <a:sym typeface="Arial" pitchFamily="34" charset="0"/>
              </a:defRPr>
            </a:lvl1pPr>
          </a:lstStyle>
          <a:p>
            <a:pPr>
              <a:defRPr/>
            </a:pPr>
            <a:fld id="{44C371DA-349C-45E5-81E0-249879C5927C}" type="datetimeFigureOut">
              <a:rPr lang="en-US"/>
              <a:pPr>
                <a:defRPr/>
              </a:pPr>
              <a:t>2/6/2020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ea typeface="ヒラギノ角ゴ ProN W3"/>
                <a:cs typeface="ヒラギノ角ゴ ProN W3"/>
                <a:sym typeface="Arial" pitchFamily="34"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ea typeface="ヒラギノ角ゴ ProN W3"/>
                <a:cs typeface="ヒラギノ角ゴ ProN W3"/>
                <a:sym typeface="Arial" pitchFamily="34" charset="0"/>
              </a:defRPr>
            </a:lvl1pPr>
          </a:lstStyle>
          <a:p>
            <a:pPr>
              <a:defRPr/>
            </a:pPr>
            <a:fld id="{D030A462-AB5A-4FBE-9885-4731ADC6AC50}" type="slidenum">
              <a:rPr lang="en-US"/>
              <a:pPr>
                <a:defRPr/>
              </a:pPr>
              <a:t>‹#›</a:t>
            </a:fld>
            <a:endParaRPr lang="en-US"/>
          </a:p>
        </p:txBody>
      </p:sp>
    </p:spTree>
    <p:extLst>
      <p:ext uri="{BB962C8B-B14F-4D97-AF65-F5344CB8AC3E}">
        <p14:creationId xmlns:p14="http://schemas.microsoft.com/office/powerpoint/2010/main" val="14386814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5</a:t>
            </a:fld>
            <a:endParaRPr lang="en-US" altLang="en-US"/>
          </a:p>
        </p:txBody>
      </p:sp>
    </p:spTree>
    <p:extLst>
      <p:ext uri="{BB962C8B-B14F-4D97-AF65-F5344CB8AC3E}">
        <p14:creationId xmlns:p14="http://schemas.microsoft.com/office/powerpoint/2010/main" val="37053402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14</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9228814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15</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23053723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16</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27015740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17</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23460144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40</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3184797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41</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41157093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42</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14809567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43</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21294779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44</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14722621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45</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019525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6</a:t>
            </a:fld>
            <a:endParaRPr lang="en-US" altLang="en-US"/>
          </a:p>
        </p:txBody>
      </p:sp>
    </p:spTree>
    <p:extLst>
      <p:ext uri="{BB962C8B-B14F-4D97-AF65-F5344CB8AC3E}">
        <p14:creationId xmlns:p14="http://schemas.microsoft.com/office/powerpoint/2010/main" val="26991206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46</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23090777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47</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40068228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48</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419143348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49</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9984284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7</a:t>
            </a:fld>
            <a:endParaRPr lang="en-US" altLang="en-US"/>
          </a:p>
        </p:txBody>
      </p:sp>
    </p:spTree>
    <p:extLst>
      <p:ext uri="{BB962C8B-B14F-4D97-AF65-F5344CB8AC3E}">
        <p14:creationId xmlns:p14="http://schemas.microsoft.com/office/powerpoint/2010/main" val="1104924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8</a:t>
            </a:fld>
            <a:endParaRPr lang="en-US" altLang="en-US"/>
          </a:p>
        </p:txBody>
      </p:sp>
    </p:spTree>
    <p:extLst>
      <p:ext uri="{BB962C8B-B14F-4D97-AF65-F5344CB8AC3E}">
        <p14:creationId xmlns:p14="http://schemas.microsoft.com/office/powerpoint/2010/main" val="9532155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9</a:t>
            </a:fld>
            <a:endParaRPr lang="en-US" altLang="en-US"/>
          </a:p>
        </p:txBody>
      </p:sp>
    </p:spTree>
    <p:extLst>
      <p:ext uri="{BB962C8B-B14F-4D97-AF65-F5344CB8AC3E}">
        <p14:creationId xmlns:p14="http://schemas.microsoft.com/office/powerpoint/2010/main" val="31492314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10</a:t>
            </a:fld>
            <a:endParaRPr lang="en-US" altLang="en-US"/>
          </a:p>
        </p:txBody>
      </p:sp>
    </p:spTree>
    <p:extLst>
      <p:ext uri="{BB962C8B-B14F-4D97-AF65-F5344CB8AC3E}">
        <p14:creationId xmlns:p14="http://schemas.microsoft.com/office/powerpoint/2010/main" val="31041735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11</a:t>
            </a:fld>
            <a:endParaRPr lang="en-US" altLang="en-US"/>
          </a:p>
        </p:txBody>
      </p:sp>
    </p:spTree>
    <p:extLst>
      <p:ext uri="{BB962C8B-B14F-4D97-AF65-F5344CB8AC3E}">
        <p14:creationId xmlns:p14="http://schemas.microsoft.com/office/powerpoint/2010/main" val="18160529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12</a:t>
            </a:fld>
            <a:endParaRPr lang="en-US" altLang="en-US"/>
          </a:p>
        </p:txBody>
      </p:sp>
    </p:spTree>
    <p:extLst>
      <p:ext uri="{BB962C8B-B14F-4D97-AF65-F5344CB8AC3E}">
        <p14:creationId xmlns:p14="http://schemas.microsoft.com/office/powerpoint/2010/main" val="32261231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13</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4704075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0EA76408-478E-4314-8436-9D4631815292}" type="slidenum">
              <a:rPr lang="en-US" altLang="en-US"/>
              <a:pPr>
                <a:defRPr/>
              </a:pPr>
              <a:t>‹#›</a:t>
            </a:fld>
            <a:endParaRPr lang="en-US" altLang="en-US" dirty="0"/>
          </a:p>
        </p:txBody>
      </p:sp>
    </p:spTree>
    <p:extLst>
      <p:ext uri="{BB962C8B-B14F-4D97-AF65-F5344CB8AC3E}">
        <p14:creationId xmlns:p14="http://schemas.microsoft.com/office/powerpoint/2010/main" val="425149033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E7301A2A-13CB-4EE8-9605-2E952F423E64}" type="slidenum">
              <a:rPr lang="en-US" altLang="en-US"/>
              <a:pPr>
                <a:defRPr/>
              </a:pPr>
              <a:t>‹#›</a:t>
            </a:fld>
            <a:endParaRPr lang="en-US" altLang="en-US" dirty="0"/>
          </a:p>
        </p:txBody>
      </p:sp>
    </p:spTree>
    <p:extLst>
      <p:ext uri="{BB962C8B-B14F-4D97-AF65-F5344CB8AC3E}">
        <p14:creationId xmlns:p14="http://schemas.microsoft.com/office/powerpoint/2010/main" val="3786634783"/>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187700"/>
            <a:ext cx="2057400" cy="32893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3187700"/>
            <a:ext cx="6019800" cy="3289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7A18D28-1759-4885-A8E9-24F976298B21}" type="slidenum">
              <a:rPr lang="en-US" altLang="en-US"/>
              <a:pPr>
                <a:defRPr/>
              </a:pPr>
              <a:t>‹#›</a:t>
            </a:fld>
            <a:endParaRPr lang="en-US" altLang="en-US" dirty="0"/>
          </a:p>
        </p:txBody>
      </p:sp>
    </p:spTree>
    <p:extLst>
      <p:ext uri="{BB962C8B-B14F-4D97-AF65-F5344CB8AC3E}">
        <p14:creationId xmlns:p14="http://schemas.microsoft.com/office/powerpoint/2010/main" val="2526781658"/>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2DC90A75-E5D9-4E03-89E0-0CF799309442}" type="slidenum">
              <a:rPr lang="en-US" altLang="en-US"/>
              <a:pPr>
                <a:defRPr/>
              </a:pPr>
              <a:t>‹#›</a:t>
            </a:fld>
            <a:endParaRPr lang="en-US" altLang="en-US" dirty="0"/>
          </a:p>
        </p:txBody>
      </p:sp>
    </p:spTree>
    <p:extLst>
      <p:ext uri="{BB962C8B-B14F-4D97-AF65-F5344CB8AC3E}">
        <p14:creationId xmlns:p14="http://schemas.microsoft.com/office/powerpoint/2010/main" val="1303313658"/>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6257B1C-D03C-4A2C-BA52-43BF8010146E}" type="slidenum">
              <a:rPr lang="en-US" altLang="en-US"/>
              <a:pPr>
                <a:defRPr/>
              </a:pPr>
              <a:t>‹#›</a:t>
            </a:fld>
            <a:endParaRPr lang="en-US" altLang="en-US" dirty="0"/>
          </a:p>
        </p:txBody>
      </p:sp>
    </p:spTree>
    <p:extLst>
      <p:ext uri="{BB962C8B-B14F-4D97-AF65-F5344CB8AC3E}">
        <p14:creationId xmlns:p14="http://schemas.microsoft.com/office/powerpoint/2010/main" val="4070140362"/>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911E8918-2414-4E20-87A1-DD5CA4737882}" type="slidenum">
              <a:rPr lang="en-US" altLang="en-US"/>
              <a:pPr>
                <a:defRPr/>
              </a:pPr>
              <a:t>‹#›</a:t>
            </a:fld>
            <a:endParaRPr lang="en-US" altLang="en-US" dirty="0"/>
          </a:p>
        </p:txBody>
      </p:sp>
    </p:spTree>
    <p:extLst>
      <p:ext uri="{BB962C8B-B14F-4D97-AF65-F5344CB8AC3E}">
        <p14:creationId xmlns:p14="http://schemas.microsoft.com/office/powerpoint/2010/main" val="3676367657"/>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716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71FE0B06-C80B-466C-8E9F-3DB2FECB4C52}" type="slidenum">
              <a:rPr lang="en-US" altLang="en-US"/>
              <a:pPr>
                <a:defRPr/>
              </a:pPr>
              <a:t>‹#›</a:t>
            </a:fld>
            <a:endParaRPr lang="en-US" altLang="en-US" dirty="0"/>
          </a:p>
        </p:txBody>
      </p:sp>
    </p:spTree>
    <p:extLst>
      <p:ext uri="{BB962C8B-B14F-4D97-AF65-F5344CB8AC3E}">
        <p14:creationId xmlns:p14="http://schemas.microsoft.com/office/powerpoint/2010/main" val="3759575409"/>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C00DC7F8-EE53-4983-B7C3-7B0120E7F157}" type="slidenum">
              <a:rPr lang="en-US" altLang="en-US"/>
              <a:pPr>
                <a:defRPr/>
              </a:pPr>
              <a:t>‹#›</a:t>
            </a:fld>
            <a:endParaRPr lang="en-US" altLang="en-US" dirty="0"/>
          </a:p>
        </p:txBody>
      </p:sp>
    </p:spTree>
    <p:extLst>
      <p:ext uri="{BB962C8B-B14F-4D97-AF65-F5344CB8AC3E}">
        <p14:creationId xmlns:p14="http://schemas.microsoft.com/office/powerpoint/2010/main" val="751252756"/>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00EAFC48-F2CE-4DC6-B093-A05FEB22FDBF}" type="slidenum">
              <a:rPr lang="en-US" altLang="en-US"/>
              <a:pPr>
                <a:defRPr/>
              </a:pPr>
              <a:t>‹#›</a:t>
            </a:fld>
            <a:endParaRPr lang="en-US" altLang="en-US" dirty="0"/>
          </a:p>
        </p:txBody>
      </p:sp>
    </p:spTree>
    <p:extLst>
      <p:ext uri="{BB962C8B-B14F-4D97-AF65-F5344CB8AC3E}">
        <p14:creationId xmlns:p14="http://schemas.microsoft.com/office/powerpoint/2010/main" val="1907616961"/>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40E503E3-25D0-4E1C-850C-2EBC25B3C109}" type="slidenum">
              <a:rPr lang="en-US" altLang="en-US"/>
              <a:pPr>
                <a:defRPr/>
              </a:pPr>
              <a:t>‹#›</a:t>
            </a:fld>
            <a:endParaRPr lang="en-US" altLang="en-US" dirty="0"/>
          </a:p>
        </p:txBody>
      </p:sp>
    </p:spTree>
    <p:extLst>
      <p:ext uri="{BB962C8B-B14F-4D97-AF65-F5344CB8AC3E}">
        <p14:creationId xmlns:p14="http://schemas.microsoft.com/office/powerpoint/2010/main" val="842865570"/>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36CC87B1-19D5-4016-926C-29150B5853DE}" type="slidenum">
              <a:rPr lang="en-US" altLang="en-US"/>
              <a:pPr>
                <a:defRPr/>
              </a:pPr>
              <a:t>‹#›</a:t>
            </a:fld>
            <a:endParaRPr lang="en-US" altLang="en-US" dirty="0"/>
          </a:p>
        </p:txBody>
      </p:sp>
    </p:spTree>
    <p:extLst>
      <p:ext uri="{BB962C8B-B14F-4D97-AF65-F5344CB8AC3E}">
        <p14:creationId xmlns:p14="http://schemas.microsoft.com/office/powerpoint/2010/main" val="3733542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7B331E4-DB09-4DA0-A615-B4DCAC1EFA51}" type="slidenum">
              <a:rPr lang="en-US" altLang="en-US"/>
              <a:pPr>
                <a:defRPr/>
              </a:pPr>
              <a:t>‹#›</a:t>
            </a:fld>
            <a:endParaRPr lang="en-US" altLang="en-US" dirty="0"/>
          </a:p>
        </p:txBody>
      </p:sp>
    </p:spTree>
    <p:extLst>
      <p:ext uri="{BB962C8B-B14F-4D97-AF65-F5344CB8AC3E}">
        <p14:creationId xmlns:p14="http://schemas.microsoft.com/office/powerpoint/2010/main" val="4146613499"/>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B0AF8366-8936-48F7-9A76-D13A909E1161}" type="slidenum">
              <a:rPr lang="en-US" altLang="en-US"/>
              <a:pPr>
                <a:defRPr/>
              </a:pPr>
              <a:t>‹#›</a:t>
            </a:fld>
            <a:endParaRPr lang="en-US" altLang="en-US" dirty="0"/>
          </a:p>
        </p:txBody>
      </p:sp>
    </p:spTree>
    <p:extLst>
      <p:ext uri="{BB962C8B-B14F-4D97-AF65-F5344CB8AC3E}">
        <p14:creationId xmlns:p14="http://schemas.microsoft.com/office/powerpoint/2010/main" val="507403484"/>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82E1F09C-983E-4FC9-A4A4-49E65E8E12D8}" type="slidenum">
              <a:rPr lang="en-US" altLang="en-US"/>
              <a:pPr>
                <a:defRPr/>
              </a:pPr>
              <a:t>‹#›</a:t>
            </a:fld>
            <a:endParaRPr lang="en-US" altLang="en-US" dirty="0"/>
          </a:p>
        </p:txBody>
      </p:sp>
    </p:spTree>
    <p:extLst>
      <p:ext uri="{BB962C8B-B14F-4D97-AF65-F5344CB8AC3E}">
        <p14:creationId xmlns:p14="http://schemas.microsoft.com/office/powerpoint/2010/main" val="3019742098"/>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583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583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CD2CBB1F-58E7-48E9-A3A6-FF2158749A43}" type="slidenum">
              <a:rPr lang="en-US" altLang="en-US"/>
              <a:pPr>
                <a:defRPr/>
              </a:pPr>
              <a:t>‹#›</a:t>
            </a:fld>
            <a:endParaRPr lang="en-US" altLang="en-US" dirty="0"/>
          </a:p>
        </p:txBody>
      </p:sp>
    </p:spTree>
    <p:extLst>
      <p:ext uri="{BB962C8B-B14F-4D97-AF65-F5344CB8AC3E}">
        <p14:creationId xmlns:p14="http://schemas.microsoft.com/office/powerpoint/2010/main" val="2663937659"/>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x">
  <p:cSld name="Bullet Slide">
    <p:spTree>
      <p:nvGrpSpPr>
        <p:cNvPr id="1" name=""/>
        <p:cNvGrpSpPr/>
        <p:nvPr/>
      </p:nvGrpSpPr>
      <p:grpSpPr>
        <a:xfrm>
          <a:off x="0" y="0"/>
          <a:ext cx="0" cy="0"/>
          <a:chOff x="0" y="0"/>
          <a:chExt cx="0" cy="0"/>
        </a:xfrm>
      </p:grpSpPr>
      <p:sp>
        <p:nvSpPr>
          <p:cNvPr id="30" name="Title Text"/>
          <p:cNvSpPr txBox="1">
            <a:spLocks noGrp="1"/>
          </p:cNvSpPr>
          <p:nvPr>
            <p:ph type="title"/>
          </p:nvPr>
        </p:nvSpPr>
        <p:spPr>
          <a:prstGeom prst="rect">
            <a:avLst/>
          </a:prstGeom>
        </p:spPr>
        <p:txBody>
          <a:bodyPr/>
          <a:lstStyle/>
          <a:p>
            <a:r>
              <a:t>Title Text</a:t>
            </a:r>
          </a:p>
        </p:txBody>
      </p:sp>
      <p:sp>
        <p:nvSpPr>
          <p:cNvPr id="3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2" name="Slide Number"/>
          <p:cNvSpPr txBox="1">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1659792784"/>
      </p:ext>
    </p:extLst>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B1C2DD6B-7A2C-485A-B681-224919916DA2}" type="slidenum">
              <a:rPr lang="en-US" altLang="en-US"/>
              <a:pPr>
                <a:defRPr/>
              </a:pPr>
              <a:t>‹#›</a:t>
            </a:fld>
            <a:endParaRPr lang="en-US" altLang="en-US" dirty="0"/>
          </a:p>
        </p:txBody>
      </p:sp>
    </p:spTree>
    <p:extLst>
      <p:ext uri="{BB962C8B-B14F-4D97-AF65-F5344CB8AC3E}">
        <p14:creationId xmlns:p14="http://schemas.microsoft.com/office/powerpoint/2010/main" val="2428097807"/>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F26218CF-1D59-4A21-9A2A-1172735AFC81}" type="slidenum">
              <a:rPr lang="en-US" altLang="en-US"/>
              <a:pPr>
                <a:defRPr/>
              </a:pPr>
              <a:t>‹#›</a:t>
            </a:fld>
            <a:endParaRPr lang="en-US" altLang="en-US" dirty="0"/>
          </a:p>
        </p:txBody>
      </p:sp>
    </p:spTree>
    <p:extLst>
      <p:ext uri="{BB962C8B-B14F-4D97-AF65-F5344CB8AC3E}">
        <p14:creationId xmlns:p14="http://schemas.microsoft.com/office/powerpoint/2010/main" val="2961018082"/>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E2A9CCCD-94A4-48A1-98C6-F0A80D75B789}" type="slidenum">
              <a:rPr lang="en-US" altLang="en-US"/>
              <a:pPr>
                <a:defRPr/>
              </a:pPr>
              <a:t>‹#›</a:t>
            </a:fld>
            <a:endParaRPr lang="en-US" altLang="en-US" dirty="0"/>
          </a:p>
        </p:txBody>
      </p:sp>
    </p:spTree>
    <p:extLst>
      <p:ext uri="{BB962C8B-B14F-4D97-AF65-F5344CB8AC3E}">
        <p14:creationId xmlns:p14="http://schemas.microsoft.com/office/powerpoint/2010/main" val="2803656372"/>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42DD4E2B-F3F5-4BA1-B2E0-4F1632E8E0CC}" type="slidenum">
              <a:rPr lang="en-US" altLang="en-US"/>
              <a:pPr>
                <a:defRPr/>
              </a:pPr>
              <a:t>‹#›</a:t>
            </a:fld>
            <a:endParaRPr lang="en-US" altLang="en-US" dirty="0"/>
          </a:p>
        </p:txBody>
      </p:sp>
    </p:spTree>
    <p:extLst>
      <p:ext uri="{BB962C8B-B14F-4D97-AF65-F5344CB8AC3E}">
        <p14:creationId xmlns:p14="http://schemas.microsoft.com/office/powerpoint/2010/main" val="3015084534"/>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332FA401-386A-41F6-AF67-56DA333F15A0}" type="slidenum">
              <a:rPr lang="en-US" altLang="en-US"/>
              <a:pPr>
                <a:defRPr/>
              </a:pPr>
              <a:t>‹#›</a:t>
            </a:fld>
            <a:endParaRPr lang="en-US" altLang="en-US" dirty="0"/>
          </a:p>
        </p:txBody>
      </p:sp>
    </p:spTree>
    <p:extLst>
      <p:ext uri="{BB962C8B-B14F-4D97-AF65-F5344CB8AC3E}">
        <p14:creationId xmlns:p14="http://schemas.microsoft.com/office/powerpoint/2010/main" val="2630112933"/>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9A88FAED-CC29-40C2-AF76-77B8995E13A7}" type="slidenum">
              <a:rPr lang="en-US" altLang="en-US"/>
              <a:pPr>
                <a:defRPr/>
              </a:pPr>
              <a:t>‹#›</a:t>
            </a:fld>
            <a:endParaRPr lang="en-US" altLang="en-US" dirty="0"/>
          </a:p>
        </p:txBody>
      </p:sp>
    </p:spTree>
    <p:extLst>
      <p:ext uri="{BB962C8B-B14F-4D97-AF65-F5344CB8AC3E}">
        <p14:creationId xmlns:p14="http://schemas.microsoft.com/office/powerpoint/2010/main" val="81935948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C3887905-B2A0-4075-B436-DE9196E870CE}" type="slidenum">
              <a:rPr lang="en-US" altLang="en-US"/>
              <a:pPr>
                <a:defRPr/>
              </a:pPr>
              <a:t>‹#›</a:t>
            </a:fld>
            <a:endParaRPr lang="en-US" altLang="en-US" dirty="0"/>
          </a:p>
        </p:txBody>
      </p:sp>
    </p:spTree>
    <p:extLst>
      <p:ext uri="{BB962C8B-B14F-4D97-AF65-F5344CB8AC3E}">
        <p14:creationId xmlns:p14="http://schemas.microsoft.com/office/powerpoint/2010/main" val="3691681588"/>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F74070F9-2F9C-434B-9A0E-FA7779558077}" type="slidenum">
              <a:rPr lang="en-US" altLang="en-US"/>
              <a:pPr>
                <a:defRPr/>
              </a:pPr>
              <a:t>‹#›</a:t>
            </a:fld>
            <a:endParaRPr lang="en-US" altLang="en-US" dirty="0"/>
          </a:p>
        </p:txBody>
      </p:sp>
    </p:spTree>
    <p:extLst>
      <p:ext uri="{BB962C8B-B14F-4D97-AF65-F5344CB8AC3E}">
        <p14:creationId xmlns:p14="http://schemas.microsoft.com/office/powerpoint/2010/main" val="306510539"/>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724BC465-346C-4E46-BF9E-66AD94F855CF}" type="slidenum">
              <a:rPr lang="en-US" altLang="en-US"/>
              <a:pPr>
                <a:defRPr/>
              </a:pPr>
              <a:t>‹#›</a:t>
            </a:fld>
            <a:endParaRPr lang="en-US" altLang="en-US" dirty="0"/>
          </a:p>
        </p:txBody>
      </p:sp>
    </p:spTree>
    <p:extLst>
      <p:ext uri="{BB962C8B-B14F-4D97-AF65-F5344CB8AC3E}">
        <p14:creationId xmlns:p14="http://schemas.microsoft.com/office/powerpoint/2010/main" val="1817315920"/>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A5BE1D68-19C6-495D-9455-940D2A7EB2A2}" type="slidenum">
              <a:rPr lang="en-US" altLang="en-US"/>
              <a:pPr>
                <a:defRPr/>
              </a:pPr>
              <a:t>‹#›</a:t>
            </a:fld>
            <a:endParaRPr lang="en-US" altLang="en-US" dirty="0"/>
          </a:p>
        </p:txBody>
      </p:sp>
    </p:spTree>
    <p:extLst>
      <p:ext uri="{BB962C8B-B14F-4D97-AF65-F5344CB8AC3E}">
        <p14:creationId xmlns:p14="http://schemas.microsoft.com/office/powerpoint/2010/main" val="1217323286"/>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D456DBAE-880B-4900-994A-BE0ECFF9BA86}" type="slidenum">
              <a:rPr lang="en-US" altLang="en-US"/>
              <a:pPr>
                <a:defRPr/>
              </a:pPr>
              <a:t>‹#›</a:t>
            </a:fld>
            <a:endParaRPr lang="en-US" altLang="en-US" dirty="0"/>
          </a:p>
        </p:txBody>
      </p:sp>
    </p:spTree>
    <p:extLst>
      <p:ext uri="{BB962C8B-B14F-4D97-AF65-F5344CB8AC3E}">
        <p14:creationId xmlns:p14="http://schemas.microsoft.com/office/powerpoint/2010/main" val="3069329473"/>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0801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2F49AFA8-702E-4AEA-B4F8-87415A7F9CEC}" type="slidenum">
              <a:rPr lang="en-US" altLang="en-US"/>
              <a:pPr>
                <a:defRPr/>
              </a:pPr>
              <a:t>‹#›</a:t>
            </a:fld>
            <a:endParaRPr lang="en-US" altLang="en-US" dirty="0"/>
          </a:p>
        </p:txBody>
      </p:sp>
    </p:spTree>
    <p:extLst>
      <p:ext uri="{BB962C8B-B14F-4D97-AF65-F5344CB8AC3E}">
        <p14:creationId xmlns:p14="http://schemas.microsoft.com/office/powerpoint/2010/main" val="1405914746"/>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5"/>
          <p:cNvSpPr txBox="1">
            <a:spLocks noGrp="1" noChangeArrowheads="1"/>
          </p:cNvSpPr>
          <p:nvPr>
            <p:ph type="sldNum" sz="quarter" idx="10"/>
          </p:nvPr>
        </p:nvSpPr>
        <p:spPr>
          <a:ln/>
        </p:spPr>
        <p:txBody>
          <a:bodyPr/>
          <a:lstStyle>
            <a:lvl1pPr>
              <a:defRPr/>
            </a:lvl1pPr>
          </a:lstStyle>
          <a:p>
            <a:pPr>
              <a:defRPr/>
            </a:pPr>
            <a:fld id="{FE04C7B0-069A-476D-AF62-59430BA56D90}" type="slidenum">
              <a:rPr lang="en-US" altLang="en-US"/>
              <a:pPr>
                <a:defRPr/>
              </a:pPr>
              <a:t>‹#›</a:t>
            </a:fld>
            <a:endParaRPr lang="en-US" altLang="en-US" dirty="0"/>
          </a:p>
        </p:txBody>
      </p:sp>
    </p:spTree>
    <p:extLst>
      <p:ext uri="{BB962C8B-B14F-4D97-AF65-F5344CB8AC3E}">
        <p14:creationId xmlns:p14="http://schemas.microsoft.com/office/powerpoint/2010/main" val="2756227367"/>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67B9DA28-0E9D-4E5E-B7EB-69C14E2C8788}" type="slidenum">
              <a:rPr lang="en-US" altLang="en-US"/>
              <a:pPr>
                <a:defRPr/>
              </a:pPr>
              <a:t>‹#›</a:t>
            </a:fld>
            <a:endParaRPr lang="en-US" altLang="en-US" dirty="0"/>
          </a:p>
        </p:txBody>
      </p:sp>
    </p:spTree>
    <p:extLst>
      <p:ext uri="{BB962C8B-B14F-4D97-AF65-F5344CB8AC3E}">
        <p14:creationId xmlns:p14="http://schemas.microsoft.com/office/powerpoint/2010/main" val="3493384208"/>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5"/>
          <p:cNvSpPr txBox="1">
            <a:spLocks noGrp="1" noChangeArrowheads="1"/>
          </p:cNvSpPr>
          <p:nvPr>
            <p:ph type="sldNum" sz="quarter" idx="10"/>
          </p:nvPr>
        </p:nvSpPr>
        <p:spPr>
          <a:ln/>
        </p:spPr>
        <p:txBody>
          <a:bodyPr/>
          <a:lstStyle>
            <a:lvl1pPr>
              <a:defRPr/>
            </a:lvl1pPr>
          </a:lstStyle>
          <a:p>
            <a:pPr>
              <a:defRPr/>
            </a:pPr>
            <a:fld id="{A0C6E8A8-C983-4BF3-A556-B6AD233AFDE7}" type="slidenum">
              <a:rPr lang="en-US" altLang="en-US"/>
              <a:pPr>
                <a:defRPr/>
              </a:pPr>
              <a:t>‹#›</a:t>
            </a:fld>
            <a:endParaRPr lang="en-US" altLang="en-US" dirty="0"/>
          </a:p>
        </p:txBody>
      </p:sp>
    </p:spTree>
    <p:extLst>
      <p:ext uri="{BB962C8B-B14F-4D97-AF65-F5344CB8AC3E}">
        <p14:creationId xmlns:p14="http://schemas.microsoft.com/office/powerpoint/2010/main" val="2997410248"/>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5"/>
          <p:cNvSpPr txBox="1">
            <a:spLocks noGrp="1" noChangeArrowheads="1"/>
          </p:cNvSpPr>
          <p:nvPr>
            <p:ph type="sldNum" sz="quarter" idx="10"/>
          </p:nvPr>
        </p:nvSpPr>
        <p:spPr>
          <a:ln/>
        </p:spPr>
        <p:txBody>
          <a:bodyPr/>
          <a:lstStyle>
            <a:lvl1pPr>
              <a:defRPr/>
            </a:lvl1pPr>
          </a:lstStyle>
          <a:p>
            <a:pPr>
              <a:defRPr/>
            </a:pPr>
            <a:fld id="{0A248553-EAA7-414D-87DA-C443F5A1B549}" type="slidenum">
              <a:rPr lang="en-US" altLang="en-US"/>
              <a:pPr>
                <a:defRPr/>
              </a:pPr>
              <a:t>‹#›</a:t>
            </a:fld>
            <a:endParaRPr lang="en-US" altLang="en-US" dirty="0"/>
          </a:p>
        </p:txBody>
      </p:sp>
    </p:spTree>
    <p:extLst>
      <p:ext uri="{BB962C8B-B14F-4D97-AF65-F5344CB8AC3E}">
        <p14:creationId xmlns:p14="http://schemas.microsoft.com/office/powerpoint/2010/main" val="328059772"/>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5"/>
          <p:cNvSpPr txBox="1">
            <a:spLocks noGrp="1" noChangeArrowheads="1"/>
          </p:cNvSpPr>
          <p:nvPr>
            <p:ph type="sldNum" sz="quarter" idx="10"/>
          </p:nvPr>
        </p:nvSpPr>
        <p:spPr>
          <a:ln/>
        </p:spPr>
        <p:txBody>
          <a:bodyPr/>
          <a:lstStyle>
            <a:lvl1pPr>
              <a:defRPr/>
            </a:lvl1pPr>
          </a:lstStyle>
          <a:p>
            <a:pPr>
              <a:defRPr/>
            </a:pPr>
            <a:fld id="{20E9B304-57A3-41A4-8677-B91FB2FDD5F2}" type="slidenum">
              <a:rPr lang="en-US" altLang="en-US"/>
              <a:pPr>
                <a:defRPr/>
              </a:pPr>
              <a:t>‹#›</a:t>
            </a:fld>
            <a:endParaRPr lang="en-US" altLang="en-US" dirty="0"/>
          </a:p>
        </p:txBody>
      </p:sp>
    </p:spTree>
    <p:extLst>
      <p:ext uri="{BB962C8B-B14F-4D97-AF65-F5344CB8AC3E}">
        <p14:creationId xmlns:p14="http://schemas.microsoft.com/office/powerpoint/2010/main" val="53253705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4445000"/>
            <a:ext cx="4038600" cy="20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4445000"/>
            <a:ext cx="4038600" cy="20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770A0ADC-E63F-4C44-B6AF-461BF7D04F8B}" type="slidenum">
              <a:rPr lang="en-US" altLang="en-US"/>
              <a:pPr>
                <a:defRPr/>
              </a:pPr>
              <a:t>‹#›</a:t>
            </a:fld>
            <a:endParaRPr lang="en-US" altLang="en-US" dirty="0"/>
          </a:p>
        </p:txBody>
      </p:sp>
    </p:spTree>
    <p:extLst>
      <p:ext uri="{BB962C8B-B14F-4D97-AF65-F5344CB8AC3E}">
        <p14:creationId xmlns:p14="http://schemas.microsoft.com/office/powerpoint/2010/main" val="2228783332"/>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5"/>
          <p:cNvSpPr txBox="1">
            <a:spLocks noGrp="1" noChangeArrowheads="1"/>
          </p:cNvSpPr>
          <p:nvPr>
            <p:ph type="sldNum" sz="quarter" idx="10"/>
          </p:nvPr>
        </p:nvSpPr>
        <p:spPr>
          <a:ln/>
        </p:spPr>
        <p:txBody>
          <a:bodyPr/>
          <a:lstStyle>
            <a:lvl1pPr>
              <a:defRPr/>
            </a:lvl1pPr>
          </a:lstStyle>
          <a:p>
            <a:pPr>
              <a:defRPr/>
            </a:pPr>
            <a:fld id="{F95F2C71-3558-4E6A-877E-F42B5A18213B}" type="slidenum">
              <a:rPr lang="en-US" altLang="en-US"/>
              <a:pPr>
                <a:defRPr/>
              </a:pPr>
              <a:t>‹#›</a:t>
            </a:fld>
            <a:endParaRPr lang="en-US" altLang="en-US" dirty="0"/>
          </a:p>
        </p:txBody>
      </p:sp>
    </p:spTree>
    <p:extLst>
      <p:ext uri="{BB962C8B-B14F-4D97-AF65-F5344CB8AC3E}">
        <p14:creationId xmlns:p14="http://schemas.microsoft.com/office/powerpoint/2010/main" val="521257109"/>
      </p:ext>
    </p:extLst>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5"/>
          <p:cNvSpPr txBox="1">
            <a:spLocks noGrp="1" noChangeArrowheads="1"/>
          </p:cNvSpPr>
          <p:nvPr>
            <p:ph type="sldNum" sz="quarter" idx="10"/>
          </p:nvPr>
        </p:nvSpPr>
        <p:spPr>
          <a:ln/>
        </p:spPr>
        <p:txBody>
          <a:bodyPr/>
          <a:lstStyle>
            <a:lvl1pPr>
              <a:defRPr/>
            </a:lvl1pPr>
          </a:lstStyle>
          <a:p>
            <a:pPr>
              <a:defRPr/>
            </a:pPr>
            <a:fld id="{2EE8C428-AED9-4974-B9DD-A7C583E5B5D6}" type="slidenum">
              <a:rPr lang="en-US" altLang="en-US"/>
              <a:pPr>
                <a:defRPr/>
              </a:pPr>
              <a:t>‹#›</a:t>
            </a:fld>
            <a:endParaRPr lang="en-US" altLang="en-US" dirty="0"/>
          </a:p>
        </p:txBody>
      </p:sp>
    </p:spTree>
    <p:extLst>
      <p:ext uri="{BB962C8B-B14F-4D97-AF65-F5344CB8AC3E}">
        <p14:creationId xmlns:p14="http://schemas.microsoft.com/office/powerpoint/2010/main" val="2451022275"/>
      </p:ext>
    </p:extLst>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B168DAA8-4A01-49D5-8668-B7F2BF68366B}" type="slidenum">
              <a:rPr lang="en-US" altLang="en-US"/>
              <a:pPr>
                <a:defRPr/>
              </a:pPr>
              <a:t>‹#›</a:t>
            </a:fld>
            <a:endParaRPr lang="en-US" altLang="en-US" dirty="0"/>
          </a:p>
        </p:txBody>
      </p:sp>
    </p:spTree>
    <p:extLst>
      <p:ext uri="{BB962C8B-B14F-4D97-AF65-F5344CB8AC3E}">
        <p14:creationId xmlns:p14="http://schemas.microsoft.com/office/powerpoint/2010/main" val="678692542"/>
      </p:ext>
    </p:extLst>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2C326A77-0A31-41F6-A180-B3214B280C41}" type="slidenum">
              <a:rPr lang="en-US" altLang="en-US"/>
              <a:pPr>
                <a:defRPr/>
              </a:pPr>
              <a:t>‹#›</a:t>
            </a:fld>
            <a:endParaRPr lang="en-US" altLang="en-US" dirty="0"/>
          </a:p>
        </p:txBody>
      </p:sp>
    </p:spTree>
    <p:extLst>
      <p:ext uri="{BB962C8B-B14F-4D97-AF65-F5344CB8AC3E}">
        <p14:creationId xmlns:p14="http://schemas.microsoft.com/office/powerpoint/2010/main" val="2897671663"/>
      </p:ext>
    </p:extLst>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A7F56BAC-1FE7-4951-AD21-C9872ACC4629}" type="slidenum">
              <a:rPr lang="en-US" altLang="en-US"/>
              <a:pPr>
                <a:defRPr/>
              </a:pPr>
              <a:t>‹#›</a:t>
            </a:fld>
            <a:endParaRPr lang="en-US" altLang="en-US" dirty="0"/>
          </a:p>
        </p:txBody>
      </p:sp>
    </p:spTree>
    <p:extLst>
      <p:ext uri="{BB962C8B-B14F-4D97-AF65-F5344CB8AC3E}">
        <p14:creationId xmlns:p14="http://schemas.microsoft.com/office/powerpoint/2010/main" val="2002138643"/>
      </p:ext>
    </p:extLst>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0801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C2C9F77D-7977-4CC6-AF04-2372B92B3309}" type="slidenum">
              <a:rPr lang="en-US" altLang="en-US"/>
              <a:pPr>
                <a:defRPr/>
              </a:pPr>
              <a:t>‹#›</a:t>
            </a:fld>
            <a:endParaRPr lang="en-US" altLang="en-US" dirty="0"/>
          </a:p>
        </p:txBody>
      </p:sp>
    </p:spTree>
    <p:extLst>
      <p:ext uri="{BB962C8B-B14F-4D97-AF65-F5344CB8AC3E}">
        <p14:creationId xmlns:p14="http://schemas.microsoft.com/office/powerpoint/2010/main" val="2807524243"/>
      </p:ext>
    </p:extLst>
  </p:cSld>
  <p:clrMapOvr>
    <a:masterClrMapping/>
  </p:clrMapOv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5"/>
          <p:cNvSpPr txBox="1">
            <a:spLocks noGrp="1" noChangeArrowheads="1"/>
          </p:cNvSpPr>
          <p:nvPr>
            <p:ph type="sldNum" sz="quarter" idx="10"/>
          </p:nvPr>
        </p:nvSpPr>
        <p:spPr>
          <a:ln/>
        </p:spPr>
        <p:txBody>
          <a:bodyPr/>
          <a:lstStyle>
            <a:lvl1pPr>
              <a:defRPr/>
            </a:lvl1pPr>
          </a:lstStyle>
          <a:p>
            <a:pPr>
              <a:defRPr/>
            </a:pPr>
            <a:fld id="{3FAC1FEC-B891-4547-B804-77535B148D30}" type="slidenum">
              <a:rPr lang="en-US" altLang="en-US"/>
              <a:pPr>
                <a:defRPr/>
              </a:pPr>
              <a:t>‹#›</a:t>
            </a:fld>
            <a:endParaRPr lang="en-US" altLang="en-US" dirty="0"/>
          </a:p>
        </p:txBody>
      </p:sp>
    </p:spTree>
    <p:extLst>
      <p:ext uri="{BB962C8B-B14F-4D97-AF65-F5344CB8AC3E}">
        <p14:creationId xmlns:p14="http://schemas.microsoft.com/office/powerpoint/2010/main" val="93006037"/>
      </p:ext>
    </p:extLst>
  </p:cSld>
  <p:clrMapOvr>
    <a:masterClrMapping/>
  </p:clrMapOv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229966B5-1F25-4D1D-94A9-B49391441367}" type="slidenum">
              <a:rPr lang="en-US" altLang="en-US"/>
              <a:pPr>
                <a:defRPr/>
              </a:pPr>
              <a:t>‹#›</a:t>
            </a:fld>
            <a:endParaRPr lang="en-US" altLang="en-US" dirty="0"/>
          </a:p>
        </p:txBody>
      </p:sp>
    </p:spTree>
    <p:extLst>
      <p:ext uri="{BB962C8B-B14F-4D97-AF65-F5344CB8AC3E}">
        <p14:creationId xmlns:p14="http://schemas.microsoft.com/office/powerpoint/2010/main" val="4061290611"/>
      </p:ext>
    </p:extLst>
  </p:cSld>
  <p:clrMapOvr>
    <a:masterClrMapping/>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5"/>
          <p:cNvSpPr txBox="1">
            <a:spLocks noGrp="1" noChangeArrowheads="1"/>
          </p:cNvSpPr>
          <p:nvPr>
            <p:ph type="sldNum" sz="quarter" idx="10"/>
          </p:nvPr>
        </p:nvSpPr>
        <p:spPr>
          <a:ln/>
        </p:spPr>
        <p:txBody>
          <a:bodyPr/>
          <a:lstStyle>
            <a:lvl1pPr>
              <a:defRPr/>
            </a:lvl1pPr>
          </a:lstStyle>
          <a:p>
            <a:pPr>
              <a:defRPr/>
            </a:pPr>
            <a:fld id="{207AB1AA-21E5-4234-BD52-E0E51C6850D5}" type="slidenum">
              <a:rPr lang="en-US" altLang="en-US"/>
              <a:pPr>
                <a:defRPr/>
              </a:pPr>
              <a:t>‹#›</a:t>
            </a:fld>
            <a:endParaRPr lang="en-US" altLang="en-US" dirty="0"/>
          </a:p>
        </p:txBody>
      </p:sp>
    </p:spTree>
    <p:extLst>
      <p:ext uri="{BB962C8B-B14F-4D97-AF65-F5344CB8AC3E}">
        <p14:creationId xmlns:p14="http://schemas.microsoft.com/office/powerpoint/2010/main" val="3318673283"/>
      </p:ext>
    </p:extLst>
  </p:cSld>
  <p:clrMapOvr>
    <a:masterClrMapping/>
  </p:clrMapOv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71600"/>
            <a:ext cx="3987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97400" y="1371600"/>
            <a:ext cx="3987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5"/>
          <p:cNvSpPr txBox="1">
            <a:spLocks noGrp="1" noChangeArrowheads="1"/>
          </p:cNvSpPr>
          <p:nvPr>
            <p:ph type="sldNum" sz="quarter" idx="10"/>
          </p:nvPr>
        </p:nvSpPr>
        <p:spPr>
          <a:ln/>
        </p:spPr>
        <p:txBody>
          <a:bodyPr/>
          <a:lstStyle>
            <a:lvl1pPr>
              <a:defRPr/>
            </a:lvl1pPr>
          </a:lstStyle>
          <a:p>
            <a:pPr>
              <a:defRPr/>
            </a:pPr>
            <a:fld id="{D7CBEF20-0FEE-452B-A33A-A0ADFFB3A8AC}" type="slidenum">
              <a:rPr lang="en-US" altLang="en-US"/>
              <a:pPr>
                <a:defRPr/>
              </a:pPr>
              <a:t>‹#›</a:t>
            </a:fld>
            <a:endParaRPr lang="en-US" altLang="en-US" dirty="0"/>
          </a:p>
        </p:txBody>
      </p:sp>
    </p:spTree>
    <p:extLst>
      <p:ext uri="{BB962C8B-B14F-4D97-AF65-F5344CB8AC3E}">
        <p14:creationId xmlns:p14="http://schemas.microsoft.com/office/powerpoint/2010/main" val="274342780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AF21AE63-061D-4F1D-88A0-A43B3ECC8ED3}" type="slidenum">
              <a:rPr lang="en-US" altLang="en-US"/>
              <a:pPr>
                <a:defRPr/>
              </a:pPr>
              <a:t>‹#›</a:t>
            </a:fld>
            <a:endParaRPr lang="en-US" altLang="en-US" dirty="0"/>
          </a:p>
        </p:txBody>
      </p:sp>
    </p:spTree>
    <p:extLst>
      <p:ext uri="{BB962C8B-B14F-4D97-AF65-F5344CB8AC3E}">
        <p14:creationId xmlns:p14="http://schemas.microsoft.com/office/powerpoint/2010/main" val="4213817492"/>
      </p:ext>
    </p:extLst>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5"/>
          <p:cNvSpPr txBox="1">
            <a:spLocks noGrp="1" noChangeArrowheads="1"/>
          </p:cNvSpPr>
          <p:nvPr>
            <p:ph type="sldNum" sz="quarter" idx="10"/>
          </p:nvPr>
        </p:nvSpPr>
        <p:spPr>
          <a:ln/>
        </p:spPr>
        <p:txBody>
          <a:bodyPr/>
          <a:lstStyle>
            <a:lvl1pPr>
              <a:defRPr/>
            </a:lvl1pPr>
          </a:lstStyle>
          <a:p>
            <a:pPr>
              <a:defRPr/>
            </a:pPr>
            <a:fld id="{78FA73F1-E20B-4EB3-9018-452AE35DEE5B}" type="slidenum">
              <a:rPr lang="en-US" altLang="en-US"/>
              <a:pPr>
                <a:defRPr/>
              </a:pPr>
              <a:t>‹#›</a:t>
            </a:fld>
            <a:endParaRPr lang="en-US" altLang="en-US" dirty="0"/>
          </a:p>
        </p:txBody>
      </p:sp>
    </p:spTree>
    <p:extLst>
      <p:ext uri="{BB962C8B-B14F-4D97-AF65-F5344CB8AC3E}">
        <p14:creationId xmlns:p14="http://schemas.microsoft.com/office/powerpoint/2010/main" val="787717473"/>
      </p:ext>
    </p:extLst>
  </p:cSld>
  <p:clrMapOvr>
    <a:masterClrMapping/>
  </p:clrMapOv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5"/>
          <p:cNvSpPr txBox="1">
            <a:spLocks noGrp="1" noChangeArrowheads="1"/>
          </p:cNvSpPr>
          <p:nvPr>
            <p:ph type="sldNum" sz="quarter" idx="10"/>
          </p:nvPr>
        </p:nvSpPr>
        <p:spPr>
          <a:ln/>
        </p:spPr>
        <p:txBody>
          <a:bodyPr/>
          <a:lstStyle>
            <a:lvl1pPr>
              <a:defRPr/>
            </a:lvl1pPr>
          </a:lstStyle>
          <a:p>
            <a:pPr>
              <a:defRPr/>
            </a:pPr>
            <a:fld id="{E01C8451-CBDB-47DC-9EAB-5C5B4938A85C}" type="slidenum">
              <a:rPr lang="en-US" altLang="en-US"/>
              <a:pPr>
                <a:defRPr/>
              </a:pPr>
              <a:t>‹#›</a:t>
            </a:fld>
            <a:endParaRPr lang="en-US" altLang="en-US" dirty="0"/>
          </a:p>
        </p:txBody>
      </p:sp>
    </p:spTree>
    <p:extLst>
      <p:ext uri="{BB962C8B-B14F-4D97-AF65-F5344CB8AC3E}">
        <p14:creationId xmlns:p14="http://schemas.microsoft.com/office/powerpoint/2010/main" val="3049863723"/>
      </p:ext>
    </p:extLst>
  </p:cSld>
  <p:clrMapOvr>
    <a:masterClrMapping/>
  </p:clrMapOv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5"/>
          <p:cNvSpPr txBox="1">
            <a:spLocks noGrp="1" noChangeArrowheads="1"/>
          </p:cNvSpPr>
          <p:nvPr>
            <p:ph type="sldNum" sz="quarter" idx="10"/>
          </p:nvPr>
        </p:nvSpPr>
        <p:spPr>
          <a:ln/>
        </p:spPr>
        <p:txBody>
          <a:bodyPr/>
          <a:lstStyle>
            <a:lvl1pPr>
              <a:defRPr/>
            </a:lvl1pPr>
          </a:lstStyle>
          <a:p>
            <a:pPr>
              <a:defRPr/>
            </a:pPr>
            <a:fld id="{0435B50D-150C-4B21-BF78-45456F509F53}" type="slidenum">
              <a:rPr lang="en-US" altLang="en-US"/>
              <a:pPr>
                <a:defRPr/>
              </a:pPr>
              <a:t>‹#›</a:t>
            </a:fld>
            <a:endParaRPr lang="en-US" altLang="en-US" dirty="0"/>
          </a:p>
        </p:txBody>
      </p:sp>
    </p:spTree>
    <p:extLst>
      <p:ext uri="{BB962C8B-B14F-4D97-AF65-F5344CB8AC3E}">
        <p14:creationId xmlns:p14="http://schemas.microsoft.com/office/powerpoint/2010/main" val="2738983380"/>
      </p:ext>
    </p:extLst>
  </p:cSld>
  <p:clrMapOvr>
    <a:masterClrMapping/>
  </p:clrMapOv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87588846-C739-4282-ACCE-21CEAF985A86}" type="slidenum">
              <a:rPr lang="en-US" altLang="en-US"/>
              <a:pPr>
                <a:defRPr/>
              </a:pPr>
              <a:t>‹#›</a:t>
            </a:fld>
            <a:endParaRPr lang="en-US" altLang="en-US" dirty="0"/>
          </a:p>
        </p:txBody>
      </p:sp>
    </p:spTree>
    <p:extLst>
      <p:ext uri="{BB962C8B-B14F-4D97-AF65-F5344CB8AC3E}">
        <p14:creationId xmlns:p14="http://schemas.microsoft.com/office/powerpoint/2010/main" val="2277553785"/>
      </p:ext>
    </p:extLst>
  </p:cSld>
  <p:clrMapOvr>
    <a:masterClrMapping/>
  </p:clrMapOv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6627872D-1749-4129-A2A2-117C8133C4AE}" type="slidenum">
              <a:rPr lang="en-US" altLang="en-US"/>
              <a:pPr>
                <a:defRPr/>
              </a:pPr>
              <a:t>‹#›</a:t>
            </a:fld>
            <a:endParaRPr lang="en-US" altLang="en-US" dirty="0"/>
          </a:p>
        </p:txBody>
      </p:sp>
    </p:spTree>
    <p:extLst>
      <p:ext uri="{BB962C8B-B14F-4D97-AF65-F5344CB8AC3E}">
        <p14:creationId xmlns:p14="http://schemas.microsoft.com/office/powerpoint/2010/main" val="399633346"/>
      </p:ext>
    </p:extLst>
  </p:cSld>
  <p:clrMapOvr>
    <a:masterClrMapping/>
  </p:clrMapOv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8DA1962D-3EAE-4670-A865-2A639CC7EF56}" type="slidenum">
              <a:rPr lang="en-US" altLang="en-US"/>
              <a:pPr>
                <a:defRPr/>
              </a:pPr>
              <a:t>‹#›</a:t>
            </a:fld>
            <a:endParaRPr lang="en-US" altLang="en-US" dirty="0"/>
          </a:p>
        </p:txBody>
      </p:sp>
    </p:spTree>
    <p:extLst>
      <p:ext uri="{BB962C8B-B14F-4D97-AF65-F5344CB8AC3E}">
        <p14:creationId xmlns:p14="http://schemas.microsoft.com/office/powerpoint/2010/main" val="201228923"/>
      </p:ext>
    </p:extLst>
  </p:cSld>
  <p:clrMapOvr>
    <a:masterClrMapping/>
  </p:clrMapOvr>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46038"/>
            <a:ext cx="2032000" cy="6583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5943600" cy="6583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E8575769-8CC8-444C-AB9A-2A2F860B9611}" type="slidenum">
              <a:rPr lang="en-US" altLang="en-US"/>
              <a:pPr>
                <a:defRPr/>
              </a:pPr>
              <a:t>‹#›</a:t>
            </a:fld>
            <a:endParaRPr lang="en-US" altLang="en-US" dirty="0"/>
          </a:p>
        </p:txBody>
      </p:sp>
    </p:spTree>
    <p:extLst>
      <p:ext uri="{BB962C8B-B14F-4D97-AF65-F5344CB8AC3E}">
        <p14:creationId xmlns:p14="http://schemas.microsoft.com/office/powerpoint/2010/main" val="975869462"/>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EE2BC03B-10C4-433C-9F79-8082AABD08AC}" type="slidenum">
              <a:rPr lang="en-US" altLang="en-US"/>
              <a:pPr>
                <a:defRPr/>
              </a:pPr>
              <a:t>‹#›</a:t>
            </a:fld>
            <a:endParaRPr lang="en-US" altLang="en-US" dirty="0"/>
          </a:p>
        </p:txBody>
      </p:sp>
    </p:spTree>
    <p:extLst>
      <p:ext uri="{BB962C8B-B14F-4D97-AF65-F5344CB8AC3E}">
        <p14:creationId xmlns:p14="http://schemas.microsoft.com/office/powerpoint/2010/main" val="50308514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09A451E7-0F29-4C7C-BEDB-8E15357BB99D}" type="slidenum">
              <a:rPr lang="en-US" altLang="en-US"/>
              <a:pPr>
                <a:defRPr/>
              </a:pPr>
              <a:t>‹#›</a:t>
            </a:fld>
            <a:endParaRPr lang="en-US" altLang="en-US" dirty="0"/>
          </a:p>
        </p:txBody>
      </p:sp>
    </p:spTree>
    <p:extLst>
      <p:ext uri="{BB962C8B-B14F-4D97-AF65-F5344CB8AC3E}">
        <p14:creationId xmlns:p14="http://schemas.microsoft.com/office/powerpoint/2010/main" val="3434351482"/>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A76D67EA-3417-48D4-972C-6616859059D9}" type="slidenum">
              <a:rPr lang="en-US" altLang="en-US"/>
              <a:pPr>
                <a:defRPr/>
              </a:pPr>
              <a:t>‹#›</a:t>
            </a:fld>
            <a:endParaRPr lang="en-US" altLang="en-US" dirty="0"/>
          </a:p>
        </p:txBody>
      </p:sp>
    </p:spTree>
    <p:extLst>
      <p:ext uri="{BB962C8B-B14F-4D97-AF65-F5344CB8AC3E}">
        <p14:creationId xmlns:p14="http://schemas.microsoft.com/office/powerpoint/2010/main" val="1530119830"/>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1C7040E4-0C75-42A1-A9BF-5E28AA8C32B2}" type="slidenum">
              <a:rPr lang="en-US" altLang="en-US"/>
              <a:pPr>
                <a:defRPr/>
              </a:pPr>
              <a:t>‹#›</a:t>
            </a:fld>
            <a:endParaRPr lang="en-US" altLang="en-US" dirty="0"/>
          </a:p>
        </p:txBody>
      </p:sp>
    </p:spTree>
    <p:extLst>
      <p:ext uri="{BB962C8B-B14F-4D97-AF65-F5344CB8AC3E}">
        <p14:creationId xmlns:p14="http://schemas.microsoft.com/office/powerpoint/2010/main" val="1504003873"/>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image" Target="../media/image1.png"/><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image" Target="../media/image1.png"/><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Text Box 1"/>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01098E5D-945B-457A-933B-00E62D1C964A}" type="slidenum">
              <a:rPr lang="en-US" altLang="en-US"/>
              <a:pPr>
                <a:defRPr/>
              </a:pPr>
              <a:t>‹#›</a:t>
            </a:fld>
            <a:endParaRPr lang="en-US" altLang="en-US" dirty="0"/>
          </a:p>
        </p:txBody>
      </p:sp>
      <p:sp>
        <p:nvSpPr>
          <p:cNvPr id="1027" name="Rectangle 2"/>
          <p:cNvSpPr>
            <a:spLocks noGrp="1" noChangeArrowheads="1"/>
          </p:cNvSpPr>
          <p:nvPr>
            <p:ph type="title"/>
          </p:nvPr>
        </p:nvSpPr>
        <p:spPr bwMode="auto">
          <a:xfrm>
            <a:off x="457200" y="3187700"/>
            <a:ext cx="82296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1028" name="Rectangle 3"/>
          <p:cNvSpPr>
            <a:spLocks noGrp="1" noChangeArrowheads="1"/>
          </p:cNvSpPr>
          <p:nvPr>
            <p:ph type="body" idx="1"/>
          </p:nvPr>
        </p:nvSpPr>
        <p:spPr bwMode="auto">
          <a:xfrm>
            <a:off x="457200" y="4445000"/>
            <a:ext cx="82296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ransition/>
  <p:hf hdr="0" ftr="0" dt="0"/>
  <p:txStyles>
    <p:titleStyle>
      <a:lvl1pPr marL="39688" algn="l" rtl="0" eaLnBrk="0" fontAlgn="base" hangingPunct="0">
        <a:spcBef>
          <a:spcPct val="0"/>
        </a:spcBef>
        <a:spcAft>
          <a:spcPct val="0"/>
        </a:spcAft>
        <a:defRPr sz="3000">
          <a:solidFill>
            <a:schemeClr val="tx1"/>
          </a:solidFill>
          <a:latin typeface="+mj-lt"/>
          <a:ea typeface="+mj-ea"/>
          <a:cs typeface="+mj-cs"/>
          <a:sym typeface="Verdana" pitchFamily="34" charset="0"/>
        </a:defRPr>
      </a:lvl1pPr>
      <a:lvl2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9pPr>
    </p:titleStyle>
    <p:bodyStyle>
      <a:lvl1pPr marL="63500" indent="-63500" algn="l" rtl="0" eaLnBrk="0" fontAlgn="base" hangingPunct="0">
        <a:spcBef>
          <a:spcPts val="600"/>
        </a:spcBef>
        <a:spcAft>
          <a:spcPct val="0"/>
        </a:spcAft>
        <a:defRPr sz="2400">
          <a:solidFill>
            <a:schemeClr val="tx1"/>
          </a:solidFill>
          <a:latin typeface="+mn-lt"/>
          <a:ea typeface="+mn-ea"/>
          <a:cs typeface="+mn-cs"/>
          <a:sym typeface="Verdana" pitchFamily="34" charset="0"/>
        </a:defRPr>
      </a:lvl1pPr>
      <a:lvl2pPr marL="63500" indent="-63500" algn="l" rtl="0" eaLnBrk="0" fontAlgn="base" hangingPunct="0">
        <a:spcBef>
          <a:spcPts val="500"/>
        </a:spcBef>
        <a:spcAft>
          <a:spcPct val="0"/>
        </a:spcAft>
        <a:defRPr sz="2400">
          <a:solidFill>
            <a:schemeClr val="tx1"/>
          </a:solidFill>
          <a:latin typeface="+mn-lt"/>
          <a:ea typeface="+mn-ea"/>
          <a:cs typeface="+mn-cs"/>
          <a:sym typeface="Verdana" pitchFamily="34" charset="0"/>
        </a:defRPr>
      </a:lvl2pPr>
      <a:lvl3pPr marL="63500" indent="-63500" algn="l" rtl="0" eaLnBrk="0" fontAlgn="base" hangingPunct="0">
        <a:spcBef>
          <a:spcPts val="600"/>
        </a:spcBef>
        <a:spcAft>
          <a:spcPct val="0"/>
        </a:spcAft>
        <a:defRPr sz="2400">
          <a:solidFill>
            <a:schemeClr val="tx1"/>
          </a:solidFill>
          <a:latin typeface="+mn-lt"/>
          <a:ea typeface="+mn-ea"/>
          <a:cs typeface="+mn-cs"/>
          <a:sym typeface="Verdana" pitchFamily="34" charset="0"/>
        </a:defRPr>
      </a:lvl3pPr>
      <a:lvl4pPr marL="63500" indent="-63500" algn="l" rtl="0" eaLnBrk="0" fontAlgn="base" hangingPunct="0">
        <a:spcBef>
          <a:spcPts val="400"/>
        </a:spcBef>
        <a:spcAft>
          <a:spcPct val="0"/>
        </a:spcAft>
        <a:defRPr sz="2400">
          <a:solidFill>
            <a:schemeClr val="tx1"/>
          </a:solidFill>
          <a:latin typeface="+mn-lt"/>
          <a:ea typeface="+mn-ea"/>
          <a:cs typeface="+mn-cs"/>
          <a:sym typeface="Verdana" pitchFamily="34" charset="0"/>
        </a:defRPr>
      </a:lvl4pPr>
      <a:lvl5pPr marL="63500" indent="-63500" algn="l" rtl="0" eaLnBrk="0" fontAlgn="base" hangingPunct="0">
        <a:spcBef>
          <a:spcPts val="400"/>
        </a:spcBef>
        <a:spcAft>
          <a:spcPct val="0"/>
        </a:spcAft>
        <a:defRPr sz="2400">
          <a:solidFill>
            <a:schemeClr val="tx1"/>
          </a:solidFill>
          <a:latin typeface="+mn-lt"/>
          <a:ea typeface="+mn-ea"/>
          <a:cs typeface="+mn-cs"/>
          <a:sym typeface="Verdana" pitchFamily="34" charset="0"/>
        </a:defRPr>
      </a:lvl5pPr>
      <a:lvl6pPr marL="520700" indent="-63500" algn="l" rtl="0" fontAlgn="base">
        <a:spcBef>
          <a:spcPts val="400"/>
        </a:spcBef>
        <a:spcAft>
          <a:spcPct val="0"/>
        </a:spcAft>
        <a:defRPr sz="2400">
          <a:solidFill>
            <a:schemeClr val="tx1"/>
          </a:solidFill>
          <a:latin typeface="+mn-lt"/>
          <a:ea typeface="+mn-ea"/>
          <a:cs typeface="+mn-cs"/>
          <a:sym typeface="Verdana" charset="0"/>
        </a:defRPr>
      </a:lvl6pPr>
      <a:lvl7pPr marL="977900" indent="-63500" algn="l" rtl="0" fontAlgn="base">
        <a:spcBef>
          <a:spcPts val="400"/>
        </a:spcBef>
        <a:spcAft>
          <a:spcPct val="0"/>
        </a:spcAft>
        <a:defRPr sz="2400">
          <a:solidFill>
            <a:schemeClr val="tx1"/>
          </a:solidFill>
          <a:latin typeface="+mn-lt"/>
          <a:ea typeface="+mn-ea"/>
          <a:cs typeface="+mn-cs"/>
          <a:sym typeface="Verdana" charset="0"/>
        </a:defRPr>
      </a:lvl7pPr>
      <a:lvl8pPr marL="1435100" indent="-63500" algn="l" rtl="0" fontAlgn="base">
        <a:spcBef>
          <a:spcPts val="400"/>
        </a:spcBef>
        <a:spcAft>
          <a:spcPct val="0"/>
        </a:spcAft>
        <a:defRPr sz="2400">
          <a:solidFill>
            <a:schemeClr val="tx1"/>
          </a:solidFill>
          <a:latin typeface="+mn-lt"/>
          <a:ea typeface="+mn-ea"/>
          <a:cs typeface="+mn-cs"/>
          <a:sym typeface="Verdana" charset="0"/>
        </a:defRPr>
      </a:lvl8pPr>
      <a:lvl9pPr marL="1892300" indent="-63500" algn="l" rtl="0" fontAlgn="base">
        <a:spcBef>
          <a:spcPts val="400"/>
        </a:spcBef>
        <a:spcAft>
          <a:spcPct val="0"/>
        </a:spcAft>
        <a:defRPr sz="2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9" name="Text Box 1"/>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3444E46A-269F-4A01-93AA-E8F8C852B3C9}" type="slidenum">
              <a:rPr lang="en-US" altLang="en-US"/>
              <a:pPr>
                <a:defRPr/>
              </a:pPr>
              <a:t>‹#›</a:t>
            </a:fld>
            <a:endParaRPr lang="en-US" altLang="en-US" dirty="0"/>
          </a:p>
        </p:txBody>
      </p:sp>
      <p:sp>
        <p:nvSpPr>
          <p:cNvPr id="2051" name="Rectangle 2"/>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2052" name="Rectangle 3"/>
          <p:cNvSpPr>
            <a:spLocks noGrp="1" noChangeArrowheads="1"/>
          </p:cNvSpPr>
          <p:nvPr>
            <p:ph type="body" idx="1"/>
          </p:nvPr>
        </p:nvSpPr>
        <p:spPr bwMode="auto">
          <a:xfrm>
            <a:off x="457200" y="1371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708" r:id="rId12"/>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3" name="Text Box 1"/>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C7A28536-1E21-4DF5-B370-00CEC13D4105}" type="slidenum">
              <a:rPr lang="en-US" altLang="en-US"/>
              <a:pPr>
                <a:defRPr/>
              </a:pPr>
              <a:t>‹#›</a:t>
            </a:fld>
            <a:endParaRPr lang="en-US" altLang="en-US" dirty="0"/>
          </a:p>
        </p:txBody>
      </p:sp>
      <p:sp>
        <p:nvSpPr>
          <p:cNvPr id="3075" name="Rectangle 2"/>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826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826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6398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97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542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3011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68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925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a:p>
        </p:txBody>
      </p:sp>
      <p:sp>
        <p:nvSpPr>
          <p:cNvPr id="2" name="Rectangle 2"/>
          <p:cNvSpPr>
            <a:spLocks/>
          </p:cNvSpPr>
          <p:nvPr/>
        </p:nvSpPr>
        <p:spPr bwMode="auto">
          <a:xfrm>
            <a:off x="127000" y="6661150"/>
            <a:ext cx="4445000" cy="152400"/>
          </a:xfrm>
          <a:prstGeom prst="rect">
            <a:avLst/>
          </a:prstGeom>
          <a:noFill/>
          <a:ln>
            <a:noFill/>
          </a:ln>
          <a:extLst/>
        </p:spPr>
        <p:txBody>
          <a:bodyPr lIns="0" tIns="0" rIns="40640" bIns="0" anchor="ctr"/>
          <a:lstStyle>
            <a:lvl1pPr marL="39688">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defRPr/>
            </a:pPr>
            <a:r>
              <a:rPr lang="en-US" altLang="en-US" sz="1100" dirty="0">
                <a:solidFill>
                  <a:srgbClr val="FFFFFF"/>
                </a:solidFill>
                <a:cs typeface="Arial" charset="0"/>
              </a:rPr>
              <a:t>Copyright © 2017 The Printer Working Group. All rights reserved.</a:t>
            </a:r>
          </a:p>
        </p:txBody>
      </p:sp>
      <p:sp>
        <p:nvSpPr>
          <p:cNvPr id="4100"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a:p>
        </p:txBody>
      </p:sp>
      <p:pic>
        <p:nvPicPr>
          <p:cNvPr id="4101"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 name="Text Box 5"/>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5267F662-8393-4B57-BA74-4E055FCC31AF}" type="slidenum">
              <a:rPr lang="en-US" altLang="en-US"/>
              <a:pPr>
                <a:defRPr/>
              </a:pPr>
              <a:t>‹#›</a:t>
            </a:fld>
            <a:endParaRPr lang="en-US" altLang="en-US" dirty="0"/>
          </a:p>
        </p:txBody>
      </p:sp>
      <p:sp>
        <p:nvSpPr>
          <p:cNvPr id="4103" name="Rectangle 6"/>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826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826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6398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97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542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3011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68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925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a:p>
        </p:txBody>
      </p:sp>
      <p:sp>
        <p:nvSpPr>
          <p:cNvPr id="2" name="Rectangle 2"/>
          <p:cNvSpPr>
            <a:spLocks/>
          </p:cNvSpPr>
          <p:nvPr/>
        </p:nvSpPr>
        <p:spPr bwMode="auto">
          <a:xfrm>
            <a:off x="127000" y="6661150"/>
            <a:ext cx="4445000" cy="152400"/>
          </a:xfrm>
          <a:prstGeom prst="rect">
            <a:avLst/>
          </a:prstGeom>
          <a:noFill/>
          <a:ln>
            <a:noFill/>
          </a:ln>
          <a:extLst/>
        </p:spPr>
        <p:txBody>
          <a:bodyPr lIns="0" tIns="0" rIns="40640" bIns="0" anchor="ctr"/>
          <a:lstStyle>
            <a:lvl1pPr marL="39688">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defRPr/>
            </a:pPr>
            <a:r>
              <a:rPr lang="en-US" altLang="en-US" sz="1100" dirty="0">
                <a:solidFill>
                  <a:srgbClr val="FFFFFF"/>
                </a:solidFill>
                <a:cs typeface="Arial" charset="0"/>
              </a:rPr>
              <a:t>Copyright © 2017 The Printer Working Group. All rights reserved.</a:t>
            </a:r>
          </a:p>
        </p:txBody>
      </p:sp>
      <p:sp>
        <p:nvSpPr>
          <p:cNvPr id="5124"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a:p>
        </p:txBody>
      </p:sp>
      <p:pic>
        <p:nvPicPr>
          <p:cNvPr id="5125"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 name="Text Box 5"/>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AF860B47-F9B5-4C3E-8D4D-905CDE2BFA4B}" type="slidenum">
              <a:rPr lang="en-US" altLang="en-US"/>
              <a:pPr>
                <a:defRPr/>
              </a:pPr>
              <a:t>‹#›</a:t>
            </a:fld>
            <a:endParaRPr lang="en-US" altLang="en-US" dirty="0"/>
          </a:p>
        </p:txBody>
      </p:sp>
      <p:sp>
        <p:nvSpPr>
          <p:cNvPr id="5127" name="Rectangle 6"/>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5128" name="Rectangle 7"/>
          <p:cNvSpPr>
            <a:spLocks noGrp="1" noChangeArrowheads="1"/>
          </p:cNvSpPr>
          <p:nvPr>
            <p:ph type="body" idx="1"/>
          </p:nvPr>
        </p:nvSpPr>
        <p:spPr bwMode="auto">
          <a:xfrm>
            <a:off x="457200" y="1371600"/>
            <a:ext cx="8128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3.xml"/><Relationship Id="rId5" Type="http://schemas.openxmlformats.org/officeDocument/2006/relationships/hyperlink" Target="https://collaborate.ccusersforum.org/wg/HCD_TC/dashboard" TargetMode="External"/><Relationship Id="rId4" Type="http://schemas.openxmlformats.org/officeDocument/2006/relationships/hyperlink" Target="mailto:kwangwoo.lee@hp.com"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5.xml"/></Relationships>
</file>

<file path=ppt/slides/_rels/slide20.xml.rels><?xml version="1.0" encoding="UTF-8" standalone="yes"?>
<Relationships xmlns="http://schemas.openxmlformats.org/package/2006/relationships"><Relationship Id="rId3" Type="http://schemas.openxmlformats.org/officeDocument/2006/relationships/hyperlink" Target="https://tools.ietf.org/html/rfc8446" TargetMode="External"/><Relationship Id="rId2" Type="http://schemas.openxmlformats.org/officeDocument/2006/relationships/image" Target="../media/image4.png"/><Relationship Id="rId1" Type="http://schemas.openxmlformats.org/officeDocument/2006/relationships/slideLayout" Target="../slideLayouts/slideLayout23.xml"/><Relationship Id="rId4" Type="http://schemas.openxmlformats.org/officeDocument/2006/relationships/hyperlink" Target="https://tools.ietf.org/html/rfc8447"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tools.ietf.org/html/rfc8447" TargetMode="External"/><Relationship Id="rId2" Type="http://schemas.openxmlformats.org/officeDocument/2006/relationships/image" Target="../media/image4.png"/><Relationship Id="rId1" Type="http://schemas.openxmlformats.org/officeDocument/2006/relationships/slideLayout" Target="../slideLayouts/slideLayout23.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3.xml"/></Relationships>
</file>

<file path=ppt/slides/_rels/slide23.xml.rels><?xml version="1.0" encoding="UTF-8" standalone="yes"?>
<Relationships xmlns="http://schemas.openxmlformats.org/package/2006/relationships"><Relationship Id="rId3" Type="http://schemas.openxmlformats.org/officeDocument/2006/relationships/hyperlink" Target="https://datatracker.ietf.org/doc/draft-ietf-tls-oldversions-deprecate/" TargetMode="External"/><Relationship Id="rId2" Type="http://schemas.openxmlformats.org/officeDocument/2006/relationships/image" Target="../media/image4.png"/><Relationship Id="rId1" Type="http://schemas.openxmlformats.org/officeDocument/2006/relationships/slideLayout" Target="../slideLayouts/slideLayout23.xml"/><Relationship Id="rId4" Type="http://schemas.openxmlformats.org/officeDocument/2006/relationships/hyperlink" Target="https://datatracker.ietf.org/doc/draft-ietf-tls-md5-sha1-deprecate/"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datatracker.ietf.org/doc/charter-ietf-uta/" TargetMode="External"/><Relationship Id="rId2" Type="http://schemas.openxmlformats.org/officeDocument/2006/relationships/image" Target="../media/image4.png"/><Relationship Id="rId1" Type="http://schemas.openxmlformats.org/officeDocument/2006/relationships/slideLayout" Target="../slideLayouts/slideLayout23.xml"/></Relationships>
</file>

<file path=ppt/slides/_rels/slide25.xml.rels><?xml version="1.0" encoding="UTF-8" standalone="yes"?>
<Relationships xmlns="http://schemas.openxmlformats.org/package/2006/relationships"><Relationship Id="rId3" Type="http://schemas.openxmlformats.org/officeDocument/2006/relationships/hyperlink" Target="https://tools.ietf.org/html/rfc8446" TargetMode="External"/><Relationship Id="rId2" Type="http://schemas.openxmlformats.org/officeDocument/2006/relationships/image" Target="../media/image4.png"/><Relationship Id="rId1" Type="http://schemas.openxmlformats.org/officeDocument/2006/relationships/slideLayout" Target="../slideLayouts/slideLayout23.xml"/></Relationships>
</file>

<file path=ppt/slides/_rels/slide26.xml.rels><?xml version="1.0" encoding="UTF-8" standalone="yes"?>
<Relationships xmlns="http://schemas.openxmlformats.org/package/2006/relationships"><Relationship Id="rId3" Type="http://schemas.openxmlformats.org/officeDocument/2006/relationships/hyperlink" Target="https://tools.ietf.org/html/rfc8446" TargetMode="External"/><Relationship Id="rId2" Type="http://schemas.openxmlformats.org/officeDocument/2006/relationships/image" Target="../media/image4.png"/><Relationship Id="rId1" Type="http://schemas.openxmlformats.org/officeDocument/2006/relationships/slideLayout" Target="../slideLayouts/slideLayout23.xml"/></Relationships>
</file>

<file path=ppt/slides/_rels/slide27.xml.rels><?xml version="1.0" encoding="UTF-8" standalone="yes"?>
<Relationships xmlns="http://schemas.openxmlformats.org/package/2006/relationships"><Relationship Id="rId3" Type="http://schemas.openxmlformats.org/officeDocument/2006/relationships/hyperlink" Target="https://tools.ietf.org/html/rfc8446" TargetMode="External"/><Relationship Id="rId2" Type="http://schemas.openxmlformats.org/officeDocument/2006/relationships/image" Target="../media/image4.png"/><Relationship Id="rId1" Type="http://schemas.openxmlformats.org/officeDocument/2006/relationships/slideLayout" Target="../slideLayouts/slideLayout23.xml"/><Relationship Id="rId4" Type="http://schemas.openxmlformats.org/officeDocument/2006/relationships/hyperlink" Target="https://tools.ietf.org/html/rfc7817"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tools.ietf.org/html/rfc8314" TargetMode="External"/><Relationship Id="rId2" Type="http://schemas.openxmlformats.org/officeDocument/2006/relationships/image" Target="../media/image4.png"/><Relationship Id="rId1" Type="http://schemas.openxmlformats.org/officeDocument/2006/relationships/slideLayout" Target="../slideLayouts/slideLayout23.xml"/><Relationship Id="rId4" Type="http://schemas.openxmlformats.org/officeDocument/2006/relationships/hyperlink" Target="https://datatracker.ietf.org/doc/rfc8460/"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tools.ietf.org/html/rfc8461" TargetMode="External"/><Relationship Id="rId2" Type="http://schemas.openxmlformats.org/officeDocument/2006/relationships/image" Target="../media/image4.png"/><Relationship Id="rId1" Type="http://schemas.openxmlformats.org/officeDocument/2006/relationships/slideLayout" Target="../slideLayouts/slideLayout23.xml"/><Relationship Id="rId4" Type="http://schemas.openxmlformats.org/officeDocument/2006/relationships/hyperlink" Target="https://tools.ietf.org/html/rfc8689"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hyperlink" Target="https://datatracker.ietf.org/doc/draft-tschofenig-uta-tls13-profile/" TargetMode="External"/><Relationship Id="rId2" Type="http://schemas.openxmlformats.org/officeDocument/2006/relationships/image" Target="../media/image4.png"/><Relationship Id="rId1" Type="http://schemas.openxmlformats.org/officeDocument/2006/relationships/slideLayout" Target="../slideLayouts/slideLayout23.xml"/><Relationship Id="rId4" Type="http://schemas.openxmlformats.org/officeDocument/2006/relationships/hyperlink" Target="https://datatracker.ietf.org/doc/draft-urien-uta-tls-dtls-security-module/"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datatracker.ietf.org/doc/draft-ietf-uta-tls-for-email/" TargetMode="External"/><Relationship Id="rId2" Type="http://schemas.openxmlformats.org/officeDocument/2006/relationships/image" Target="../media/image4.png"/><Relationship Id="rId1" Type="http://schemas.openxmlformats.org/officeDocument/2006/relationships/slideLayout" Target="../slideLayouts/slideLayout23.xml"/></Relationships>
</file>

<file path=ppt/slides/_rels/slide32.xml.rels><?xml version="1.0" encoding="UTF-8" standalone="yes"?>
<Relationships xmlns="http://schemas.openxmlformats.org/package/2006/relationships"><Relationship Id="rId3" Type="http://schemas.openxmlformats.org/officeDocument/2006/relationships/hyperlink" Target="https://tools.ietf.org/html/rfc8701" TargetMode="External"/><Relationship Id="rId2" Type="http://schemas.openxmlformats.org/officeDocument/2006/relationships/image" Target="../media/image4.png"/><Relationship Id="rId1" Type="http://schemas.openxmlformats.org/officeDocument/2006/relationships/slideLayout" Target="../slideLayouts/slideLayout23.xml"/><Relationship Id="rId6" Type="http://schemas.openxmlformats.org/officeDocument/2006/relationships/hyperlink" Target="https://datatracker.ietf.org/doc/draft-ietf-tls-dtls-connection-id/" TargetMode="External"/><Relationship Id="rId5" Type="http://schemas.openxmlformats.org/officeDocument/2006/relationships/hyperlink" Target="https://datatracker.ietf.org/doc/draft-ietf-tls-certificate-compression/" TargetMode="External"/><Relationship Id="rId4" Type="http://schemas.openxmlformats.org/officeDocument/2006/relationships/hyperlink" Target="https://datatracker.ietf.org/doc/draft-ietf-tls-batch-signing/"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datatracker.ietf.org/doc/draft-ietf-tls-semistatic-dh/" TargetMode="External"/><Relationship Id="rId7" Type="http://schemas.openxmlformats.org/officeDocument/2006/relationships/hyperlink" Target="https://datatracker.ietf.org/doc/draft-ietf-tls-tls13-cert-with-extern-psk/" TargetMode="External"/><Relationship Id="rId2" Type="http://schemas.openxmlformats.org/officeDocument/2006/relationships/image" Target="../media/image4.png"/><Relationship Id="rId1" Type="http://schemas.openxmlformats.org/officeDocument/2006/relationships/slideLayout" Target="../slideLayouts/slideLayout23.xml"/><Relationship Id="rId6" Type="http://schemas.openxmlformats.org/officeDocument/2006/relationships/hyperlink" Target="https://datatracker.ietf.org/doc/draft-ietf-tls-esni/" TargetMode="External"/><Relationship Id="rId5" Type="http://schemas.openxmlformats.org/officeDocument/2006/relationships/hyperlink" Target="https://d/" TargetMode="External"/><Relationship Id="rId4" Type="http://schemas.openxmlformats.org/officeDocument/2006/relationships/hyperlink" Target="https://datatracker.ietf.org/doc/draft-ietf-tls-exported-authenticator/"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datatracker.ietf.org/doc/draft-ietf-tls-tlsflags/" TargetMode="External"/><Relationship Id="rId7" Type="http://schemas.openxmlformats.org/officeDocument/2006/relationships/hyperlink" Target="https://datatracker.ietf.org/doc/draft-ietf-tls-sni-encryption/" TargetMode="External"/><Relationship Id="rId2" Type="http://schemas.openxmlformats.org/officeDocument/2006/relationships/image" Target="../media/image4.png"/><Relationship Id="rId1" Type="http://schemas.openxmlformats.org/officeDocument/2006/relationships/slideLayout" Target="../slideLayouts/slideLayout23.xml"/><Relationship Id="rId6" Type="http://schemas.openxmlformats.org/officeDocument/2006/relationships/hyperlink" Target="https://datatracker.ietf.org/doc/draft-ietf-tls-ticketrequests/" TargetMode="External"/><Relationship Id="rId5" Type="http://schemas.openxmlformats.org/officeDocument/2006/relationships/hyperlink" Target="https://datatracker.ietf.org/doc/draft-ietf-tls-subcerts/" TargetMode="External"/><Relationship Id="rId4" Type="http://schemas.openxmlformats.org/officeDocument/2006/relationships/hyperlink" Target="https://datatracker.ietf.org/doc/draft-ietf-tls-external-psk-importer/"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tools.ietf.org/html/rfc7301" TargetMode="External"/><Relationship Id="rId2" Type="http://schemas.openxmlformats.org/officeDocument/2006/relationships/image" Target="../media/image4.png"/><Relationship Id="rId1" Type="http://schemas.openxmlformats.org/officeDocument/2006/relationships/slideLayout" Target="../slideLayouts/slideLayout23.xml"/><Relationship Id="rId5" Type="http://schemas.openxmlformats.org/officeDocument/2006/relationships/hyperlink" Target="https://tools.ietf.org/html/rfc6460" TargetMode="External"/><Relationship Id="rId4" Type="http://schemas.openxmlformats.org/officeDocument/2006/relationships/hyperlink" Target="https://datatracker.ietf.org/doc/draft-ietf-oauth-mtls/"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tools.ietf.org/html/rfc8447" TargetMode="External"/><Relationship Id="rId2" Type="http://schemas.openxmlformats.org/officeDocument/2006/relationships/image" Target="../media/image4.png"/><Relationship Id="rId1" Type="http://schemas.openxmlformats.org/officeDocument/2006/relationships/slideLayout" Target="../slideLayouts/slideLayout23.xml"/><Relationship Id="rId5" Type="http://schemas.openxmlformats.org/officeDocument/2006/relationships/hyperlink" Target="https://www.iana.org/assignments/tls-extensiontype-values/tls-extensiontype-values.xhtml" TargetMode="External"/><Relationship Id="rId4" Type="http://schemas.openxmlformats.org/officeDocument/2006/relationships/hyperlink" Target="https://www.iana.org/assignments/tls-parameters/tls-parameters.xhtml"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tools.ietf.org/html/rfc8446" TargetMode="External"/><Relationship Id="rId2" Type="http://schemas.openxmlformats.org/officeDocument/2006/relationships/image" Target="../media/image4.png"/><Relationship Id="rId1" Type="http://schemas.openxmlformats.org/officeDocument/2006/relationships/slideLayout" Target="../slideLayouts/slideLayout23.xml"/><Relationship Id="rId5" Type="http://schemas.openxmlformats.org/officeDocument/2006/relationships/hyperlink" Target="https://tools.ietf.org/html/rfc8447" TargetMode="External"/><Relationship Id="rId4" Type="http://schemas.openxmlformats.org/officeDocument/2006/relationships/hyperlink" Target="https://datatracker.ietf.org/doc/draft-ietf-tls-dtls13/"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en.wikipedia.org/wiki/Transport_Layer_Security" TargetMode="External"/><Relationship Id="rId2" Type="http://schemas.openxmlformats.org/officeDocument/2006/relationships/image" Target="../media/image4.png"/><Relationship Id="rId1" Type="http://schemas.openxmlformats.org/officeDocument/2006/relationships/slideLayout" Target="../slideLayouts/slideLayout23.xml"/><Relationship Id="rId4" Type="http://schemas.openxmlformats.org/officeDocument/2006/relationships/hyperlink" Target="https://github.com/WestpointLtd/tls_prober" TargetMode="External"/></Relationships>
</file>

<file path=ppt/slides/_rels/slide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3.xml"/><Relationship Id="rId4" Type="http://schemas.openxmlformats.org/officeDocument/2006/relationships/hyperlink" Target="https://ftp.pwg.org/pub/pwg/ids/wd/wd-idshcdsec10-20200120-rev.docx" TargetMode="External"/></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3.xml"/><Relationship Id="rId5" Type="http://schemas.openxmlformats.org/officeDocument/2006/relationships/hyperlink" Target="https://collaborate.ccusersforum.org/wg/HCD_TC/dashboard" TargetMode="External"/><Relationship Id="rId4" Type="http://schemas.openxmlformats.org/officeDocument/2006/relationships/hyperlink" Target="mailto:kwangwoo.lee@hp.com"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3.xml"/><Relationship Id="rId6" Type="http://schemas.openxmlformats.org/officeDocument/2006/relationships/hyperlink" Target="https://youtu.be/6Gdb4qNn0tg" TargetMode="External"/><Relationship Id="rId5" Type="http://schemas.openxmlformats.org/officeDocument/2006/relationships/hyperlink" Target="https://youtu.be/eBwTwYS5TRE" TargetMode="External"/><Relationship Id="rId4" Type="http://schemas.openxmlformats.org/officeDocument/2006/relationships/hyperlink" Target="https://itc-wgtools.github.io/"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fld id="{908E4DB2-B778-49DB-850A-C993C9957476}" type="slidenum">
              <a:rPr lang="en-US" altLang="en-US" sz="1100" smtClean="0">
                <a:solidFill>
                  <a:srgbClr val="FFFFFF"/>
                </a:solidFill>
                <a:latin typeface="Arial" charset="0"/>
                <a:cs typeface="Arial" charset="0"/>
                <a:sym typeface="Arial" charset="0"/>
              </a:rPr>
              <a:pPr eaLnBrk="1" hangingPunct="1">
                <a:spcBef>
                  <a:spcPct val="0"/>
                </a:spcBef>
              </a:pPr>
              <a:t>1</a:t>
            </a:fld>
            <a:endParaRPr lang="en-US" altLang="en-US" sz="1100">
              <a:solidFill>
                <a:srgbClr val="FFFFFF"/>
              </a:solidFill>
              <a:latin typeface="Arial" charset="0"/>
              <a:cs typeface="Arial" charset="0"/>
              <a:sym typeface="Arial" charset="0"/>
            </a:endParaRPr>
          </a:p>
        </p:txBody>
      </p:sp>
      <p:sp>
        <p:nvSpPr>
          <p:cNvPr id="6147"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endParaRPr lang="en-US" altLang="en-US" sz="1600">
              <a:solidFill>
                <a:srgbClr val="000000"/>
              </a:solidFill>
              <a:latin typeface="Arial" charset="0"/>
              <a:sym typeface="Arial" charset="0"/>
            </a:endParaRPr>
          </a:p>
        </p:txBody>
      </p:sp>
      <p:sp>
        <p:nvSpPr>
          <p:cNvPr id="6148" name="Rectangle 2"/>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r>
              <a:rPr lang="en-US" altLang="en-US" sz="1100" dirty="0">
                <a:solidFill>
                  <a:srgbClr val="FFFFFF"/>
                </a:solidFill>
                <a:latin typeface="Arial" charset="0"/>
                <a:cs typeface="Arial" charset="0"/>
                <a:sym typeface="Arial" charset="0"/>
              </a:rPr>
              <a:t>Copyright © 2020 The Printer Working Group. All rights reserved.</a:t>
            </a:r>
          </a:p>
        </p:txBody>
      </p:sp>
      <p:sp>
        <p:nvSpPr>
          <p:cNvPr id="6149" name="Rectangle 3"/>
          <p:cNvSpPr>
            <a:spLocks/>
          </p:cNvSpPr>
          <p:nvPr/>
        </p:nvSpPr>
        <p:spPr bwMode="auto">
          <a:xfrm>
            <a:off x="419100" y="2565400"/>
            <a:ext cx="59118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40640" bIns="0">
            <a:spAutoFit/>
          </a:bodyPr>
          <a:lstStyle>
            <a:lvl1pPr marL="39688"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r>
              <a:rPr lang="en-US" altLang="en-US" sz="3600">
                <a:solidFill>
                  <a:srgbClr val="4B5AA8"/>
                </a:solidFill>
                <a:latin typeface="Arial Bold" charset="0"/>
                <a:cs typeface="Arial Bold" charset="0"/>
                <a:sym typeface="Arial Bold" charset="0"/>
              </a:rPr>
              <a:t>The Printer Working Group</a:t>
            </a:r>
          </a:p>
        </p:txBody>
      </p:sp>
      <p:pic>
        <p:nvPicPr>
          <p:cNvPr id="615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457200"/>
            <a:ext cx="1905000" cy="206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6151" name="Rectangle 5"/>
          <p:cNvSpPr>
            <a:spLocks noGrp="1" noChangeArrowheads="1"/>
          </p:cNvSpPr>
          <p:nvPr>
            <p:ph type="title"/>
          </p:nvPr>
        </p:nvSpPr>
        <p:spPr/>
        <p:txBody>
          <a:bodyPr rIns="132080"/>
          <a:lstStyle/>
          <a:p>
            <a:pPr eaLnBrk="1" hangingPunct="1"/>
            <a:r>
              <a:rPr lang="en-US" altLang="en-US" dirty="0"/>
              <a:t>Imaging Device Security</a:t>
            </a:r>
          </a:p>
        </p:txBody>
      </p:sp>
      <p:sp>
        <p:nvSpPr>
          <p:cNvPr id="6152" name="Rectangle 6"/>
          <p:cNvSpPr>
            <a:spLocks noGrp="1" noChangeArrowheads="1"/>
          </p:cNvSpPr>
          <p:nvPr>
            <p:ph type="body" idx="1"/>
          </p:nvPr>
        </p:nvSpPr>
        <p:spPr/>
        <p:txBody>
          <a:bodyPr rIns="132080"/>
          <a:lstStyle/>
          <a:p>
            <a:pPr marL="0" indent="0" eaLnBrk="1" hangingPunct="1"/>
            <a:r>
              <a:rPr lang="en-US" altLang="en-US" dirty="0"/>
              <a:t>February 06, 2020</a:t>
            </a:r>
          </a:p>
          <a:p>
            <a:pPr marL="0" indent="0" eaLnBrk="1" hangingPunct="1"/>
            <a:r>
              <a:rPr lang="en-US" altLang="en-US" dirty="0"/>
              <a:t>PWG February 2020 Virtual Face-to-Face</a:t>
            </a:r>
          </a:p>
        </p:txBody>
      </p:sp>
      <p:sp>
        <p:nvSpPr>
          <p:cNvPr id="6153"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pPr>
            <a:fld id="{ED2F2A0C-ED1C-40C7-922A-27D244B1916C}" type="slidenum">
              <a:rPr lang="en-US" altLang="en-US" sz="1100">
                <a:solidFill>
                  <a:srgbClr val="FFFFFF"/>
                </a:solidFill>
                <a:latin typeface="Arial" charset="0"/>
                <a:cs typeface="Arial" charset="0"/>
                <a:sym typeface="Arial" charset="0"/>
              </a:rPr>
              <a:pPr algn="ctr" eaLnBrk="1" hangingPunct="1">
                <a:spcBef>
                  <a:spcPct val="0"/>
                </a:spcBef>
              </a:pPr>
              <a:t>1</a:t>
            </a:fld>
            <a:endParaRPr lang="en-US" altLang="en-US" sz="1100">
              <a:solidFill>
                <a:srgbClr val="FFFFFF"/>
              </a:solidFill>
              <a:latin typeface="Arial" charset="0"/>
              <a:cs typeface="Arial" charset="0"/>
              <a:sym typeface="Arial"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fr-FR" dirty="0"/>
              <a:t>1/10/2020 HCD PP TC </a:t>
            </a:r>
            <a:r>
              <a:rPr lang="fr-FR" dirty="0" err="1"/>
              <a:t>Conference</a:t>
            </a:r>
            <a:r>
              <a:rPr lang="fr-FR" dirty="0"/>
              <a:t> Call</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57641" y="1073004"/>
            <a:ext cx="8845755" cy="5257800"/>
          </a:xfrm>
        </p:spPr>
        <p:txBody>
          <a:bodyPr rIns="132080"/>
          <a:lstStyle/>
          <a:p>
            <a:pPr lvl="0" fontAlgn="ctr"/>
            <a:r>
              <a:rPr lang="en-US" sz="2400" dirty="0"/>
              <a:t>HCD </a:t>
            </a:r>
            <a:r>
              <a:rPr lang="en-US" sz="2400" dirty="0" err="1"/>
              <a:t>cPP</a:t>
            </a:r>
            <a:r>
              <a:rPr lang="en-US" sz="2400" dirty="0"/>
              <a:t> development milestone </a:t>
            </a:r>
          </a:p>
          <a:p>
            <a:pPr lvl="1" fontAlgn="ctr"/>
            <a:r>
              <a:rPr lang="en-US" dirty="0"/>
              <a:t>We decided to follow the existing milestone that was proposed by last month.</a:t>
            </a:r>
          </a:p>
          <a:p>
            <a:pPr lvl="2" fontAlgn="ctr"/>
            <a:r>
              <a:rPr lang="en-GB" dirty="0"/>
              <a:t>1~6 month: 1</a:t>
            </a:r>
            <a:r>
              <a:rPr lang="en-GB" baseline="30000" dirty="0"/>
              <a:t>st</a:t>
            </a:r>
            <a:r>
              <a:rPr lang="en-GB" dirty="0"/>
              <a:t> Working Draft</a:t>
            </a:r>
            <a:r>
              <a:rPr lang="en-US" dirty="0"/>
              <a:t> (Starting from 2020)</a:t>
            </a:r>
          </a:p>
          <a:p>
            <a:pPr lvl="2" fontAlgn="ctr"/>
            <a:r>
              <a:rPr lang="en-GB" dirty="0"/>
              <a:t>7~12 month: 2</a:t>
            </a:r>
            <a:r>
              <a:rPr lang="en-GB" baseline="30000" dirty="0"/>
              <a:t>nd</a:t>
            </a:r>
            <a:r>
              <a:rPr lang="en-GB" dirty="0"/>
              <a:t> Working Draft </a:t>
            </a:r>
            <a:endParaRPr lang="en-US" dirty="0"/>
          </a:p>
          <a:p>
            <a:pPr lvl="2" fontAlgn="ctr"/>
            <a:r>
              <a:rPr lang="en-GB" dirty="0"/>
              <a:t>13~18 month: SMEs Review (call for comments and comment resolution) v0.8.x</a:t>
            </a:r>
            <a:endParaRPr lang="en-US" dirty="0"/>
          </a:p>
          <a:p>
            <a:pPr lvl="2" fontAlgn="ctr"/>
            <a:r>
              <a:rPr lang="en-GB" dirty="0"/>
              <a:t>19~23 month: Public Review (call for comments &amp; comment resolution) v0.9.x</a:t>
            </a:r>
            <a:endParaRPr lang="en-US" dirty="0"/>
          </a:p>
          <a:p>
            <a:pPr lvl="2" fontAlgn="ctr"/>
            <a:r>
              <a:rPr lang="en-GB" dirty="0"/>
              <a:t>24 months: HCD </a:t>
            </a:r>
            <a:r>
              <a:rPr lang="en-GB" dirty="0" err="1"/>
              <a:t>cPP</a:t>
            </a:r>
            <a:r>
              <a:rPr lang="en-GB" dirty="0"/>
              <a:t> v1.0 (Final Version)</a:t>
            </a:r>
            <a:endParaRPr lang="en-US" dirty="0"/>
          </a:p>
          <a:p>
            <a:pPr lvl="3" fontAlgn="ctr"/>
            <a:r>
              <a:rPr lang="en-GB" dirty="0"/>
              <a:t>Target date: 2022 1Q</a:t>
            </a:r>
            <a:endParaRPr lang="en-US" dirty="0"/>
          </a:p>
          <a:p>
            <a:pPr lvl="1" fontAlgn="ctr"/>
            <a:r>
              <a:rPr lang="en-US" dirty="0"/>
              <a:t>Review the </a:t>
            </a:r>
            <a:r>
              <a:rPr lang="en-US" dirty="0" err="1"/>
              <a:t>iTC</a:t>
            </a:r>
            <a:r>
              <a:rPr lang="en-US" dirty="0"/>
              <a:t>/</a:t>
            </a:r>
            <a:r>
              <a:rPr lang="en-US" dirty="0" err="1"/>
              <a:t>cPP</a:t>
            </a:r>
            <a:r>
              <a:rPr lang="en-US" dirty="0"/>
              <a:t> Process paper  </a:t>
            </a:r>
          </a:p>
          <a:p>
            <a:pPr lvl="2" fontAlgn="ctr"/>
            <a:r>
              <a:rPr lang="en-US" dirty="0"/>
              <a:t>Focus on the figure 3: Process Flow Diagram for </a:t>
            </a:r>
            <a:r>
              <a:rPr lang="en-US" dirty="0" err="1"/>
              <a:t>cPP</a:t>
            </a:r>
            <a:r>
              <a:rPr lang="en-US" dirty="0"/>
              <a:t> Development</a:t>
            </a:r>
          </a:p>
          <a:p>
            <a:pPr marL="446088" lvl="1" indent="0">
              <a:buNone/>
            </a:pPr>
            <a:endParaRPr lang="en-US" b="1" dirty="0"/>
          </a:p>
        </p:txBody>
      </p:sp>
    </p:spTree>
    <p:extLst>
      <p:ext uri="{BB962C8B-B14F-4D97-AF65-F5344CB8AC3E}">
        <p14:creationId xmlns:p14="http://schemas.microsoft.com/office/powerpoint/2010/main" val="765707977"/>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fr-FR" dirty="0"/>
              <a:t>1/10/2020 HCD PP TC </a:t>
            </a:r>
            <a:r>
              <a:rPr lang="fr-FR" dirty="0" err="1"/>
              <a:t>Conference</a:t>
            </a:r>
            <a:r>
              <a:rPr lang="fr-FR" dirty="0"/>
              <a:t> Call</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57641" y="1073004"/>
            <a:ext cx="8845755" cy="5257800"/>
          </a:xfrm>
        </p:spPr>
        <p:txBody>
          <a:bodyPr rIns="132080"/>
          <a:lstStyle/>
          <a:p>
            <a:pPr lvl="0" fontAlgn="ctr"/>
            <a:r>
              <a:rPr lang="en-US" sz="2400" dirty="0"/>
              <a:t>Sub WG Establishment</a:t>
            </a:r>
          </a:p>
          <a:p>
            <a:pPr lvl="1" fontAlgn="ctr"/>
            <a:r>
              <a:rPr lang="en-US" dirty="0"/>
              <a:t>TLS 1.3: Ira McDonald (Draft: June 2020)</a:t>
            </a:r>
          </a:p>
          <a:p>
            <a:pPr lvl="2" fontAlgn="ctr"/>
            <a:r>
              <a:rPr lang="en-US" dirty="0"/>
              <a:t>Feb 2020 - set up the TLS 1.3 session (30 minutes required)</a:t>
            </a:r>
          </a:p>
          <a:p>
            <a:pPr lvl="3" fontAlgn="ctr"/>
            <a:r>
              <a:rPr lang="en-US" dirty="0"/>
              <a:t>Ira is working on updating the slides he had done in the printer working group </a:t>
            </a:r>
            <a:r>
              <a:rPr lang="en-US" sz="1600" dirty="0"/>
              <a:t>(which will be presented later at this meeting)</a:t>
            </a:r>
          </a:p>
          <a:p>
            <a:pPr lvl="3" fontAlgn="ctr"/>
            <a:r>
              <a:rPr lang="en-US" sz="1600" dirty="0"/>
              <a:t>Ira reviewed the ND workgroup’s package on TLS 1.3 which is a little confusing because it’s actually a markup mostly and not meaningful of a very old version of </a:t>
            </a:r>
            <a:r>
              <a:rPr lang="en-US" sz="1600" dirty="0" err="1"/>
              <a:t>NDcPP</a:t>
            </a:r>
            <a:r>
              <a:rPr lang="en-US" sz="1600" dirty="0"/>
              <a:t> from later 2018 so it’s not the current one. But there is a really good content (about 2 pages) on TLS 1.3 on particular </a:t>
            </a:r>
            <a:r>
              <a:rPr lang="en-US" sz="1600" dirty="0" err="1"/>
              <a:t>ciphersuites</a:t>
            </a:r>
            <a:r>
              <a:rPr lang="en-US" sz="1600" dirty="0"/>
              <a:t> and so on and TLS 1.2. Unfortunately, none of that got into the new </a:t>
            </a:r>
            <a:r>
              <a:rPr lang="en-US" sz="1600" dirty="0" err="1"/>
              <a:t>NDcPP</a:t>
            </a:r>
            <a:r>
              <a:rPr lang="en-US" sz="1600" dirty="0"/>
              <a:t> version 2.2. so, it is still very deficient in his opinion in describing details for setting up TLS.</a:t>
            </a:r>
          </a:p>
          <a:p>
            <a:pPr lvl="3" fontAlgn="ctr"/>
            <a:r>
              <a:rPr lang="en-US" sz="1600" dirty="0" err="1"/>
              <a:t>Anantha</a:t>
            </a:r>
            <a:r>
              <a:rPr lang="en-US" sz="1600" dirty="0"/>
              <a:t> mentioned that the TLS 1.3 WG are waiting on feedback from the wider community before going forward in the process.</a:t>
            </a:r>
          </a:p>
          <a:p>
            <a:pPr lvl="2" fontAlgn="ctr"/>
            <a:r>
              <a:rPr lang="en-US" dirty="0" err="1"/>
              <a:t>NDcPP</a:t>
            </a:r>
            <a:r>
              <a:rPr lang="en-US" dirty="0"/>
              <a:t>:  TLS 1.3 </a:t>
            </a:r>
            <a:r>
              <a:rPr lang="en-US" dirty="0" err="1"/>
              <a:t>ciphersuite</a:t>
            </a:r>
            <a:r>
              <a:rPr lang="en-US" dirty="0"/>
              <a:t> of ND </a:t>
            </a:r>
            <a:r>
              <a:rPr lang="en-US" dirty="0" err="1"/>
              <a:t>cPP</a:t>
            </a:r>
            <a:endParaRPr lang="en-US" dirty="0"/>
          </a:p>
          <a:p>
            <a:pPr lvl="3"/>
            <a:r>
              <a:rPr lang="en-US" sz="1600" dirty="0"/>
              <a:t>Kwangwoo mentioned that CCDB had their crypto workgroup and they also discussed the </a:t>
            </a:r>
            <a:r>
              <a:rPr lang="en-US" sz="1600" dirty="0" err="1"/>
              <a:t>NDcPP</a:t>
            </a:r>
            <a:r>
              <a:rPr lang="en-US" sz="1600" dirty="0"/>
              <a:t> folks. We need to check whether </a:t>
            </a:r>
            <a:r>
              <a:rPr lang="en-US" sz="1600" dirty="0" err="1"/>
              <a:t>NDcPP</a:t>
            </a:r>
            <a:r>
              <a:rPr lang="en-US" sz="1600" dirty="0"/>
              <a:t> has any plan to update </a:t>
            </a:r>
            <a:r>
              <a:rPr lang="en-US" sz="1600" dirty="0" err="1"/>
              <a:t>NDcPP’s</a:t>
            </a:r>
            <a:r>
              <a:rPr lang="en-US" sz="1600" dirty="0"/>
              <a:t> </a:t>
            </a:r>
            <a:r>
              <a:rPr lang="en-US" sz="1600" dirty="0" err="1"/>
              <a:t>ciphersuite</a:t>
            </a:r>
            <a:endParaRPr lang="en-US" b="1" dirty="0"/>
          </a:p>
        </p:txBody>
      </p:sp>
    </p:spTree>
    <p:extLst>
      <p:ext uri="{BB962C8B-B14F-4D97-AF65-F5344CB8AC3E}">
        <p14:creationId xmlns:p14="http://schemas.microsoft.com/office/powerpoint/2010/main" val="1577604771"/>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fr-FR" dirty="0"/>
              <a:t>1/10/2020 HCD PP TC </a:t>
            </a:r>
            <a:r>
              <a:rPr lang="fr-FR" dirty="0" err="1"/>
              <a:t>Conference</a:t>
            </a:r>
            <a:r>
              <a:rPr lang="fr-FR" dirty="0"/>
              <a:t> Call</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57641" y="1073004"/>
            <a:ext cx="8845755" cy="5257800"/>
          </a:xfrm>
        </p:spPr>
        <p:txBody>
          <a:bodyPr rIns="132080"/>
          <a:lstStyle/>
          <a:p>
            <a:pPr lvl="0" fontAlgn="ctr"/>
            <a:r>
              <a:rPr lang="en-US" sz="2400" dirty="0"/>
              <a:t>Sub WG Establishment</a:t>
            </a:r>
          </a:p>
          <a:p>
            <a:pPr lvl="1" fontAlgn="ctr"/>
            <a:r>
              <a:rPr lang="en-GB" dirty="0"/>
              <a:t>Hardware-anchored integrity verification</a:t>
            </a:r>
            <a:r>
              <a:rPr lang="en-US" dirty="0"/>
              <a:t>: Jerry Colunga (Draft: June 2020)</a:t>
            </a:r>
          </a:p>
          <a:p>
            <a:pPr lvl="2" fontAlgn="ctr"/>
            <a:r>
              <a:rPr lang="en-GB" dirty="0"/>
              <a:t>Jerry has a plan to start working on this and should have some updates in our next monthly meeting.</a:t>
            </a:r>
            <a:endParaRPr lang="en-US" dirty="0"/>
          </a:p>
          <a:p>
            <a:pPr lvl="1" fontAlgn="ctr"/>
            <a:r>
              <a:rPr lang="en-US" dirty="0"/>
              <a:t>SED &amp; HDD Encryption: Alan Sukert (Draft: June 2020)</a:t>
            </a:r>
          </a:p>
          <a:p>
            <a:pPr lvl="2" fontAlgn="ctr"/>
            <a:r>
              <a:rPr lang="en-US" dirty="0"/>
              <a:t>Need to align with FDE </a:t>
            </a:r>
            <a:r>
              <a:rPr lang="en-US" dirty="0" err="1"/>
              <a:t>cPP</a:t>
            </a:r>
            <a:endParaRPr lang="en-US" dirty="0"/>
          </a:p>
          <a:p>
            <a:pPr lvl="2"/>
            <a:r>
              <a:rPr lang="en-US" dirty="0"/>
              <a:t>Alan will try to have something an update for next month.</a:t>
            </a:r>
          </a:p>
          <a:p>
            <a:pPr lvl="0" fontAlgn="ctr"/>
            <a:r>
              <a:rPr lang="en-US" sz="2400" dirty="0"/>
              <a:t>Roundtables</a:t>
            </a:r>
          </a:p>
          <a:p>
            <a:pPr lvl="1" fontAlgn="ctr"/>
            <a:r>
              <a:rPr lang="en-US" dirty="0"/>
              <a:t>If you cannot access the Causeway, please contact to Kwangwoo (</a:t>
            </a:r>
            <a:r>
              <a:rPr lang="en-US" u="sng" dirty="0">
                <a:hlinkClick r:id="rId4"/>
              </a:rPr>
              <a:t>kwangwoo.lee@hp.com</a:t>
            </a:r>
            <a:r>
              <a:rPr lang="en-US" dirty="0"/>
              <a:t>)</a:t>
            </a:r>
          </a:p>
          <a:p>
            <a:pPr lvl="1" fontAlgn="ctr"/>
            <a:r>
              <a:rPr lang="en-US" u="sng" dirty="0">
                <a:hlinkClick r:id="rId5"/>
              </a:rPr>
              <a:t>https://collaborate.ccusersforum.org/wg/HCD_TC/dashboard</a:t>
            </a:r>
            <a:endParaRPr lang="en-US" dirty="0"/>
          </a:p>
          <a:p>
            <a:pPr lvl="1" fontAlgn="ctr"/>
            <a:r>
              <a:rPr lang="en-US" dirty="0"/>
              <a:t>HCD </a:t>
            </a:r>
            <a:r>
              <a:rPr lang="en-US" dirty="0" err="1"/>
              <a:t>iTC</a:t>
            </a:r>
            <a:r>
              <a:rPr lang="en-US" dirty="0"/>
              <a:t> SMEs status</a:t>
            </a:r>
          </a:p>
          <a:p>
            <a:pPr lvl="1" fontAlgn="ctr"/>
            <a:r>
              <a:rPr lang="en-US" dirty="0"/>
              <a:t>Industry SMEs (36), Lab SMEs (20), Certification Body SMEs (4), Other SMEs (6)</a:t>
            </a:r>
          </a:p>
        </p:txBody>
      </p:sp>
    </p:spTree>
    <p:extLst>
      <p:ext uri="{BB962C8B-B14F-4D97-AF65-F5344CB8AC3E}">
        <p14:creationId xmlns:p14="http://schemas.microsoft.com/office/powerpoint/2010/main" val="1829263128"/>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13</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2020 The Printer Working Group. All rights reserved.</a:t>
            </a:r>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13</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257820" y="3276600"/>
            <a:ext cx="6559030" cy="1524000"/>
          </a:xfrm>
        </p:spPr>
        <p:txBody>
          <a:bodyPr>
            <a:normAutofit/>
          </a:bodyPr>
          <a:lstStyle/>
          <a:p>
            <a:pPr marL="39688" indent="0" algn="ctr">
              <a:buNone/>
            </a:pPr>
            <a:r>
              <a:rPr lang="en-US" sz="3000" b="1" dirty="0"/>
              <a:t>Updates Since the November </a:t>
            </a:r>
          </a:p>
          <a:p>
            <a:pPr marL="39688" indent="0" algn="ctr">
              <a:buNone/>
            </a:pPr>
            <a:r>
              <a:rPr lang="en-US" sz="3000" b="1" dirty="0"/>
              <a:t>IDS Face-to-Face Meeting</a:t>
            </a:r>
          </a:p>
        </p:txBody>
      </p:sp>
    </p:spTree>
    <p:extLst>
      <p:ext uri="{BB962C8B-B14F-4D97-AF65-F5344CB8AC3E}">
        <p14:creationId xmlns:p14="http://schemas.microsoft.com/office/powerpoint/2010/main" val="1074193409"/>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14</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marL="39688" indent="0">
              <a:buNone/>
            </a:pPr>
            <a:r>
              <a:rPr lang="en-US" sz="3000" b="1" dirty="0">
                <a:solidFill>
                  <a:schemeClr val="bg1"/>
                </a:solidFill>
              </a:rPr>
              <a:t>Updates Since the November IDS </a:t>
            </a:r>
          </a:p>
          <a:p>
            <a:pPr marL="39688" indent="0">
              <a:buNone/>
            </a:pPr>
            <a:r>
              <a:rPr lang="en-US" sz="3000" b="1" dirty="0">
                <a:solidFill>
                  <a:schemeClr val="bg1"/>
                </a:solidFill>
              </a:rPr>
              <a:t>Face-to-Face Meeting</a:t>
            </a: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2020 The Printer Working Group. All rights reserved.</a:t>
            </a:r>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14</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0" y="1143000"/>
            <a:ext cx="8647659" cy="5232400"/>
          </a:xfrm>
        </p:spPr>
        <p:txBody>
          <a:bodyPr>
            <a:normAutofit/>
          </a:bodyPr>
          <a:lstStyle/>
          <a:p>
            <a:r>
              <a:rPr lang="en-US" dirty="0"/>
              <a:t>CCMC finally started its vote on </a:t>
            </a:r>
            <a:r>
              <a:rPr lang="en-US" dirty="0" err="1"/>
              <a:t>ToR</a:t>
            </a:r>
            <a:r>
              <a:rPr lang="en-US" dirty="0"/>
              <a:t> and ESR submitted by HCD WG on January 9, 2020</a:t>
            </a:r>
          </a:p>
          <a:p>
            <a:pPr lvl="1"/>
            <a:r>
              <a:rPr lang="en-US" dirty="0"/>
              <a:t>Should take 1-2 months to complete</a:t>
            </a:r>
          </a:p>
          <a:p>
            <a:pPr lvl="1"/>
            <a:r>
              <a:rPr lang="en-US" dirty="0"/>
              <a:t>We hope to get approval in time for the March 17-19, 2020 CCUF Workshop so we can have the first HCD </a:t>
            </a:r>
            <a:r>
              <a:rPr lang="en-US" dirty="0" err="1"/>
              <a:t>iTC</a:t>
            </a:r>
            <a:r>
              <a:rPr lang="en-US" dirty="0"/>
              <a:t> meeting there </a:t>
            </a:r>
          </a:p>
          <a:p>
            <a:pPr lvl="1"/>
            <a:r>
              <a:rPr lang="en-US" dirty="0"/>
              <a:t>Latest status:</a:t>
            </a:r>
          </a:p>
          <a:p>
            <a:pPr lvl="2"/>
            <a:r>
              <a:rPr lang="en-US" dirty="0"/>
              <a:t>Voting still in progress</a:t>
            </a:r>
          </a:p>
          <a:p>
            <a:pPr lvl="2"/>
            <a:r>
              <a:rPr lang="en-US" dirty="0"/>
              <a:t>No “reject” votes have been cast officially via CCMC mailing list, but have to wait for official announcement from CCMC Chair since votes could go directly to CCMC Chair </a:t>
            </a:r>
          </a:p>
        </p:txBody>
      </p:sp>
    </p:spTree>
    <p:extLst>
      <p:ext uri="{BB962C8B-B14F-4D97-AF65-F5344CB8AC3E}">
        <p14:creationId xmlns:p14="http://schemas.microsoft.com/office/powerpoint/2010/main" val="3098957581"/>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15</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marL="39688" indent="0">
              <a:buNone/>
            </a:pPr>
            <a:r>
              <a:rPr lang="en-US" sz="3000" b="1" dirty="0">
                <a:solidFill>
                  <a:schemeClr val="bg1"/>
                </a:solidFill>
              </a:rPr>
              <a:t>Updates Since the November IDS </a:t>
            </a:r>
          </a:p>
          <a:p>
            <a:pPr marL="39688" indent="0">
              <a:buNone/>
            </a:pPr>
            <a:r>
              <a:rPr lang="en-US" sz="3000" b="1" dirty="0">
                <a:solidFill>
                  <a:schemeClr val="bg1"/>
                </a:solidFill>
              </a:rPr>
              <a:t>Face-to-Face Meeting</a:t>
            </a: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2020 The Printer Working Group. All rights reserved.</a:t>
            </a:r>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15</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0" y="1143000"/>
            <a:ext cx="8647659" cy="5232400"/>
          </a:xfrm>
        </p:spPr>
        <p:txBody>
          <a:bodyPr>
            <a:normAutofit/>
          </a:bodyPr>
          <a:lstStyle/>
          <a:p>
            <a:r>
              <a:rPr lang="en-US" dirty="0"/>
              <a:t>HCD </a:t>
            </a:r>
            <a:r>
              <a:rPr lang="en-US" dirty="0" err="1"/>
              <a:t>iTC</a:t>
            </a:r>
            <a:r>
              <a:rPr lang="en-US" dirty="0"/>
              <a:t> editors have set up environment on GitHub to transfer HCD PP v1.1 into </a:t>
            </a:r>
            <a:r>
              <a:rPr lang="en-US" dirty="0" err="1"/>
              <a:t>cPP</a:t>
            </a:r>
            <a:r>
              <a:rPr lang="en-US" dirty="0"/>
              <a:t> (SFRs) and Supporting Document (Assurance Activities) GitHub templates so when </a:t>
            </a:r>
            <a:r>
              <a:rPr lang="en-US" dirty="0" err="1"/>
              <a:t>iTC</a:t>
            </a:r>
            <a:r>
              <a:rPr lang="en-US" dirty="0"/>
              <a:t> is approved “we can hit the ground running”</a:t>
            </a:r>
          </a:p>
          <a:p>
            <a:r>
              <a:rPr lang="en-US" dirty="0"/>
              <a:t>Work has started on converting the draft HCD PP v1.1 into a draft HCD </a:t>
            </a:r>
            <a:r>
              <a:rPr lang="en-US" dirty="0" err="1"/>
              <a:t>cPP</a:t>
            </a:r>
            <a:r>
              <a:rPr lang="en-US" dirty="0"/>
              <a:t> v1.0 in GitHub</a:t>
            </a:r>
          </a:p>
          <a:p>
            <a:pPr lvl="1"/>
            <a:r>
              <a:rPr lang="en-US" dirty="0"/>
              <a:t>Going very slowly but will try to get it done by the March CCUF Workshop</a:t>
            </a:r>
          </a:p>
          <a:p>
            <a:r>
              <a:rPr lang="en-US" dirty="0"/>
              <a:t>Next HCD TC Conference Call is February 13, 2020 (US) / February 14, 2020 (Asia)</a:t>
            </a:r>
          </a:p>
          <a:p>
            <a:r>
              <a:rPr lang="en-US" dirty="0"/>
              <a:t>Next HCD TC Face-to-Face will be at the CCUF Workshop in Burlington MA Mar 15-17, 2020</a:t>
            </a:r>
            <a:br>
              <a:rPr lang="en-US" dirty="0"/>
            </a:br>
            <a:br>
              <a:rPr lang="en-US" dirty="0"/>
            </a:br>
            <a:endParaRPr lang="en-US" b="1" dirty="0"/>
          </a:p>
        </p:txBody>
      </p:sp>
    </p:spTree>
    <p:extLst>
      <p:ext uri="{BB962C8B-B14F-4D97-AF65-F5344CB8AC3E}">
        <p14:creationId xmlns:p14="http://schemas.microsoft.com/office/powerpoint/2010/main" val="4069820232"/>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16</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2020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HCD </a:t>
            </a:r>
            <a:r>
              <a:rPr lang="en-US" dirty="0" err="1"/>
              <a:t>cPP</a:t>
            </a:r>
            <a:r>
              <a:rPr lang="en-US" dirty="0"/>
              <a:t> v1.0</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16</a:t>
            </a:fld>
            <a:endParaRPr lang="en-US" altLang="en-US" sz="1100">
              <a:solidFill>
                <a:srgbClr val="FFFFFF"/>
              </a:solidFill>
              <a:latin typeface="Arial" charset="0"/>
              <a:cs typeface="Arial" charset="0"/>
              <a:sym typeface="Arial" charset="0"/>
            </a:endParaRPr>
          </a:p>
        </p:txBody>
      </p:sp>
      <p:sp>
        <p:nvSpPr>
          <p:cNvPr id="2" name="Content Placeholder 1">
            <a:extLst>
              <a:ext uri="{FF2B5EF4-FFF2-40B4-BE49-F238E27FC236}">
                <a16:creationId xmlns:a16="http://schemas.microsoft.com/office/drawing/2014/main" id="{35F368D5-28BE-4115-978D-4F8A23E87509}"/>
              </a:ext>
            </a:extLst>
          </p:cNvPr>
          <p:cNvSpPr>
            <a:spLocks noGrp="1"/>
          </p:cNvSpPr>
          <p:nvPr>
            <p:ph idx="1"/>
          </p:nvPr>
        </p:nvSpPr>
        <p:spPr>
          <a:xfrm>
            <a:off x="457200" y="1371600"/>
            <a:ext cx="8497888" cy="5257800"/>
          </a:xfrm>
        </p:spPr>
        <p:txBody>
          <a:bodyPr/>
          <a:lstStyle/>
          <a:p>
            <a:r>
              <a:rPr lang="en-US" dirty="0"/>
              <a:t>Original Planned Content</a:t>
            </a:r>
          </a:p>
          <a:p>
            <a:pPr lvl="1"/>
            <a:r>
              <a:rPr lang="en-US" dirty="0"/>
              <a:t>Planned content for what was going to be in HCD PP V1.1 including HCD PP Errata #1</a:t>
            </a:r>
          </a:p>
          <a:p>
            <a:pPr lvl="1"/>
            <a:r>
              <a:rPr lang="en-US" dirty="0"/>
              <a:t>Any NIAP Technical Decisions against the HCD PP</a:t>
            </a:r>
          </a:p>
          <a:p>
            <a:pPr lvl="1"/>
            <a:r>
              <a:rPr lang="en-US" dirty="0"/>
              <a:t>The list of issues discussed at the Sep 2019 HCD TC Face-to-Face Meeting in Singapore</a:t>
            </a:r>
          </a:p>
        </p:txBody>
      </p:sp>
    </p:spTree>
    <p:extLst>
      <p:ext uri="{BB962C8B-B14F-4D97-AF65-F5344CB8AC3E}">
        <p14:creationId xmlns:p14="http://schemas.microsoft.com/office/powerpoint/2010/main" val="1888167521"/>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17</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2020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HCD </a:t>
            </a:r>
            <a:r>
              <a:rPr lang="en-US" dirty="0" err="1"/>
              <a:t>cPP</a:t>
            </a:r>
            <a:r>
              <a:rPr lang="en-US" dirty="0"/>
              <a:t> v1.0</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17</a:t>
            </a:fld>
            <a:endParaRPr lang="en-US" altLang="en-US" sz="1100">
              <a:solidFill>
                <a:srgbClr val="FFFFFF"/>
              </a:solidFill>
              <a:latin typeface="Arial" charset="0"/>
              <a:cs typeface="Arial" charset="0"/>
              <a:sym typeface="Arial" charset="0"/>
            </a:endParaRPr>
          </a:p>
        </p:txBody>
      </p:sp>
      <p:sp>
        <p:nvSpPr>
          <p:cNvPr id="2" name="Content Placeholder 1">
            <a:extLst>
              <a:ext uri="{FF2B5EF4-FFF2-40B4-BE49-F238E27FC236}">
                <a16:creationId xmlns:a16="http://schemas.microsoft.com/office/drawing/2014/main" id="{35F368D5-28BE-4115-978D-4F8A23E87509}"/>
              </a:ext>
            </a:extLst>
          </p:cNvPr>
          <p:cNvSpPr>
            <a:spLocks noGrp="1"/>
          </p:cNvSpPr>
          <p:nvPr>
            <p:ph idx="1"/>
          </p:nvPr>
        </p:nvSpPr>
        <p:spPr>
          <a:xfrm>
            <a:off x="290512" y="1257300"/>
            <a:ext cx="8497888" cy="5257800"/>
          </a:xfrm>
        </p:spPr>
        <p:txBody>
          <a:bodyPr/>
          <a:lstStyle/>
          <a:p>
            <a:r>
              <a:rPr lang="en-US" dirty="0"/>
              <a:t>Current thoughts on additional content that should be or have to be added</a:t>
            </a:r>
          </a:p>
          <a:p>
            <a:pPr lvl="1"/>
            <a:r>
              <a:rPr lang="en-US" dirty="0"/>
              <a:t>TLS 1.3 support and removal of both TLS 1.0 and TLS 1.1</a:t>
            </a:r>
          </a:p>
          <a:p>
            <a:pPr lvl="1"/>
            <a:r>
              <a:rPr lang="en-US" dirty="0"/>
              <a:t>Implementation of the CCDB Crypto WG Protocol Packages, especially the TLS and SSH ones</a:t>
            </a:r>
          </a:p>
          <a:p>
            <a:pPr lvl="1"/>
            <a:r>
              <a:rPr lang="en-US" dirty="0"/>
              <a:t>ISO Standard 19790- </a:t>
            </a:r>
            <a:r>
              <a:rPr lang="en-US" b="1" dirty="0"/>
              <a:t>Information technology — Security</a:t>
            </a:r>
            <a:br>
              <a:rPr lang="en-US" b="1" dirty="0"/>
            </a:br>
            <a:r>
              <a:rPr lang="en-US" b="1" dirty="0"/>
              <a:t>techniques — Security requirements for cryptographic modules</a:t>
            </a:r>
            <a:r>
              <a:rPr lang="en-US" dirty="0"/>
              <a:t> (This is the crypto standard FIPS 140-3 points to)</a:t>
            </a:r>
          </a:p>
          <a:p>
            <a:pPr lvl="2"/>
            <a:r>
              <a:rPr lang="en-US" dirty="0"/>
              <a:t>FIPS 140-3 becomes mandatory on 9/22/2021</a:t>
            </a:r>
          </a:p>
          <a:p>
            <a:pPr lvl="1"/>
            <a:r>
              <a:rPr lang="en-US" dirty="0"/>
              <a:t>“No bridging” requirement vs. just “Network-fax separation”</a:t>
            </a:r>
          </a:p>
          <a:p>
            <a:pPr lvl="1"/>
            <a:r>
              <a:rPr lang="en-US" dirty="0"/>
              <a:t>Removal of 3DES and SHA-1</a:t>
            </a:r>
          </a:p>
          <a:p>
            <a:pPr lvl="1"/>
            <a:r>
              <a:rPr lang="en-US" dirty="0"/>
              <a:t>Sync with ND </a:t>
            </a:r>
            <a:r>
              <a:rPr lang="en-US" dirty="0" err="1"/>
              <a:t>cPP</a:t>
            </a:r>
            <a:r>
              <a:rPr lang="en-US" dirty="0"/>
              <a:t> v2.2 and any further ND </a:t>
            </a:r>
            <a:r>
              <a:rPr lang="en-US" dirty="0" err="1"/>
              <a:t>cPP</a:t>
            </a:r>
            <a:r>
              <a:rPr lang="en-US" dirty="0"/>
              <a:t> and FDE </a:t>
            </a:r>
            <a:r>
              <a:rPr lang="en-US" dirty="0" err="1"/>
              <a:t>cPP</a:t>
            </a:r>
            <a:r>
              <a:rPr lang="en-US" dirty="0"/>
              <a:t> updates</a:t>
            </a:r>
          </a:p>
          <a:p>
            <a:pPr lvl="1"/>
            <a:r>
              <a:rPr lang="en-US" dirty="0"/>
              <a:t>EU Cybersecurity Act / Certification Framework and ENISA</a:t>
            </a:r>
          </a:p>
          <a:p>
            <a:pPr lvl="1"/>
            <a:r>
              <a:rPr lang="en-US" dirty="0"/>
              <a:t>Sync with any applicable NIST updates and any applicable NIAP TDs and policy updates</a:t>
            </a:r>
          </a:p>
          <a:p>
            <a:pPr lvl="1"/>
            <a:endParaRPr lang="en-US" dirty="0"/>
          </a:p>
        </p:txBody>
      </p:sp>
    </p:spTree>
    <p:extLst>
      <p:ext uri="{BB962C8B-B14F-4D97-AF65-F5344CB8AC3E}">
        <p14:creationId xmlns:p14="http://schemas.microsoft.com/office/powerpoint/2010/main" val="2224871983"/>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Rectangle"/>
          <p:cNvSpPr/>
          <p:nvPr/>
        </p:nvSpPr>
        <p:spPr>
          <a:xfrm>
            <a:off x="0" y="6625828"/>
            <a:ext cx="9144000" cy="232172"/>
          </a:xfrm>
          <a:prstGeom prst="rect">
            <a:avLst/>
          </a:prstGeom>
          <a:solidFill>
            <a:srgbClr val="5D70B7"/>
          </a:solidFill>
          <a:ln>
            <a:miter lim="400000"/>
          </a:ln>
        </p:spPr>
        <p:txBody>
          <a:bodyPr lIns="35719" tIns="35719" rIns="35719" bIns="35719" anchor="ctr"/>
          <a:lstStyle/>
          <a:p>
            <a:endParaRPr sz="1125"/>
          </a:p>
        </p:txBody>
      </p:sp>
      <p:sp>
        <p:nvSpPr>
          <p:cNvPr id="69" name="The Printer Working Group"/>
          <p:cNvSpPr txBox="1"/>
          <p:nvPr/>
        </p:nvSpPr>
        <p:spPr>
          <a:xfrm>
            <a:off x="419695" y="2562820"/>
            <a:ext cx="5775492" cy="5410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5000" b="1">
                <a:solidFill>
                  <a:srgbClr val="5D70B7"/>
                </a:solidFill>
                <a:uFill>
                  <a:solidFill>
                    <a:srgbClr val="5D70B7"/>
                  </a:solidFill>
                </a:uFill>
              </a:defRPr>
            </a:lvl1pPr>
          </a:lstStyle>
          <a:p>
            <a:r>
              <a:rPr sz="3516"/>
              <a:t>The Printer Working Group</a:t>
            </a:r>
          </a:p>
        </p:txBody>
      </p:sp>
      <p:pic>
        <p:nvPicPr>
          <p:cNvPr id="70" name="pwg-transparency.png" descr="pwg-transparency.png"/>
          <p:cNvPicPr>
            <a:picLocks noChangeAspect="1"/>
          </p:cNvPicPr>
          <p:nvPr/>
        </p:nvPicPr>
        <p:blipFill>
          <a:blip r:embed="rId2" cstate="print"/>
          <a:stretch>
            <a:fillRect/>
          </a:stretch>
        </p:blipFill>
        <p:spPr>
          <a:xfrm>
            <a:off x="455414" y="455414"/>
            <a:ext cx="1905000" cy="2068620"/>
          </a:xfrm>
          <a:prstGeom prst="rect">
            <a:avLst/>
          </a:prstGeom>
        </p:spPr>
      </p:pic>
      <p:sp>
        <p:nvSpPr>
          <p:cNvPr id="71" name="Copyright © 2018 The Printer Working Group. All rights reserved. The IPP Everywhere and PWG logos are trademarks of the IEEE-ISTO."/>
          <p:cNvSpPr txBox="1"/>
          <p:nvPr/>
        </p:nvSpPr>
        <p:spPr>
          <a:xfrm>
            <a:off x="125016" y="6664601"/>
            <a:ext cx="8545711" cy="1514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sz="984" dirty="0"/>
              <a:t>Copyright © 20</a:t>
            </a:r>
            <a:r>
              <a:rPr lang="en-US" sz="984" dirty="0"/>
              <a:t>20</a:t>
            </a:r>
            <a:r>
              <a:rPr sz="984" dirty="0"/>
              <a:t> The Printer Working Group. All rights reserved. The IPP Everywhere and PWG logos are trademarks of the IEEE-ISTO.</a:t>
            </a:r>
          </a:p>
        </p:txBody>
      </p:sp>
      <p:sp>
        <p:nvSpPr>
          <p:cNvPr id="72" name="®"/>
          <p:cNvSpPr txBox="1"/>
          <p:nvPr/>
        </p:nvSpPr>
        <p:spPr>
          <a:xfrm>
            <a:off x="2312789" y="2375297"/>
            <a:ext cx="165110" cy="22358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5719" tIns="35719" rIns="35719" bIns="35719">
            <a:spAutoFit/>
          </a:bodyPr>
          <a:lstStyle>
            <a:lvl1pPr>
              <a:defRPr sz="1400"/>
            </a:lvl1pPr>
          </a:lstStyle>
          <a:p>
            <a:r>
              <a:rPr sz="984"/>
              <a:t>®</a:t>
            </a:r>
          </a:p>
        </p:txBody>
      </p:sp>
      <p:sp>
        <p:nvSpPr>
          <p:cNvPr id="73" name="Slide Number"/>
          <p:cNvSpPr txBox="1">
            <a:spLocks noGrp="1"/>
          </p:cNvSpPr>
          <p:nvPr>
            <p:ph type="sldNum" sz="quarter" idx="2"/>
          </p:nvPr>
        </p:nvSpPr>
        <p:spPr>
          <a:xfrm>
            <a:off x="12513354" y="9487551"/>
            <a:ext cx="210468" cy="19738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FFFFFF"/>
                </a:solidFill>
                <a:effectLst/>
                <a:uFill>
                  <a:solidFill>
                    <a:srgbClr val="000000"/>
                  </a:solidFill>
                </a:uFill>
                <a:latin typeface="Arial"/>
                <a:ea typeface="Arial"/>
                <a:cs typeface="Arial"/>
                <a:sym typeface="Arial"/>
              </a:defRPr>
            </a:lvl1pPr>
            <a:lvl2pPr marL="57799" marR="57799" indent="342900" algn="l" defTabSz="12954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000000"/>
                </a:solidFill>
                <a:effectLst/>
                <a:uFill>
                  <a:solidFill>
                    <a:srgbClr val="000000"/>
                  </a:solidFill>
                </a:uFill>
                <a:latin typeface="Arial"/>
                <a:ea typeface="Arial"/>
                <a:cs typeface="Arial"/>
                <a:sym typeface="Arial"/>
              </a:defRPr>
            </a:lvl2pPr>
            <a:lvl3pPr marL="57799" marR="57799" indent="685800" algn="l" defTabSz="12954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000000"/>
                </a:solidFill>
                <a:effectLst/>
                <a:uFill>
                  <a:solidFill>
                    <a:srgbClr val="000000"/>
                  </a:solidFill>
                </a:uFill>
                <a:latin typeface="Arial"/>
                <a:ea typeface="Arial"/>
                <a:cs typeface="Arial"/>
                <a:sym typeface="Arial"/>
              </a:defRPr>
            </a:lvl3pPr>
            <a:lvl4pPr marL="57799" marR="57799" indent="1028700" algn="l" defTabSz="12954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000000"/>
                </a:solidFill>
                <a:effectLst/>
                <a:uFill>
                  <a:solidFill>
                    <a:srgbClr val="000000"/>
                  </a:solidFill>
                </a:uFill>
                <a:latin typeface="Arial"/>
                <a:ea typeface="Arial"/>
                <a:cs typeface="Arial"/>
                <a:sym typeface="Arial"/>
              </a:defRPr>
            </a:lvl4pPr>
            <a:lvl5pPr marL="57799" marR="57799" indent="1371600" algn="l" defTabSz="12954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000000"/>
                </a:solidFill>
                <a:effectLst/>
                <a:uFill>
                  <a:solidFill>
                    <a:srgbClr val="000000"/>
                  </a:solidFill>
                </a:uFill>
                <a:latin typeface="Arial"/>
                <a:ea typeface="Arial"/>
                <a:cs typeface="Arial"/>
                <a:sym typeface="Arial"/>
              </a:defRPr>
            </a:lvl5pPr>
            <a:lvl6pPr marL="57799" marR="57799" indent="1714500" algn="l" defTabSz="12954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000000"/>
                </a:solidFill>
                <a:effectLst/>
                <a:uFill>
                  <a:solidFill>
                    <a:srgbClr val="000000"/>
                  </a:solidFill>
                </a:uFill>
                <a:latin typeface="Arial"/>
                <a:ea typeface="Arial"/>
                <a:cs typeface="Arial"/>
                <a:sym typeface="Arial"/>
              </a:defRPr>
            </a:lvl6pPr>
            <a:lvl7pPr marL="57799" marR="57799" indent="2057400" algn="l" defTabSz="12954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000000"/>
                </a:solidFill>
                <a:effectLst/>
                <a:uFill>
                  <a:solidFill>
                    <a:srgbClr val="000000"/>
                  </a:solidFill>
                </a:uFill>
                <a:latin typeface="Arial"/>
                <a:ea typeface="Arial"/>
                <a:cs typeface="Arial"/>
                <a:sym typeface="Arial"/>
              </a:defRPr>
            </a:lvl7pPr>
            <a:lvl8pPr marL="57799" marR="57799" indent="2400300" algn="l" defTabSz="12954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000000"/>
                </a:solidFill>
                <a:effectLst/>
                <a:uFill>
                  <a:solidFill>
                    <a:srgbClr val="000000"/>
                  </a:solidFill>
                </a:uFill>
                <a:latin typeface="Arial"/>
                <a:ea typeface="Arial"/>
                <a:cs typeface="Arial"/>
                <a:sym typeface="Arial"/>
              </a:defRPr>
            </a:lvl8pPr>
            <a:lvl9pPr marL="57799" marR="57799" indent="2743200" algn="l" defTabSz="12954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000000"/>
                </a:solidFill>
                <a:effectLst/>
                <a:uFill>
                  <a:solidFill>
                    <a:srgbClr val="000000"/>
                  </a:solidFill>
                </a:uFill>
                <a:latin typeface="Arial"/>
                <a:ea typeface="Arial"/>
                <a:cs typeface="Arial"/>
                <a:sym typeface="Arial"/>
              </a:defRPr>
            </a:lvl9pPr>
          </a:lstStyle>
          <a:p>
            <a:fld id="{86CB4B4D-7CA3-9044-876B-883B54F8677D}" type="slidenum">
              <a:rPr lang="en-US" smtClean="0"/>
              <a:pPr/>
              <a:t>18</a:t>
            </a:fld>
            <a:endParaRPr/>
          </a:p>
        </p:txBody>
      </p:sp>
      <p:sp>
        <p:nvSpPr>
          <p:cNvPr id="74" name="IPP Workgroup Session, Day 1"/>
          <p:cNvSpPr txBox="1">
            <a:spLocks noGrp="1"/>
          </p:cNvSpPr>
          <p:nvPr>
            <p:ph type="ctrTitle"/>
          </p:nvPr>
        </p:nvSpPr>
        <p:spPr>
          <a:prstGeom prst="rect">
            <a:avLst/>
          </a:prstGeom>
        </p:spPr>
        <p:txBody>
          <a:bodyPr/>
          <a:lstStyle/>
          <a:p>
            <a:r>
              <a:rPr lang="en-US" dirty="0"/>
              <a:t>TLS/1.2 and </a:t>
            </a:r>
            <a:r>
              <a:rPr lang="en-US"/>
              <a:t>TLS/1.3 Highlights</a:t>
            </a:r>
            <a:endParaRPr dirty="0"/>
          </a:p>
        </p:txBody>
      </p:sp>
      <p:sp>
        <p:nvSpPr>
          <p:cNvPr id="75" name="August 15, 2018"/>
          <p:cNvSpPr txBox="1">
            <a:spLocks noGrp="1"/>
          </p:cNvSpPr>
          <p:nvPr>
            <p:ph type="subTitle" sz="half" idx="1"/>
          </p:nvPr>
        </p:nvSpPr>
        <p:spPr>
          <a:prstGeom prst="rect">
            <a:avLst/>
          </a:prstGeom>
        </p:spPr>
        <p:txBody>
          <a:bodyPr/>
          <a:lstStyle>
            <a:lvl1pPr marR="40639">
              <a:spcBef>
                <a:spcPts val="500"/>
              </a:spcBef>
            </a:lvl1pPr>
          </a:lstStyle>
          <a:p>
            <a:r>
              <a:rPr lang="en-US" sz="3000" dirty="0"/>
              <a:t>IPP WG – February 2020</a:t>
            </a:r>
            <a:endParaRPr sz="3000" dirty="0"/>
          </a:p>
        </p:txBody>
      </p:sp>
      <p:sp>
        <p:nvSpPr>
          <p:cNvPr id="10" name="IPP Workgroup Session, Day 1">
            <a:extLst>
              <a:ext uri="{FF2B5EF4-FFF2-40B4-BE49-F238E27FC236}">
                <a16:creationId xmlns:a16="http://schemas.microsoft.com/office/drawing/2014/main" id="{D5D3E0E9-5744-4010-A0ED-0B06AB95EBC2}"/>
              </a:ext>
            </a:extLst>
          </p:cNvPr>
          <p:cNvSpPr txBox="1">
            <a:spLocks/>
          </p:cNvSpPr>
          <p:nvPr/>
        </p:nvSpPr>
        <p:spPr bwMode="auto">
          <a:xfrm>
            <a:off x="910553" y="2202166"/>
            <a:ext cx="8233447" cy="180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a:lstStyle>
          <a:p>
            <a:r>
              <a:rPr lang="en-US" kern="0" dirty="0"/>
              <a:t>TLS/</a:t>
            </a:r>
            <a:r>
              <a:rPr lang="en-US" kern="0" dirty="0">
                <a:solidFill>
                  <a:schemeClr val="tx1"/>
                </a:solidFill>
              </a:rPr>
              <a:t>1.2 and TLS/1.3 Highlights</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Rectangle"/>
          <p:cNvSpPr/>
          <p:nvPr/>
        </p:nvSpPr>
        <p:spPr>
          <a:xfrm>
            <a:off x="0" y="0"/>
            <a:ext cx="9144000" cy="1143000"/>
          </a:xfrm>
          <a:prstGeom prst="rect">
            <a:avLst/>
          </a:prstGeom>
          <a:solidFill>
            <a:srgbClr val="5D70B7"/>
          </a:solidFill>
        </p:spPr>
        <p:txBody>
          <a:bodyPr lIns="35719" tIns="35719" rIns="35719" bIns="35719" anchor="ctr"/>
          <a:lstStyle/>
          <a:p>
            <a:endParaRPr sz="1125"/>
          </a:p>
        </p:txBody>
      </p:sp>
      <p:pic>
        <p:nvPicPr>
          <p:cNvPr id="243" name="pwg-4dark-bkgrnd-transparency.png" descr="pwg-4dark-bkgrnd-transparency.png"/>
          <p:cNvPicPr>
            <a:picLocks noChangeAspect="1"/>
          </p:cNvPicPr>
          <p:nvPr/>
        </p:nvPicPr>
        <p:blipFill>
          <a:blip r:embed="rId2" cstate="print"/>
          <a:stretch>
            <a:fillRect/>
          </a:stretch>
        </p:blipFill>
        <p:spPr>
          <a:xfrm>
            <a:off x="8161734" y="125016"/>
            <a:ext cx="855606" cy="892969"/>
          </a:xfrm>
          <a:prstGeom prst="rect">
            <a:avLst/>
          </a:prstGeom>
        </p:spPr>
      </p:pic>
      <p:sp>
        <p:nvSpPr>
          <p:cNvPr id="244" name="Rectangle"/>
          <p:cNvSpPr/>
          <p:nvPr/>
        </p:nvSpPr>
        <p:spPr>
          <a:xfrm>
            <a:off x="0" y="6625828"/>
            <a:ext cx="9144000" cy="232172"/>
          </a:xfrm>
          <a:prstGeom prst="rect">
            <a:avLst/>
          </a:prstGeom>
          <a:solidFill>
            <a:srgbClr val="5D70B7"/>
          </a:solidFill>
          <a:ln>
            <a:miter lim="400000"/>
          </a:ln>
        </p:spPr>
        <p:txBody>
          <a:bodyPr lIns="35719" tIns="35719" rIns="35719" bIns="35719" anchor="ctr"/>
          <a:lstStyle/>
          <a:p>
            <a:endParaRPr sz="1125"/>
          </a:p>
        </p:txBody>
      </p:sp>
      <p:sp>
        <p:nvSpPr>
          <p:cNvPr id="245" name="Copyright © 2018 The Printer Working Group. All rights reserved. The IPP Everywhere and PWG logos are trademarks of the IEEE-ISTO."/>
          <p:cNvSpPr txBox="1"/>
          <p:nvPr/>
        </p:nvSpPr>
        <p:spPr>
          <a:xfrm>
            <a:off x="125016" y="6664601"/>
            <a:ext cx="8483203" cy="1514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sz="984" dirty="0"/>
              <a:t>Copyright © 20</a:t>
            </a:r>
            <a:r>
              <a:rPr lang="en-US" sz="984" dirty="0"/>
              <a:t>20 </a:t>
            </a:r>
            <a:r>
              <a:rPr sz="984" dirty="0"/>
              <a:t>The Printer Working Group. All rights reserved. The IPP Everywhere and PWG logos are trademarks of the IEEE-ISTO.</a:t>
            </a:r>
          </a:p>
        </p:txBody>
      </p:sp>
      <p:sp>
        <p:nvSpPr>
          <p:cNvPr id="246" name="®"/>
          <p:cNvSpPr txBox="1"/>
          <p:nvPr/>
        </p:nvSpPr>
        <p:spPr>
          <a:xfrm>
            <a:off x="8840391" y="812602"/>
            <a:ext cx="118623" cy="1478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5719" tIns="35719" rIns="35719" bIns="35719">
            <a:spAutoFit/>
          </a:bodyPr>
          <a:lstStyle>
            <a:lvl1pPr>
              <a:defRPr sz="700"/>
            </a:lvl1pPr>
          </a:lstStyle>
          <a:p>
            <a:r>
              <a:rPr sz="492"/>
              <a:t>®</a:t>
            </a:r>
          </a:p>
        </p:txBody>
      </p:sp>
      <p:sp>
        <p:nvSpPr>
          <p:cNvPr id="247" name="TLS 1.3"/>
          <p:cNvSpPr txBox="1">
            <a:spLocks noGrp="1"/>
          </p:cNvSpPr>
          <p:nvPr>
            <p:ph type="title"/>
          </p:nvPr>
        </p:nvSpPr>
        <p:spPr>
          <a:prstGeom prst="rect">
            <a:avLst/>
          </a:prstGeom>
        </p:spPr>
        <p:txBody>
          <a:bodyPr/>
          <a:lstStyle/>
          <a:p>
            <a:r>
              <a:rPr lang="en-US" dirty="0"/>
              <a:t>Agenda</a:t>
            </a:r>
            <a:endParaRPr dirty="0"/>
          </a:p>
        </p:txBody>
      </p:sp>
      <p:sp>
        <p:nvSpPr>
          <p:cNvPr id="248" name="Final RFC published!…"/>
          <p:cNvSpPr txBox="1">
            <a:spLocks noGrp="1"/>
          </p:cNvSpPr>
          <p:nvPr>
            <p:ph type="body" idx="1"/>
          </p:nvPr>
        </p:nvSpPr>
        <p:spPr>
          <a:prstGeom prst="rect">
            <a:avLst/>
          </a:prstGeom>
        </p:spPr>
        <p:txBody>
          <a:bodyPr/>
          <a:lstStyle/>
          <a:p>
            <a:r>
              <a:rPr lang="en-US" dirty="0"/>
              <a:t>Evolution of SSL (Netscape)</a:t>
            </a:r>
          </a:p>
          <a:p>
            <a:r>
              <a:rPr lang="en-US" dirty="0"/>
              <a:t>Evolution of TLS (IETF)</a:t>
            </a:r>
          </a:p>
          <a:p>
            <a:r>
              <a:rPr lang="en-US" dirty="0"/>
              <a:t>Usage Recommendations for TLS</a:t>
            </a:r>
          </a:p>
          <a:p>
            <a:r>
              <a:rPr lang="en-US" dirty="0"/>
              <a:t>Extensions for TLS</a:t>
            </a:r>
          </a:p>
          <a:p>
            <a:r>
              <a:rPr lang="en-US" dirty="0"/>
              <a:t>TLS/1.2 Cipher Suites &amp; Profiles</a:t>
            </a:r>
          </a:p>
          <a:p>
            <a:r>
              <a:rPr lang="en-US" dirty="0"/>
              <a:t>TLS/1.3 Cipher Suites &amp; IANA Registry</a:t>
            </a:r>
          </a:p>
          <a:p>
            <a:r>
              <a:rPr lang="en-US" dirty="0"/>
              <a:t>TLS/1.3 Migration</a:t>
            </a:r>
          </a:p>
          <a:p>
            <a:endParaRPr lang="en-US" dirty="0"/>
          </a:p>
          <a:p>
            <a:endParaRPr dirty="0"/>
          </a:p>
        </p:txBody>
      </p:sp>
      <p:sp>
        <p:nvSpPr>
          <p:cNvPr id="249"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pPr/>
              <a:t>19</a:t>
            </a:fld>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fld id="{B2F7DAB9-0B94-40F2-BDA1-68D5AB33D864}" type="slidenum">
              <a:rPr lang="en-US" altLang="en-US" sz="1100" smtClean="0">
                <a:solidFill>
                  <a:srgbClr val="FFFFFF"/>
                </a:solidFill>
                <a:cs typeface="Arial" charset="0"/>
              </a:rPr>
              <a:pPr eaLnBrk="1" hangingPunct="1"/>
              <a:t>2</a:t>
            </a:fld>
            <a:endParaRPr lang="en-US" altLang="en-US" sz="1100">
              <a:solidFill>
                <a:srgbClr val="FFFFFF"/>
              </a:solidFill>
              <a:cs typeface="Arial" charset="0"/>
            </a:endParaRPr>
          </a:p>
        </p:txBody>
      </p:sp>
      <p:sp>
        <p:nvSpPr>
          <p:cNvPr id="7171"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endParaRPr lang="en-US" altLang="en-US"/>
          </a:p>
        </p:txBody>
      </p:sp>
      <p:sp>
        <p:nvSpPr>
          <p:cNvPr id="7172" name="Rectangle 2"/>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r>
              <a:rPr lang="en-US" altLang="en-US" sz="1100" dirty="0">
                <a:solidFill>
                  <a:srgbClr val="FFFFFF"/>
                </a:solidFill>
                <a:cs typeface="Arial" charset="0"/>
              </a:rPr>
              <a:t>Copyright © 2020 The Printer Working Group. All rights reserved.</a:t>
            </a:r>
          </a:p>
        </p:txBody>
      </p:sp>
      <p:sp>
        <p:nvSpPr>
          <p:cNvPr id="7173"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endParaRPr lang="en-US" altLang="en-US"/>
          </a:p>
        </p:txBody>
      </p:sp>
      <p:pic>
        <p:nvPicPr>
          <p:cNvPr id="717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graphicFrame>
        <p:nvGraphicFramePr>
          <p:cNvPr id="2" name="Group 5"/>
          <p:cNvGraphicFramePr>
            <a:graphicFrameLocks noGrp="1"/>
          </p:cNvGraphicFramePr>
          <p:nvPr>
            <p:extLst>
              <p:ext uri="{D42A27DB-BD31-4B8C-83A1-F6EECF244321}">
                <p14:modId xmlns:p14="http://schemas.microsoft.com/office/powerpoint/2010/main" val="2616540451"/>
              </p:ext>
            </p:extLst>
          </p:nvPr>
        </p:nvGraphicFramePr>
        <p:xfrm>
          <a:off x="609600" y="1925634"/>
          <a:ext cx="7291389" cy="2610805"/>
        </p:xfrm>
        <a:graphic>
          <a:graphicData uri="http://schemas.openxmlformats.org/drawingml/2006/table">
            <a:tbl>
              <a:tblPr/>
              <a:tblGrid>
                <a:gridCol w="1863410">
                  <a:extLst>
                    <a:ext uri="{9D8B030D-6E8A-4147-A177-3AD203B41FA5}">
                      <a16:colId xmlns:a16="http://schemas.microsoft.com/office/drawing/2014/main" val="20000"/>
                    </a:ext>
                  </a:extLst>
                </a:gridCol>
                <a:gridCol w="5427979">
                  <a:extLst>
                    <a:ext uri="{9D8B030D-6E8A-4147-A177-3AD203B41FA5}">
                      <a16:colId xmlns:a16="http://schemas.microsoft.com/office/drawing/2014/main" val="20001"/>
                    </a:ext>
                  </a:extLst>
                </a:gridCol>
              </a:tblGrid>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When</a:t>
                      </a:r>
                    </a:p>
                  </a:txBody>
                  <a:tcPr marL="50800" marR="50800" marT="50800" marB="50800"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What</a:t>
                      </a:r>
                    </a:p>
                  </a:txBody>
                  <a:tcPr marL="50800" marR="50800" marT="50800" marB="50800"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  9:00 –  9:05</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Introductions, Agenda review</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  9:05 –  9:50</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Discuss results of latest HCD TC Meetings</a:t>
                      </a:r>
                    </a:p>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and potential HCD </a:t>
                      </a:r>
                      <a:r>
                        <a:rPr kumimoji="0" lang="en-US" altLang="en-US" sz="1800" b="0" i="0" u="none" strike="noStrike" cap="none" normalizeH="0" baseline="0" dirty="0" err="1">
                          <a:ln>
                            <a:noFill/>
                          </a:ln>
                          <a:solidFill>
                            <a:schemeClr val="tx1"/>
                          </a:solidFill>
                          <a:effectLst/>
                          <a:latin typeface="Verdana" charset="0"/>
                          <a:ea typeface="ヒラギノ角ゴ ProN W3" charset="0"/>
                          <a:cs typeface="ヒラギノ角ゴ ProN W3" charset="0"/>
                          <a:sym typeface="Verdana" charset="0"/>
                        </a:rPr>
                        <a:t>cPP</a:t>
                      </a: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 content</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10002"/>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  9:50 – 10:30</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TLS 1.2 / TLS 1.3 Discussion</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noFill/>
                  </a:tcPr>
                </a:tc>
                <a:extLst>
                  <a:ext uri="{0D108BD9-81ED-4DB2-BD59-A6C34878D82A}">
                    <a16:rowId xmlns:a16="http://schemas.microsoft.com/office/drawing/2014/main" val="10003"/>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10:30 – 10:50</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Review latest HCD Security Guide 1.0 Draft</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noFill/>
                  </a:tcPr>
                </a:tc>
                <a:extLst>
                  <a:ext uri="{0D108BD9-81ED-4DB2-BD59-A6C34878D82A}">
                    <a16:rowId xmlns:a16="http://schemas.microsoft.com/office/drawing/2014/main" val="1268602967"/>
                  </a:ext>
                </a:extLst>
              </a:tr>
              <a:tr h="392113">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10:50 – 11:00</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Wrap Up / Next Steps</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10004"/>
                  </a:ext>
                </a:extLst>
              </a:tr>
            </a:tbl>
          </a:graphicData>
        </a:graphic>
      </p:graphicFrame>
      <p:sp>
        <p:nvSpPr>
          <p:cNvPr id="7194" name="Rectangle 85"/>
          <p:cNvSpPr>
            <a:spLocks noGrp="1" noChangeArrowheads="1"/>
          </p:cNvSpPr>
          <p:nvPr>
            <p:ph type="title"/>
          </p:nvPr>
        </p:nvSpPr>
        <p:spPr/>
        <p:txBody>
          <a:bodyPr rIns="132080"/>
          <a:lstStyle/>
          <a:p>
            <a:pPr eaLnBrk="1" hangingPunct="1">
              <a:spcBef>
                <a:spcPts val="600"/>
              </a:spcBef>
            </a:pPr>
            <a:r>
              <a:rPr lang="en-US" altLang="en-US"/>
              <a:t>Agenda</a:t>
            </a:r>
          </a:p>
        </p:txBody>
      </p:sp>
      <p:sp>
        <p:nvSpPr>
          <p:cNvPr id="7195" name="Text Box 8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algn="ctr" eaLnBrk="1" hangingPunct="1"/>
            <a:fld id="{940EB118-3463-4089-8D6E-94C1677A253E}" type="slidenum">
              <a:rPr lang="en-US" altLang="en-US" sz="1100">
                <a:solidFill>
                  <a:srgbClr val="FFFFFF"/>
                </a:solidFill>
                <a:cs typeface="Arial" charset="0"/>
              </a:rPr>
              <a:pPr algn="ctr" eaLnBrk="1" hangingPunct="1"/>
              <a:t>2</a:t>
            </a:fld>
            <a:endParaRPr lang="en-US" altLang="en-US" sz="1100">
              <a:solidFill>
                <a:srgbClr val="FFFFFF"/>
              </a:solidFill>
              <a:cs typeface="Arial" charset="0"/>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Rectangle"/>
          <p:cNvSpPr/>
          <p:nvPr/>
        </p:nvSpPr>
        <p:spPr>
          <a:xfrm>
            <a:off x="0" y="0"/>
            <a:ext cx="9144000" cy="1143000"/>
          </a:xfrm>
          <a:prstGeom prst="rect">
            <a:avLst/>
          </a:prstGeom>
          <a:solidFill>
            <a:srgbClr val="5D70B7"/>
          </a:solidFill>
        </p:spPr>
        <p:txBody>
          <a:bodyPr lIns="35719" tIns="35719" rIns="35719" bIns="35719" anchor="ctr"/>
          <a:lstStyle/>
          <a:p>
            <a:endParaRPr sz="1125"/>
          </a:p>
        </p:txBody>
      </p:sp>
      <p:pic>
        <p:nvPicPr>
          <p:cNvPr id="243" name="pwg-4dark-bkgrnd-transparency.png" descr="pwg-4dark-bkgrnd-transparency.png"/>
          <p:cNvPicPr>
            <a:picLocks noChangeAspect="1"/>
          </p:cNvPicPr>
          <p:nvPr/>
        </p:nvPicPr>
        <p:blipFill>
          <a:blip r:embed="rId2" cstate="print"/>
          <a:stretch>
            <a:fillRect/>
          </a:stretch>
        </p:blipFill>
        <p:spPr>
          <a:xfrm>
            <a:off x="8161734" y="125016"/>
            <a:ext cx="855606" cy="892969"/>
          </a:xfrm>
          <a:prstGeom prst="rect">
            <a:avLst/>
          </a:prstGeom>
        </p:spPr>
      </p:pic>
      <p:sp>
        <p:nvSpPr>
          <p:cNvPr id="244" name="Rectangle"/>
          <p:cNvSpPr/>
          <p:nvPr/>
        </p:nvSpPr>
        <p:spPr>
          <a:xfrm>
            <a:off x="0" y="6625828"/>
            <a:ext cx="9144000" cy="232172"/>
          </a:xfrm>
          <a:prstGeom prst="rect">
            <a:avLst/>
          </a:prstGeom>
          <a:solidFill>
            <a:srgbClr val="5D70B7"/>
          </a:solidFill>
          <a:ln>
            <a:miter lim="400000"/>
          </a:ln>
        </p:spPr>
        <p:txBody>
          <a:bodyPr lIns="35719" tIns="35719" rIns="35719" bIns="35719" anchor="ctr"/>
          <a:lstStyle/>
          <a:p>
            <a:endParaRPr sz="1125"/>
          </a:p>
        </p:txBody>
      </p:sp>
      <p:sp>
        <p:nvSpPr>
          <p:cNvPr id="245" name="Copyright © 2018 The Printer Working Group. All rights reserved. The IPP Everywhere and PWG logos are trademarks of the IEEE-ISTO."/>
          <p:cNvSpPr txBox="1"/>
          <p:nvPr/>
        </p:nvSpPr>
        <p:spPr>
          <a:xfrm>
            <a:off x="125016" y="6664601"/>
            <a:ext cx="8483203" cy="1514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sz="984" dirty="0"/>
              <a:t>Copyright © 2</a:t>
            </a:r>
            <a:r>
              <a:rPr lang="en-US" sz="984" dirty="0"/>
              <a:t>020 </a:t>
            </a:r>
            <a:r>
              <a:rPr sz="984" dirty="0"/>
              <a:t>The Printer Working Group. All rights reserved. The IPP Everywhere and PWG logos are trademarks of the IEEE-ISTO.</a:t>
            </a:r>
          </a:p>
        </p:txBody>
      </p:sp>
      <p:sp>
        <p:nvSpPr>
          <p:cNvPr id="246" name="®"/>
          <p:cNvSpPr txBox="1"/>
          <p:nvPr/>
        </p:nvSpPr>
        <p:spPr>
          <a:xfrm>
            <a:off x="8840391" y="812602"/>
            <a:ext cx="118623" cy="1478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5719" tIns="35719" rIns="35719" bIns="35719">
            <a:spAutoFit/>
          </a:bodyPr>
          <a:lstStyle>
            <a:lvl1pPr>
              <a:defRPr sz="700"/>
            </a:lvl1pPr>
          </a:lstStyle>
          <a:p>
            <a:r>
              <a:rPr sz="492"/>
              <a:t>®</a:t>
            </a:r>
          </a:p>
        </p:txBody>
      </p:sp>
      <p:sp>
        <p:nvSpPr>
          <p:cNvPr id="247" name="TLS 1.3"/>
          <p:cNvSpPr txBox="1">
            <a:spLocks noGrp="1"/>
          </p:cNvSpPr>
          <p:nvPr>
            <p:ph type="title"/>
          </p:nvPr>
        </p:nvSpPr>
        <p:spPr>
          <a:prstGeom prst="rect">
            <a:avLst/>
          </a:prstGeom>
        </p:spPr>
        <p:txBody>
          <a:bodyPr/>
          <a:lstStyle/>
          <a:p>
            <a:r>
              <a:rPr lang="en-US" dirty="0"/>
              <a:t>Evolution of SSL (Netscape)</a:t>
            </a:r>
            <a:endParaRPr dirty="0"/>
          </a:p>
        </p:txBody>
      </p:sp>
      <p:sp>
        <p:nvSpPr>
          <p:cNvPr id="248" name="Final RFC published!…"/>
          <p:cNvSpPr txBox="1">
            <a:spLocks noGrp="1"/>
          </p:cNvSpPr>
          <p:nvPr>
            <p:ph type="body" idx="1"/>
          </p:nvPr>
        </p:nvSpPr>
        <p:spPr>
          <a:prstGeom prst="rect">
            <a:avLst/>
          </a:prstGeom>
        </p:spPr>
        <p:txBody>
          <a:bodyPr/>
          <a:lstStyle/>
          <a:p>
            <a:r>
              <a:rPr lang="en-US" dirty="0"/>
              <a:t>Evolution of SSL and TLS</a:t>
            </a:r>
            <a:endParaRPr dirty="0"/>
          </a:p>
          <a:p>
            <a:pPr lvl="1"/>
            <a:r>
              <a:rPr lang="en-US" dirty="0"/>
              <a:t>Wikipedia summary</a:t>
            </a:r>
            <a:br>
              <a:rPr lang="en-US" dirty="0"/>
            </a:br>
            <a:r>
              <a:rPr lang="en-US" u="sng" dirty="0">
                <a:hlinkClick r:id="rId3"/>
              </a:rPr>
              <a:t>https://en.wikipedia.org/wiki/Transport_Layer_Security</a:t>
            </a:r>
            <a:endParaRPr u="sng" dirty="0">
              <a:hlinkClick r:id="rId3"/>
            </a:endParaRPr>
          </a:p>
          <a:p>
            <a:r>
              <a:rPr lang="en-US" dirty="0"/>
              <a:t>SSL/1.0</a:t>
            </a:r>
          </a:p>
          <a:p>
            <a:pPr lvl="1"/>
            <a:r>
              <a:rPr lang="en-US" dirty="0"/>
              <a:t>Defined by Netscape in early 1990s, never published due to flaws</a:t>
            </a:r>
            <a:endParaRPr dirty="0">
              <a:solidFill>
                <a:schemeClr val="tx1"/>
              </a:solidFill>
              <a:hlinkClick r:id="rId4"/>
            </a:endParaRPr>
          </a:p>
          <a:p>
            <a:r>
              <a:rPr lang="en-US" dirty="0"/>
              <a:t>SSL/2.0</a:t>
            </a:r>
          </a:p>
          <a:p>
            <a:pPr lvl="1"/>
            <a:r>
              <a:rPr lang="en-US" dirty="0"/>
              <a:t>Defined by Netscape in 1995, but has major security flaws</a:t>
            </a:r>
          </a:p>
          <a:p>
            <a:pPr lvl="1"/>
            <a:r>
              <a:rPr lang="en-US" dirty="0"/>
              <a:t>Prohibited for all Internet use by RFC 6176, March 2011</a:t>
            </a:r>
            <a:endParaRPr dirty="0"/>
          </a:p>
          <a:p>
            <a:r>
              <a:rPr lang="en-US" dirty="0"/>
              <a:t>SSL/3.0</a:t>
            </a:r>
            <a:endParaRPr dirty="0"/>
          </a:p>
          <a:p>
            <a:pPr lvl="1"/>
            <a:r>
              <a:rPr lang="en-US" dirty="0"/>
              <a:t>Defined by Netscape in 1996, but has major security flaws</a:t>
            </a:r>
          </a:p>
          <a:p>
            <a:pPr lvl="1"/>
            <a:r>
              <a:rPr lang="en-US" dirty="0"/>
              <a:t>Documented as Historic in RFC 6101, August 2011</a:t>
            </a:r>
          </a:p>
          <a:p>
            <a:pPr lvl="1"/>
            <a:r>
              <a:rPr lang="en-US" dirty="0"/>
              <a:t>Deprecated for all Internet use by RFC 7568, June 2015</a:t>
            </a:r>
          </a:p>
        </p:txBody>
      </p:sp>
      <p:sp>
        <p:nvSpPr>
          <p:cNvPr id="249"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pPr/>
              <a:t>20</a:t>
            </a:fld>
            <a:endParaRP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Rectangle"/>
          <p:cNvSpPr/>
          <p:nvPr/>
        </p:nvSpPr>
        <p:spPr>
          <a:xfrm>
            <a:off x="0" y="0"/>
            <a:ext cx="9144000" cy="1143000"/>
          </a:xfrm>
          <a:prstGeom prst="rect">
            <a:avLst/>
          </a:prstGeom>
          <a:solidFill>
            <a:srgbClr val="5D70B7"/>
          </a:solidFill>
        </p:spPr>
        <p:txBody>
          <a:bodyPr lIns="35719" tIns="35719" rIns="35719" bIns="35719" anchor="ctr"/>
          <a:lstStyle/>
          <a:p>
            <a:endParaRPr sz="1125"/>
          </a:p>
        </p:txBody>
      </p:sp>
      <p:pic>
        <p:nvPicPr>
          <p:cNvPr id="243" name="pwg-4dark-bkgrnd-transparency.png" descr="pwg-4dark-bkgrnd-transparency.png"/>
          <p:cNvPicPr>
            <a:picLocks noChangeAspect="1"/>
          </p:cNvPicPr>
          <p:nvPr/>
        </p:nvPicPr>
        <p:blipFill>
          <a:blip r:embed="rId2" cstate="print"/>
          <a:stretch>
            <a:fillRect/>
          </a:stretch>
        </p:blipFill>
        <p:spPr>
          <a:xfrm>
            <a:off x="8161734" y="125016"/>
            <a:ext cx="855606" cy="892969"/>
          </a:xfrm>
          <a:prstGeom prst="rect">
            <a:avLst/>
          </a:prstGeom>
        </p:spPr>
      </p:pic>
      <p:sp>
        <p:nvSpPr>
          <p:cNvPr id="244" name="Rectangle"/>
          <p:cNvSpPr/>
          <p:nvPr/>
        </p:nvSpPr>
        <p:spPr>
          <a:xfrm>
            <a:off x="0" y="6625828"/>
            <a:ext cx="9144000" cy="232172"/>
          </a:xfrm>
          <a:prstGeom prst="rect">
            <a:avLst/>
          </a:prstGeom>
          <a:solidFill>
            <a:srgbClr val="5D70B7"/>
          </a:solidFill>
          <a:ln>
            <a:miter lim="400000"/>
          </a:ln>
        </p:spPr>
        <p:txBody>
          <a:bodyPr lIns="35719" tIns="35719" rIns="35719" bIns="35719" anchor="ctr"/>
          <a:lstStyle/>
          <a:p>
            <a:endParaRPr sz="1125"/>
          </a:p>
        </p:txBody>
      </p:sp>
      <p:sp>
        <p:nvSpPr>
          <p:cNvPr id="245" name="Copyright © 2018 The Printer Working Group. All rights reserved. The IPP Everywhere and PWG logos are trademarks of the IEEE-ISTO."/>
          <p:cNvSpPr txBox="1"/>
          <p:nvPr/>
        </p:nvSpPr>
        <p:spPr>
          <a:xfrm>
            <a:off x="125016" y="6664601"/>
            <a:ext cx="8483203" cy="1514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sz="984" dirty="0"/>
              <a:t>Copyright © </a:t>
            </a:r>
            <a:r>
              <a:rPr lang="en-US" sz="984" dirty="0"/>
              <a:t>2020 </a:t>
            </a:r>
            <a:r>
              <a:rPr sz="984" dirty="0"/>
              <a:t>The Printer Working Group. All rights reserved. The IPP Everywhere and PWG logos are trademarks of the IEEE-ISTO.</a:t>
            </a:r>
          </a:p>
        </p:txBody>
      </p:sp>
      <p:sp>
        <p:nvSpPr>
          <p:cNvPr id="246" name="®"/>
          <p:cNvSpPr txBox="1"/>
          <p:nvPr/>
        </p:nvSpPr>
        <p:spPr>
          <a:xfrm>
            <a:off x="8840391" y="812602"/>
            <a:ext cx="118623" cy="1478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5719" tIns="35719" rIns="35719" bIns="35719">
            <a:spAutoFit/>
          </a:bodyPr>
          <a:lstStyle>
            <a:lvl1pPr>
              <a:defRPr sz="700"/>
            </a:lvl1pPr>
          </a:lstStyle>
          <a:p>
            <a:r>
              <a:rPr sz="492"/>
              <a:t>®</a:t>
            </a:r>
          </a:p>
        </p:txBody>
      </p:sp>
      <p:sp>
        <p:nvSpPr>
          <p:cNvPr id="247" name="TLS 1.3"/>
          <p:cNvSpPr txBox="1">
            <a:spLocks noGrp="1"/>
          </p:cNvSpPr>
          <p:nvPr>
            <p:ph type="title"/>
          </p:nvPr>
        </p:nvSpPr>
        <p:spPr>
          <a:prstGeom prst="rect">
            <a:avLst/>
          </a:prstGeom>
        </p:spPr>
        <p:txBody>
          <a:bodyPr/>
          <a:lstStyle/>
          <a:p>
            <a:r>
              <a:rPr lang="en-US" dirty="0"/>
              <a:t>Evolution of TLS (IETF) (1 of 3)</a:t>
            </a:r>
            <a:endParaRPr dirty="0"/>
          </a:p>
        </p:txBody>
      </p:sp>
      <p:sp>
        <p:nvSpPr>
          <p:cNvPr id="248" name="Final RFC published!…"/>
          <p:cNvSpPr txBox="1">
            <a:spLocks noGrp="1"/>
          </p:cNvSpPr>
          <p:nvPr>
            <p:ph type="body" idx="1"/>
          </p:nvPr>
        </p:nvSpPr>
        <p:spPr>
          <a:xfrm>
            <a:off x="2344" y="1098352"/>
            <a:ext cx="8952743" cy="5402461"/>
          </a:xfrm>
          <a:prstGeom prst="rect">
            <a:avLst/>
          </a:prstGeom>
        </p:spPr>
        <p:txBody>
          <a:bodyPr/>
          <a:lstStyle/>
          <a:p>
            <a:r>
              <a:rPr lang="en-US" sz="2000" dirty="0"/>
              <a:t>TLS/1.0</a:t>
            </a:r>
          </a:p>
          <a:p>
            <a:pPr lvl="1"/>
            <a:r>
              <a:rPr lang="en-US" sz="1700" dirty="0"/>
              <a:t>Defined in RFC2246, January 1999, but has major security flaws</a:t>
            </a:r>
            <a:endParaRPr sz="1700" dirty="0">
              <a:solidFill>
                <a:schemeClr val="tx1"/>
              </a:solidFill>
              <a:hlinkClick r:id="rId3"/>
            </a:endParaRPr>
          </a:p>
          <a:p>
            <a:r>
              <a:rPr lang="en-US" sz="2000" dirty="0"/>
              <a:t>TLS/1.1</a:t>
            </a:r>
          </a:p>
          <a:p>
            <a:pPr lvl="1"/>
            <a:r>
              <a:rPr lang="en-US" sz="1700" dirty="0"/>
              <a:t>Defined in RFC 4346, April 2006, but has major security flaws</a:t>
            </a:r>
          </a:p>
          <a:p>
            <a:pPr lvl="1"/>
            <a:r>
              <a:rPr lang="en-US" sz="1700" dirty="0"/>
              <a:t>TLS/1.1 Changes</a:t>
            </a:r>
          </a:p>
          <a:p>
            <a:pPr lvl="2"/>
            <a:r>
              <a:rPr lang="en-US" sz="1406" dirty="0"/>
              <a:t>Added protection against cipher-block chaining (CBC) attacks</a:t>
            </a:r>
          </a:p>
          <a:p>
            <a:pPr lvl="2"/>
            <a:r>
              <a:rPr lang="en-US" sz="1406" dirty="0"/>
              <a:t>Added support for an explicit initialization vector (IV)</a:t>
            </a:r>
          </a:p>
          <a:p>
            <a:pPr lvl="2"/>
            <a:r>
              <a:rPr lang="en-US" sz="1406" dirty="0"/>
              <a:t>Added support for IANA registration of protocol parameters</a:t>
            </a:r>
            <a:endParaRPr sz="1406" dirty="0"/>
          </a:p>
          <a:p>
            <a:r>
              <a:rPr lang="en-US" sz="2000" dirty="0"/>
              <a:t>TLS/1.2</a:t>
            </a:r>
            <a:endParaRPr sz="2000" dirty="0"/>
          </a:p>
          <a:p>
            <a:pPr lvl="1"/>
            <a:r>
              <a:rPr lang="en-US" sz="1700" dirty="0"/>
              <a:t>Defined in RFC 5246, August 2008, no known major security flaws*</a:t>
            </a:r>
          </a:p>
          <a:p>
            <a:pPr lvl="1"/>
            <a:r>
              <a:rPr lang="en-US" sz="1700" dirty="0"/>
              <a:t>TLS/1.2 Changes</a:t>
            </a:r>
          </a:p>
          <a:p>
            <a:pPr lvl="2"/>
            <a:r>
              <a:rPr lang="en-US" sz="1406" dirty="0"/>
              <a:t>Replaced MD5-SHA-1 in pseudorandom function (PRF) with SHA-256</a:t>
            </a:r>
          </a:p>
          <a:p>
            <a:pPr lvl="2"/>
            <a:r>
              <a:rPr lang="en-US" sz="1406" dirty="0"/>
              <a:t>Replaced MD5-SHA-1 in finished message hash with SHA-256</a:t>
            </a:r>
          </a:p>
          <a:p>
            <a:pPr lvl="2"/>
            <a:r>
              <a:rPr lang="en-US" sz="1406" dirty="0"/>
              <a:t>Enhanced Client/Server abilities to declare supported hashes and signatures</a:t>
            </a:r>
          </a:p>
          <a:p>
            <a:pPr lvl="2"/>
            <a:r>
              <a:rPr lang="en-US" sz="1406" dirty="0"/>
              <a:t>Expanded support for authenticated encryption for GCM and CCM modes of AES</a:t>
            </a:r>
          </a:p>
          <a:p>
            <a:pPr lvl="2"/>
            <a:r>
              <a:rPr lang="en-US" sz="1406" dirty="0"/>
              <a:t> Added support for AES cipher suites</a:t>
            </a:r>
          </a:p>
          <a:p>
            <a:pPr>
              <a:buNone/>
            </a:pPr>
            <a:r>
              <a:rPr lang="en-US" sz="1406" dirty="0">
                <a:solidFill>
                  <a:srgbClr val="002060"/>
                </a:solidFill>
              </a:rPr>
              <a:t>* </a:t>
            </a:r>
            <a:r>
              <a:rPr lang="en-US" sz="1406" dirty="0">
                <a:solidFill>
                  <a:srgbClr val="FF0000"/>
                </a:solidFill>
              </a:rPr>
              <a:t>Except that MTI of TLS_RSA_WITH_AES_128_CBC_SHA is obsolete (uses SHA-1/CBC)</a:t>
            </a:r>
          </a:p>
        </p:txBody>
      </p:sp>
      <p:sp>
        <p:nvSpPr>
          <p:cNvPr id="249"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pPr/>
              <a:t>21</a:t>
            </a:fld>
            <a:endParaRP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Rectangle"/>
          <p:cNvSpPr/>
          <p:nvPr/>
        </p:nvSpPr>
        <p:spPr>
          <a:xfrm>
            <a:off x="0" y="0"/>
            <a:ext cx="9144000" cy="1143000"/>
          </a:xfrm>
          <a:prstGeom prst="rect">
            <a:avLst/>
          </a:prstGeom>
          <a:solidFill>
            <a:srgbClr val="5D70B7"/>
          </a:solidFill>
        </p:spPr>
        <p:txBody>
          <a:bodyPr lIns="35719" tIns="35719" rIns="35719" bIns="35719" anchor="ctr"/>
          <a:lstStyle/>
          <a:p>
            <a:endParaRPr sz="1125"/>
          </a:p>
        </p:txBody>
      </p:sp>
      <p:pic>
        <p:nvPicPr>
          <p:cNvPr id="243" name="pwg-4dark-bkgrnd-transparency.png" descr="pwg-4dark-bkgrnd-transparency.png"/>
          <p:cNvPicPr>
            <a:picLocks noChangeAspect="1"/>
          </p:cNvPicPr>
          <p:nvPr/>
        </p:nvPicPr>
        <p:blipFill>
          <a:blip r:embed="rId2" cstate="print"/>
          <a:stretch>
            <a:fillRect/>
          </a:stretch>
        </p:blipFill>
        <p:spPr>
          <a:xfrm>
            <a:off x="8161734" y="125016"/>
            <a:ext cx="855606" cy="892969"/>
          </a:xfrm>
          <a:prstGeom prst="rect">
            <a:avLst/>
          </a:prstGeom>
        </p:spPr>
      </p:pic>
      <p:sp>
        <p:nvSpPr>
          <p:cNvPr id="244" name="Rectangle"/>
          <p:cNvSpPr/>
          <p:nvPr/>
        </p:nvSpPr>
        <p:spPr>
          <a:xfrm>
            <a:off x="0" y="6625828"/>
            <a:ext cx="9144000" cy="232172"/>
          </a:xfrm>
          <a:prstGeom prst="rect">
            <a:avLst/>
          </a:prstGeom>
          <a:solidFill>
            <a:srgbClr val="5D70B7"/>
          </a:solidFill>
          <a:ln>
            <a:miter lim="400000"/>
          </a:ln>
        </p:spPr>
        <p:txBody>
          <a:bodyPr lIns="35719" tIns="35719" rIns="35719" bIns="35719" anchor="ctr"/>
          <a:lstStyle/>
          <a:p>
            <a:endParaRPr sz="1125"/>
          </a:p>
        </p:txBody>
      </p:sp>
      <p:sp>
        <p:nvSpPr>
          <p:cNvPr id="245" name="Copyright © 2018 The Printer Working Group. All rights reserved. The IPP Everywhere and PWG logos are trademarks of the IEEE-ISTO."/>
          <p:cNvSpPr txBox="1"/>
          <p:nvPr/>
        </p:nvSpPr>
        <p:spPr>
          <a:xfrm>
            <a:off x="125016" y="6664601"/>
            <a:ext cx="8483203" cy="1514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sz="984" dirty="0"/>
              <a:t>Copyright © 20</a:t>
            </a:r>
            <a:r>
              <a:rPr lang="en-US" sz="984" dirty="0"/>
              <a:t>20</a:t>
            </a:r>
            <a:r>
              <a:rPr sz="984" dirty="0"/>
              <a:t> The Printer Working Group. All rights reserved. The IPP Everywhere and PWG logos are trademarks of the IEEE-ISTO.</a:t>
            </a:r>
          </a:p>
        </p:txBody>
      </p:sp>
      <p:sp>
        <p:nvSpPr>
          <p:cNvPr id="246" name="®"/>
          <p:cNvSpPr txBox="1"/>
          <p:nvPr/>
        </p:nvSpPr>
        <p:spPr>
          <a:xfrm>
            <a:off x="8840391" y="812602"/>
            <a:ext cx="118623" cy="1478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5719" tIns="35719" rIns="35719" bIns="35719">
            <a:spAutoFit/>
          </a:bodyPr>
          <a:lstStyle>
            <a:lvl1pPr>
              <a:defRPr sz="700"/>
            </a:lvl1pPr>
          </a:lstStyle>
          <a:p>
            <a:r>
              <a:rPr sz="492"/>
              <a:t>®</a:t>
            </a:r>
          </a:p>
        </p:txBody>
      </p:sp>
      <p:sp>
        <p:nvSpPr>
          <p:cNvPr id="247" name="TLS 1.3"/>
          <p:cNvSpPr txBox="1">
            <a:spLocks noGrp="1"/>
          </p:cNvSpPr>
          <p:nvPr>
            <p:ph type="title"/>
          </p:nvPr>
        </p:nvSpPr>
        <p:spPr>
          <a:prstGeom prst="rect">
            <a:avLst/>
          </a:prstGeom>
        </p:spPr>
        <p:txBody>
          <a:bodyPr/>
          <a:lstStyle/>
          <a:p>
            <a:r>
              <a:rPr lang="en-US" dirty="0"/>
              <a:t>Evolution of TLS (IETF) (2 of 3)</a:t>
            </a:r>
            <a:endParaRPr dirty="0"/>
          </a:p>
        </p:txBody>
      </p:sp>
      <p:sp>
        <p:nvSpPr>
          <p:cNvPr id="248" name="Final RFC published!…"/>
          <p:cNvSpPr txBox="1">
            <a:spLocks noGrp="1"/>
          </p:cNvSpPr>
          <p:nvPr>
            <p:ph type="body" idx="1"/>
          </p:nvPr>
        </p:nvSpPr>
        <p:spPr>
          <a:xfrm>
            <a:off x="91019" y="1177800"/>
            <a:ext cx="8749372" cy="5402461"/>
          </a:xfrm>
          <a:prstGeom prst="rect">
            <a:avLst/>
          </a:prstGeom>
        </p:spPr>
        <p:txBody>
          <a:bodyPr/>
          <a:lstStyle/>
          <a:p>
            <a:r>
              <a:rPr lang="en-US" dirty="0"/>
              <a:t>TLS/1.3</a:t>
            </a:r>
          </a:p>
          <a:p>
            <a:pPr lvl="1"/>
            <a:r>
              <a:rPr lang="en-US" dirty="0"/>
              <a:t>Defined in RFC8446, August 2018, no known major security flaws</a:t>
            </a:r>
          </a:p>
          <a:p>
            <a:pPr lvl="1"/>
            <a:r>
              <a:rPr lang="en-US" dirty="0"/>
              <a:t>TLS/1.3 Changes</a:t>
            </a:r>
          </a:p>
          <a:p>
            <a:pPr lvl="2"/>
            <a:r>
              <a:rPr lang="en-US" sz="1406" dirty="0"/>
              <a:t>Separated key agreement and authentication </a:t>
            </a:r>
            <a:r>
              <a:rPr lang="en-US" sz="1406" dirty="0" err="1"/>
              <a:t>algs</a:t>
            </a:r>
            <a:r>
              <a:rPr lang="en-US" sz="1406" dirty="0"/>
              <a:t> from cipher suites</a:t>
            </a:r>
          </a:p>
          <a:p>
            <a:pPr lvl="2"/>
            <a:r>
              <a:rPr lang="en-US" sz="1406" dirty="0"/>
              <a:t>Removed support for weak and lesser-used named elliptic curves</a:t>
            </a:r>
          </a:p>
          <a:p>
            <a:pPr lvl="2"/>
            <a:r>
              <a:rPr lang="en-US" sz="1406" dirty="0"/>
              <a:t>Removed support for MD5 and SHA-224 hash functions requirement for digital signatures, even when a previous configuration is used</a:t>
            </a:r>
          </a:p>
          <a:p>
            <a:pPr lvl="2"/>
            <a:r>
              <a:rPr lang="en-US" sz="1406" dirty="0"/>
              <a:t>Replaced session resumption with Pre-Shared Keys (PSKs) and session tickets</a:t>
            </a:r>
          </a:p>
          <a:p>
            <a:pPr lvl="2"/>
            <a:r>
              <a:rPr lang="en-US" sz="1406" dirty="0"/>
              <a:t>Added support for 1-RTT (round-trip) handshakes</a:t>
            </a:r>
          </a:p>
          <a:p>
            <a:pPr lvl="2"/>
            <a:r>
              <a:rPr lang="en-US" sz="1406" dirty="0"/>
              <a:t>Added initial support for 0-RTT (round-trip) handshakes</a:t>
            </a:r>
          </a:p>
          <a:p>
            <a:pPr lvl="2"/>
            <a:r>
              <a:rPr lang="en-US" sz="1406" dirty="0"/>
              <a:t>Added mandate for Perfect Forward Secrecy (PFS), by using ephemeral keys during the (EC)DH key agreement</a:t>
            </a:r>
          </a:p>
          <a:p>
            <a:pPr lvl="2"/>
            <a:r>
              <a:rPr lang="en-US" sz="1406" dirty="0"/>
              <a:t>Added Authenticated Encryption with Associated Data (AEAD) ciphers</a:t>
            </a:r>
          </a:p>
          <a:p>
            <a:pPr lvl="2"/>
            <a:r>
              <a:rPr lang="en-US" sz="1406" dirty="0"/>
              <a:t>Removed support for many insecure or obsolete features including: compression; renegotiation; non-AEAD ciphers; non-PFS key exchange; custom DHE groups; EC point format negotiation; Change Cipher Spec protocol; Hello message UNIX time; and the length field AD input to AEAD ciphers</a:t>
            </a:r>
          </a:p>
        </p:txBody>
      </p:sp>
      <p:sp>
        <p:nvSpPr>
          <p:cNvPr id="249"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pPr/>
              <a:t>22</a:t>
            </a:fld>
            <a:endParaRP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Rectangle"/>
          <p:cNvSpPr/>
          <p:nvPr/>
        </p:nvSpPr>
        <p:spPr>
          <a:xfrm>
            <a:off x="0" y="0"/>
            <a:ext cx="9144000" cy="1143000"/>
          </a:xfrm>
          <a:prstGeom prst="rect">
            <a:avLst/>
          </a:prstGeom>
          <a:solidFill>
            <a:srgbClr val="5D70B7"/>
          </a:solidFill>
        </p:spPr>
        <p:txBody>
          <a:bodyPr lIns="35719" tIns="35719" rIns="35719" bIns="35719" anchor="ctr"/>
          <a:lstStyle/>
          <a:p>
            <a:endParaRPr sz="1125"/>
          </a:p>
        </p:txBody>
      </p:sp>
      <p:pic>
        <p:nvPicPr>
          <p:cNvPr id="243" name="pwg-4dark-bkgrnd-transparency.png" descr="pwg-4dark-bkgrnd-transparency.png"/>
          <p:cNvPicPr>
            <a:picLocks noChangeAspect="1"/>
          </p:cNvPicPr>
          <p:nvPr/>
        </p:nvPicPr>
        <p:blipFill>
          <a:blip r:embed="rId2" cstate="print"/>
          <a:stretch>
            <a:fillRect/>
          </a:stretch>
        </p:blipFill>
        <p:spPr>
          <a:xfrm>
            <a:off x="8161734" y="125016"/>
            <a:ext cx="855606" cy="892969"/>
          </a:xfrm>
          <a:prstGeom prst="rect">
            <a:avLst/>
          </a:prstGeom>
        </p:spPr>
      </p:pic>
      <p:sp>
        <p:nvSpPr>
          <p:cNvPr id="244" name="Rectangle"/>
          <p:cNvSpPr/>
          <p:nvPr/>
        </p:nvSpPr>
        <p:spPr>
          <a:xfrm>
            <a:off x="0" y="6625828"/>
            <a:ext cx="9144000" cy="232172"/>
          </a:xfrm>
          <a:prstGeom prst="rect">
            <a:avLst/>
          </a:prstGeom>
          <a:solidFill>
            <a:srgbClr val="5D70B7"/>
          </a:solidFill>
          <a:ln>
            <a:miter lim="400000"/>
          </a:ln>
        </p:spPr>
        <p:txBody>
          <a:bodyPr lIns="35719" tIns="35719" rIns="35719" bIns="35719" anchor="ctr"/>
          <a:lstStyle/>
          <a:p>
            <a:endParaRPr sz="1125"/>
          </a:p>
        </p:txBody>
      </p:sp>
      <p:sp>
        <p:nvSpPr>
          <p:cNvPr id="245" name="Copyright © 2018 The Printer Working Group. All rights reserved. The IPP Everywhere and PWG logos are trademarks of the IEEE-ISTO."/>
          <p:cNvSpPr txBox="1"/>
          <p:nvPr/>
        </p:nvSpPr>
        <p:spPr>
          <a:xfrm>
            <a:off x="125016" y="6664601"/>
            <a:ext cx="8483203" cy="1514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sz="984" dirty="0"/>
              <a:t>Copyright © 20</a:t>
            </a:r>
            <a:r>
              <a:rPr lang="en-US" sz="984" dirty="0"/>
              <a:t>20 </a:t>
            </a:r>
            <a:r>
              <a:rPr sz="984" dirty="0"/>
              <a:t>The Printer Working Group. All rights reserved. The IPP Everywhere and PWG logos are trademarks of the IEEE-ISTO.</a:t>
            </a:r>
          </a:p>
        </p:txBody>
      </p:sp>
      <p:sp>
        <p:nvSpPr>
          <p:cNvPr id="246" name="®"/>
          <p:cNvSpPr txBox="1"/>
          <p:nvPr/>
        </p:nvSpPr>
        <p:spPr>
          <a:xfrm>
            <a:off x="8840391" y="812602"/>
            <a:ext cx="118623" cy="1478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5719" tIns="35719" rIns="35719" bIns="35719">
            <a:spAutoFit/>
          </a:bodyPr>
          <a:lstStyle>
            <a:lvl1pPr>
              <a:defRPr sz="700"/>
            </a:lvl1pPr>
          </a:lstStyle>
          <a:p>
            <a:r>
              <a:rPr sz="492"/>
              <a:t>®</a:t>
            </a:r>
          </a:p>
        </p:txBody>
      </p:sp>
      <p:sp>
        <p:nvSpPr>
          <p:cNvPr id="247" name="TLS 1.3"/>
          <p:cNvSpPr txBox="1">
            <a:spLocks noGrp="1"/>
          </p:cNvSpPr>
          <p:nvPr>
            <p:ph type="title"/>
          </p:nvPr>
        </p:nvSpPr>
        <p:spPr>
          <a:prstGeom prst="rect">
            <a:avLst/>
          </a:prstGeom>
        </p:spPr>
        <p:txBody>
          <a:bodyPr/>
          <a:lstStyle/>
          <a:p>
            <a:r>
              <a:rPr lang="en-US" dirty="0"/>
              <a:t>Evolution of TLS (IETF) (3 of 3)</a:t>
            </a:r>
            <a:endParaRPr dirty="0"/>
          </a:p>
        </p:txBody>
      </p:sp>
      <p:sp>
        <p:nvSpPr>
          <p:cNvPr id="248" name="Final RFC published!…"/>
          <p:cNvSpPr txBox="1">
            <a:spLocks noGrp="1"/>
          </p:cNvSpPr>
          <p:nvPr>
            <p:ph type="body" idx="1"/>
          </p:nvPr>
        </p:nvSpPr>
        <p:spPr>
          <a:xfrm>
            <a:off x="125016" y="1088147"/>
            <a:ext cx="8830072" cy="5491758"/>
          </a:xfrm>
          <a:prstGeom prst="rect">
            <a:avLst/>
          </a:prstGeom>
        </p:spPr>
        <p:txBody>
          <a:bodyPr/>
          <a:lstStyle/>
          <a:p>
            <a:r>
              <a:rPr lang="en-US" sz="2000" dirty="0"/>
              <a:t>TLS/1.3 (continued)</a:t>
            </a:r>
          </a:p>
          <a:p>
            <a:pPr lvl="1"/>
            <a:r>
              <a:rPr lang="en-US" sz="1700" dirty="0"/>
              <a:t>Defined in RFC8446, August 2018, no known major security flaws</a:t>
            </a:r>
          </a:p>
          <a:p>
            <a:pPr lvl="1"/>
            <a:r>
              <a:rPr lang="en-US" sz="1700" dirty="0"/>
              <a:t>TLS/1.3 Changes (continued)</a:t>
            </a:r>
          </a:p>
          <a:p>
            <a:pPr lvl="2"/>
            <a:r>
              <a:rPr lang="en-US" sz="1406" dirty="0"/>
              <a:t>Prohibited SSL or RC4 negotiation for backwards compatibility</a:t>
            </a:r>
          </a:p>
          <a:p>
            <a:pPr lvl="2"/>
            <a:r>
              <a:rPr lang="en-US" sz="1406" dirty="0"/>
              <a:t>Integrated use of session hash</a:t>
            </a:r>
          </a:p>
          <a:p>
            <a:pPr lvl="2"/>
            <a:r>
              <a:rPr lang="en-US" sz="1406" dirty="0"/>
              <a:t>Deprecated use of record layer version number and freezing the number for improved backwards compatibility</a:t>
            </a:r>
          </a:p>
          <a:p>
            <a:pPr lvl="2"/>
            <a:r>
              <a:rPr lang="en-US" sz="1406" dirty="0"/>
              <a:t>Moved some security-related algorithm details from appendices to main specification</a:t>
            </a:r>
          </a:p>
          <a:p>
            <a:pPr lvl="2"/>
            <a:r>
              <a:rPr lang="en-US" sz="1406" dirty="0"/>
              <a:t>Moved </a:t>
            </a:r>
            <a:r>
              <a:rPr lang="en-US" sz="1406" dirty="0" err="1"/>
              <a:t>ClientKeyShare</a:t>
            </a:r>
            <a:r>
              <a:rPr lang="en-US" sz="1406" dirty="0"/>
              <a:t> to an appendix</a:t>
            </a:r>
          </a:p>
          <a:p>
            <a:pPr lvl="2"/>
            <a:r>
              <a:rPr lang="en-US" sz="1406" dirty="0"/>
              <a:t>Added support for ChaCha20 stream cipher with Poly1305 message authentication code (RFC 7539, May 2015)</a:t>
            </a:r>
          </a:p>
          <a:p>
            <a:pPr lvl="2"/>
            <a:r>
              <a:rPr lang="en-US" sz="1406" dirty="0"/>
              <a:t>Added support for Ed25519 and Ed448 digital signature algorithms</a:t>
            </a:r>
          </a:p>
          <a:p>
            <a:pPr lvl="2"/>
            <a:r>
              <a:rPr lang="en-US" sz="1406" dirty="0"/>
              <a:t>Added support for x25519 and x448 key exchange protocols</a:t>
            </a:r>
          </a:p>
          <a:p>
            <a:r>
              <a:rPr lang="en-US" sz="2000" dirty="0"/>
              <a:t>Deprecation of TLS/1.0, TLS/1.1, MD5, and SHA-1</a:t>
            </a:r>
          </a:p>
          <a:p>
            <a:pPr lvl="1"/>
            <a:r>
              <a:rPr lang="en-US" sz="1700" dirty="0"/>
              <a:t>Deprecating TLSv1.0 and TLSv1.1, draft-06, January 2020</a:t>
            </a:r>
            <a:br>
              <a:rPr lang="en-US" sz="1700" dirty="0"/>
            </a:br>
            <a:r>
              <a:rPr lang="en-US" sz="1700" dirty="0">
                <a:hlinkClick r:id="rId3"/>
              </a:rPr>
              <a:t>https://datatracker.ietf.org/doc/draft-ietf-tls-oldversions-deprecate/</a:t>
            </a:r>
            <a:endParaRPr lang="en-US" sz="1700" dirty="0"/>
          </a:p>
          <a:p>
            <a:pPr lvl="1"/>
            <a:r>
              <a:rPr lang="en-US" sz="1700" dirty="0"/>
              <a:t>Deprecating MD5 and SHA-1 in TLS 1.2, draft-02, January 2020</a:t>
            </a:r>
            <a:br>
              <a:rPr lang="en-US" sz="1700" dirty="0"/>
            </a:br>
            <a:r>
              <a:rPr lang="en-US" sz="1700" dirty="0">
                <a:hlinkClick r:id="rId4"/>
              </a:rPr>
              <a:t>https://datatracker.ietf.org/doc/draft-ietf-tls-md5-sha1-deprecate/</a:t>
            </a:r>
            <a:br>
              <a:rPr lang="en-US" sz="1700" dirty="0"/>
            </a:br>
            <a:endParaRPr lang="en-US" sz="1700" dirty="0"/>
          </a:p>
        </p:txBody>
      </p:sp>
      <p:sp>
        <p:nvSpPr>
          <p:cNvPr id="249"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pPr/>
              <a:t>23</a:t>
            </a:fld>
            <a:endParaRP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Rectangle"/>
          <p:cNvSpPr/>
          <p:nvPr/>
        </p:nvSpPr>
        <p:spPr>
          <a:xfrm>
            <a:off x="0" y="0"/>
            <a:ext cx="9144000" cy="1143000"/>
          </a:xfrm>
          <a:prstGeom prst="rect">
            <a:avLst/>
          </a:prstGeom>
          <a:solidFill>
            <a:srgbClr val="5D70B7"/>
          </a:solidFill>
        </p:spPr>
        <p:txBody>
          <a:bodyPr lIns="35719" tIns="35719" rIns="35719" bIns="35719" anchor="ctr"/>
          <a:lstStyle/>
          <a:p>
            <a:endParaRPr sz="1125"/>
          </a:p>
        </p:txBody>
      </p:sp>
      <p:pic>
        <p:nvPicPr>
          <p:cNvPr id="243" name="pwg-4dark-bkgrnd-transparency.png" descr="pwg-4dark-bkgrnd-transparency.png"/>
          <p:cNvPicPr>
            <a:picLocks noChangeAspect="1"/>
          </p:cNvPicPr>
          <p:nvPr/>
        </p:nvPicPr>
        <p:blipFill>
          <a:blip r:embed="rId2" cstate="print"/>
          <a:stretch>
            <a:fillRect/>
          </a:stretch>
        </p:blipFill>
        <p:spPr>
          <a:xfrm>
            <a:off x="8161734" y="125016"/>
            <a:ext cx="855606" cy="892969"/>
          </a:xfrm>
          <a:prstGeom prst="rect">
            <a:avLst/>
          </a:prstGeom>
        </p:spPr>
      </p:pic>
      <p:sp>
        <p:nvSpPr>
          <p:cNvPr id="244" name="Rectangle"/>
          <p:cNvSpPr/>
          <p:nvPr/>
        </p:nvSpPr>
        <p:spPr>
          <a:xfrm>
            <a:off x="0" y="6625828"/>
            <a:ext cx="9144000" cy="232172"/>
          </a:xfrm>
          <a:prstGeom prst="rect">
            <a:avLst/>
          </a:prstGeom>
          <a:solidFill>
            <a:srgbClr val="5D70B7"/>
          </a:solidFill>
          <a:ln>
            <a:miter lim="400000"/>
          </a:ln>
        </p:spPr>
        <p:txBody>
          <a:bodyPr lIns="35719" tIns="35719" rIns="35719" bIns="35719" anchor="ctr"/>
          <a:lstStyle/>
          <a:p>
            <a:endParaRPr sz="1125"/>
          </a:p>
        </p:txBody>
      </p:sp>
      <p:sp>
        <p:nvSpPr>
          <p:cNvPr id="245" name="Copyright © 2018 The Printer Working Group. All rights reserved. The IPP Everywhere and PWG logos are trademarks of the IEEE-ISTO."/>
          <p:cNvSpPr txBox="1"/>
          <p:nvPr/>
        </p:nvSpPr>
        <p:spPr>
          <a:xfrm>
            <a:off x="125016" y="6664601"/>
            <a:ext cx="8483203" cy="1514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sz="984" dirty="0"/>
              <a:t>Copyright © 20</a:t>
            </a:r>
            <a:r>
              <a:rPr lang="en-US" sz="984" dirty="0"/>
              <a:t>20</a:t>
            </a:r>
            <a:r>
              <a:rPr sz="984" dirty="0"/>
              <a:t> The Printer Working Group. All rights reserved. The IPP Everywhere and PWG logos are trademarks of the IEEE-ISTO.</a:t>
            </a:r>
          </a:p>
        </p:txBody>
      </p:sp>
      <p:sp>
        <p:nvSpPr>
          <p:cNvPr id="246" name="®"/>
          <p:cNvSpPr txBox="1"/>
          <p:nvPr/>
        </p:nvSpPr>
        <p:spPr>
          <a:xfrm>
            <a:off x="8840391" y="812602"/>
            <a:ext cx="118623" cy="1478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5719" tIns="35719" rIns="35719" bIns="35719">
            <a:spAutoFit/>
          </a:bodyPr>
          <a:lstStyle>
            <a:lvl1pPr>
              <a:defRPr sz="700"/>
            </a:lvl1pPr>
          </a:lstStyle>
          <a:p>
            <a:r>
              <a:rPr sz="492"/>
              <a:t>®</a:t>
            </a:r>
          </a:p>
        </p:txBody>
      </p:sp>
      <p:sp>
        <p:nvSpPr>
          <p:cNvPr id="247" name="TLS 1.3"/>
          <p:cNvSpPr txBox="1">
            <a:spLocks noGrp="1"/>
          </p:cNvSpPr>
          <p:nvPr>
            <p:ph type="title"/>
          </p:nvPr>
        </p:nvSpPr>
        <p:spPr>
          <a:prstGeom prst="rect">
            <a:avLst/>
          </a:prstGeom>
        </p:spPr>
        <p:txBody>
          <a:bodyPr/>
          <a:lstStyle/>
          <a:p>
            <a:r>
              <a:rPr lang="en-US" sz="2672" dirty="0"/>
              <a:t>Usage Recommendations for TLS (1 of 8)</a:t>
            </a:r>
            <a:endParaRPr sz="2672" dirty="0"/>
          </a:p>
        </p:txBody>
      </p:sp>
      <p:sp>
        <p:nvSpPr>
          <p:cNvPr id="248" name="Final RFC published!…"/>
          <p:cNvSpPr txBox="1">
            <a:spLocks noGrp="1"/>
          </p:cNvSpPr>
          <p:nvPr>
            <p:ph type="body" idx="1"/>
          </p:nvPr>
        </p:nvSpPr>
        <p:spPr>
          <a:prstGeom prst="rect">
            <a:avLst/>
          </a:prstGeom>
        </p:spPr>
        <p:txBody>
          <a:bodyPr/>
          <a:lstStyle/>
          <a:p>
            <a:r>
              <a:rPr lang="en-US" dirty="0"/>
              <a:t>Using TLS in Applications (UTA) WG</a:t>
            </a:r>
          </a:p>
          <a:p>
            <a:pPr lvl="1"/>
            <a:r>
              <a:rPr lang="en-US" dirty="0"/>
              <a:t>UTA WG Charter</a:t>
            </a:r>
            <a:br>
              <a:rPr lang="en-US" dirty="0"/>
            </a:br>
            <a:r>
              <a:rPr lang="en-US" dirty="0">
                <a:hlinkClick r:id="rId3"/>
              </a:rPr>
              <a:t>https://datatracker.ietf.org/doc/charter-ietf-uta/</a:t>
            </a:r>
            <a:endParaRPr lang="en-US" dirty="0"/>
          </a:p>
          <a:p>
            <a:pPr lvl="1"/>
            <a:r>
              <a:rPr lang="en-US" dirty="0"/>
              <a:t>UTA WG Tasks</a:t>
            </a:r>
          </a:p>
          <a:p>
            <a:pPr lvl="2"/>
            <a:r>
              <a:rPr lang="en-US" sz="1406" dirty="0"/>
              <a:t>Update the definitions for using TLS over a set of representative application protocols.  This includes communication with proxies, between servers, and between peers, where appropriate, in addition to client/server communication.</a:t>
            </a:r>
          </a:p>
          <a:p>
            <a:pPr lvl="2"/>
            <a:r>
              <a:rPr lang="en-US" sz="1406" dirty="0"/>
              <a:t>Specify a set of best practices for TLS clients and servers, including but not limited to recommended versions of TLS, using forward secrecy, and one or more cipher suites and extensions that are mandatory to implement.</a:t>
            </a:r>
          </a:p>
          <a:p>
            <a:pPr lvl="2"/>
            <a:r>
              <a:rPr lang="en-US" sz="1406" dirty="0"/>
              <a:t>Consider, and possibly define, a standard way for an application client and server to use unauthenticated encryption through TLS when server and/or client authentication cannot be achieved.</a:t>
            </a:r>
          </a:p>
          <a:p>
            <a:pPr lvl="2"/>
            <a:r>
              <a:rPr lang="en-US" sz="1406" dirty="0"/>
              <a:t>Create a document that helps application protocol developers use TLS in future application definitions.</a:t>
            </a:r>
          </a:p>
          <a:p>
            <a:pPr lvl="1"/>
            <a:r>
              <a:rPr lang="en-US" dirty="0"/>
              <a:t>UTA WG Initial Set of Application Protocols</a:t>
            </a:r>
          </a:p>
          <a:p>
            <a:pPr lvl="2"/>
            <a:r>
              <a:rPr lang="en-US" sz="1406" dirty="0"/>
              <a:t>SMTP, POP, IMAP, XMPP, and HTTP/1.1</a:t>
            </a:r>
            <a:endParaRPr sz="1406" dirty="0"/>
          </a:p>
        </p:txBody>
      </p:sp>
      <p:sp>
        <p:nvSpPr>
          <p:cNvPr id="249"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pPr/>
              <a:t>24</a:t>
            </a:fld>
            <a:endParaRP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Rectangle"/>
          <p:cNvSpPr/>
          <p:nvPr/>
        </p:nvSpPr>
        <p:spPr>
          <a:xfrm>
            <a:off x="0" y="0"/>
            <a:ext cx="9144000" cy="1143000"/>
          </a:xfrm>
          <a:prstGeom prst="rect">
            <a:avLst/>
          </a:prstGeom>
          <a:solidFill>
            <a:srgbClr val="5D70B7"/>
          </a:solidFill>
        </p:spPr>
        <p:txBody>
          <a:bodyPr lIns="35719" tIns="35719" rIns="35719" bIns="35719" anchor="ctr"/>
          <a:lstStyle/>
          <a:p>
            <a:endParaRPr sz="1125"/>
          </a:p>
        </p:txBody>
      </p:sp>
      <p:pic>
        <p:nvPicPr>
          <p:cNvPr id="243" name="pwg-4dark-bkgrnd-transparency.png" descr="pwg-4dark-bkgrnd-transparency.png"/>
          <p:cNvPicPr>
            <a:picLocks noChangeAspect="1"/>
          </p:cNvPicPr>
          <p:nvPr/>
        </p:nvPicPr>
        <p:blipFill>
          <a:blip r:embed="rId2" cstate="print"/>
          <a:stretch>
            <a:fillRect/>
          </a:stretch>
        </p:blipFill>
        <p:spPr>
          <a:xfrm>
            <a:off x="8161734" y="125016"/>
            <a:ext cx="855606" cy="892969"/>
          </a:xfrm>
          <a:prstGeom prst="rect">
            <a:avLst/>
          </a:prstGeom>
        </p:spPr>
      </p:pic>
      <p:sp>
        <p:nvSpPr>
          <p:cNvPr id="244" name="Rectangle"/>
          <p:cNvSpPr/>
          <p:nvPr/>
        </p:nvSpPr>
        <p:spPr>
          <a:xfrm>
            <a:off x="0" y="6625828"/>
            <a:ext cx="9144000" cy="232172"/>
          </a:xfrm>
          <a:prstGeom prst="rect">
            <a:avLst/>
          </a:prstGeom>
          <a:solidFill>
            <a:srgbClr val="5D70B7"/>
          </a:solidFill>
          <a:ln>
            <a:miter lim="400000"/>
          </a:ln>
        </p:spPr>
        <p:txBody>
          <a:bodyPr lIns="35719" tIns="35719" rIns="35719" bIns="35719" anchor="ctr"/>
          <a:lstStyle/>
          <a:p>
            <a:endParaRPr sz="1125"/>
          </a:p>
        </p:txBody>
      </p:sp>
      <p:sp>
        <p:nvSpPr>
          <p:cNvPr id="245" name="Copyright © 2018 The Printer Working Group. All rights reserved. The IPP Everywhere and PWG logos are trademarks of the IEEE-ISTO."/>
          <p:cNvSpPr txBox="1"/>
          <p:nvPr/>
        </p:nvSpPr>
        <p:spPr>
          <a:xfrm>
            <a:off x="125016" y="6664601"/>
            <a:ext cx="8483203" cy="1514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sz="984" dirty="0"/>
              <a:t>Copyright © 20</a:t>
            </a:r>
            <a:r>
              <a:rPr lang="en-US" sz="984" dirty="0"/>
              <a:t>20</a:t>
            </a:r>
            <a:r>
              <a:rPr sz="984" dirty="0"/>
              <a:t> The Printer Working Group. All rights reserved. The IPP Everywhere and PWG logos are trademarks of the IEEE-ISTO.</a:t>
            </a:r>
          </a:p>
        </p:txBody>
      </p:sp>
      <p:sp>
        <p:nvSpPr>
          <p:cNvPr id="246" name="®"/>
          <p:cNvSpPr txBox="1"/>
          <p:nvPr/>
        </p:nvSpPr>
        <p:spPr>
          <a:xfrm>
            <a:off x="8840391" y="812602"/>
            <a:ext cx="118623" cy="1478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5719" tIns="35719" rIns="35719" bIns="35719">
            <a:spAutoFit/>
          </a:bodyPr>
          <a:lstStyle>
            <a:lvl1pPr>
              <a:defRPr sz="700"/>
            </a:lvl1pPr>
          </a:lstStyle>
          <a:p>
            <a:r>
              <a:rPr sz="492"/>
              <a:t>®</a:t>
            </a:r>
          </a:p>
        </p:txBody>
      </p:sp>
      <p:sp>
        <p:nvSpPr>
          <p:cNvPr id="247" name="TLS 1.3"/>
          <p:cNvSpPr txBox="1">
            <a:spLocks noGrp="1"/>
          </p:cNvSpPr>
          <p:nvPr>
            <p:ph type="title"/>
          </p:nvPr>
        </p:nvSpPr>
        <p:spPr>
          <a:prstGeom prst="rect">
            <a:avLst/>
          </a:prstGeom>
        </p:spPr>
        <p:txBody>
          <a:bodyPr/>
          <a:lstStyle/>
          <a:p>
            <a:r>
              <a:rPr lang="en-US" sz="2672" dirty="0"/>
              <a:t>Usage Recommendations for TLS (2 of 8)</a:t>
            </a:r>
            <a:endParaRPr sz="2672" dirty="0"/>
          </a:p>
        </p:txBody>
      </p:sp>
      <p:sp>
        <p:nvSpPr>
          <p:cNvPr id="248" name="Final RFC published!…"/>
          <p:cNvSpPr txBox="1">
            <a:spLocks noGrp="1"/>
          </p:cNvSpPr>
          <p:nvPr>
            <p:ph type="body" idx="1"/>
          </p:nvPr>
        </p:nvSpPr>
        <p:spPr>
          <a:prstGeom prst="rect">
            <a:avLst/>
          </a:prstGeom>
        </p:spPr>
        <p:txBody>
          <a:bodyPr/>
          <a:lstStyle/>
          <a:p>
            <a:r>
              <a:rPr lang="en-US" dirty="0"/>
              <a:t>Recommendations for Secure Use of TLS and DTLS, May 2015</a:t>
            </a:r>
            <a:br>
              <a:rPr lang="en-US" dirty="0"/>
            </a:br>
            <a:r>
              <a:rPr u="sng" dirty="0">
                <a:hlinkClick r:id="rId3"/>
              </a:rPr>
              <a:t>https://tools.ietf.org/html/rfc</a:t>
            </a:r>
            <a:r>
              <a:rPr lang="en-US" u="sng" dirty="0">
                <a:hlinkClick r:id="rId3"/>
              </a:rPr>
              <a:t>7525</a:t>
            </a:r>
          </a:p>
          <a:p>
            <a:pPr lvl="1"/>
            <a:r>
              <a:rPr lang="en-US" dirty="0"/>
              <a:t>TLS General Recommendations</a:t>
            </a:r>
          </a:p>
          <a:p>
            <a:pPr lvl="2"/>
            <a:r>
              <a:rPr lang="en-US" sz="1406" dirty="0"/>
              <a:t>TLS Protocol Versions</a:t>
            </a:r>
          </a:p>
          <a:p>
            <a:pPr lvl="2"/>
            <a:r>
              <a:rPr lang="en-US" sz="1406" dirty="0"/>
              <a:t>Strict TLS</a:t>
            </a:r>
          </a:p>
          <a:p>
            <a:pPr lvl="2"/>
            <a:r>
              <a:rPr lang="en-US" sz="1406" dirty="0"/>
              <a:t>TLS Compression</a:t>
            </a:r>
          </a:p>
          <a:p>
            <a:pPr lvl="2"/>
            <a:r>
              <a:rPr lang="en-US" sz="1406" dirty="0"/>
              <a:t>TLS Session Resumption</a:t>
            </a:r>
          </a:p>
          <a:p>
            <a:pPr lvl="2"/>
            <a:r>
              <a:rPr lang="en-US" sz="1406" dirty="0"/>
              <a:t>TLS Renegotiation</a:t>
            </a:r>
          </a:p>
          <a:p>
            <a:pPr lvl="2"/>
            <a:r>
              <a:rPr lang="en-US" sz="1406" dirty="0"/>
              <a:t>TLS Server Name Indication</a:t>
            </a:r>
          </a:p>
          <a:p>
            <a:pPr lvl="1"/>
            <a:r>
              <a:rPr lang="en-US" dirty="0"/>
              <a:t>TLS Cipher Suite Recommendations</a:t>
            </a:r>
          </a:p>
          <a:p>
            <a:pPr lvl="2"/>
            <a:r>
              <a:rPr lang="en-US" sz="1406" dirty="0"/>
              <a:t>Recommended Cipher Suites and Implementation Details</a:t>
            </a:r>
          </a:p>
          <a:p>
            <a:pPr lvl="2"/>
            <a:r>
              <a:rPr lang="en-US" sz="1406" dirty="0"/>
              <a:t>Recommended Public Key Lengths</a:t>
            </a:r>
          </a:p>
          <a:p>
            <a:pPr lvl="2"/>
            <a:r>
              <a:rPr lang="en-US" sz="1406" dirty="0"/>
              <a:t>Modular Exponential versus Elliptic Curve DH Cipher Suites</a:t>
            </a:r>
          </a:p>
          <a:p>
            <a:pPr lvl="2"/>
            <a:r>
              <a:rPr lang="en-US" sz="1406" dirty="0"/>
              <a:t>Truncated HMAC</a:t>
            </a:r>
            <a:endParaRPr sz="1406" u="sng" dirty="0">
              <a:hlinkClick r:id="rId3"/>
            </a:endParaRPr>
          </a:p>
        </p:txBody>
      </p:sp>
      <p:sp>
        <p:nvSpPr>
          <p:cNvPr id="249"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pPr/>
              <a:t>25</a:t>
            </a:fld>
            <a:endParaRPr/>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Rectangle"/>
          <p:cNvSpPr/>
          <p:nvPr/>
        </p:nvSpPr>
        <p:spPr>
          <a:xfrm>
            <a:off x="0" y="0"/>
            <a:ext cx="9144000" cy="1143000"/>
          </a:xfrm>
          <a:prstGeom prst="rect">
            <a:avLst/>
          </a:prstGeom>
          <a:solidFill>
            <a:srgbClr val="5D70B7"/>
          </a:solidFill>
        </p:spPr>
        <p:txBody>
          <a:bodyPr lIns="35719" tIns="35719" rIns="35719" bIns="35719" anchor="ctr"/>
          <a:lstStyle/>
          <a:p>
            <a:endParaRPr sz="1125"/>
          </a:p>
        </p:txBody>
      </p:sp>
      <p:pic>
        <p:nvPicPr>
          <p:cNvPr id="243" name="pwg-4dark-bkgrnd-transparency.png" descr="pwg-4dark-bkgrnd-transparency.png"/>
          <p:cNvPicPr>
            <a:picLocks noChangeAspect="1"/>
          </p:cNvPicPr>
          <p:nvPr/>
        </p:nvPicPr>
        <p:blipFill>
          <a:blip r:embed="rId2" cstate="print"/>
          <a:stretch>
            <a:fillRect/>
          </a:stretch>
        </p:blipFill>
        <p:spPr>
          <a:xfrm>
            <a:off x="8161734" y="125016"/>
            <a:ext cx="855606" cy="892969"/>
          </a:xfrm>
          <a:prstGeom prst="rect">
            <a:avLst/>
          </a:prstGeom>
        </p:spPr>
      </p:pic>
      <p:sp>
        <p:nvSpPr>
          <p:cNvPr id="244" name="Rectangle"/>
          <p:cNvSpPr/>
          <p:nvPr/>
        </p:nvSpPr>
        <p:spPr>
          <a:xfrm>
            <a:off x="0" y="6625828"/>
            <a:ext cx="9144000" cy="232172"/>
          </a:xfrm>
          <a:prstGeom prst="rect">
            <a:avLst/>
          </a:prstGeom>
          <a:solidFill>
            <a:srgbClr val="5D70B7"/>
          </a:solidFill>
          <a:ln>
            <a:miter lim="400000"/>
          </a:ln>
        </p:spPr>
        <p:txBody>
          <a:bodyPr lIns="35719" tIns="35719" rIns="35719" bIns="35719" anchor="ctr"/>
          <a:lstStyle/>
          <a:p>
            <a:endParaRPr sz="1125"/>
          </a:p>
        </p:txBody>
      </p:sp>
      <p:sp>
        <p:nvSpPr>
          <p:cNvPr id="245" name="Copyright © 2018 The Printer Working Group. All rights reserved. The IPP Everywhere and PWG logos are trademarks of the IEEE-ISTO."/>
          <p:cNvSpPr txBox="1"/>
          <p:nvPr/>
        </p:nvSpPr>
        <p:spPr>
          <a:xfrm>
            <a:off x="125016" y="6664601"/>
            <a:ext cx="8483203" cy="1514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sz="984" dirty="0"/>
              <a:t>Copyright © 2</a:t>
            </a:r>
            <a:r>
              <a:rPr lang="en-US" sz="984" dirty="0"/>
              <a:t>020</a:t>
            </a:r>
            <a:r>
              <a:rPr sz="984" dirty="0"/>
              <a:t> The Printer Working Group. All rights reserved. The IPP Everywhere and PWG logos are trademarks of the IEEE-ISTO.</a:t>
            </a:r>
          </a:p>
        </p:txBody>
      </p:sp>
      <p:sp>
        <p:nvSpPr>
          <p:cNvPr id="246" name="®"/>
          <p:cNvSpPr txBox="1"/>
          <p:nvPr/>
        </p:nvSpPr>
        <p:spPr>
          <a:xfrm>
            <a:off x="8840391" y="812602"/>
            <a:ext cx="118623" cy="1478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5719" tIns="35719" rIns="35719" bIns="35719">
            <a:spAutoFit/>
          </a:bodyPr>
          <a:lstStyle>
            <a:lvl1pPr>
              <a:defRPr sz="700"/>
            </a:lvl1pPr>
          </a:lstStyle>
          <a:p>
            <a:r>
              <a:rPr sz="492"/>
              <a:t>®</a:t>
            </a:r>
          </a:p>
        </p:txBody>
      </p:sp>
      <p:sp>
        <p:nvSpPr>
          <p:cNvPr id="247" name="TLS 1.3"/>
          <p:cNvSpPr txBox="1">
            <a:spLocks noGrp="1"/>
          </p:cNvSpPr>
          <p:nvPr>
            <p:ph type="title"/>
          </p:nvPr>
        </p:nvSpPr>
        <p:spPr>
          <a:prstGeom prst="rect">
            <a:avLst/>
          </a:prstGeom>
        </p:spPr>
        <p:txBody>
          <a:bodyPr/>
          <a:lstStyle/>
          <a:p>
            <a:r>
              <a:rPr lang="en-US" sz="2672" dirty="0"/>
              <a:t>Usage Recommendations for TLS (3 of 8)</a:t>
            </a:r>
            <a:endParaRPr sz="2672" dirty="0"/>
          </a:p>
        </p:txBody>
      </p:sp>
      <p:sp>
        <p:nvSpPr>
          <p:cNvPr id="248" name="Final RFC published!…"/>
          <p:cNvSpPr txBox="1">
            <a:spLocks noGrp="1"/>
          </p:cNvSpPr>
          <p:nvPr>
            <p:ph type="body" idx="1"/>
          </p:nvPr>
        </p:nvSpPr>
        <p:spPr>
          <a:prstGeom prst="rect">
            <a:avLst/>
          </a:prstGeom>
        </p:spPr>
        <p:txBody>
          <a:bodyPr/>
          <a:lstStyle/>
          <a:p>
            <a:r>
              <a:rPr lang="en-US" dirty="0"/>
              <a:t>Summarizing Known Attacks on TLS and DTLS, February 2015</a:t>
            </a:r>
            <a:br>
              <a:rPr lang="en-US" dirty="0"/>
            </a:br>
            <a:r>
              <a:rPr u="sng" dirty="0">
                <a:hlinkClick r:id="rId3"/>
              </a:rPr>
              <a:t>https://tools.ietf.org/html/rfc</a:t>
            </a:r>
            <a:r>
              <a:rPr lang="en-US" u="sng" dirty="0">
                <a:hlinkClick r:id="rId3"/>
              </a:rPr>
              <a:t>7457</a:t>
            </a:r>
          </a:p>
          <a:p>
            <a:pPr lvl="1"/>
            <a:r>
              <a:rPr lang="en-US" dirty="0"/>
              <a:t>TLS Attack Descriptions</a:t>
            </a:r>
          </a:p>
          <a:p>
            <a:pPr lvl="2"/>
            <a:r>
              <a:rPr lang="en-US" sz="1406" dirty="0"/>
              <a:t>SSL Stripping</a:t>
            </a:r>
          </a:p>
          <a:p>
            <a:pPr lvl="2"/>
            <a:r>
              <a:rPr lang="en-US" sz="1406" dirty="0"/>
              <a:t>STARTTLS Command Injection Attack (CVE-2011-0411)</a:t>
            </a:r>
          </a:p>
          <a:p>
            <a:pPr lvl="2"/>
            <a:r>
              <a:rPr lang="en-US" sz="1406" dirty="0"/>
              <a:t>BEAST (CVE-2011-3389)</a:t>
            </a:r>
          </a:p>
          <a:p>
            <a:pPr lvl="2"/>
            <a:r>
              <a:rPr lang="en-US" sz="1406" dirty="0"/>
              <a:t>Padding Oracle Attacks</a:t>
            </a:r>
          </a:p>
          <a:p>
            <a:pPr lvl="2"/>
            <a:r>
              <a:rPr lang="en-US" sz="1406" dirty="0"/>
              <a:t>Attacks on RC4</a:t>
            </a:r>
          </a:p>
          <a:p>
            <a:pPr lvl="2"/>
            <a:r>
              <a:rPr lang="en-US" sz="1406" dirty="0"/>
              <a:t>Compression Attacks: CRIME, TIME, and BREACH</a:t>
            </a:r>
          </a:p>
          <a:p>
            <a:pPr lvl="2"/>
            <a:r>
              <a:rPr lang="en-US" sz="1406" dirty="0"/>
              <a:t>Certificate and RSA-Related Attacks</a:t>
            </a:r>
          </a:p>
          <a:p>
            <a:pPr lvl="2"/>
            <a:r>
              <a:rPr lang="en-US" sz="1406" dirty="0"/>
              <a:t>Theft of RSA Private Keys</a:t>
            </a:r>
          </a:p>
          <a:p>
            <a:pPr lvl="2"/>
            <a:r>
              <a:rPr lang="en-US" sz="1406" dirty="0" err="1"/>
              <a:t>Diffie</a:t>
            </a:r>
            <a:r>
              <a:rPr lang="en-US" sz="1406" dirty="0"/>
              <a:t>-Hellman Parameters</a:t>
            </a:r>
          </a:p>
          <a:p>
            <a:pPr lvl="2"/>
            <a:r>
              <a:rPr lang="en-US" sz="1406" dirty="0"/>
              <a:t>Renegotiation (CVE-2009-3555)</a:t>
            </a:r>
          </a:p>
          <a:p>
            <a:pPr lvl="2"/>
            <a:r>
              <a:rPr lang="en-US" sz="1406" dirty="0"/>
              <a:t>Triple Handshake (CVE-2014-1295)</a:t>
            </a:r>
          </a:p>
          <a:p>
            <a:pPr lvl="2"/>
            <a:r>
              <a:rPr lang="en-US" sz="1406" dirty="0"/>
              <a:t>Virtual Host Confusion</a:t>
            </a:r>
          </a:p>
          <a:p>
            <a:pPr lvl="2"/>
            <a:r>
              <a:rPr lang="en-US" sz="1406" dirty="0"/>
              <a:t>Denial of Service</a:t>
            </a:r>
            <a:endParaRPr sz="1406" u="sng" dirty="0">
              <a:hlinkClick r:id="rId3"/>
            </a:endParaRPr>
          </a:p>
        </p:txBody>
      </p:sp>
      <p:sp>
        <p:nvSpPr>
          <p:cNvPr id="249"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pPr/>
              <a:t>26</a:t>
            </a:fld>
            <a:endParaRPr/>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Rectangle"/>
          <p:cNvSpPr/>
          <p:nvPr/>
        </p:nvSpPr>
        <p:spPr>
          <a:xfrm>
            <a:off x="0" y="0"/>
            <a:ext cx="9144000" cy="1143000"/>
          </a:xfrm>
          <a:prstGeom prst="rect">
            <a:avLst/>
          </a:prstGeom>
          <a:solidFill>
            <a:srgbClr val="5D70B7"/>
          </a:solidFill>
        </p:spPr>
        <p:txBody>
          <a:bodyPr lIns="35719" tIns="35719" rIns="35719" bIns="35719" anchor="ctr"/>
          <a:lstStyle/>
          <a:p>
            <a:endParaRPr sz="1125"/>
          </a:p>
        </p:txBody>
      </p:sp>
      <p:pic>
        <p:nvPicPr>
          <p:cNvPr id="243" name="pwg-4dark-bkgrnd-transparency.png" descr="pwg-4dark-bkgrnd-transparency.png"/>
          <p:cNvPicPr>
            <a:picLocks noChangeAspect="1"/>
          </p:cNvPicPr>
          <p:nvPr/>
        </p:nvPicPr>
        <p:blipFill>
          <a:blip r:embed="rId2" cstate="print"/>
          <a:stretch>
            <a:fillRect/>
          </a:stretch>
        </p:blipFill>
        <p:spPr>
          <a:xfrm>
            <a:off x="8161734" y="125016"/>
            <a:ext cx="855606" cy="892969"/>
          </a:xfrm>
          <a:prstGeom prst="rect">
            <a:avLst/>
          </a:prstGeom>
        </p:spPr>
      </p:pic>
      <p:sp>
        <p:nvSpPr>
          <p:cNvPr id="244" name="Rectangle"/>
          <p:cNvSpPr/>
          <p:nvPr/>
        </p:nvSpPr>
        <p:spPr>
          <a:xfrm>
            <a:off x="0" y="6625828"/>
            <a:ext cx="9144000" cy="232172"/>
          </a:xfrm>
          <a:prstGeom prst="rect">
            <a:avLst/>
          </a:prstGeom>
          <a:solidFill>
            <a:srgbClr val="5D70B7"/>
          </a:solidFill>
          <a:ln>
            <a:miter lim="400000"/>
          </a:ln>
        </p:spPr>
        <p:txBody>
          <a:bodyPr lIns="35719" tIns="35719" rIns="35719" bIns="35719" anchor="ctr"/>
          <a:lstStyle/>
          <a:p>
            <a:endParaRPr sz="1125"/>
          </a:p>
        </p:txBody>
      </p:sp>
      <p:sp>
        <p:nvSpPr>
          <p:cNvPr id="245" name="Copyright © 2018 The Printer Working Group. All rights reserved. The IPP Everywhere and PWG logos are trademarks of the IEEE-ISTO."/>
          <p:cNvSpPr txBox="1"/>
          <p:nvPr/>
        </p:nvSpPr>
        <p:spPr>
          <a:xfrm>
            <a:off x="125016" y="6664601"/>
            <a:ext cx="8483203" cy="1514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sz="984" dirty="0"/>
              <a:t>Copyright © 20</a:t>
            </a:r>
            <a:r>
              <a:rPr lang="en-US" sz="984" dirty="0"/>
              <a:t>20 </a:t>
            </a:r>
            <a:r>
              <a:rPr sz="984" dirty="0"/>
              <a:t>The Printer Working Group. All rights reserved. The IPP Everywhere and PWG logos are trademarks of the IEEE-ISTO.</a:t>
            </a:r>
          </a:p>
        </p:txBody>
      </p:sp>
      <p:sp>
        <p:nvSpPr>
          <p:cNvPr id="246" name="®"/>
          <p:cNvSpPr txBox="1"/>
          <p:nvPr/>
        </p:nvSpPr>
        <p:spPr>
          <a:xfrm>
            <a:off x="8840391" y="812602"/>
            <a:ext cx="118623" cy="1478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5719" tIns="35719" rIns="35719" bIns="35719">
            <a:spAutoFit/>
          </a:bodyPr>
          <a:lstStyle>
            <a:lvl1pPr>
              <a:defRPr sz="700"/>
            </a:lvl1pPr>
          </a:lstStyle>
          <a:p>
            <a:r>
              <a:rPr sz="492"/>
              <a:t>®</a:t>
            </a:r>
          </a:p>
        </p:txBody>
      </p:sp>
      <p:sp>
        <p:nvSpPr>
          <p:cNvPr id="247" name="TLS 1.3"/>
          <p:cNvSpPr txBox="1">
            <a:spLocks noGrp="1"/>
          </p:cNvSpPr>
          <p:nvPr>
            <p:ph type="title"/>
          </p:nvPr>
        </p:nvSpPr>
        <p:spPr>
          <a:prstGeom prst="rect">
            <a:avLst/>
          </a:prstGeom>
        </p:spPr>
        <p:txBody>
          <a:bodyPr/>
          <a:lstStyle/>
          <a:p>
            <a:r>
              <a:rPr lang="en-US" sz="2672" dirty="0"/>
              <a:t>Usage Recommendations for TLS (4 of 8)</a:t>
            </a:r>
            <a:endParaRPr sz="2672" dirty="0"/>
          </a:p>
        </p:txBody>
      </p:sp>
      <p:sp>
        <p:nvSpPr>
          <p:cNvPr id="248" name="Final RFC published!…"/>
          <p:cNvSpPr txBox="1">
            <a:spLocks noGrp="1"/>
          </p:cNvSpPr>
          <p:nvPr>
            <p:ph type="body" idx="1"/>
          </p:nvPr>
        </p:nvSpPr>
        <p:spPr>
          <a:prstGeom prst="rect">
            <a:avLst/>
          </a:prstGeom>
        </p:spPr>
        <p:txBody>
          <a:bodyPr/>
          <a:lstStyle/>
          <a:p>
            <a:r>
              <a:rPr lang="en-US" dirty="0"/>
              <a:t>Use of TLS in XMPP, June 2015</a:t>
            </a:r>
            <a:br>
              <a:rPr lang="en-US" sz="1828" dirty="0"/>
            </a:br>
            <a:r>
              <a:rPr u="sng" dirty="0">
                <a:hlinkClick r:id="rId3"/>
              </a:rPr>
              <a:t>https://tools.ietf.org/html/rfc</a:t>
            </a:r>
            <a:r>
              <a:rPr lang="en-US" u="sng" dirty="0">
                <a:hlinkClick r:id="rId3"/>
              </a:rPr>
              <a:t>7590</a:t>
            </a:r>
          </a:p>
          <a:p>
            <a:pPr lvl="1"/>
            <a:r>
              <a:rPr lang="en-US" dirty="0"/>
              <a:t>Recommendations for use of TLS in the Extensible Messaging and Presence Protocol (XMPP)</a:t>
            </a:r>
          </a:p>
          <a:p>
            <a:pPr lvl="2"/>
            <a:r>
              <a:rPr lang="en-US" sz="1406" dirty="0"/>
              <a:t>Updates RFC 6120</a:t>
            </a:r>
          </a:p>
          <a:p>
            <a:r>
              <a:rPr lang="en-US" dirty="0"/>
              <a:t>Updated TLS Server Identity Check Procedure for Email-Related Protocols, March 2016</a:t>
            </a:r>
            <a:br>
              <a:rPr lang="en-US" dirty="0"/>
            </a:br>
            <a:r>
              <a:rPr lang="en-US" u="sng" dirty="0">
                <a:hlinkClick r:id="rId4"/>
              </a:rPr>
              <a:t>https://tools.ietf.org/html/rfc7817</a:t>
            </a:r>
            <a:endParaRPr lang="en-US" dirty="0"/>
          </a:p>
          <a:p>
            <a:pPr lvl="1"/>
            <a:r>
              <a:rPr lang="en-US" dirty="0"/>
              <a:t>TLS server identity verification procedure for SMTP, IMAP, POP, and </a:t>
            </a:r>
            <a:r>
              <a:rPr lang="en-US" dirty="0" err="1"/>
              <a:t>ManageSieve</a:t>
            </a:r>
            <a:r>
              <a:rPr lang="en-US" dirty="0"/>
              <a:t> clients</a:t>
            </a:r>
          </a:p>
          <a:p>
            <a:pPr lvl="2"/>
            <a:r>
              <a:rPr lang="en-US" sz="1406" dirty="0"/>
              <a:t>Replaces Section 2.4 (Server Identity Check) of RFC 2595</a:t>
            </a:r>
          </a:p>
          <a:p>
            <a:pPr lvl="2"/>
            <a:r>
              <a:rPr lang="en-US" sz="1406" dirty="0"/>
              <a:t>Updates Section 4.1 (Processing after STARTTLS Command) of RFC 3207</a:t>
            </a:r>
          </a:p>
          <a:p>
            <a:pPr lvl="2"/>
            <a:r>
              <a:rPr lang="en-US" sz="1406" dirty="0"/>
              <a:t>Updates Section 11.1 (STARTTLS Security Considerations) of RFC 3501</a:t>
            </a:r>
          </a:p>
          <a:p>
            <a:pPr lvl="2"/>
            <a:r>
              <a:rPr lang="en-US" sz="1406" dirty="0"/>
              <a:t>Updates Section 2.2.1 (Server Identity Check) of RFC 5804</a:t>
            </a:r>
          </a:p>
        </p:txBody>
      </p:sp>
      <p:sp>
        <p:nvSpPr>
          <p:cNvPr id="249"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pPr/>
              <a:t>27</a:t>
            </a:fld>
            <a:endParaRPr/>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Rectangle"/>
          <p:cNvSpPr/>
          <p:nvPr/>
        </p:nvSpPr>
        <p:spPr>
          <a:xfrm>
            <a:off x="0" y="0"/>
            <a:ext cx="9144000" cy="1143000"/>
          </a:xfrm>
          <a:prstGeom prst="rect">
            <a:avLst/>
          </a:prstGeom>
          <a:solidFill>
            <a:srgbClr val="5D70B7"/>
          </a:solidFill>
        </p:spPr>
        <p:txBody>
          <a:bodyPr lIns="35719" tIns="35719" rIns="35719" bIns="35719" anchor="ctr"/>
          <a:lstStyle/>
          <a:p>
            <a:endParaRPr sz="1125"/>
          </a:p>
        </p:txBody>
      </p:sp>
      <p:pic>
        <p:nvPicPr>
          <p:cNvPr id="243" name="pwg-4dark-bkgrnd-transparency.png" descr="pwg-4dark-bkgrnd-transparency.png"/>
          <p:cNvPicPr>
            <a:picLocks noChangeAspect="1"/>
          </p:cNvPicPr>
          <p:nvPr/>
        </p:nvPicPr>
        <p:blipFill>
          <a:blip r:embed="rId2" cstate="print"/>
          <a:stretch>
            <a:fillRect/>
          </a:stretch>
        </p:blipFill>
        <p:spPr>
          <a:xfrm>
            <a:off x="8161734" y="125016"/>
            <a:ext cx="855606" cy="892969"/>
          </a:xfrm>
          <a:prstGeom prst="rect">
            <a:avLst/>
          </a:prstGeom>
        </p:spPr>
      </p:pic>
      <p:sp>
        <p:nvSpPr>
          <p:cNvPr id="244" name="Rectangle"/>
          <p:cNvSpPr/>
          <p:nvPr/>
        </p:nvSpPr>
        <p:spPr>
          <a:xfrm>
            <a:off x="0" y="6625828"/>
            <a:ext cx="9144000" cy="232172"/>
          </a:xfrm>
          <a:prstGeom prst="rect">
            <a:avLst/>
          </a:prstGeom>
          <a:solidFill>
            <a:srgbClr val="5D70B7"/>
          </a:solidFill>
          <a:ln>
            <a:miter lim="400000"/>
          </a:ln>
        </p:spPr>
        <p:txBody>
          <a:bodyPr lIns="35719" tIns="35719" rIns="35719" bIns="35719" anchor="ctr"/>
          <a:lstStyle/>
          <a:p>
            <a:endParaRPr sz="1125"/>
          </a:p>
        </p:txBody>
      </p:sp>
      <p:sp>
        <p:nvSpPr>
          <p:cNvPr id="245" name="Copyright © 2018 The Printer Working Group. All rights reserved. The IPP Everywhere and PWG logos are trademarks of the IEEE-ISTO."/>
          <p:cNvSpPr txBox="1"/>
          <p:nvPr/>
        </p:nvSpPr>
        <p:spPr>
          <a:xfrm>
            <a:off x="125016" y="6664601"/>
            <a:ext cx="8483203" cy="1514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sz="984" dirty="0"/>
              <a:t>Copyright © 20</a:t>
            </a:r>
            <a:r>
              <a:rPr lang="en-US" sz="984" dirty="0"/>
              <a:t>20</a:t>
            </a:r>
            <a:r>
              <a:rPr sz="984" dirty="0"/>
              <a:t> The Printer Working Group. All rights reserved. The IPP Everywhere and PWG logos are trademarks of the IEEE-ISTO.</a:t>
            </a:r>
          </a:p>
        </p:txBody>
      </p:sp>
      <p:sp>
        <p:nvSpPr>
          <p:cNvPr id="246" name="®"/>
          <p:cNvSpPr txBox="1"/>
          <p:nvPr/>
        </p:nvSpPr>
        <p:spPr>
          <a:xfrm>
            <a:off x="8840391" y="812602"/>
            <a:ext cx="118623" cy="1478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5719" tIns="35719" rIns="35719" bIns="35719">
            <a:spAutoFit/>
          </a:bodyPr>
          <a:lstStyle>
            <a:lvl1pPr>
              <a:defRPr sz="700"/>
            </a:lvl1pPr>
          </a:lstStyle>
          <a:p>
            <a:r>
              <a:rPr sz="492"/>
              <a:t>®</a:t>
            </a:r>
          </a:p>
        </p:txBody>
      </p:sp>
      <p:sp>
        <p:nvSpPr>
          <p:cNvPr id="247" name="TLS 1.3"/>
          <p:cNvSpPr txBox="1">
            <a:spLocks noGrp="1"/>
          </p:cNvSpPr>
          <p:nvPr>
            <p:ph type="title"/>
          </p:nvPr>
        </p:nvSpPr>
        <p:spPr>
          <a:prstGeom prst="rect">
            <a:avLst/>
          </a:prstGeom>
        </p:spPr>
        <p:txBody>
          <a:bodyPr/>
          <a:lstStyle/>
          <a:p>
            <a:r>
              <a:rPr lang="en-US" sz="2672" dirty="0"/>
              <a:t>Usage Recommendations for TLS (5 of 8)</a:t>
            </a:r>
            <a:endParaRPr sz="2672" dirty="0"/>
          </a:p>
        </p:txBody>
      </p:sp>
      <p:sp>
        <p:nvSpPr>
          <p:cNvPr id="248" name="Final RFC published!…"/>
          <p:cNvSpPr txBox="1">
            <a:spLocks noGrp="1"/>
          </p:cNvSpPr>
          <p:nvPr>
            <p:ph type="body" idx="1"/>
          </p:nvPr>
        </p:nvSpPr>
        <p:spPr>
          <a:prstGeom prst="rect">
            <a:avLst/>
          </a:prstGeom>
        </p:spPr>
        <p:txBody>
          <a:bodyPr/>
          <a:lstStyle/>
          <a:p>
            <a:r>
              <a:rPr lang="en-US" dirty="0" err="1"/>
              <a:t>Cleartext</a:t>
            </a:r>
            <a:r>
              <a:rPr lang="en-US" dirty="0"/>
              <a:t> Considered Obsolete: Use of TLS for Email Submission and Access, March 2016</a:t>
            </a:r>
            <a:br>
              <a:rPr lang="en-US" dirty="0"/>
            </a:br>
            <a:r>
              <a:rPr lang="en-US" u="sng" dirty="0">
                <a:hlinkClick r:id="rId3"/>
              </a:rPr>
              <a:t>https://tools.ietf.org/html/rfc8314</a:t>
            </a:r>
            <a:endParaRPr lang="en-US" dirty="0"/>
          </a:p>
          <a:p>
            <a:pPr lvl="1"/>
            <a:r>
              <a:rPr lang="en-US" dirty="0"/>
              <a:t>Use of TLS to provide confidentiality between a Mail User Agent (MUA) and a Mail Submission Server or Mail Access Server</a:t>
            </a:r>
          </a:p>
          <a:p>
            <a:pPr lvl="2"/>
            <a:r>
              <a:rPr lang="en-US" sz="1406" dirty="0"/>
              <a:t>Updates RFCs 1939, 2595, 3501, 5068, 6186, and 6409</a:t>
            </a:r>
          </a:p>
          <a:p>
            <a:r>
              <a:rPr lang="en-US" dirty="0"/>
              <a:t>SMTP TLS Reporting, RFC 8460, September 2018</a:t>
            </a:r>
            <a:br>
              <a:rPr lang="en-US" dirty="0"/>
            </a:br>
            <a:r>
              <a:rPr lang="en-US" u="sng" dirty="0">
                <a:hlinkClick r:id="rId4"/>
              </a:rPr>
              <a:t>https://datatracker.ietf.org/doc/rfc8460/</a:t>
            </a:r>
            <a:endParaRPr lang="en-US" u="sng" dirty="0"/>
          </a:p>
          <a:p>
            <a:pPr lvl="1"/>
            <a:r>
              <a:rPr lang="en-US" dirty="0"/>
              <a:t>Protocols for establishing encrypted channels between SMTP Mail Transfer Agents, including STARTTLS, DANE TLSA, and MTA-STS can fail due to misconfiguration or active attack, leading to undelivered messages or delivery over unencrypted or unauthenticated channels.</a:t>
            </a:r>
          </a:p>
          <a:p>
            <a:pPr lvl="2"/>
            <a:r>
              <a:rPr lang="en-US" sz="1406" dirty="0"/>
              <a:t>Defines a reporting mechanism and format by which sending systems can share statistics and specific information about potential failures with recipient domains</a:t>
            </a:r>
            <a:endParaRPr lang="en-US" dirty="0"/>
          </a:p>
        </p:txBody>
      </p:sp>
      <p:sp>
        <p:nvSpPr>
          <p:cNvPr id="249"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pPr/>
              <a:t>28</a:t>
            </a:fld>
            <a:endParaRPr/>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Rectangle"/>
          <p:cNvSpPr/>
          <p:nvPr/>
        </p:nvSpPr>
        <p:spPr>
          <a:xfrm>
            <a:off x="0" y="0"/>
            <a:ext cx="9144000" cy="1143000"/>
          </a:xfrm>
          <a:prstGeom prst="rect">
            <a:avLst/>
          </a:prstGeom>
          <a:solidFill>
            <a:srgbClr val="5D70B7"/>
          </a:solidFill>
        </p:spPr>
        <p:txBody>
          <a:bodyPr lIns="35719" tIns="35719" rIns="35719" bIns="35719" anchor="ctr"/>
          <a:lstStyle/>
          <a:p>
            <a:endParaRPr sz="1125"/>
          </a:p>
        </p:txBody>
      </p:sp>
      <p:pic>
        <p:nvPicPr>
          <p:cNvPr id="243" name="pwg-4dark-bkgrnd-transparency.png" descr="pwg-4dark-bkgrnd-transparency.png"/>
          <p:cNvPicPr>
            <a:picLocks noChangeAspect="1"/>
          </p:cNvPicPr>
          <p:nvPr/>
        </p:nvPicPr>
        <p:blipFill>
          <a:blip r:embed="rId2" cstate="print"/>
          <a:stretch>
            <a:fillRect/>
          </a:stretch>
        </p:blipFill>
        <p:spPr>
          <a:xfrm>
            <a:off x="8161734" y="125016"/>
            <a:ext cx="855606" cy="892969"/>
          </a:xfrm>
          <a:prstGeom prst="rect">
            <a:avLst/>
          </a:prstGeom>
        </p:spPr>
      </p:pic>
      <p:sp>
        <p:nvSpPr>
          <p:cNvPr id="244" name="Rectangle"/>
          <p:cNvSpPr/>
          <p:nvPr/>
        </p:nvSpPr>
        <p:spPr>
          <a:xfrm>
            <a:off x="0" y="6625828"/>
            <a:ext cx="9144000" cy="232172"/>
          </a:xfrm>
          <a:prstGeom prst="rect">
            <a:avLst/>
          </a:prstGeom>
          <a:solidFill>
            <a:srgbClr val="5D70B7"/>
          </a:solidFill>
          <a:ln>
            <a:miter lim="400000"/>
          </a:ln>
        </p:spPr>
        <p:txBody>
          <a:bodyPr lIns="35719" tIns="35719" rIns="35719" bIns="35719" anchor="ctr"/>
          <a:lstStyle/>
          <a:p>
            <a:endParaRPr sz="1125"/>
          </a:p>
        </p:txBody>
      </p:sp>
      <p:sp>
        <p:nvSpPr>
          <p:cNvPr id="245" name="Copyright © 2018 The Printer Working Group. All rights reserved. The IPP Everywhere and PWG logos are trademarks of the IEEE-ISTO."/>
          <p:cNvSpPr txBox="1"/>
          <p:nvPr/>
        </p:nvSpPr>
        <p:spPr>
          <a:xfrm>
            <a:off x="125016" y="6664601"/>
            <a:ext cx="8483203" cy="1514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sz="984" dirty="0"/>
              <a:t>Copyright © 20</a:t>
            </a:r>
            <a:r>
              <a:rPr lang="en-US" sz="984" dirty="0"/>
              <a:t>20</a:t>
            </a:r>
            <a:r>
              <a:rPr sz="984" dirty="0"/>
              <a:t> The Printer Working Group. All rights reserved. The IPP Everywhere and PWG logos are trademarks of the IEEE-ISTO.</a:t>
            </a:r>
          </a:p>
        </p:txBody>
      </p:sp>
      <p:sp>
        <p:nvSpPr>
          <p:cNvPr id="246" name="®"/>
          <p:cNvSpPr txBox="1"/>
          <p:nvPr/>
        </p:nvSpPr>
        <p:spPr>
          <a:xfrm>
            <a:off x="8840391" y="812602"/>
            <a:ext cx="118623" cy="1478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5719" tIns="35719" rIns="35719" bIns="35719">
            <a:spAutoFit/>
          </a:bodyPr>
          <a:lstStyle>
            <a:lvl1pPr>
              <a:defRPr sz="700"/>
            </a:lvl1pPr>
          </a:lstStyle>
          <a:p>
            <a:r>
              <a:rPr sz="492"/>
              <a:t>®</a:t>
            </a:r>
          </a:p>
        </p:txBody>
      </p:sp>
      <p:sp>
        <p:nvSpPr>
          <p:cNvPr id="247" name="TLS 1.3"/>
          <p:cNvSpPr txBox="1">
            <a:spLocks noGrp="1"/>
          </p:cNvSpPr>
          <p:nvPr>
            <p:ph type="title"/>
          </p:nvPr>
        </p:nvSpPr>
        <p:spPr>
          <a:prstGeom prst="rect">
            <a:avLst/>
          </a:prstGeom>
        </p:spPr>
        <p:txBody>
          <a:bodyPr/>
          <a:lstStyle/>
          <a:p>
            <a:r>
              <a:rPr lang="en-US" sz="2672" dirty="0"/>
              <a:t>Usage Recommendations for TLS (6 of 8)</a:t>
            </a:r>
            <a:endParaRPr sz="2672" dirty="0"/>
          </a:p>
        </p:txBody>
      </p:sp>
      <p:sp>
        <p:nvSpPr>
          <p:cNvPr id="248" name="Final RFC published!…"/>
          <p:cNvSpPr txBox="1">
            <a:spLocks noGrp="1"/>
          </p:cNvSpPr>
          <p:nvPr>
            <p:ph type="body" idx="1"/>
          </p:nvPr>
        </p:nvSpPr>
        <p:spPr>
          <a:prstGeom prst="rect">
            <a:avLst/>
          </a:prstGeom>
        </p:spPr>
        <p:txBody>
          <a:bodyPr/>
          <a:lstStyle/>
          <a:p>
            <a:r>
              <a:rPr lang="en-US" dirty="0"/>
              <a:t>SMTP MTA Strict Transport Security (MTA-STS), RFC  8461, September 2018</a:t>
            </a:r>
            <a:br>
              <a:rPr lang="en-US" dirty="0"/>
            </a:br>
            <a:r>
              <a:rPr lang="en-US" u="sng" dirty="0">
                <a:hlinkClick r:id="rId3"/>
              </a:rPr>
              <a:t>https://tools.ietf.org/html/rfc8461</a:t>
            </a:r>
            <a:endParaRPr lang="en-US" u="sng" dirty="0"/>
          </a:p>
          <a:p>
            <a:pPr lvl="1"/>
            <a:r>
              <a:rPr lang="en-US" dirty="0"/>
              <a:t>Comparable to HTTP Strict Transport Security (HSTS), RFC 6797</a:t>
            </a:r>
          </a:p>
          <a:p>
            <a:pPr lvl="2"/>
            <a:r>
              <a:rPr lang="en-US" sz="1406" dirty="0"/>
              <a:t>Mechanism enabling mail service providers to declare support for TLS secure SMTP connections and specify whether sending SMTP servers should refuse to deliver to MX hosts that do not offer TLS with a trusted server certificate</a:t>
            </a:r>
            <a:endParaRPr lang="en-US" dirty="0"/>
          </a:p>
          <a:p>
            <a:r>
              <a:rPr lang="en-US" dirty="0"/>
              <a:t>SMTP Require TLS Option, RFC 8689, November 2019</a:t>
            </a:r>
            <a:br>
              <a:rPr lang="en-US" dirty="0"/>
            </a:br>
            <a:r>
              <a:rPr lang="en-US" u="sng" dirty="0">
                <a:hlinkClick r:id="rId4"/>
              </a:rPr>
              <a:t>https://tools.ietf.org/html/rfc8689</a:t>
            </a:r>
            <a:endParaRPr lang="en-US" u="sng" dirty="0"/>
          </a:p>
          <a:p>
            <a:pPr lvl="1"/>
            <a:r>
              <a:rPr lang="en-US" dirty="0"/>
              <a:t>Forcing use of TLS by overriding default negotiation of TLS</a:t>
            </a:r>
          </a:p>
          <a:p>
            <a:pPr lvl="2"/>
            <a:r>
              <a:rPr lang="en-US" sz="1406" dirty="0"/>
              <a:t>Defines SMTP service extension, REQUIRETLS option</a:t>
            </a:r>
          </a:p>
          <a:p>
            <a:pPr lvl="2"/>
            <a:r>
              <a:rPr lang="en-US" sz="1406" dirty="0"/>
              <a:t>Defines SMTP </a:t>
            </a:r>
            <a:r>
              <a:rPr lang="en-US" sz="1406" dirty="0" err="1"/>
              <a:t>messageheader</a:t>
            </a:r>
            <a:r>
              <a:rPr lang="en-US" sz="1406" dirty="0"/>
              <a:t> field, </a:t>
            </a:r>
            <a:r>
              <a:rPr lang="en-US" sz="1406" dirty="0" err="1"/>
              <a:t>RequireTLS</a:t>
            </a:r>
            <a:endParaRPr lang="en-US" sz="1406" dirty="0"/>
          </a:p>
          <a:p>
            <a:endParaRPr lang="en-US" sz="1828" dirty="0"/>
          </a:p>
        </p:txBody>
      </p:sp>
      <p:sp>
        <p:nvSpPr>
          <p:cNvPr id="249"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pPr/>
              <a:t>29</a:t>
            </a:fld>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AA6E50A6-D7F7-4F80-9DA2-0B9DB8C729C4}" type="slidenum">
              <a:rPr lang="en-US" altLang="en-US" sz="1100" smtClean="0">
                <a:solidFill>
                  <a:srgbClr val="FFFFFF"/>
                </a:solidFill>
                <a:latin typeface="Arial" charset="0"/>
                <a:cs typeface="Arial" charset="0"/>
                <a:sym typeface="Arial" charset="0"/>
              </a:rPr>
              <a:pPr eaLnBrk="1" hangingPunct="1">
                <a:spcBef>
                  <a:spcPct val="0"/>
                </a:spcBef>
                <a:buSzTx/>
                <a:buFontTx/>
                <a:buNone/>
              </a:pPr>
              <a:t>3</a:t>
            </a:fld>
            <a:endParaRPr lang="en-US" altLang="en-US" sz="1100">
              <a:solidFill>
                <a:srgbClr val="FFFFFF"/>
              </a:solidFill>
              <a:latin typeface="Arial" charset="0"/>
              <a:cs typeface="Arial" charset="0"/>
              <a:sym typeface="Arial" charset="0"/>
            </a:endParaRPr>
          </a:p>
        </p:txBody>
      </p:sp>
      <p:sp>
        <p:nvSpPr>
          <p:cNvPr id="8195"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819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8197"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8198"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2020 The Printer Working Group. All rights reserved.</a:t>
            </a:r>
          </a:p>
        </p:txBody>
      </p:sp>
      <p:sp>
        <p:nvSpPr>
          <p:cNvPr id="8199" name="Rectangle 5"/>
          <p:cNvSpPr>
            <a:spLocks noGrp="1" noChangeArrowheads="1"/>
          </p:cNvSpPr>
          <p:nvPr>
            <p:ph type="title"/>
          </p:nvPr>
        </p:nvSpPr>
        <p:spPr/>
        <p:txBody>
          <a:bodyPr rIns="132080"/>
          <a:lstStyle/>
          <a:p>
            <a:pPr eaLnBrk="1" hangingPunct="1"/>
            <a:r>
              <a:rPr lang="en-US" altLang="en-US"/>
              <a:t>Intellectual Property Policy</a:t>
            </a:r>
          </a:p>
        </p:txBody>
      </p:sp>
      <p:sp>
        <p:nvSpPr>
          <p:cNvPr id="8200"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4DDF3342-0056-49CC-9936-A68C515174AF}" type="slidenum">
              <a:rPr lang="en-US" altLang="en-US" sz="1100">
                <a:solidFill>
                  <a:srgbClr val="FFFFFF"/>
                </a:solidFill>
                <a:latin typeface="Arial" charset="0"/>
                <a:cs typeface="Arial" charset="0"/>
                <a:sym typeface="Arial" charset="0"/>
              </a:rPr>
              <a:pPr algn="ctr" eaLnBrk="1" hangingPunct="1">
                <a:spcBef>
                  <a:spcPct val="0"/>
                </a:spcBef>
                <a:buSzTx/>
                <a:buFontTx/>
                <a:buNone/>
              </a:pPr>
              <a:t>3</a:t>
            </a:fld>
            <a:endParaRPr lang="en-US" altLang="en-US" sz="1100">
              <a:solidFill>
                <a:srgbClr val="FFFFFF"/>
              </a:solidFill>
              <a:latin typeface="Arial" charset="0"/>
              <a:cs typeface="Arial" charset="0"/>
              <a:sym typeface="Arial" charset="0"/>
            </a:endParaRPr>
          </a:p>
        </p:txBody>
      </p:sp>
      <p:sp>
        <p:nvSpPr>
          <p:cNvPr id="8201" name="Rectangle 7"/>
          <p:cNvSpPr>
            <a:spLocks noGrp="1" noChangeArrowheads="1"/>
          </p:cNvSpPr>
          <p:nvPr>
            <p:ph type="body" idx="1"/>
          </p:nvPr>
        </p:nvSpPr>
        <p:spPr>
          <a:xfrm>
            <a:off x="228600" y="1371600"/>
            <a:ext cx="8229600" cy="4572000"/>
          </a:xfrm>
        </p:spPr>
        <p:txBody>
          <a:bodyPr rIns="132080"/>
          <a:lstStyle/>
          <a:p>
            <a:pPr marL="58738" lvl="1" indent="0" eaLnBrk="1" hangingPunct="1">
              <a:buFont typeface="Verdana" pitchFamily="34" charset="0"/>
              <a:buNone/>
            </a:pPr>
            <a:br>
              <a:rPr lang="en-US" altLang="en-US" dirty="0"/>
            </a:br>
            <a:r>
              <a:rPr lang="en-US" altLang="en-US" sz="2400" i="1" dirty="0"/>
              <a:t>“This meeting is conducted under the rules of the PWG IP policy”.  </a:t>
            </a:r>
          </a:p>
          <a:p>
            <a:pPr marL="782638" lvl="2" indent="-342900" eaLnBrk="1" hangingPunct="1"/>
            <a:r>
              <a:rPr lang="en-US" altLang="en-US" sz="2200" dirty="0"/>
              <a:t>Refer to the IP statements in the plenary slides</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Rectangle"/>
          <p:cNvSpPr/>
          <p:nvPr/>
        </p:nvSpPr>
        <p:spPr>
          <a:xfrm>
            <a:off x="0" y="0"/>
            <a:ext cx="9144000" cy="1143000"/>
          </a:xfrm>
          <a:prstGeom prst="rect">
            <a:avLst/>
          </a:prstGeom>
          <a:solidFill>
            <a:srgbClr val="5D70B7"/>
          </a:solidFill>
        </p:spPr>
        <p:txBody>
          <a:bodyPr lIns="35719" tIns="35719" rIns="35719" bIns="35719" anchor="ctr"/>
          <a:lstStyle/>
          <a:p>
            <a:endParaRPr sz="1125"/>
          </a:p>
        </p:txBody>
      </p:sp>
      <p:pic>
        <p:nvPicPr>
          <p:cNvPr id="243" name="pwg-4dark-bkgrnd-transparency.png" descr="pwg-4dark-bkgrnd-transparency.png"/>
          <p:cNvPicPr>
            <a:picLocks noChangeAspect="1"/>
          </p:cNvPicPr>
          <p:nvPr/>
        </p:nvPicPr>
        <p:blipFill>
          <a:blip r:embed="rId2" cstate="print"/>
          <a:stretch>
            <a:fillRect/>
          </a:stretch>
        </p:blipFill>
        <p:spPr>
          <a:xfrm>
            <a:off x="8161734" y="125016"/>
            <a:ext cx="855606" cy="892969"/>
          </a:xfrm>
          <a:prstGeom prst="rect">
            <a:avLst/>
          </a:prstGeom>
        </p:spPr>
      </p:pic>
      <p:sp>
        <p:nvSpPr>
          <p:cNvPr id="244" name="Rectangle"/>
          <p:cNvSpPr/>
          <p:nvPr/>
        </p:nvSpPr>
        <p:spPr>
          <a:xfrm>
            <a:off x="0" y="6625828"/>
            <a:ext cx="9144000" cy="232172"/>
          </a:xfrm>
          <a:prstGeom prst="rect">
            <a:avLst/>
          </a:prstGeom>
          <a:solidFill>
            <a:srgbClr val="5D70B7"/>
          </a:solidFill>
          <a:ln>
            <a:miter lim="400000"/>
          </a:ln>
        </p:spPr>
        <p:txBody>
          <a:bodyPr lIns="35719" tIns="35719" rIns="35719" bIns="35719" anchor="ctr"/>
          <a:lstStyle/>
          <a:p>
            <a:endParaRPr sz="1125"/>
          </a:p>
        </p:txBody>
      </p:sp>
      <p:sp>
        <p:nvSpPr>
          <p:cNvPr id="245" name="Copyright © 2018 The Printer Working Group. All rights reserved. The IPP Everywhere and PWG logos are trademarks of the IEEE-ISTO."/>
          <p:cNvSpPr txBox="1"/>
          <p:nvPr/>
        </p:nvSpPr>
        <p:spPr>
          <a:xfrm>
            <a:off x="125016" y="6664601"/>
            <a:ext cx="8483203" cy="1514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sz="984" dirty="0"/>
              <a:t>Copyright © 20</a:t>
            </a:r>
            <a:r>
              <a:rPr lang="en-US" sz="984" dirty="0"/>
              <a:t>20</a:t>
            </a:r>
            <a:r>
              <a:rPr sz="984" dirty="0"/>
              <a:t> The Printer Working Group. All rights reserved. The IPP Everywhere and PWG logos are trademarks of the IEEE-ISTO.</a:t>
            </a:r>
          </a:p>
        </p:txBody>
      </p:sp>
      <p:sp>
        <p:nvSpPr>
          <p:cNvPr id="246" name="®"/>
          <p:cNvSpPr txBox="1"/>
          <p:nvPr/>
        </p:nvSpPr>
        <p:spPr>
          <a:xfrm>
            <a:off x="8840391" y="812602"/>
            <a:ext cx="118623" cy="1478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5719" tIns="35719" rIns="35719" bIns="35719">
            <a:spAutoFit/>
          </a:bodyPr>
          <a:lstStyle>
            <a:lvl1pPr>
              <a:defRPr sz="700"/>
            </a:lvl1pPr>
          </a:lstStyle>
          <a:p>
            <a:r>
              <a:rPr sz="492"/>
              <a:t>®</a:t>
            </a:r>
          </a:p>
        </p:txBody>
      </p:sp>
      <p:sp>
        <p:nvSpPr>
          <p:cNvPr id="247" name="TLS 1.3"/>
          <p:cNvSpPr txBox="1">
            <a:spLocks noGrp="1"/>
          </p:cNvSpPr>
          <p:nvPr>
            <p:ph type="title"/>
          </p:nvPr>
        </p:nvSpPr>
        <p:spPr>
          <a:prstGeom prst="rect">
            <a:avLst/>
          </a:prstGeom>
        </p:spPr>
        <p:txBody>
          <a:bodyPr/>
          <a:lstStyle/>
          <a:p>
            <a:r>
              <a:rPr lang="en-US" sz="2672" dirty="0"/>
              <a:t>Usage Recommendations for TLS (7 of 8)</a:t>
            </a:r>
            <a:endParaRPr sz="2672" dirty="0"/>
          </a:p>
        </p:txBody>
      </p:sp>
      <p:sp>
        <p:nvSpPr>
          <p:cNvPr id="248" name="Final RFC published!…"/>
          <p:cNvSpPr txBox="1">
            <a:spLocks noGrp="1"/>
          </p:cNvSpPr>
          <p:nvPr>
            <p:ph type="body" idx="1"/>
          </p:nvPr>
        </p:nvSpPr>
        <p:spPr>
          <a:prstGeom prst="rect">
            <a:avLst/>
          </a:prstGeom>
        </p:spPr>
        <p:txBody>
          <a:bodyPr/>
          <a:lstStyle/>
          <a:p>
            <a:r>
              <a:rPr lang="en-US" dirty="0"/>
              <a:t>TLS/DTLS 1.3 Profiles for the Internet of Things, draft-02,  November 2019</a:t>
            </a:r>
            <a:br>
              <a:rPr lang="en-US" dirty="0"/>
            </a:br>
            <a:r>
              <a:rPr lang="en-US" u="sng" dirty="0">
                <a:hlinkClick r:id="rId3"/>
              </a:rPr>
              <a:t>https://datatracker.ietf.org/doc/draft-tschofenig-uta-tls13-profile/</a:t>
            </a:r>
            <a:endParaRPr lang="en-US" u="sng" dirty="0"/>
          </a:p>
          <a:p>
            <a:pPr lvl="1"/>
            <a:r>
              <a:rPr lang="en-US" dirty="0"/>
              <a:t>Companion to RFC 7925</a:t>
            </a:r>
          </a:p>
          <a:p>
            <a:pPr lvl="2"/>
            <a:r>
              <a:rPr lang="en-US" sz="1406" dirty="0"/>
              <a:t>Defines TLS/DTLS 1.3 profiles for Internet of Things devices</a:t>
            </a:r>
          </a:p>
          <a:p>
            <a:r>
              <a:rPr lang="en-US" dirty="0"/>
              <a:t>TLS and DTLS Security Modules, draft-09, December 2019</a:t>
            </a:r>
            <a:br>
              <a:rPr lang="en-US" dirty="0"/>
            </a:br>
            <a:r>
              <a:rPr lang="en-US" u="sng" dirty="0">
                <a:hlinkClick r:id="rId4"/>
              </a:rPr>
              <a:t>https://datatracker.ietf.org/doc/draft-urien-uta-tls-dtls-security-module/</a:t>
            </a:r>
            <a:endParaRPr lang="en-US" u="sng" dirty="0"/>
          </a:p>
          <a:p>
            <a:pPr lvl="1"/>
            <a:r>
              <a:rPr lang="en-US" dirty="0"/>
              <a:t>Specifies hardware security modules for TLS/DTLS</a:t>
            </a:r>
          </a:p>
          <a:p>
            <a:pPr lvl="2"/>
            <a:r>
              <a:rPr lang="en-US" sz="1406" dirty="0"/>
              <a:t>Defines an ISO 7816 (</a:t>
            </a:r>
            <a:r>
              <a:rPr lang="en-US" sz="1406" dirty="0" err="1"/>
              <a:t>SmartCard</a:t>
            </a:r>
            <a:r>
              <a:rPr lang="en-US" sz="1406" dirty="0"/>
              <a:t>) interface for TLS and DTLS secure modules</a:t>
            </a:r>
          </a:p>
        </p:txBody>
      </p:sp>
      <p:sp>
        <p:nvSpPr>
          <p:cNvPr id="249"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pPr/>
              <a:t>30</a:t>
            </a:fld>
            <a:endParaRPr/>
          </a:p>
        </p:txBody>
      </p:sp>
    </p:spTree>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Rectangle"/>
          <p:cNvSpPr/>
          <p:nvPr/>
        </p:nvSpPr>
        <p:spPr>
          <a:xfrm>
            <a:off x="0" y="0"/>
            <a:ext cx="9144000" cy="1143000"/>
          </a:xfrm>
          <a:prstGeom prst="rect">
            <a:avLst/>
          </a:prstGeom>
          <a:solidFill>
            <a:srgbClr val="5D70B7"/>
          </a:solidFill>
        </p:spPr>
        <p:txBody>
          <a:bodyPr lIns="35719" tIns="35719" rIns="35719" bIns="35719" anchor="ctr"/>
          <a:lstStyle/>
          <a:p>
            <a:endParaRPr sz="1125"/>
          </a:p>
        </p:txBody>
      </p:sp>
      <p:pic>
        <p:nvPicPr>
          <p:cNvPr id="243" name="pwg-4dark-bkgrnd-transparency.png" descr="pwg-4dark-bkgrnd-transparency.png"/>
          <p:cNvPicPr>
            <a:picLocks noChangeAspect="1"/>
          </p:cNvPicPr>
          <p:nvPr/>
        </p:nvPicPr>
        <p:blipFill>
          <a:blip r:embed="rId2" cstate="print"/>
          <a:stretch>
            <a:fillRect/>
          </a:stretch>
        </p:blipFill>
        <p:spPr>
          <a:xfrm>
            <a:off x="8161734" y="125016"/>
            <a:ext cx="855606" cy="892969"/>
          </a:xfrm>
          <a:prstGeom prst="rect">
            <a:avLst/>
          </a:prstGeom>
        </p:spPr>
      </p:pic>
      <p:sp>
        <p:nvSpPr>
          <p:cNvPr id="244" name="Rectangle"/>
          <p:cNvSpPr/>
          <p:nvPr/>
        </p:nvSpPr>
        <p:spPr>
          <a:xfrm>
            <a:off x="0" y="6625828"/>
            <a:ext cx="9144000" cy="232172"/>
          </a:xfrm>
          <a:prstGeom prst="rect">
            <a:avLst/>
          </a:prstGeom>
          <a:solidFill>
            <a:srgbClr val="5D70B7"/>
          </a:solidFill>
          <a:ln>
            <a:miter lim="400000"/>
          </a:ln>
        </p:spPr>
        <p:txBody>
          <a:bodyPr lIns="35719" tIns="35719" rIns="35719" bIns="35719" anchor="ctr"/>
          <a:lstStyle/>
          <a:p>
            <a:endParaRPr sz="1125"/>
          </a:p>
        </p:txBody>
      </p:sp>
      <p:sp>
        <p:nvSpPr>
          <p:cNvPr id="245" name="Copyright © 2018 The Printer Working Group. All rights reserved. The IPP Everywhere and PWG logos are trademarks of the IEEE-ISTO."/>
          <p:cNvSpPr txBox="1"/>
          <p:nvPr/>
        </p:nvSpPr>
        <p:spPr>
          <a:xfrm>
            <a:off x="125016" y="6664601"/>
            <a:ext cx="8483203" cy="1514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sz="984" dirty="0"/>
              <a:t>Copyright © 20</a:t>
            </a:r>
            <a:r>
              <a:rPr lang="en-US" sz="984" dirty="0"/>
              <a:t>20</a:t>
            </a:r>
            <a:r>
              <a:rPr sz="984" dirty="0"/>
              <a:t> The Printer Working Group. All rights reserved. The IPP Everywhere and PWG logos are trademarks of the IEEE-ISTO.</a:t>
            </a:r>
          </a:p>
        </p:txBody>
      </p:sp>
      <p:sp>
        <p:nvSpPr>
          <p:cNvPr id="246" name="®"/>
          <p:cNvSpPr txBox="1"/>
          <p:nvPr/>
        </p:nvSpPr>
        <p:spPr>
          <a:xfrm>
            <a:off x="8840391" y="812602"/>
            <a:ext cx="118623" cy="1478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5719" tIns="35719" rIns="35719" bIns="35719">
            <a:spAutoFit/>
          </a:bodyPr>
          <a:lstStyle>
            <a:lvl1pPr>
              <a:defRPr sz="700"/>
            </a:lvl1pPr>
          </a:lstStyle>
          <a:p>
            <a:r>
              <a:rPr sz="492"/>
              <a:t>®</a:t>
            </a:r>
          </a:p>
        </p:txBody>
      </p:sp>
      <p:sp>
        <p:nvSpPr>
          <p:cNvPr id="247" name="TLS 1.3"/>
          <p:cNvSpPr txBox="1">
            <a:spLocks noGrp="1"/>
          </p:cNvSpPr>
          <p:nvPr>
            <p:ph type="title"/>
          </p:nvPr>
        </p:nvSpPr>
        <p:spPr>
          <a:prstGeom prst="rect">
            <a:avLst/>
          </a:prstGeom>
        </p:spPr>
        <p:txBody>
          <a:bodyPr/>
          <a:lstStyle/>
          <a:p>
            <a:r>
              <a:rPr lang="en-US" sz="2672" dirty="0"/>
              <a:t>Usage Recommendations for TLS (8 of 8)</a:t>
            </a:r>
            <a:endParaRPr sz="2672" dirty="0"/>
          </a:p>
        </p:txBody>
      </p:sp>
      <p:sp>
        <p:nvSpPr>
          <p:cNvPr id="248" name="Final RFC published!…"/>
          <p:cNvSpPr txBox="1">
            <a:spLocks noGrp="1"/>
          </p:cNvSpPr>
          <p:nvPr>
            <p:ph type="body" idx="1"/>
          </p:nvPr>
        </p:nvSpPr>
        <p:spPr>
          <a:prstGeom prst="rect">
            <a:avLst/>
          </a:prstGeom>
        </p:spPr>
        <p:txBody>
          <a:bodyPr/>
          <a:lstStyle/>
          <a:p>
            <a:r>
              <a:rPr lang="en-US" dirty="0"/>
              <a:t>Deprecation of use of TLS 1.1 for Email Submission and Access, draft-04, January 2020</a:t>
            </a:r>
            <a:br>
              <a:rPr lang="en-US" dirty="0"/>
            </a:br>
            <a:r>
              <a:rPr lang="en-US" u="sng" dirty="0">
                <a:hlinkClick r:id="rId3"/>
              </a:rPr>
              <a:t>https://datatracker.ietf.org/doc/draft-ietf-uta-tls-for-email/</a:t>
            </a:r>
            <a:endParaRPr lang="en-US" u="sng" dirty="0"/>
          </a:p>
          <a:p>
            <a:pPr lvl="1"/>
            <a:r>
              <a:rPr lang="en-US" dirty="0"/>
              <a:t>Updates RFC 8314</a:t>
            </a:r>
          </a:p>
          <a:p>
            <a:pPr lvl="2"/>
            <a:r>
              <a:rPr lang="en-US" sz="1406" dirty="0"/>
              <a:t>Deprecates use of TLS/1.1 for email submission and access protocols</a:t>
            </a:r>
          </a:p>
        </p:txBody>
      </p:sp>
      <p:sp>
        <p:nvSpPr>
          <p:cNvPr id="249"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pPr/>
              <a:t>31</a:t>
            </a:fld>
            <a:endParaRPr/>
          </a:p>
        </p:txBody>
      </p:sp>
    </p:spTree>
    <p:extLst>
      <p:ext uri="{BB962C8B-B14F-4D97-AF65-F5344CB8AC3E}">
        <p14:creationId xmlns:p14="http://schemas.microsoft.com/office/powerpoint/2010/main" val="2162588135"/>
      </p:ext>
    </p:extLst>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Rectangle"/>
          <p:cNvSpPr/>
          <p:nvPr/>
        </p:nvSpPr>
        <p:spPr>
          <a:xfrm>
            <a:off x="0" y="0"/>
            <a:ext cx="9144000" cy="1143000"/>
          </a:xfrm>
          <a:prstGeom prst="rect">
            <a:avLst/>
          </a:prstGeom>
          <a:solidFill>
            <a:srgbClr val="5D70B7"/>
          </a:solidFill>
        </p:spPr>
        <p:txBody>
          <a:bodyPr lIns="35719" tIns="35719" rIns="35719" bIns="35719" anchor="ctr"/>
          <a:lstStyle/>
          <a:p>
            <a:endParaRPr sz="1125"/>
          </a:p>
        </p:txBody>
      </p:sp>
      <p:pic>
        <p:nvPicPr>
          <p:cNvPr id="243" name="pwg-4dark-bkgrnd-transparency.png" descr="pwg-4dark-bkgrnd-transparency.png"/>
          <p:cNvPicPr>
            <a:picLocks noChangeAspect="1"/>
          </p:cNvPicPr>
          <p:nvPr/>
        </p:nvPicPr>
        <p:blipFill>
          <a:blip r:embed="rId2" cstate="print"/>
          <a:stretch>
            <a:fillRect/>
          </a:stretch>
        </p:blipFill>
        <p:spPr>
          <a:xfrm>
            <a:off x="8161734" y="125016"/>
            <a:ext cx="855606" cy="892969"/>
          </a:xfrm>
          <a:prstGeom prst="rect">
            <a:avLst/>
          </a:prstGeom>
        </p:spPr>
      </p:pic>
      <p:sp>
        <p:nvSpPr>
          <p:cNvPr id="244" name="Rectangle"/>
          <p:cNvSpPr/>
          <p:nvPr/>
        </p:nvSpPr>
        <p:spPr>
          <a:xfrm>
            <a:off x="0" y="6625828"/>
            <a:ext cx="9144000" cy="232172"/>
          </a:xfrm>
          <a:prstGeom prst="rect">
            <a:avLst/>
          </a:prstGeom>
          <a:solidFill>
            <a:srgbClr val="5D70B7"/>
          </a:solidFill>
          <a:ln>
            <a:miter lim="400000"/>
          </a:ln>
        </p:spPr>
        <p:txBody>
          <a:bodyPr lIns="35719" tIns="35719" rIns="35719" bIns="35719" anchor="ctr"/>
          <a:lstStyle/>
          <a:p>
            <a:endParaRPr sz="1125"/>
          </a:p>
        </p:txBody>
      </p:sp>
      <p:sp>
        <p:nvSpPr>
          <p:cNvPr id="245" name="Copyright © 2018 The Printer Working Group. All rights reserved. The IPP Everywhere and PWG logos are trademarks of the IEEE-ISTO."/>
          <p:cNvSpPr txBox="1"/>
          <p:nvPr/>
        </p:nvSpPr>
        <p:spPr>
          <a:xfrm>
            <a:off x="125016" y="6664601"/>
            <a:ext cx="8483203" cy="1514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sz="984" dirty="0"/>
              <a:t>Copyright © 20</a:t>
            </a:r>
            <a:r>
              <a:rPr lang="en-US" sz="984" dirty="0"/>
              <a:t>20</a:t>
            </a:r>
            <a:r>
              <a:rPr sz="984" dirty="0"/>
              <a:t> The Printer Working Group. All rights reserved. The IPP Everywhere and PWG logos are trademarks of the IEEE-ISTO.</a:t>
            </a:r>
          </a:p>
        </p:txBody>
      </p:sp>
      <p:sp>
        <p:nvSpPr>
          <p:cNvPr id="246" name="®"/>
          <p:cNvSpPr txBox="1"/>
          <p:nvPr/>
        </p:nvSpPr>
        <p:spPr>
          <a:xfrm>
            <a:off x="8840391" y="812602"/>
            <a:ext cx="118623" cy="1478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5719" tIns="35719" rIns="35719" bIns="35719">
            <a:spAutoFit/>
          </a:bodyPr>
          <a:lstStyle>
            <a:lvl1pPr>
              <a:defRPr sz="700"/>
            </a:lvl1pPr>
          </a:lstStyle>
          <a:p>
            <a:r>
              <a:rPr sz="492"/>
              <a:t>®</a:t>
            </a:r>
          </a:p>
        </p:txBody>
      </p:sp>
      <p:sp>
        <p:nvSpPr>
          <p:cNvPr id="247" name="TLS 1.3"/>
          <p:cNvSpPr txBox="1">
            <a:spLocks noGrp="1"/>
          </p:cNvSpPr>
          <p:nvPr>
            <p:ph type="title"/>
          </p:nvPr>
        </p:nvSpPr>
        <p:spPr>
          <a:prstGeom prst="rect">
            <a:avLst/>
          </a:prstGeom>
        </p:spPr>
        <p:txBody>
          <a:bodyPr/>
          <a:lstStyle/>
          <a:p>
            <a:r>
              <a:rPr lang="en-US" sz="2672" dirty="0"/>
              <a:t>Extensions for TLS (1 of 3)</a:t>
            </a:r>
            <a:endParaRPr sz="2672" dirty="0"/>
          </a:p>
        </p:txBody>
      </p:sp>
      <p:sp>
        <p:nvSpPr>
          <p:cNvPr id="248" name="Final RFC published!…"/>
          <p:cNvSpPr txBox="1">
            <a:spLocks noGrp="1"/>
          </p:cNvSpPr>
          <p:nvPr>
            <p:ph type="body" idx="1"/>
          </p:nvPr>
        </p:nvSpPr>
        <p:spPr>
          <a:prstGeom prst="rect">
            <a:avLst/>
          </a:prstGeom>
        </p:spPr>
        <p:txBody>
          <a:bodyPr/>
          <a:lstStyle/>
          <a:p>
            <a:r>
              <a:rPr lang="en-US" dirty="0"/>
              <a:t>Applying GREASE to TLS Extensibility, RFC 8701, January 2020</a:t>
            </a:r>
            <a:br>
              <a:rPr lang="en-US" dirty="0"/>
            </a:br>
            <a:r>
              <a:rPr lang="en-US" dirty="0">
                <a:hlinkClick r:id="rId3"/>
              </a:rPr>
              <a:t>https://tools.ietf.org/html/rfc8701</a:t>
            </a:r>
            <a:endParaRPr lang="en-US" dirty="0"/>
          </a:p>
          <a:p>
            <a:r>
              <a:rPr lang="en-US" dirty="0"/>
              <a:t>TLS Batch Signing, draft-00, January 2020</a:t>
            </a:r>
            <a:br>
              <a:rPr lang="en-US" dirty="0"/>
            </a:br>
            <a:r>
              <a:rPr lang="en-US" u="sng" dirty="0">
                <a:hlinkClick r:id="rId4"/>
              </a:rPr>
              <a:t>https://datatracker.ietf.org/doc/draft-ietf-tls-batch-signing/</a:t>
            </a:r>
            <a:endParaRPr lang="en-US" u="sng" dirty="0"/>
          </a:p>
          <a:p>
            <a:r>
              <a:rPr lang="en-US" dirty="0"/>
              <a:t>TLS Certificate Compression, draft-10, January 2020, RFC Editor</a:t>
            </a:r>
            <a:br>
              <a:rPr lang="en-US" dirty="0"/>
            </a:br>
            <a:r>
              <a:rPr lang="en-US" dirty="0">
                <a:hlinkClick r:id="rId5"/>
              </a:rPr>
              <a:t>https://datatracker.ietf.org/doc/draft-ietf-tls-certificate-compression/</a:t>
            </a:r>
            <a:endParaRPr lang="en-US" dirty="0"/>
          </a:p>
          <a:p>
            <a:r>
              <a:rPr lang="en-US" dirty="0"/>
              <a:t>Connection Identifiers for DTLS/1.2, draft-07, October 2019, IETF Last Call</a:t>
            </a:r>
            <a:br>
              <a:rPr lang="en-US" dirty="0"/>
            </a:br>
            <a:r>
              <a:rPr lang="en-US" dirty="0">
                <a:hlinkClick r:id="rId6"/>
              </a:rPr>
              <a:t>https://datatracker.ietf.org/doc/draft-ietf-tls-dtls-connection-id/</a:t>
            </a:r>
            <a:endParaRPr lang="en-US" dirty="0"/>
          </a:p>
        </p:txBody>
      </p:sp>
      <p:sp>
        <p:nvSpPr>
          <p:cNvPr id="249"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pPr/>
              <a:t>32</a:t>
            </a:fld>
            <a:endParaRPr/>
          </a:p>
        </p:txBody>
      </p:sp>
    </p:spTree>
    <p:extLst>
      <p:ext uri="{BB962C8B-B14F-4D97-AF65-F5344CB8AC3E}">
        <p14:creationId xmlns:p14="http://schemas.microsoft.com/office/powerpoint/2010/main" val="1805590082"/>
      </p:ext>
    </p:extLst>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Rectangle"/>
          <p:cNvSpPr/>
          <p:nvPr/>
        </p:nvSpPr>
        <p:spPr>
          <a:xfrm>
            <a:off x="0" y="0"/>
            <a:ext cx="9144000" cy="1143000"/>
          </a:xfrm>
          <a:prstGeom prst="rect">
            <a:avLst/>
          </a:prstGeom>
          <a:solidFill>
            <a:srgbClr val="5D70B7"/>
          </a:solidFill>
        </p:spPr>
        <p:txBody>
          <a:bodyPr lIns="35719" tIns="35719" rIns="35719" bIns="35719" anchor="ctr"/>
          <a:lstStyle/>
          <a:p>
            <a:endParaRPr sz="1125"/>
          </a:p>
        </p:txBody>
      </p:sp>
      <p:pic>
        <p:nvPicPr>
          <p:cNvPr id="243" name="pwg-4dark-bkgrnd-transparency.png" descr="pwg-4dark-bkgrnd-transparency.png"/>
          <p:cNvPicPr>
            <a:picLocks noChangeAspect="1"/>
          </p:cNvPicPr>
          <p:nvPr/>
        </p:nvPicPr>
        <p:blipFill>
          <a:blip r:embed="rId2" cstate="print"/>
          <a:stretch>
            <a:fillRect/>
          </a:stretch>
        </p:blipFill>
        <p:spPr>
          <a:xfrm>
            <a:off x="8161734" y="125016"/>
            <a:ext cx="855606" cy="892969"/>
          </a:xfrm>
          <a:prstGeom prst="rect">
            <a:avLst/>
          </a:prstGeom>
        </p:spPr>
      </p:pic>
      <p:sp>
        <p:nvSpPr>
          <p:cNvPr id="244" name="Rectangle"/>
          <p:cNvSpPr/>
          <p:nvPr/>
        </p:nvSpPr>
        <p:spPr>
          <a:xfrm>
            <a:off x="0" y="6625828"/>
            <a:ext cx="9144000" cy="232172"/>
          </a:xfrm>
          <a:prstGeom prst="rect">
            <a:avLst/>
          </a:prstGeom>
          <a:solidFill>
            <a:srgbClr val="5D70B7"/>
          </a:solidFill>
          <a:ln>
            <a:miter lim="400000"/>
          </a:ln>
        </p:spPr>
        <p:txBody>
          <a:bodyPr lIns="35719" tIns="35719" rIns="35719" bIns="35719" anchor="ctr"/>
          <a:lstStyle/>
          <a:p>
            <a:endParaRPr sz="1125"/>
          </a:p>
        </p:txBody>
      </p:sp>
      <p:sp>
        <p:nvSpPr>
          <p:cNvPr id="245" name="Copyright © 2018 The Printer Working Group. All rights reserved. The IPP Everywhere and PWG logos are trademarks of the IEEE-ISTO."/>
          <p:cNvSpPr txBox="1"/>
          <p:nvPr/>
        </p:nvSpPr>
        <p:spPr>
          <a:xfrm>
            <a:off x="125016" y="6664601"/>
            <a:ext cx="8483203" cy="1514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sz="984" dirty="0"/>
              <a:t>Copyright © 20</a:t>
            </a:r>
            <a:r>
              <a:rPr lang="en-US" sz="984" dirty="0"/>
              <a:t>20</a:t>
            </a:r>
            <a:r>
              <a:rPr sz="984" dirty="0"/>
              <a:t> The Printer Working Group. All rights reserved. The IPP Everywhere and PWG logos are trademarks of the IEEE-ISTO.</a:t>
            </a:r>
          </a:p>
        </p:txBody>
      </p:sp>
      <p:sp>
        <p:nvSpPr>
          <p:cNvPr id="246" name="®"/>
          <p:cNvSpPr txBox="1"/>
          <p:nvPr/>
        </p:nvSpPr>
        <p:spPr>
          <a:xfrm>
            <a:off x="8840391" y="812602"/>
            <a:ext cx="118623" cy="1478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5719" tIns="35719" rIns="35719" bIns="35719">
            <a:spAutoFit/>
          </a:bodyPr>
          <a:lstStyle>
            <a:lvl1pPr>
              <a:defRPr sz="700"/>
            </a:lvl1pPr>
          </a:lstStyle>
          <a:p>
            <a:r>
              <a:rPr sz="492"/>
              <a:t>®</a:t>
            </a:r>
          </a:p>
        </p:txBody>
      </p:sp>
      <p:sp>
        <p:nvSpPr>
          <p:cNvPr id="247" name="TLS 1.3"/>
          <p:cNvSpPr txBox="1">
            <a:spLocks noGrp="1"/>
          </p:cNvSpPr>
          <p:nvPr>
            <p:ph type="title"/>
          </p:nvPr>
        </p:nvSpPr>
        <p:spPr>
          <a:prstGeom prst="rect">
            <a:avLst/>
          </a:prstGeom>
        </p:spPr>
        <p:txBody>
          <a:bodyPr/>
          <a:lstStyle/>
          <a:p>
            <a:r>
              <a:rPr lang="en-US" sz="2672" dirty="0"/>
              <a:t>Extensions for TLS (2 of 3)</a:t>
            </a:r>
            <a:endParaRPr sz="2672" dirty="0"/>
          </a:p>
        </p:txBody>
      </p:sp>
      <p:sp>
        <p:nvSpPr>
          <p:cNvPr id="248" name="Final RFC published!…"/>
          <p:cNvSpPr txBox="1">
            <a:spLocks noGrp="1"/>
          </p:cNvSpPr>
          <p:nvPr>
            <p:ph type="body" idx="1"/>
          </p:nvPr>
        </p:nvSpPr>
        <p:spPr>
          <a:xfrm>
            <a:off x="130878" y="1143000"/>
            <a:ext cx="8824210" cy="5257800"/>
          </a:xfrm>
          <a:prstGeom prst="rect">
            <a:avLst/>
          </a:prstGeom>
        </p:spPr>
        <p:txBody>
          <a:bodyPr/>
          <a:lstStyle/>
          <a:p>
            <a:r>
              <a:rPr lang="en-US" dirty="0"/>
              <a:t>Semi-Static Diffie-Hellman Key Establishment for TLS/1.3, draft-00, January 2020</a:t>
            </a:r>
            <a:br>
              <a:rPr lang="en-US" dirty="0"/>
            </a:br>
            <a:r>
              <a:rPr lang="en-US" dirty="0">
                <a:hlinkClick r:id="rId3"/>
              </a:rPr>
              <a:t>https://datatracker.ietf.org/doc/draft-ietf-tls-semistatic-dh/</a:t>
            </a:r>
            <a:endParaRPr lang="en-US" dirty="0"/>
          </a:p>
          <a:p>
            <a:r>
              <a:rPr lang="en-US" dirty="0"/>
              <a:t>Exported Authenticators in TLS, draft-11, December 2019</a:t>
            </a:r>
            <a:br>
              <a:rPr lang="en-US" dirty="0"/>
            </a:br>
            <a:r>
              <a:rPr lang="en-US" dirty="0">
                <a:hlinkClick r:id="rId4"/>
              </a:rPr>
              <a:t>https://datatracker.ietf.org/doc/draft-ietf-tls-exported-authenticator/</a:t>
            </a:r>
            <a:endParaRPr lang="en-US" dirty="0"/>
          </a:p>
          <a:p>
            <a:r>
              <a:rPr lang="en-US" dirty="0"/>
              <a:t>Encrypted Server Name Indication for TLS/1.3, draft-05, November 2019</a:t>
            </a:r>
            <a:br>
              <a:rPr lang="en-US" dirty="0"/>
            </a:br>
            <a:r>
              <a:rPr lang="en-US" dirty="0">
                <a:hlinkClick r:id="rId5"/>
              </a:rPr>
              <a:t>https://d</a:t>
            </a:r>
            <a:r>
              <a:rPr lang="en-US" dirty="0">
                <a:hlinkClick r:id="rId6"/>
              </a:rPr>
              <a:t>atatracker.ietf.org/doc/draft-ietf-tls-esni/</a:t>
            </a:r>
            <a:endParaRPr lang="en-US" dirty="0"/>
          </a:p>
          <a:p>
            <a:r>
              <a:rPr lang="en-US" dirty="0"/>
              <a:t>TLS/1.3 Extension for Certificate-based Authentication with an External Pre-Shared Key, draft-07, December 2019, RFC Editor</a:t>
            </a:r>
            <a:br>
              <a:rPr lang="en-US" dirty="0"/>
            </a:br>
            <a:r>
              <a:rPr lang="en-US" dirty="0">
                <a:hlinkClick r:id="rId7"/>
              </a:rPr>
              <a:t>https://datatracker.ietf.org/doc/draft-ietf-tls-tls13-cert-with-extern-psk/</a:t>
            </a:r>
            <a:endParaRPr lang="en-US" dirty="0"/>
          </a:p>
          <a:p>
            <a:endParaRPr lang="en-US" dirty="0"/>
          </a:p>
          <a:p>
            <a:endParaRPr lang="en-US" dirty="0"/>
          </a:p>
          <a:p>
            <a:endParaRPr lang="en-US" dirty="0"/>
          </a:p>
          <a:p>
            <a:endParaRPr lang="en-US" dirty="0"/>
          </a:p>
          <a:p>
            <a:endParaRPr lang="en-US" dirty="0"/>
          </a:p>
        </p:txBody>
      </p:sp>
      <p:sp>
        <p:nvSpPr>
          <p:cNvPr id="249"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pPr/>
              <a:t>33</a:t>
            </a:fld>
            <a:endParaRPr/>
          </a:p>
        </p:txBody>
      </p:sp>
    </p:spTree>
    <p:extLst>
      <p:ext uri="{BB962C8B-B14F-4D97-AF65-F5344CB8AC3E}">
        <p14:creationId xmlns:p14="http://schemas.microsoft.com/office/powerpoint/2010/main" val="3586865285"/>
      </p:ext>
    </p:extLst>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Rectangle"/>
          <p:cNvSpPr/>
          <p:nvPr/>
        </p:nvSpPr>
        <p:spPr>
          <a:xfrm>
            <a:off x="0" y="0"/>
            <a:ext cx="9144000" cy="1143000"/>
          </a:xfrm>
          <a:prstGeom prst="rect">
            <a:avLst/>
          </a:prstGeom>
          <a:solidFill>
            <a:srgbClr val="5D70B7"/>
          </a:solidFill>
        </p:spPr>
        <p:txBody>
          <a:bodyPr lIns="35719" tIns="35719" rIns="35719" bIns="35719" anchor="ctr"/>
          <a:lstStyle/>
          <a:p>
            <a:endParaRPr sz="1125"/>
          </a:p>
        </p:txBody>
      </p:sp>
      <p:pic>
        <p:nvPicPr>
          <p:cNvPr id="243" name="pwg-4dark-bkgrnd-transparency.png" descr="pwg-4dark-bkgrnd-transparency.png"/>
          <p:cNvPicPr>
            <a:picLocks noChangeAspect="1"/>
          </p:cNvPicPr>
          <p:nvPr/>
        </p:nvPicPr>
        <p:blipFill>
          <a:blip r:embed="rId2" cstate="print"/>
          <a:stretch>
            <a:fillRect/>
          </a:stretch>
        </p:blipFill>
        <p:spPr>
          <a:xfrm>
            <a:off x="8161734" y="125016"/>
            <a:ext cx="855606" cy="892969"/>
          </a:xfrm>
          <a:prstGeom prst="rect">
            <a:avLst/>
          </a:prstGeom>
        </p:spPr>
      </p:pic>
      <p:sp>
        <p:nvSpPr>
          <p:cNvPr id="244" name="Rectangle"/>
          <p:cNvSpPr/>
          <p:nvPr/>
        </p:nvSpPr>
        <p:spPr>
          <a:xfrm>
            <a:off x="0" y="6625828"/>
            <a:ext cx="9144000" cy="232172"/>
          </a:xfrm>
          <a:prstGeom prst="rect">
            <a:avLst/>
          </a:prstGeom>
          <a:solidFill>
            <a:srgbClr val="5D70B7"/>
          </a:solidFill>
          <a:ln>
            <a:miter lim="400000"/>
          </a:ln>
        </p:spPr>
        <p:txBody>
          <a:bodyPr lIns="35719" tIns="35719" rIns="35719" bIns="35719" anchor="ctr"/>
          <a:lstStyle/>
          <a:p>
            <a:endParaRPr sz="1125"/>
          </a:p>
        </p:txBody>
      </p:sp>
      <p:sp>
        <p:nvSpPr>
          <p:cNvPr id="245" name="Copyright © 2018 The Printer Working Group. All rights reserved. The IPP Everywhere and PWG logos are trademarks of the IEEE-ISTO."/>
          <p:cNvSpPr txBox="1"/>
          <p:nvPr/>
        </p:nvSpPr>
        <p:spPr>
          <a:xfrm>
            <a:off x="125016" y="6664601"/>
            <a:ext cx="8483203" cy="1514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sz="984" dirty="0"/>
              <a:t>Copyright © 20</a:t>
            </a:r>
            <a:r>
              <a:rPr lang="en-US" sz="984" dirty="0"/>
              <a:t>20</a:t>
            </a:r>
            <a:r>
              <a:rPr sz="984" dirty="0"/>
              <a:t> The Printer Working Group. All rights reserved. The IPP Everywhere and PWG logos are trademarks of the IEEE-ISTO.</a:t>
            </a:r>
          </a:p>
        </p:txBody>
      </p:sp>
      <p:sp>
        <p:nvSpPr>
          <p:cNvPr id="246" name="®"/>
          <p:cNvSpPr txBox="1"/>
          <p:nvPr/>
        </p:nvSpPr>
        <p:spPr>
          <a:xfrm>
            <a:off x="8840391" y="812602"/>
            <a:ext cx="118623" cy="1478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5719" tIns="35719" rIns="35719" bIns="35719">
            <a:spAutoFit/>
          </a:bodyPr>
          <a:lstStyle>
            <a:lvl1pPr>
              <a:defRPr sz="700"/>
            </a:lvl1pPr>
          </a:lstStyle>
          <a:p>
            <a:r>
              <a:rPr sz="492"/>
              <a:t>®</a:t>
            </a:r>
          </a:p>
        </p:txBody>
      </p:sp>
      <p:sp>
        <p:nvSpPr>
          <p:cNvPr id="247" name="TLS 1.3"/>
          <p:cNvSpPr txBox="1">
            <a:spLocks noGrp="1"/>
          </p:cNvSpPr>
          <p:nvPr>
            <p:ph type="title"/>
          </p:nvPr>
        </p:nvSpPr>
        <p:spPr>
          <a:prstGeom prst="rect">
            <a:avLst/>
          </a:prstGeom>
        </p:spPr>
        <p:txBody>
          <a:bodyPr/>
          <a:lstStyle/>
          <a:p>
            <a:r>
              <a:rPr lang="en-US" sz="2672" dirty="0"/>
              <a:t>Extensions for TLS (3 </a:t>
            </a:r>
            <a:r>
              <a:rPr lang="en-US" sz="2672"/>
              <a:t>of 3)</a:t>
            </a:r>
            <a:endParaRPr sz="2672" dirty="0"/>
          </a:p>
        </p:txBody>
      </p:sp>
      <p:sp>
        <p:nvSpPr>
          <p:cNvPr id="248" name="Final RFC published!…"/>
          <p:cNvSpPr txBox="1">
            <a:spLocks noGrp="1"/>
          </p:cNvSpPr>
          <p:nvPr>
            <p:ph type="body" idx="1"/>
          </p:nvPr>
        </p:nvSpPr>
        <p:spPr>
          <a:xfrm>
            <a:off x="88673" y="1056758"/>
            <a:ext cx="8751717" cy="5257800"/>
          </a:xfrm>
          <a:prstGeom prst="rect">
            <a:avLst/>
          </a:prstGeom>
        </p:spPr>
        <p:txBody>
          <a:bodyPr/>
          <a:lstStyle/>
          <a:p>
            <a:r>
              <a:rPr lang="en-US" dirty="0"/>
              <a:t>A Flag Extension for TLS/1.3, draft-01, November 2019</a:t>
            </a:r>
            <a:br>
              <a:rPr lang="en-US" dirty="0"/>
            </a:br>
            <a:r>
              <a:rPr lang="en-US" dirty="0">
                <a:hlinkClick r:id="rId3"/>
              </a:rPr>
              <a:t>https://datatracker.ietf.org/doc/draft-ietf-tls-tlsflags/</a:t>
            </a:r>
            <a:endParaRPr lang="en-US" dirty="0"/>
          </a:p>
          <a:p>
            <a:r>
              <a:rPr lang="en-US" dirty="0"/>
              <a:t>Importing External PSKs for TLS, draft-02, November 2019</a:t>
            </a:r>
            <a:br>
              <a:rPr lang="en-US" dirty="0"/>
            </a:br>
            <a:r>
              <a:rPr lang="en-US" dirty="0">
                <a:hlinkClick r:id="rId4"/>
              </a:rPr>
              <a:t>https://datatracker.ietf.org/doc/draft-ietf-tls-external-psk-importer/</a:t>
            </a:r>
            <a:endParaRPr lang="en-US" dirty="0"/>
          </a:p>
          <a:p>
            <a:r>
              <a:rPr lang="en-US" dirty="0"/>
              <a:t>Delegated Credentials for TLS, draft-05, November 2019</a:t>
            </a:r>
            <a:br>
              <a:rPr lang="en-US" dirty="0"/>
            </a:br>
            <a:r>
              <a:rPr lang="en-US" dirty="0">
                <a:hlinkClick r:id="rId5"/>
              </a:rPr>
              <a:t>https://datatracker.ietf.org/doc/draft-ietf-tls-subcerts/</a:t>
            </a:r>
            <a:endParaRPr lang="en-US" dirty="0"/>
          </a:p>
          <a:p>
            <a:r>
              <a:rPr lang="en-US" dirty="0"/>
              <a:t>TLS Ticket Requests, draft-04, November 2019</a:t>
            </a:r>
            <a:br>
              <a:rPr lang="en-US" dirty="0"/>
            </a:br>
            <a:r>
              <a:rPr lang="en-US" dirty="0">
                <a:hlinkClick r:id="rId6"/>
              </a:rPr>
              <a:t>https://datatracker.ietf.org/doc/draft-ietf-tls-ticketrequests/</a:t>
            </a:r>
            <a:endParaRPr lang="en-US" dirty="0"/>
          </a:p>
          <a:p>
            <a:r>
              <a:rPr lang="en-US" dirty="0"/>
              <a:t>Issues and Requirements for SNI Encryption in TLS, draft-09, October 2019, RFC Editor</a:t>
            </a:r>
            <a:br>
              <a:rPr lang="en-US" dirty="0"/>
            </a:br>
            <a:r>
              <a:rPr lang="en-US" dirty="0">
                <a:hlinkClick r:id="rId7"/>
              </a:rPr>
              <a:t>https://datatracker.ietf.org/doc/draft-ietf-tls-sni-encryption/</a:t>
            </a:r>
            <a:endParaRPr lang="en-US" dirty="0"/>
          </a:p>
          <a:p>
            <a:endParaRPr lang="en-US" dirty="0"/>
          </a:p>
          <a:p>
            <a:endParaRPr lang="en-US" dirty="0"/>
          </a:p>
          <a:p>
            <a:endParaRPr lang="en-US" dirty="0"/>
          </a:p>
        </p:txBody>
      </p:sp>
      <p:sp>
        <p:nvSpPr>
          <p:cNvPr id="249"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pPr/>
              <a:t>34</a:t>
            </a:fld>
            <a:endParaRPr/>
          </a:p>
        </p:txBody>
      </p:sp>
    </p:spTree>
    <p:extLst>
      <p:ext uri="{BB962C8B-B14F-4D97-AF65-F5344CB8AC3E}">
        <p14:creationId xmlns:p14="http://schemas.microsoft.com/office/powerpoint/2010/main" val="1583933784"/>
      </p:ext>
    </p:extLst>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Rectangle"/>
          <p:cNvSpPr/>
          <p:nvPr/>
        </p:nvSpPr>
        <p:spPr>
          <a:xfrm>
            <a:off x="0" y="0"/>
            <a:ext cx="9144000" cy="1143000"/>
          </a:xfrm>
          <a:prstGeom prst="rect">
            <a:avLst/>
          </a:prstGeom>
          <a:solidFill>
            <a:srgbClr val="5D70B7"/>
          </a:solidFill>
        </p:spPr>
        <p:txBody>
          <a:bodyPr lIns="35719" tIns="35719" rIns="35719" bIns="35719" anchor="ctr"/>
          <a:lstStyle/>
          <a:p>
            <a:endParaRPr sz="1125"/>
          </a:p>
        </p:txBody>
      </p:sp>
      <p:pic>
        <p:nvPicPr>
          <p:cNvPr id="243" name="pwg-4dark-bkgrnd-transparency.png" descr="pwg-4dark-bkgrnd-transparency.png"/>
          <p:cNvPicPr>
            <a:picLocks noChangeAspect="1"/>
          </p:cNvPicPr>
          <p:nvPr/>
        </p:nvPicPr>
        <p:blipFill>
          <a:blip r:embed="rId2" cstate="print"/>
          <a:stretch>
            <a:fillRect/>
          </a:stretch>
        </p:blipFill>
        <p:spPr>
          <a:xfrm>
            <a:off x="8161734" y="125016"/>
            <a:ext cx="855606" cy="892969"/>
          </a:xfrm>
          <a:prstGeom prst="rect">
            <a:avLst/>
          </a:prstGeom>
        </p:spPr>
      </p:pic>
      <p:sp>
        <p:nvSpPr>
          <p:cNvPr id="244" name="Rectangle"/>
          <p:cNvSpPr/>
          <p:nvPr/>
        </p:nvSpPr>
        <p:spPr>
          <a:xfrm>
            <a:off x="0" y="6625828"/>
            <a:ext cx="9144000" cy="232172"/>
          </a:xfrm>
          <a:prstGeom prst="rect">
            <a:avLst/>
          </a:prstGeom>
          <a:solidFill>
            <a:srgbClr val="5D70B7"/>
          </a:solidFill>
          <a:ln>
            <a:miter lim="400000"/>
          </a:ln>
        </p:spPr>
        <p:txBody>
          <a:bodyPr lIns="35719" tIns="35719" rIns="35719" bIns="35719" anchor="ctr"/>
          <a:lstStyle/>
          <a:p>
            <a:endParaRPr sz="1125"/>
          </a:p>
        </p:txBody>
      </p:sp>
      <p:sp>
        <p:nvSpPr>
          <p:cNvPr id="245" name="Copyright © 2018 The Printer Working Group. All rights reserved. The IPP Everywhere and PWG logos are trademarks of the IEEE-ISTO."/>
          <p:cNvSpPr txBox="1"/>
          <p:nvPr/>
        </p:nvSpPr>
        <p:spPr>
          <a:xfrm>
            <a:off x="125016" y="6664601"/>
            <a:ext cx="8483203" cy="1514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sz="984" dirty="0"/>
              <a:t>Copyright © 20</a:t>
            </a:r>
            <a:r>
              <a:rPr lang="en-US" sz="984" dirty="0"/>
              <a:t>20</a:t>
            </a:r>
            <a:r>
              <a:rPr sz="984" dirty="0"/>
              <a:t> The Printer Working Group. All rights reserved. The IPP Everywhere and PWG logos are trademarks of the IEEE-ISTO.</a:t>
            </a:r>
          </a:p>
        </p:txBody>
      </p:sp>
      <p:sp>
        <p:nvSpPr>
          <p:cNvPr id="246" name="®"/>
          <p:cNvSpPr txBox="1"/>
          <p:nvPr/>
        </p:nvSpPr>
        <p:spPr>
          <a:xfrm>
            <a:off x="8840391" y="812602"/>
            <a:ext cx="118623" cy="1478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5719" tIns="35719" rIns="35719" bIns="35719">
            <a:spAutoFit/>
          </a:bodyPr>
          <a:lstStyle>
            <a:lvl1pPr>
              <a:defRPr sz="700"/>
            </a:lvl1pPr>
          </a:lstStyle>
          <a:p>
            <a:r>
              <a:rPr sz="492"/>
              <a:t>®</a:t>
            </a:r>
          </a:p>
        </p:txBody>
      </p:sp>
      <p:sp>
        <p:nvSpPr>
          <p:cNvPr id="247" name="TLS 1.3"/>
          <p:cNvSpPr txBox="1">
            <a:spLocks noGrp="1"/>
          </p:cNvSpPr>
          <p:nvPr>
            <p:ph type="title"/>
          </p:nvPr>
        </p:nvSpPr>
        <p:spPr>
          <a:prstGeom prst="rect">
            <a:avLst/>
          </a:prstGeom>
        </p:spPr>
        <p:txBody>
          <a:bodyPr/>
          <a:lstStyle/>
          <a:p>
            <a:r>
              <a:rPr lang="en-US" sz="2672" dirty="0"/>
              <a:t>TLS/1.2 Cipher Suites &amp; Profiles</a:t>
            </a:r>
            <a:endParaRPr sz="2672" dirty="0"/>
          </a:p>
        </p:txBody>
      </p:sp>
      <p:sp>
        <p:nvSpPr>
          <p:cNvPr id="248" name="Final RFC published!…"/>
          <p:cNvSpPr txBox="1">
            <a:spLocks noGrp="1"/>
          </p:cNvSpPr>
          <p:nvPr>
            <p:ph type="body" idx="1"/>
          </p:nvPr>
        </p:nvSpPr>
        <p:spPr>
          <a:xfrm>
            <a:off x="122670" y="1086974"/>
            <a:ext cx="8832417" cy="5257800"/>
          </a:xfrm>
          <a:prstGeom prst="rect">
            <a:avLst/>
          </a:prstGeom>
        </p:spPr>
        <p:txBody>
          <a:bodyPr/>
          <a:lstStyle/>
          <a:p>
            <a:r>
              <a:rPr lang="en-US" dirty="0"/>
              <a:t>TLS/1.2 Mandatory Cipher Suites </a:t>
            </a:r>
            <a:endParaRPr lang="en-US" u="sng" dirty="0"/>
          </a:p>
          <a:p>
            <a:pPr lvl="1"/>
            <a:r>
              <a:rPr lang="en-US" dirty="0">
                <a:solidFill>
                  <a:schemeClr val="accent5"/>
                </a:solidFill>
              </a:rPr>
              <a:t>Original MTI of TLS_RSA_WITH_AES_128_CBC_SHA is obsolete</a:t>
            </a:r>
            <a:endParaRPr lang="en-US" sz="1406" dirty="0">
              <a:solidFill>
                <a:schemeClr val="accent5"/>
              </a:solidFill>
            </a:endParaRPr>
          </a:p>
          <a:p>
            <a:pPr lvl="2"/>
            <a:r>
              <a:rPr lang="en-US" sz="1406" dirty="0">
                <a:solidFill>
                  <a:schemeClr val="accent5"/>
                </a:solidFill>
              </a:rPr>
              <a:t>MTI of TLS_RSA_WITH_AES_128_CBC_SHA is a serious bug (use of SHA-1)</a:t>
            </a:r>
          </a:p>
          <a:p>
            <a:pPr lvl="1"/>
            <a:r>
              <a:rPr lang="en-US" dirty="0"/>
              <a:t>Current MTI of TLS_AES_128_GCM_SHA256 (same as TLS/1.3)</a:t>
            </a:r>
          </a:p>
          <a:p>
            <a:pPr lvl="1"/>
            <a:r>
              <a:rPr lang="en-US" dirty="0"/>
              <a:t>Other cipher suites SHOULD only be supported if specified in an implementation supported IETF TLS application profile standard</a:t>
            </a:r>
          </a:p>
          <a:p>
            <a:r>
              <a:rPr lang="en-US" dirty="0"/>
              <a:t>TLS Application Layer Protocol Negotiation Extension, July 2014</a:t>
            </a:r>
            <a:br>
              <a:rPr lang="en-US" dirty="0"/>
            </a:br>
            <a:r>
              <a:rPr lang="en-US" u="sng" dirty="0">
                <a:hlinkClick r:id="rId3"/>
              </a:rPr>
              <a:t>https://tools.ietf.org/html/rfc7301</a:t>
            </a:r>
            <a:endParaRPr lang="en-US" u="sng" dirty="0"/>
          </a:p>
          <a:p>
            <a:pPr lvl="1"/>
            <a:r>
              <a:rPr lang="en-US" dirty="0"/>
              <a:t>When multiple application protocols are used on same TCP/UDP port</a:t>
            </a:r>
          </a:p>
          <a:p>
            <a:pPr lvl="2"/>
            <a:r>
              <a:rPr lang="en-US" sz="1406" dirty="0"/>
              <a:t>Defines application layer protocol negotiation extension within TLS handshake </a:t>
            </a:r>
          </a:p>
          <a:p>
            <a:r>
              <a:rPr lang="en-US" dirty="0"/>
              <a:t>OAuth 2.0 Mutual TLS Client Auth and Certificate Bound Access Tokens, draft-17, August 2019, RFC Editor</a:t>
            </a:r>
            <a:br>
              <a:rPr lang="en-US" dirty="0"/>
            </a:br>
            <a:r>
              <a:rPr lang="en-US" dirty="0">
                <a:hlinkClick r:id="rId4"/>
              </a:rPr>
              <a:t>https://datatracker.ietf.org/doc/draft-ietf-oauth-mtls/</a:t>
            </a:r>
            <a:endParaRPr lang="en-US" dirty="0"/>
          </a:p>
          <a:p>
            <a:r>
              <a:rPr lang="en-US" dirty="0"/>
              <a:t>Suite B Profile for TLS, RFC 6460, January 2012, Historic</a:t>
            </a:r>
            <a:br>
              <a:rPr lang="en-US" dirty="0"/>
            </a:br>
            <a:r>
              <a:rPr lang="en-US" dirty="0">
                <a:hlinkClick r:id="rId5"/>
              </a:rPr>
              <a:t>https://tools.ietf.org/html/rfc6460</a:t>
            </a:r>
            <a:endParaRPr lang="en-US" dirty="0"/>
          </a:p>
        </p:txBody>
      </p:sp>
      <p:sp>
        <p:nvSpPr>
          <p:cNvPr id="249"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pPr/>
              <a:t>35</a:t>
            </a:fld>
            <a:endParaRPr/>
          </a:p>
        </p:txBody>
      </p:sp>
    </p:spTree>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Rectangle"/>
          <p:cNvSpPr/>
          <p:nvPr/>
        </p:nvSpPr>
        <p:spPr>
          <a:xfrm>
            <a:off x="0" y="0"/>
            <a:ext cx="9144000" cy="1143000"/>
          </a:xfrm>
          <a:prstGeom prst="rect">
            <a:avLst/>
          </a:prstGeom>
          <a:solidFill>
            <a:srgbClr val="5D70B7"/>
          </a:solidFill>
        </p:spPr>
        <p:txBody>
          <a:bodyPr lIns="35719" tIns="35719" rIns="35719" bIns="35719" anchor="ctr"/>
          <a:lstStyle/>
          <a:p>
            <a:endParaRPr sz="1125"/>
          </a:p>
        </p:txBody>
      </p:sp>
      <p:pic>
        <p:nvPicPr>
          <p:cNvPr id="243" name="pwg-4dark-bkgrnd-transparency.png" descr="pwg-4dark-bkgrnd-transparency.png"/>
          <p:cNvPicPr>
            <a:picLocks noChangeAspect="1"/>
          </p:cNvPicPr>
          <p:nvPr/>
        </p:nvPicPr>
        <p:blipFill>
          <a:blip r:embed="rId2" cstate="print"/>
          <a:stretch>
            <a:fillRect/>
          </a:stretch>
        </p:blipFill>
        <p:spPr>
          <a:xfrm>
            <a:off x="8161734" y="125016"/>
            <a:ext cx="855606" cy="892969"/>
          </a:xfrm>
          <a:prstGeom prst="rect">
            <a:avLst/>
          </a:prstGeom>
        </p:spPr>
      </p:pic>
      <p:sp>
        <p:nvSpPr>
          <p:cNvPr id="244" name="Rectangle"/>
          <p:cNvSpPr/>
          <p:nvPr/>
        </p:nvSpPr>
        <p:spPr>
          <a:xfrm>
            <a:off x="0" y="6625828"/>
            <a:ext cx="9144000" cy="232172"/>
          </a:xfrm>
          <a:prstGeom prst="rect">
            <a:avLst/>
          </a:prstGeom>
          <a:solidFill>
            <a:srgbClr val="5D70B7"/>
          </a:solidFill>
          <a:ln>
            <a:miter lim="400000"/>
          </a:ln>
        </p:spPr>
        <p:txBody>
          <a:bodyPr lIns="35719" tIns="35719" rIns="35719" bIns="35719" anchor="ctr"/>
          <a:lstStyle/>
          <a:p>
            <a:endParaRPr sz="1125"/>
          </a:p>
        </p:txBody>
      </p:sp>
      <p:sp>
        <p:nvSpPr>
          <p:cNvPr id="245" name="Copyright © 2018 The Printer Working Group. All rights reserved. The IPP Everywhere and PWG logos are trademarks of the IEEE-ISTO."/>
          <p:cNvSpPr txBox="1"/>
          <p:nvPr/>
        </p:nvSpPr>
        <p:spPr>
          <a:xfrm>
            <a:off x="125016" y="6664601"/>
            <a:ext cx="8483203" cy="1514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sz="984" dirty="0"/>
              <a:t>Copyright © 20</a:t>
            </a:r>
            <a:r>
              <a:rPr lang="en-US" sz="984" dirty="0"/>
              <a:t>20</a:t>
            </a:r>
            <a:r>
              <a:rPr sz="984" dirty="0"/>
              <a:t> The Printer Working Group. All rights reserved. The IPP Everywhere and PWG logos are trademarks of the IEEE-ISTO.</a:t>
            </a:r>
          </a:p>
        </p:txBody>
      </p:sp>
      <p:sp>
        <p:nvSpPr>
          <p:cNvPr id="246" name="®"/>
          <p:cNvSpPr txBox="1"/>
          <p:nvPr/>
        </p:nvSpPr>
        <p:spPr>
          <a:xfrm>
            <a:off x="8840391" y="812602"/>
            <a:ext cx="118623" cy="1478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5719" tIns="35719" rIns="35719" bIns="35719">
            <a:spAutoFit/>
          </a:bodyPr>
          <a:lstStyle>
            <a:lvl1pPr>
              <a:defRPr sz="700"/>
            </a:lvl1pPr>
          </a:lstStyle>
          <a:p>
            <a:r>
              <a:rPr sz="492"/>
              <a:t>®</a:t>
            </a:r>
          </a:p>
        </p:txBody>
      </p:sp>
      <p:sp>
        <p:nvSpPr>
          <p:cNvPr id="247" name="TLS 1.3"/>
          <p:cNvSpPr txBox="1">
            <a:spLocks noGrp="1"/>
          </p:cNvSpPr>
          <p:nvPr>
            <p:ph type="title"/>
          </p:nvPr>
        </p:nvSpPr>
        <p:spPr>
          <a:prstGeom prst="rect">
            <a:avLst/>
          </a:prstGeom>
        </p:spPr>
        <p:txBody>
          <a:bodyPr/>
          <a:lstStyle/>
          <a:p>
            <a:r>
              <a:rPr lang="en-US" sz="2672" dirty="0"/>
              <a:t>TLS/1.3 Ciphers &amp; IANA Registry</a:t>
            </a:r>
            <a:endParaRPr sz="2672" dirty="0"/>
          </a:p>
        </p:txBody>
      </p:sp>
      <p:sp>
        <p:nvSpPr>
          <p:cNvPr id="248" name="Final RFC published!…"/>
          <p:cNvSpPr txBox="1">
            <a:spLocks noGrp="1"/>
          </p:cNvSpPr>
          <p:nvPr>
            <p:ph type="body" idx="1"/>
          </p:nvPr>
        </p:nvSpPr>
        <p:spPr>
          <a:xfrm>
            <a:off x="89847" y="1187054"/>
            <a:ext cx="8927493" cy="5257800"/>
          </a:xfrm>
          <a:prstGeom prst="rect">
            <a:avLst/>
          </a:prstGeom>
        </p:spPr>
        <p:txBody>
          <a:bodyPr/>
          <a:lstStyle/>
          <a:p>
            <a:r>
              <a:rPr lang="en-US" dirty="0"/>
              <a:t>TLS/1.3 Mandatory Cipher Suites </a:t>
            </a:r>
            <a:endParaRPr lang="en-US" u="sng" dirty="0"/>
          </a:p>
          <a:p>
            <a:pPr lvl="1"/>
            <a:r>
              <a:rPr lang="en-US" dirty="0"/>
              <a:t>Current MTI of TLS_AES_128_GCM_SHA256</a:t>
            </a:r>
          </a:p>
          <a:p>
            <a:pPr lvl="2"/>
            <a:r>
              <a:rPr lang="en-US" sz="1406" dirty="0"/>
              <a:t>Defined in Appendix B.4 of RFC 8446</a:t>
            </a:r>
          </a:p>
          <a:p>
            <a:pPr lvl="1"/>
            <a:r>
              <a:rPr lang="en-US" dirty="0"/>
              <a:t>Recommends support for TLS_AES_256_GCM_SHA384</a:t>
            </a:r>
          </a:p>
          <a:p>
            <a:pPr lvl="2"/>
            <a:r>
              <a:rPr lang="en-US" sz="1406" dirty="0"/>
              <a:t>Defined in Appendix B.4 of RFC 8446</a:t>
            </a:r>
          </a:p>
          <a:p>
            <a:pPr lvl="1"/>
            <a:r>
              <a:rPr lang="en-US" sz="1617" dirty="0"/>
              <a:t>Recommends support for TLS_CHACHA20_POLY1305_SHA256</a:t>
            </a:r>
          </a:p>
          <a:p>
            <a:pPr lvl="2"/>
            <a:r>
              <a:rPr lang="en-US" sz="1406" dirty="0"/>
              <a:t>Defined in RFC 8439</a:t>
            </a:r>
          </a:p>
          <a:p>
            <a:pPr lvl="1"/>
            <a:r>
              <a:rPr lang="en-US" dirty="0"/>
              <a:t>Other cipher suites SHOULD only be supported if specified in an implementation supported IETF TLS application profile standard</a:t>
            </a:r>
          </a:p>
          <a:p>
            <a:r>
              <a:rPr lang="en-US" dirty="0"/>
              <a:t>IANA Registry Updates for TLS and DTLS</a:t>
            </a:r>
            <a:br>
              <a:rPr lang="en-US" dirty="0"/>
            </a:br>
            <a:r>
              <a:rPr lang="en-US" dirty="0">
                <a:hlinkClick r:id="rId3"/>
              </a:rPr>
              <a:t>https://tools.ietf.org/html/rfc8447</a:t>
            </a:r>
            <a:endParaRPr lang="en-US" dirty="0"/>
          </a:p>
          <a:p>
            <a:pPr lvl="1"/>
            <a:r>
              <a:rPr lang="en-US" dirty="0"/>
              <a:t>For use with TLS/1.2 and TLS/1.3 – updates RFCs 3749, 5077, 4680, 5246, 5705, 5878, 6520, 7301</a:t>
            </a:r>
          </a:p>
          <a:p>
            <a:pPr lvl="2"/>
            <a:r>
              <a:rPr lang="en-US" sz="1406" dirty="0"/>
              <a:t>Defines new registration policy and registry annotation mechanism</a:t>
            </a:r>
          </a:p>
          <a:p>
            <a:pPr lvl="2"/>
            <a:r>
              <a:rPr lang="en-US" sz="1406" dirty="0">
                <a:hlinkClick r:id="rId4"/>
              </a:rPr>
              <a:t>https://www.iana.org/assignments/tls-parameters/tls-parameters.xhtml</a:t>
            </a:r>
            <a:endParaRPr lang="en-US" sz="1406" dirty="0"/>
          </a:p>
          <a:p>
            <a:pPr lvl="2"/>
            <a:r>
              <a:rPr lang="en-US" sz="1406" dirty="0">
                <a:hlinkClick r:id="rId5"/>
              </a:rPr>
              <a:t>https://www.iana.org/assignments/tls-extensiontype-values/tls-extensiontype-values.xhtml</a:t>
            </a:r>
            <a:endParaRPr lang="en-US" sz="1406" dirty="0"/>
          </a:p>
        </p:txBody>
      </p:sp>
      <p:sp>
        <p:nvSpPr>
          <p:cNvPr id="249"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pPr/>
              <a:t>36</a:t>
            </a:fld>
            <a:endParaRPr/>
          </a:p>
        </p:txBody>
      </p:sp>
    </p:spTree>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Rectangle"/>
          <p:cNvSpPr/>
          <p:nvPr/>
        </p:nvSpPr>
        <p:spPr>
          <a:xfrm>
            <a:off x="0" y="0"/>
            <a:ext cx="9144000" cy="1143000"/>
          </a:xfrm>
          <a:prstGeom prst="rect">
            <a:avLst/>
          </a:prstGeom>
          <a:solidFill>
            <a:srgbClr val="5D70B7"/>
          </a:solidFill>
        </p:spPr>
        <p:txBody>
          <a:bodyPr lIns="35719" tIns="35719" rIns="35719" bIns="35719" anchor="ctr"/>
          <a:lstStyle/>
          <a:p>
            <a:endParaRPr sz="1125"/>
          </a:p>
        </p:txBody>
      </p:sp>
      <p:pic>
        <p:nvPicPr>
          <p:cNvPr id="243" name="pwg-4dark-bkgrnd-transparency.png" descr="pwg-4dark-bkgrnd-transparency.png"/>
          <p:cNvPicPr>
            <a:picLocks noChangeAspect="1"/>
          </p:cNvPicPr>
          <p:nvPr/>
        </p:nvPicPr>
        <p:blipFill>
          <a:blip r:embed="rId2" cstate="print"/>
          <a:stretch>
            <a:fillRect/>
          </a:stretch>
        </p:blipFill>
        <p:spPr>
          <a:xfrm>
            <a:off x="8161734" y="125016"/>
            <a:ext cx="855606" cy="892969"/>
          </a:xfrm>
          <a:prstGeom prst="rect">
            <a:avLst/>
          </a:prstGeom>
        </p:spPr>
      </p:pic>
      <p:sp>
        <p:nvSpPr>
          <p:cNvPr id="244" name="Rectangle"/>
          <p:cNvSpPr/>
          <p:nvPr/>
        </p:nvSpPr>
        <p:spPr>
          <a:xfrm>
            <a:off x="0" y="6625828"/>
            <a:ext cx="9144000" cy="232172"/>
          </a:xfrm>
          <a:prstGeom prst="rect">
            <a:avLst/>
          </a:prstGeom>
          <a:solidFill>
            <a:srgbClr val="5D70B7"/>
          </a:solidFill>
          <a:ln>
            <a:miter lim="400000"/>
          </a:ln>
        </p:spPr>
        <p:txBody>
          <a:bodyPr lIns="35719" tIns="35719" rIns="35719" bIns="35719" anchor="ctr"/>
          <a:lstStyle/>
          <a:p>
            <a:endParaRPr sz="1125"/>
          </a:p>
        </p:txBody>
      </p:sp>
      <p:sp>
        <p:nvSpPr>
          <p:cNvPr id="245" name="Copyright © 2018 The Printer Working Group. All rights reserved. The IPP Everywhere and PWG logos are trademarks of the IEEE-ISTO."/>
          <p:cNvSpPr txBox="1"/>
          <p:nvPr/>
        </p:nvSpPr>
        <p:spPr>
          <a:xfrm>
            <a:off x="125016" y="6664601"/>
            <a:ext cx="8483203" cy="1514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sz="984" dirty="0"/>
              <a:t>Copyright © 2</a:t>
            </a:r>
            <a:r>
              <a:rPr lang="en-US" sz="984" dirty="0"/>
              <a:t>020</a:t>
            </a:r>
            <a:r>
              <a:rPr sz="984" dirty="0"/>
              <a:t> The Printer Working Group. All rights reserved. The IPP Everywhere and PWG logos are trademarks of the IEEE-ISTO.</a:t>
            </a:r>
          </a:p>
        </p:txBody>
      </p:sp>
      <p:sp>
        <p:nvSpPr>
          <p:cNvPr id="246" name="®"/>
          <p:cNvSpPr txBox="1"/>
          <p:nvPr/>
        </p:nvSpPr>
        <p:spPr>
          <a:xfrm>
            <a:off x="8840391" y="812602"/>
            <a:ext cx="118623" cy="1478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5719" tIns="35719" rIns="35719" bIns="35719">
            <a:spAutoFit/>
          </a:bodyPr>
          <a:lstStyle>
            <a:lvl1pPr>
              <a:defRPr sz="700"/>
            </a:lvl1pPr>
          </a:lstStyle>
          <a:p>
            <a:r>
              <a:rPr sz="492"/>
              <a:t>®</a:t>
            </a:r>
          </a:p>
        </p:txBody>
      </p:sp>
      <p:sp>
        <p:nvSpPr>
          <p:cNvPr id="247" name="TLS 1.3"/>
          <p:cNvSpPr txBox="1">
            <a:spLocks noGrp="1"/>
          </p:cNvSpPr>
          <p:nvPr>
            <p:ph type="title"/>
          </p:nvPr>
        </p:nvSpPr>
        <p:spPr>
          <a:prstGeom prst="rect">
            <a:avLst/>
          </a:prstGeom>
        </p:spPr>
        <p:txBody>
          <a:bodyPr/>
          <a:lstStyle/>
          <a:p>
            <a:r>
              <a:rPr dirty="0"/>
              <a:t>TLS 1.3</a:t>
            </a:r>
            <a:r>
              <a:rPr lang="en-US" dirty="0"/>
              <a:t> Migration (1 of 3)</a:t>
            </a:r>
            <a:endParaRPr dirty="0"/>
          </a:p>
        </p:txBody>
      </p:sp>
      <p:sp>
        <p:nvSpPr>
          <p:cNvPr id="248" name="Final RFC published!…"/>
          <p:cNvSpPr txBox="1">
            <a:spLocks noGrp="1"/>
          </p:cNvSpPr>
          <p:nvPr>
            <p:ph type="body" idx="1"/>
          </p:nvPr>
        </p:nvSpPr>
        <p:spPr>
          <a:xfrm>
            <a:off x="151978" y="1142405"/>
            <a:ext cx="8803109" cy="5402461"/>
          </a:xfrm>
          <a:prstGeom prst="rect">
            <a:avLst/>
          </a:prstGeom>
        </p:spPr>
        <p:txBody>
          <a:bodyPr/>
          <a:lstStyle/>
          <a:p>
            <a:r>
              <a:rPr lang="en-US" dirty="0"/>
              <a:t>TLS/1.3, RFC 8446, August 2018</a:t>
            </a:r>
            <a:br>
              <a:rPr lang="en-US" dirty="0"/>
            </a:br>
            <a:r>
              <a:rPr u="sng" dirty="0">
                <a:hlinkClick r:id="rId3"/>
              </a:rPr>
              <a:t>https://tools.ietf.org/html/rfc8446</a:t>
            </a:r>
            <a:endParaRPr lang="en-US" u="sng" dirty="0">
              <a:hlinkClick r:id="rId3"/>
            </a:endParaRPr>
          </a:p>
          <a:p>
            <a:pPr lvl="1"/>
            <a:r>
              <a:rPr lang="en-US" dirty="0"/>
              <a:t>Obsoletes TLS/1.2 (RFC 5246)</a:t>
            </a:r>
            <a:endParaRPr u="sng" dirty="0">
              <a:hlinkClick r:id="rId3"/>
            </a:endParaRPr>
          </a:p>
          <a:p>
            <a:r>
              <a:rPr lang="en-US" dirty="0"/>
              <a:t>DTLS/1.3, draft-34, November 2019</a:t>
            </a:r>
            <a:br>
              <a:rPr lang="en-US" dirty="0"/>
            </a:br>
            <a:r>
              <a:rPr lang="en-US" u="sng" dirty="0">
                <a:hlinkClick r:id="rId4"/>
              </a:rPr>
              <a:t>https://datatracker.ietf.org/doc/draft-ietf-tls-dtls13/</a:t>
            </a:r>
            <a:endParaRPr lang="en-US" u="sng" dirty="0"/>
          </a:p>
          <a:p>
            <a:pPr lvl="1"/>
            <a:r>
              <a:rPr lang="en-US" dirty="0"/>
              <a:t>Obsoletes DTLS/1.2 (RFC 6347) – to IETF Last Call</a:t>
            </a:r>
            <a:endParaRPr u="sng" dirty="0">
              <a:hlinkClick r:id="rId5"/>
            </a:endParaRPr>
          </a:p>
          <a:p>
            <a:r>
              <a:rPr lang="en-US" dirty="0"/>
              <a:t>TLS/1.3 support in browsers</a:t>
            </a:r>
          </a:p>
          <a:p>
            <a:pPr lvl="1"/>
            <a:r>
              <a:rPr lang="en-US" dirty="0"/>
              <a:t>All major browsers now</a:t>
            </a:r>
            <a:r>
              <a:rPr dirty="0"/>
              <a:t> support </a:t>
            </a:r>
            <a:r>
              <a:rPr lang="en-US" dirty="0"/>
              <a:t>TLS/1.3</a:t>
            </a:r>
          </a:p>
          <a:p>
            <a:r>
              <a:rPr lang="en-US" dirty="0"/>
              <a:t>18 TLS libraries participated in TLS/1.3 prototyping</a:t>
            </a:r>
            <a:endParaRPr dirty="0"/>
          </a:p>
          <a:p>
            <a:r>
              <a:rPr lang="en-US" dirty="0"/>
              <a:t>All major </a:t>
            </a:r>
            <a:r>
              <a:rPr dirty="0"/>
              <a:t>TLS libraries </a:t>
            </a:r>
            <a:r>
              <a:rPr lang="en-US" dirty="0"/>
              <a:t>now have</a:t>
            </a:r>
            <a:r>
              <a:rPr dirty="0"/>
              <a:t> TLS</a:t>
            </a:r>
            <a:r>
              <a:rPr lang="en-US" dirty="0"/>
              <a:t>/</a:t>
            </a:r>
            <a:r>
              <a:rPr dirty="0"/>
              <a:t>1.3 support</a:t>
            </a:r>
          </a:p>
          <a:p>
            <a:pPr lvl="1"/>
            <a:r>
              <a:rPr dirty="0" err="1"/>
              <a:t>OpenSSL</a:t>
            </a:r>
            <a:r>
              <a:rPr dirty="0"/>
              <a:t> starting with v1.1.1</a:t>
            </a:r>
          </a:p>
          <a:p>
            <a:pPr lvl="1"/>
            <a:r>
              <a:rPr dirty="0"/>
              <a:t>GNU TLS starting with v3.6.3</a:t>
            </a:r>
          </a:p>
          <a:p>
            <a:pPr lvl="1"/>
            <a:r>
              <a:rPr dirty="0" err="1"/>
              <a:t>SecureTransport</a:t>
            </a:r>
            <a:r>
              <a:rPr dirty="0"/>
              <a:t> (</a:t>
            </a:r>
            <a:r>
              <a:rPr dirty="0" err="1"/>
              <a:t>macOS</a:t>
            </a:r>
            <a:r>
              <a:rPr dirty="0"/>
              <a:t>) starting with </a:t>
            </a:r>
            <a:r>
              <a:rPr dirty="0" err="1"/>
              <a:t>macOS</a:t>
            </a:r>
            <a:r>
              <a:rPr dirty="0"/>
              <a:t> 10.14 and </a:t>
            </a:r>
            <a:r>
              <a:rPr dirty="0" err="1"/>
              <a:t>iOS</a:t>
            </a:r>
            <a:r>
              <a:rPr dirty="0"/>
              <a:t> 12</a:t>
            </a:r>
            <a:endParaRPr lang="en-US" dirty="0"/>
          </a:p>
          <a:p>
            <a:pPr lvl="1"/>
            <a:r>
              <a:rPr lang="en-US" dirty="0" err="1"/>
              <a:t>wolfSSL</a:t>
            </a:r>
            <a:r>
              <a:rPr lang="en-US" dirty="0"/>
              <a:t> starting with v3.15.3</a:t>
            </a:r>
          </a:p>
          <a:p>
            <a:pPr lvl="1"/>
            <a:r>
              <a:rPr lang="en-US" dirty="0"/>
              <a:t>Facebook Fizz, Boring SSL, JSSE, NSS, and others coming soon</a:t>
            </a:r>
            <a:endParaRPr dirty="0"/>
          </a:p>
        </p:txBody>
      </p:sp>
      <p:sp>
        <p:nvSpPr>
          <p:cNvPr id="249"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pPr/>
              <a:t>37</a:t>
            </a:fld>
            <a:endParaRPr/>
          </a:p>
        </p:txBody>
      </p:sp>
    </p:spTree>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 name="Rectangle"/>
          <p:cNvSpPr/>
          <p:nvPr/>
        </p:nvSpPr>
        <p:spPr>
          <a:xfrm>
            <a:off x="0" y="0"/>
            <a:ext cx="9144000" cy="1143000"/>
          </a:xfrm>
          <a:prstGeom prst="rect">
            <a:avLst/>
          </a:prstGeom>
          <a:solidFill>
            <a:srgbClr val="5D70B7"/>
          </a:solidFill>
        </p:spPr>
        <p:txBody>
          <a:bodyPr lIns="35719" tIns="35719" rIns="35719" bIns="35719" anchor="ctr"/>
          <a:lstStyle/>
          <a:p>
            <a:endParaRPr sz="1125"/>
          </a:p>
        </p:txBody>
      </p:sp>
      <p:pic>
        <p:nvPicPr>
          <p:cNvPr id="252" name="pwg-4dark-bkgrnd-transparency.png" descr="pwg-4dark-bkgrnd-transparency.png"/>
          <p:cNvPicPr>
            <a:picLocks noChangeAspect="1"/>
          </p:cNvPicPr>
          <p:nvPr/>
        </p:nvPicPr>
        <p:blipFill>
          <a:blip r:embed="rId2" cstate="print"/>
          <a:stretch>
            <a:fillRect/>
          </a:stretch>
        </p:blipFill>
        <p:spPr>
          <a:xfrm>
            <a:off x="8161734" y="125016"/>
            <a:ext cx="855606" cy="892969"/>
          </a:xfrm>
          <a:prstGeom prst="rect">
            <a:avLst/>
          </a:prstGeom>
        </p:spPr>
      </p:pic>
      <p:sp>
        <p:nvSpPr>
          <p:cNvPr id="253" name="Rectangle"/>
          <p:cNvSpPr/>
          <p:nvPr/>
        </p:nvSpPr>
        <p:spPr>
          <a:xfrm>
            <a:off x="0" y="6625828"/>
            <a:ext cx="9144000" cy="232172"/>
          </a:xfrm>
          <a:prstGeom prst="rect">
            <a:avLst/>
          </a:prstGeom>
          <a:solidFill>
            <a:srgbClr val="5D70B7"/>
          </a:solidFill>
          <a:ln>
            <a:miter lim="400000"/>
          </a:ln>
        </p:spPr>
        <p:txBody>
          <a:bodyPr lIns="35719" tIns="35719" rIns="35719" bIns="35719" anchor="ctr"/>
          <a:lstStyle/>
          <a:p>
            <a:endParaRPr sz="1125"/>
          </a:p>
        </p:txBody>
      </p:sp>
      <p:sp>
        <p:nvSpPr>
          <p:cNvPr id="254" name="Copyright © 2018 The Printer Working Group. All rights reserved. The IPP Everywhere and PWG logos are trademarks of the IEEE-ISTO."/>
          <p:cNvSpPr txBox="1"/>
          <p:nvPr/>
        </p:nvSpPr>
        <p:spPr>
          <a:xfrm>
            <a:off x="125016" y="6664601"/>
            <a:ext cx="8483203" cy="1514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sz="984" dirty="0"/>
              <a:t>Copyright © 20</a:t>
            </a:r>
            <a:r>
              <a:rPr lang="en-US" sz="984" dirty="0"/>
              <a:t>20</a:t>
            </a:r>
            <a:r>
              <a:rPr sz="984" dirty="0"/>
              <a:t> The Printer Working Group. All rights reserved. The IPP Everywhere and PWG logos are trademarks of the IEEE-ISTO.</a:t>
            </a:r>
          </a:p>
        </p:txBody>
      </p:sp>
      <p:sp>
        <p:nvSpPr>
          <p:cNvPr id="255" name="®"/>
          <p:cNvSpPr txBox="1"/>
          <p:nvPr/>
        </p:nvSpPr>
        <p:spPr>
          <a:xfrm>
            <a:off x="8840391" y="812602"/>
            <a:ext cx="118623" cy="1478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5719" tIns="35719" rIns="35719" bIns="35719">
            <a:spAutoFit/>
          </a:bodyPr>
          <a:lstStyle>
            <a:lvl1pPr>
              <a:defRPr sz="700"/>
            </a:lvl1pPr>
          </a:lstStyle>
          <a:p>
            <a:r>
              <a:rPr sz="492"/>
              <a:t>®</a:t>
            </a:r>
          </a:p>
        </p:txBody>
      </p:sp>
      <p:sp>
        <p:nvSpPr>
          <p:cNvPr id="256" name="TLS 1.3 (con't)"/>
          <p:cNvSpPr txBox="1">
            <a:spLocks noGrp="1"/>
          </p:cNvSpPr>
          <p:nvPr>
            <p:ph type="title"/>
          </p:nvPr>
        </p:nvSpPr>
        <p:spPr>
          <a:prstGeom prst="rect">
            <a:avLst/>
          </a:prstGeom>
        </p:spPr>
        <p:txBody>
          <a:bodyPr/>
          <a:lstStyle/>
          <a:p>
            <a:r>
              <a:rPr lang="en-US" dirty="0"/>
              <a:t>TLS 1.3 Migration (2 of 3)</a:t>
            </a:r>
            <a:endParaRPr dirty="0"/>
          </a:p>
        </p:txBody>
      </p:sp>
      <p:sp>
        <p:nvSpPr>
          <p:cNvPr id="257" name="Lots of confusion over this new version of TLS…"/>
          <p:cNvSpPr txBox="1">
            <a:spLocks noGrp="1"/>
          </p:cNvSpPr>
          <p:nvPr>
            <p:ph type="body" idx="1"/>
          </p:nvPr>
        </p:nvSpPr>
        <p:spPr>
          <a:xfrm>
            <a:off x="251817" y="1308168"/>
            <a:ext cx="8229600" cy="5257800"/>
          </a:xfrm>
          <a:prstGeom prst="rect">
            <a:avLst/>
          </a:prstGeom>
        </p:spPr>
        <p:txBody>
          <a:bodyPr/>
          <a:lstStyle/>
          <a:p>
            <a:r>
              <a:rPr dirty="0"/>
              <a:t>Lots of confusion over this new version of TL</a:t>
            </a:r>
            <a:r>
              <a:rPr lang="en-US" dirty="0"/>
              <a:t>S</a:t>
            </a:r>
          </a:p>
          <a:p>
            <a:pPr lvl="1"/>
            <a:r>
              <a:rPr u="sng" dirty="0">
                <a:hlinkClick r:id="rId3"/>
              </a:rPr>
              <a:t>https://en.wikipedia.org/wiki/Transport_Layer_Security</a:t>
            </a:r>
            <a:endParaRPr lang="en-US" u="sng" dirty="0">
              <a:hlinkClick r:id="rId3"/>
            </a:endParaRPr>
          </a:p>
          <a:p>
            <a:pPr lvl="1"/>
            <a:r>
              <a:rPr lang="en-US" u="sng" dirty="0">
                <a:hlinkClick r:id="rId3"/>
              </a:rPr>
              <a:t>https://en.wikipedia.org/wiki/Comparison_of_TLS_implementations#Protocol_support</a:t>
            </a:r>
          </a:p>
          <a:p>
            <a:pPr lvl="1"/>
            <a:r>
              <a:rPr lang="en-US" u="sng" dirty="0">
                <a:hlinkClick r:id="rId3"/>
              </a:rPr>
              <a:t>https://www.techrepublic.com/article/tls-1-3-is-approved-heres-how-it-could-make-the-entire-internet-safer/</a:t>
            </a:r>
          </a:p>
          <a:p>
            <a:pPr lvl="1"/>
            <a:r>
              <a:rPr lang="en-US" u="sng" dirty="0">
                <a:hlinkClick r:id="rId3"/>
              </a:rPr>
              <a:t>https://www.wolfssl.com/differences-between-tls-1-2-and-tls-1-3-2/</a:t>
            </a:r>
            <a:endParaRPr u="sng" dirty="0">
              <a:hlinkClick r:id="rId3"/>
            </a:endParaRPr>
          </a:p>
          <a:p>
            <a:pPr lvl="1"/>
            <a:r>
              <a:rPr lang="en-US" dirty="0"/>
              <a:t>Customer demand for </a:t>
            </a:r>
            <a:r>
              <a:rPr dirty="0"/>
              <a:t>Clients and Printers </a:t>
            </a:r>
            <a:r>
              <a:rPr lang="en-US" dirty="0"/>
              <a:t>to</a:t>
            </a:r>
            <a:r>
              <a:rPr dirty="0"/>
              <a:t> support TLS 1.3 </a:t>
            </a:r>
            <a:r>
              <a:rPr lang="en-US" dirty="0"/>
              <a:t>ASAP!</a:t>
            </a:r>
            <a:endParaRPr dirty="0"/>
          </a:p>
          <a:p>
            <a:r>
              <a:rPr lang="en-US" dirty="0"/>
              <a:t>Testing TLS via Error Checking Tool</a:t>
            </a:r>
            <a:br>
              <a:rPr lang="en-US" dirty="0"/>
            </a:br>
            <a:r>
              <a:rPr lang="en-US" dirty="0">
                <a:hlinkClick r:id="rId4"/>
              </a:rPr>
              <a:t>https://github.com/WestpointLtd/tls_prober</a:t>
            </a:r>
            <a:endParaRPr lang="en-US" dirty="0"/>
          </a:p>
          <a:p>
            <a:pPr lvl="1"/>
            <a:r>
              <a:rPr lang="en-US" dirty="0"/>
              <a:t>TLS mailing list note from Hubert </a:t>
            </a:r>
            <a:r>
              <a:rPr lang="en-US" dirty="0" err="1"/>
              <a:t>Kario</a:t>
            </a:r>
            <a:r>
              <a:rPr lang="en-US" dirty="0"/>
              <a:t> (</a:t>
            </a:r>
            <a:r>
              <a:rPr lang="en-US" dirty="0" err="1"/>
              <a:t>Redhat</a:t>
            </a:r>
            <a:r>
              <a:rPr lang="en-US" dirty="0"/>
              <a:t>) on 13 June 2018</a:t>
            </a:r>
          </a:p>
          <a:p>
            <a:endParaRPr dirty="0"/>
          </a:p>
        </p:txBody>
      </p:sp>
      <p:sp>
        <p:nvSpPr>
          <p:cNvPr id="258"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pPr/>
              <a:t>38</a:t>
            </a:fld>
            <a:endParaRPr/>
          </a:p>
        </p:txBody>
      </p:sp>
    </p:spTree>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 name="Rectangle"/>
          <p:cNvSpPr/>
          <p:nvPr/>
        </p:nvSpPr>
        <p:spPr>
          <a:xfrm>
            <a:off x="0" y="0"/>
            <a:ext cx="9144000" cy="1143000"/>
          </a:xfrm>
          <a:prstGeom prst="rect">
            <a:avLst/>
          </a:prstGeom>
          <a:solidFill>
            <a:srgbClr val="5D70B7"/>
          </a:solidFill>
        </p:spPr>
        <p:txBody>
          <a:bodyPr lIns="35719" tIns="35719" rIns="35719" bIns="35719" anchor="ctr"/>
          <a:lstStyle/>
          <a:p>
            <a:endParaRPr sz="1125"/>
          </a:p>
        </p:txBody>
      </p:sp>
      <p:pic>
        <p:nvPicPr>
          <p:cNvPr id="252" name="pwg-4dark-bkgrnd-transparency.png" descr="pwg-4dark-bkgrnd-transparency.png"/>
          <p:cNvPicPr>
            <a:picLocks noChangeAspect="1"/>
          </p:cNvPicPr>
          <p:nvPr/>
        </p:nvPicPr>
        <p:blipFill>
          <a:blip r:embed="rId2" cstate="print"/>
          <a:stretch>
            <a:fillRect/>
          </a:stretch>
        </p:blipFill>
        <p:spPr>
          <a:xfrm>
            <a:off x="8161734" y="125016"/>
            <a:ext cx="855606" cy="892969"/>
          </a:xfrm>
          <a:prstGeom prst="rect">
            <a:avLst/>
          </a:prstGeom>
        </p:spPr>
      </p:pic>
      <p:sp>
        <p:nvSpPr>
          <p:cNvPr id="253" name="Rectangle"/>
          <p:cNvSpPr/>
          <p:nvPr/>
        </p:nvSpPr>
        <p:spPr>
          <a:xfrm>
            <a:off x="0" y="6625828"/>
            <a:ext cx="9144000" cy="232172"/>
          </a:xfrm>
          <a:prstGeom prst="rect">
            <a:avLst/>
          </a:prstGeom>
          <a:solidFill>
            <a:srgbClr val="5D70B7"/>
          </a:solidFill>
          <a:ln>
            <a:miter lim="400000"/>
          </a:ln>
        </p:spPr>
        <p:txBody>
          <a:bodyPr lIns="35719" tIns="35719" rIns="35719" bIns="35719" anchor="ctr"/>
          <a:lstStyle/>
          <a:p>
            <a:endParaRPr sz="1125"/>
          </a:p>
        </p:txBody>
      </p:sp>
      <p:sp>
        <p:nvSpPr>
          <p:cNvPr id="254" name="Copyright © 2018 The Printer Working Group. All rights reserved. The IPP Everywhere and PWG logos are trademarks of the IEEE-ISTO."/>
          <p:cNvSpPr txBox="1"/>
          <p:nvPr/>
        </p:nvSpPr>
        <p:spPr>
          <a:xfrm>
            <a:off x="125016" y="6664601"/>
            <a:ext cx="8483203" cy="1514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sz="984" dirty="0"/>
              <a:t>Copyright © 20</a:t>
            </a:r>
            <a:r>
              <a:rPr lang="en-US" sz="984" dirty="0"/>
              <a:t>20</a:t>
            </a:r>
            <a:r>
              <a:rPr sz="984" dirty="0"/>
              <a:t> The Printer Working Group. All rights reserved. The IPP Everywhere and PWG logos are trademarks of the IEEE-ISTO.</a:t>
            </a:r>
          </a:p>
        </p:txBody>
      </p:sp>
      <p:sp>
        <p:nvSpPr>
          <p:cNvPr id="255" name="®"/>
          <p:cNvSpPr txBox="1"/>
          <p:nvPr/>
        </p:nvSpPr>
        <p:spPr>
          <a:xfrm>
            <a:off x="8840391" y="812602"/>
            <a:ext cx="118623" cy="1478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5719" tIns="35719" rIns="35719" bIns="35719">
            <a:spAutoFit/>
          </a:bodyPr>
          <a:lstStyle>
            <a:lvl1pPr>
              <a:defRPr sz="700"/>
            </a:lvl1pPr>
          </a:lstStyle>
          <a:p>
            <a:r>
              <a:rPr sz="492"/>
              <a:t>®</a:t>
            </a:r>
          </a:p>
        </p:txBody>
      </p:sp>
      <p:sp>
        <p:nvSpPr>
          <p:cNvPr id="256" name="TLS 1.3 (con't)"/>
          <p:cNvSpPr txBox="1">
            <a:spLocks noGrp="1"/>
          </p:cNvSpPr>
          <p:nvPr>
            <p:ph type="title"/>
          </p:nvPr>
        </p:nvSpPr>
        <p:spPr>
          <a:prstGeom prst="rect">
            <a:avLst/>
          </a:prstGeom>
        </p:spPr>
        <p:txBody>
          <a:bodyPr/>
          <a:lstStyle/>
          <a:p>
            <a:r>
              <a:rPr lang="en-US" dirty="0"/>
              <a:t>TLS 1.3 Migration (3 of 3)</a:t>
            </a:r>
            <a:endParaRPr dirty="0"/>
          </a:p>
        </p:txBody>
      </p:sp>
      <p:sp>
        <p:nvSpPr>
          <p:cNvPr id="257" name="Lots of confusion over this new version of TLS…"/>
          <p:cNvSpPr txBox="1">
            <a:spLocks noGrp="1"/>
          </p:cNvSpPr>
          <p:nvPr>
            <p:ph type="body" idx="1"/>
          </p:nvPr>
        </p:nvSpPr>
        <p:spPr>
          <a:xfrm>
            <a:off x="102742" y="1108076"/>
            <a:ext cx="8852346" cy="5257800"/>
          </a:xfrm>
          <a:prstGeom prst="rect">
            <a:avLst/>
          </a:prstGeom>
        </p:spPr>
        <p:txBody>
          <a:bodyPr/>
          <a:lstStyle/>
          <a:p>
            <a:r>
              <a:rPr lang="en-US" dirty="0"/>
              <a:t>Site policies and government regulations influence cipher suite selections and preferences</a:t>
            </a:r>
          </a:p>
          <a:p>
            <a:r>
              <a:rPr lang="en-US" dirty="0"/>
              <a:t>Aside from TLS protocol issues, X.509 certificates issues</a:t>
            </a:r>
          </a:p>
          <a:p>
            <a:pPr lvl="1"/>
            <a:r>
              <a:rPr lang="en-US" dirty="0"/>
              <a:t>IETF TLS WG is now deprecating MD5 or SHA-1 hashes</a:t>
            </a:r>
          </a:p>
          <a:p>
            <a:pPr lvl="1"/>
            <a:r>
              <a:rPr lang="en-US" dirty="0"/>
              <a:t>SHA-2 is now supported by all major browsers</a:t>
            </a:r>
          </a:p>
          <a:p>
            <a:pPr lvl="1"/>
            <a:r>
              <a:rPr lang="en-US" dirty="0"/>
              <a:t>CA certs are max-life 3 years / Printer self-certs ~ max-life 10 years</a:t>
            </a:r>
          </a:p>
          <a:p>
            <a:r>
              <a:rPr dirty="0"/>
              <a:t>IPP Everywhere™ v1.1 adds "1.3" version to the TLS key in the TXT record to allow a Client to discover maximum TLS version a Printer supports without connecting</a:t>
            </a:r>
          </a:p>
          <a:p>
            <a:pPr lvl="1"/>
            <a:r>
              <a:rPr dirty="0"/>
              <a:t>... but the only way to know for sure is to negotiate a TLS connection since the DNS-SD TXT record could be spoofed</a:t>
            </a:r>
          </a:p>
          <a:p>
            <a:r>
              <a:rPr dirty="0"/>
              <a:t>No IPP attributes or values </a:t>
            </a:r>
            <a:r>
              <a:rPr lang="en-US" dirty="0"/>
              <a:t>are defined </a:t>
            </a:r>
            <a:r>
              <a:rPr dirty="0"/>
              <a:t>for TLS 1.3</a:t>
            </a:r>
          </a:p>
          <a:p>
            <a:pPr lvl="1"/>
            <a:r>
              <a:rPr dirty="0"/>
              <a:t>Most IPP Clients look for </a:t>
            </a:r>
            <a:r>
              <a:rPr b="1" dirty="0"/>
              <a:t>_</a:t>
            </a:r>
            <a:r>
              <a:rPr b="1" dirty="0" err="1"/>
              <a:t>ipps</a:t>
            </a:r>
            <a:r>
              <a:rPr b="1" dirty="0"/>
              <a:t> </a:t>
            </a:r>
            <a:r>
              <a:rPr dirty="0"/>
              <a:t>advertisements (TLS) and not for a specific version of TLS</a:t>
            </a:r>
          </a:p>
          <a:p>
            <a:pPr lvl="1"/>
            <a:r>
              <a:rPr dirty="0"/>
              <a:t>TLS version negotiation is handled separate</a:t>
            </a:r>
            <a:r>
              <a:rPr lang="en-US" dirty="0"/>
              <a:t>ly</a:t>
            </a:r>
            <a:r>
              <a:rPr dirty="0"/>
              <a:t> from IPP</a:t>
            </a:r>
            <a:r>
              <a:rPr lang="en-US" dirty="0"/>
              <a:t> </a:t>
            </a:r>
          </a:p>
          <a:p>
            <a:pPr lvl="1"/>
            <a:r>
              <a:rPr dirty="0"/>
              <a:t>DNS-SD discovery mechanism </a:t>
            </a:r>
            <a:r>
              <a:rPr lang="en-US" dirty="0"/>
              <a:t>is handled </a:t>
            </a:r>
            <a:r>
              <a:rPr dirty="0"/>
              <a:t>separate</a:t>
            </a:r>
            <a:r>
              <a:rPr lang="en-US" dirty="0"/>
              <a:t>ly</a:t>
            </a:r>
            <a:r>
              <a:rPr dirty="0"/>
              <a:t> from IPP</a:t>
            </a:r>
          </a:p>
        </p:txBody>
      </p:sp>
      <p:sp>
        <p:nvSpPr>
          <p:cNvPr id="258" name="Slide Number"/>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rPr/>
              <a:pPr/>
              <a:t>39</a:t>
            </a:fld>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fld id="{EF150F81-DABB-4F3D-A7E3-30867EB31C1F}"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7171"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717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7173"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7174"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7175" name="Rectangle 5"/>
          <p:cNvSpPr>
            <a:spLocks noGrp="1" noChangeArrowheads="1"/>
          </p:cNvSpPr>
          <p:nvPr>
            <p:ph type="title"/>
          </p:nvPr>
        </p:nvSpPr>
        <p:spPr/>
        <p:txBody>
          <a:bodyPr rIns="132080"/>
          <a:lstStyle/>
          <a:p>
            <a:pPr eaLnBrk="1" hangingPunct="1"/>
            <a:r>
              <a:rPr lang="en-US" altLang="en-US"/>
              <a:t>Officers</a:t>
            </a:r>
          </a:p>
        </p:txBody>
      </p:sp>
      <p:sp>
        <p:nvSpPr>
          <p:cNvPr id="7176"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algn="ctr" eaLnBrk="1" hangingPunct="1">
              <a:spcBef>
                <a:spcPct val="0"/>
              </a:spcBef>
              <a:buSzTx/>
              <a:buFontTx/>
              <a:buNone/>
            </a:pPr>
            <a:fld id="{E3198820-D290-400A-9638-71D2B73354E3}"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8201" name="Rectangle 7"/>
          <p:cNvSpPr>
            <a:spLocks noGrp="1" noChangeArrowheads="1"/>
          </p:cNvSpPr>
          <p:nvPr>
            <p:ph type="body" idx="1"/>
          </p:nvPr>
        </p:nvSpPr>
        <p:spPr/>
        <p:txBody>
          <a:bodyPr rIns="132080"/>
          <a:lstStyle/>
          <a:p>
            <a:pPr eaLnBrk="1" hangingPunct="1">
              <a:buFont typeface="Verdana" charset="0"/>
              <a:buChar char="•"/>
              <a:defRPr/>
            </a:pPr>
            <a:r>
              <a:rPr lang="en-US" altLang="en-US" dirty="0">
                <a:sym typeface="Verdana" charset="0"/>
              </a:rPr>
              <a:t>Chair:</a:t>
            </a:r>
          </a:p>
          <a:p>
            <a:pPr marL="782638" lvl="1" eaLnBrk="1" hangingPunct="1">
              <a:buFont typeface="Verdana" charset="0"/>
              <a:buChar char="•"/>
              <a:defRPr/>
            </a:pPr>
            <a:r>
              <a:rPr lang="en-US" altLang="en-US" dirty="0">
                <a:sym typeface="Verdana" charset="0"/>
              </a:rPr>
              <a:t>Alan Sukert (Xerox)</a:t>
            </a:r>
          </a:p>
          <a:p>
            <a:pPr eaLnBrk="1" hangingPunct="1">
              <a:buFont typeface="Verdana" charset="0"/>
              <a:buChar char="•"/>
              <a:defRPr/>
            </a:pPr>
            <a:r>
              <a:rPr lang="en-US" altLang="en-US" dirty="0">
                <a:sym typeface="Verdana" charset="0"/>
              </a:rPr>
              <a:t>Vice-Chair:</a:t>
            </a:r>
          </a:p>
          <a:p>
            <a:pPr marL="782638" lvl="1" eaLnBrk="1" hangingPunct="1">
              <a:buFont typeface="Verdana" charset="0"/>
              <a:buChar char="•"/>
              <a:defRPr/>
            </a:pPr>
            <a:r>
              <a:rPr lang="en-US" altLang="en-US" dirty="0">
                <a:sym typeface="Verdana" charset="0"/>
              </a:rPr>
              <a:t>TBD</a:t>
            </a:r>
          </a:p>
          <a:p>
            <a:pPr eaLnBrk="1" hangingPunct="1">
              <a:buFont typeface="Verdana" charset="0"/>
              <a:buChar char="•"/>
              <a:defRPr/>
            </a:pPr>
            <a:r>
              <a:rPr lang="en-US" altLang="en-US" dirty="0">
                <a:sym typeface="Verdana" charset="0"/>
              </a:rPr>
              <a:t>Secretary:</a:t>
            </a:r>
          </a:p>
          <a:p>
            <a:pPr marL="782638" lvl="1" eaLnBrk="1" hangingPunct="1">
              <a:buFont typeface="Verdana" charset="0"/>
              <a:buChar char="•"/>
              <a:defRPr/>
            </a:pPr>
            <a:r>
              <a:rPr lang="en-US" altLang="en-US" dirty="0">
                <a:sym typeface="Verdana" charset="0"/>
              </a:rPr>
              <a:t>Alan Sukert (Xerox)</a:t>
            </a:r>
          </a:p>
          <a:p>
            <a:pPr marL="433388" eaLnBrk="1" hangingPunct="1">
              <a:buFont typeface="Verdana" charset="0"/>
              <a:buChar char="•"/>
              <a:defRPr/>
            </a:pPr>
            <a:r>
              <a:rPr lang="en-US" altLang="en-US" dirty="0">
                <a:sym typeface="Verdana" charset="0"/>
              </a:rPr>
              <a:t>Document Editor:</a:t>
            </a:r>
          </a:p>
          <a:p>
            <a:pPr marL="782638" lvl="1" eaLnBrk="1" hangingPunct="1">
              <a:buFont typeface="Verdana" charset="0"/>
              <a:buChar char="•"/>
              <a:defRPr/>
            </a:pPr>
            <a:r>
              <a:rPr lang="en-US" altLang="en-US" dirty="0">
                <a:sym typeface="Verdana" charset="0"/>
              </a:rPr>
              <a:t>Ira McDonald (High North) – HCD Security Guide</a:t>
            </a:r>
          </a:p>
        </p:txBody>
      </p:sp>
    </p:spTree>
    <p:extLst>
      <p:ext uri="{BB962C8B-B14F-4D97-AF65-F5344CB8AC3E}">
        <p14:creationId xmlns:p14="http://schemas.microsoft.com/office/powerpoint/2010/main" val="4276767907"/>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40</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2020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40</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708670" y="3124200"/>
            <a:ext cx="5726659" cy="609600"/>
          </a:xfrm>
        </p:spPr>
        <p:txBody>
          <a:bodyPr>
            <a:normAutofit fontScale="92500"/>
          </a:bodyPr>
          <a:lstStyle/>
          <a:p>
            <a:pPr marL="39688" indent="0">
              <a:buNone/>
            </a:pPr>
            <a:r>
              <a:rPr lang="en-US" sz="3000" b="1" dirty="0"/>
              <a:t>HCD Security Guide Status</a:t>
            </a:r>
          </a:p>
        </p:txBody>
      </p:sp>
    </p:spTree>
    <p:extLst>
      <p:ext uri="{BB962C8B-B14F-4D97-AF65-F5344CB8AC3E}">
        <p14:creationId xmlns:p14="http://schemas.microsoft.com/office/powerpoint/2010/main" val="2046536013"/>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41</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2020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HCD Security Guide</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41</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1" y="1143000"/>
            <a:ext cx="8362950" cy="5232400"/>
          </a:xfrm>
        </p:spPr>
        <p:txBody>
          <a:bodyPr>
            <a:normAutofit fontScale="70000" lnSpcReduction="20000"/>
          </a:bodyPr>
          <a:lstStyle/>
          <a:p>
            <a:pPr eaLnBrk="1" hangingPunct="1"/>
            <a:r>
              <a:rPr lang="en-US" sz="3200" dirty="0"/>
              <a:t>12/31/19 draft was created by Ira and reviewed at the 1/9/2020 IDS WG Conference Call. The following comments were generated:</a:t>
            </a:r>
          </a:p>
          <a:p>
            <a:pPr lvl="1"/>
            <a:r>
              <a:rPr lang="en-US" sz="2500" dirty="0"/>
              <a:t>Cover page - correct document metadata - title and author</a:t>
            </a:r>
          </a:p>
          <a:p>
            <a:pPr lvl="1"/>
            <a:r>
              <a:rPr lang="en-US" sz="2500" dirty="0"/>
              <a:t>Section 1 Introduction - line 155 - correct title of HCD PP</a:t>
            </a:r>
          </a:p>
          <a:p>
            <a:pPr lvl="1"/>
            <a:r>
              <a:rPr lang="en-US" sz="2500" dirty="0"/>
              <a:t>Section 2.3 Security Terminology - line 227 - delete trailing "d"</a:t>
            </a:r>
          </a:p>
          <a:p>
            <a:pPr lvl="1"/>
            <a:r>
              <a:rPr lang="en-US" sz="2500" dirty="0"/>
              <a:t>Section 3.4 Design Requirements</a:t>
            </a:r>
          </a:p>
          <a:p>
            <a:pPr lvl="2"/>
            <a:r>
              <a:rPr lang="en-US" sz="2500" dirty="0"/>
              <a:t>- line 330 - change "5100.4" to "5110.4"</a:t>
            </a:r>
          </a:p>
          <a:p>
            <a:pPr lvl="2"/>
            <a:r>
              <a:rPr lang="en-US" sz="2500" dirty="0"/>
              <a:t>- line 337 - misspelled "recommendations</a:t>
            </a:r>
          </a:p>
          <a:p>
            <a:pPr lvl="2"/>
            <a:r>
              <a:rPr lang="en-US" sz="2500" dirty="0"/>
              <a:t>- line 337 - missing local security and system architecture requirements</a:t>
            </a:r>
          </a:p>
          <a:p>
            <a:pPr lvl="1"/>
            <a:r>
              <a:rPr lang="en-US" sz="2500" dirty="0"/>
              <a:t>Section 6 HCD System Architecture - line 359 - missing "isolation" after "channel"</a:t>
            </a:r>
          </a:p>
          <a:p>
            <a:pPr lvl="1"/>
            <a:r>
              <a:rPr lang="en-US" sz="2500" dirty="0"/>
              <a:t>Section 10 References</a:t>
            </a:r>
          </a:p>
          <a:p>
            <a:pPr lvl="2"/>
            <a:r>
              <a:rPr lang="en-US" sz="2500" dirty="0"/>
              <a:t>- line 403 - delete leading space</a:t>
            </a:r>
          </a:p>
          <a:p>
            <a:pPr lvl="2"/>
            <a:r>
              <a:rPr lang="en-US" sz="2500" dirty="0"/>
              <a:t>- line 879 - change [XML] to [W3C-XML] for clarity (global)</a:t>
            </a:r>
          </a:p>
          <a:p>
            <a:pPr lvl="2"/>
            <a:r>
              <a:rPr lang="en-US" sz="2500" dirty="0"/>
              <a:t>- line 882 - change [XSD] to [W3C-XSD] for clarity (global) </a:t>
            </a:r>
          </a:p>
          <a:p>
            <a:pPr lvl="2"/>
            <a:r>
              <a:rPr lang="en-US" sz="2500" dirty="0"/>
              <a:t>- line 882 - fix [XSD] broken reference format</a:t>
            </a:r>
          </a:p>
        </p:txBody>
      </p:sp>
    </p:spTree>
    <p:extLst>
      <p:ext uri="{BB962C8B-B14F-4D97-AF65-F5344CB8AC3E}">
        <p14:creationId xmlns:p14="http://schemas.microsoft.com/office/powerpoint/2010/main" val="2469092090"/>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42</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2020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HCD Security Guide</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42</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1" y="1143000"/>
            <a:ext cx="8362950" cy="5232400"/>
          </a:xfrm>
        </p:spPr>
        <p:txBody>
          <a:bodyPr>
            <a:normAutofit fontScale="85000" lnSpcReduction="20000"/>
          </a:bodyPr>
          <a:lstStyle/>
          <a:p>
            <a:pPr eaLnBrk="1" hangingPunct="1"/>
            <a:r>
              <a:rPr lang="en-US" sz="3200" dirty="0"/>
              <a:t>12/31/19 draft was created by Ira and reviewed at the 1/9/2020 IDS WG Conference Call. The following comments were generated:</a:t>
            </a:r>
          </a:p>
          <a:p>
            <a:pPr lvl="1"/>
            <a:r>
              <a:rPr lang="fr-FR" sz="2500" dirty="0"/>
              <a:t>Section 12 Appendix A – Internet Protocol Suite</a:t>
            </a:r>
            <a:endParaRPr lang="en-US" sz="2500" dirty="0"/>
          </a:p>
          <a:p>
            <a:pPr lvl="2"/>
            <a:r>
              <a:rPr lang="en-US" sz="2500" dirty="0"/>
              <a:t>- global - change "used in TCP/IP networks" to either:</a:t>
            </a:r>
          </a:p>
          <a:p>
            <a:pPr lvl="2"/>
            <a:r>
              <a:rPr lang="en-US" sz="2500" dirty="0"/>
              <a:t>-- "that can be used in the Internet Protocol Suite" (non-IETF protocols)</a:t>
            </a:r>
          </a:p>
          <a:p>
            <a:pPr lvl="2"/>
            <a:r>
              <a:rPr lang="en-US" sz="2500" dirty="0"/>
              <a:t>&lt;or&gt;</a:t>
            </a:r>
          </a:p>
          <a:p>
            <a:pPr lvl="2"/>
            <a:r>
              <a:rPr lang="en-US" sz="2500" dirty="0"/>
              <a:t>-- "in the Internet Protocol Suite" (IETF protocols) </a:t>
            </a:r>
          </a:p>
          <a:p>
            <a:pPr lvl="2"/>
            <a:r>
              <a:rPr lang="en-US" sz="2500" dirty="0"/>
              <a:t>- global - move all notes on inappropriate protocols for HCDs to section 4</a:t>
            </a:r>
          </a:p>
          <a:p>
            <a:pPr lvl="2"/>
            <a:r>
              <a:rPr lang="en-US" sz="2500" dirty="0"/>
              <a:t>- line 1246 - move "SMIv1" and "SMIv2" outside "SNMP" (w/ cross refs)</a:t>
            </a:r>
          </a:p>
          <a:p>
            <a:pPr lvl="2"/>
            <a:r>
              <a:rPr lang="en-US" sz="2500" dirty="0"/>
              <a:t>- line 1263 - change "is </a:t>
            </a:r>
            <a:r>
              <a:rPr lang="en-US" sz="2500" dirty="0" err="1"/>
              <a:t>is</a:t>
            </a:r>
            <a:r>
              <a:rPr lang="en-US" sz="2500" dirty="0"/>
              <a:t>" to "is"</a:t>
            </a:r>
          </a:p>
        </p:txBody>
      </p:sp>
    </p:spTree>
    <p:extLst>
      <p:ext uri="{BB962C8B-B14F-4D97-AF65-F5344CB8AC3E}">
        <p14:creationId xmlns:p14="http://schemas.microsoft.com/office/powerpoint/2010/main" val="2591989714"/>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43</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2020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HCD Security Guide</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43</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1" y="1143000"/>
            <a:ext cx="8362950" cy="5232400"/>
          </a:xfrm>
        </p:spPr>
        <p:txBody>
          <a:bodyPr>
            <a:normAutofit/>
          </a:bodyPr>
          <a:lstStyle/>
          <a:p>
            <a:pPr eaLnBrk="1" hangingPunct="1"/>
            <a:r>
              <a:rPr lang="en-US" sz="2000" dirty="0"/>
              <a:t>Revised draft incorporating corrections to these comments was issued by Ira on 1/20/2020 at </a:t>
            </a:r>
            <a:r>
              <a:rPr lang="en-US" u="sng" dirty="0">
                <a:hlinkClick r:id="rId4"/>
              </a:rPr>
              <a:t>https://ftp.pwg.org/pub/pwg/ids/wd/wd-idshcdsec10-20200120-rev.docx</a:t>
            </a:r>
            <a:endParaRPr lang="en-US" u="sng" dirty="0"/>
          </a:p>
          <a:p>
            <a:pPr marL="39688" indent="0" eaLnBrk="1" hangingPunct="1">
              <a:buNone/>
            </a:pPr>
            <a:endParaRPr lang="en-US" sz="2000" dirty="0"/>
          </a:p>
          <a:p>
            <a:pPr marL="39688" indent="0" eaLnBrk="1" hangingPunct="1">
              <a:buNone/>
            </a:pPr>
            <a:r>
              <a:rPr lang="en-US" sz="2000" dirty="0"/>
              <a:t> </a:t>
            </a:r>
          </a:p>
        </p:txBody>
      </p:sp>
    </p:spTree>
    <p:extLst>
      <p:ext uri="{BB962C8B-B14F-4D97-AF65-F5344CB8AC3E}">
        <p14:creationId xmlns:p14="http://schemas.microsoft.com/office/powerpoint/2010/main" val="3506033187"/>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44</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2020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HCD Security Guide</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44</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1" y="1143000"/>
            <a:ext cx="8362950" cy="5232400"/>
          </a:xfrm>
        </p:spPr>
        <p:txBody>
          <a:bodyPr>
            <a:normAutofit fontScale="77500" lnSpcReduction="20000"/>
          </a:bodyPr>
          <a:lstStyle/>
          <a:p>
            <a:pPr marL="39688" indent="0" eaLnBrk="1" hangingPunct="1">
              <a:buNone/>
            </a:pPr>
            <a:r>
              <a:rPr lang="en-US" sz="2600" dirty="0"/>
              <a:t>Early comment on 1/20/2020 draft from Mike Sweet:</a:t>
            </a:r>
          </a:p>
          <a:p>
            <a:pPr marL="39688" indent="0">
              <a:buNone/>
            </a:pPr>
            <a:r>
              <a:rPr lang="en-US" dirty="0"/>
              <a:t>Text in section 12.7.17 on SSH:</a:t>
            </a:r>
          </a:p>
          <a:p>
            <a:pPr marL="388938" lvl="1" indent="0">
              <a:buNone/>
            </a:pPr>
            <a:r>
              <a:rPr lang="en-US" sz="2200" dirty="0"/>
              <a:t>Note: SSH is inherently dangerous, because implementation or configuration errors can allow privilege escalation and unconstrained remote shell capabilities on target systems. SSH has major security flaws and has often been used for widespread Internet attacks by intelligence agencies and criminal organizations. Therefore, SSH is unsuitable for use in any HCD.</a:t>
            </a:r>
          </a:p>
          <a:p>
            <a:pPr marL="39688" indent="0">
              <a:buNone/>
            </a:pPr>
            <a:r>
              <a:rPr lang="en-US" dirty="0"/>
              <a:t>SSH is an Internet Standard and is IMHO the only viable solution for a remote "shell" interface. Honestly I wouldn't want any vendor to try to invent their own "secure" solution (you know what happens then...)</a:t>
            </a:r>
          </a:p>
          <a:p>
            <a:pPr marL="39688" indent="0">
              <a:buNone/>
            </a:pPr>
            <a:r>
              <a:rPr lang="en-US" dirty="0"/>
              <a:t>I would much prefer that the PWG talk about *what* the actual security considerations are and not focus on historical issues that have a) been fixed and b) affected specific implementations of SSH and not the protocol itself.</a:t>
            </a:r>
          </a:p>
          <a:p>
            <a:pPr marL="39688" indent="0">
              <a:buNone/>
            </a:pPr>
            <a:r>
              <a:rPr lang="en-US" dirty="0"/>
              <a:t>We can debate what the full text should be, but IMHO the focus should be that a) SSH is a common target, b) SSH (like all HCD software) needs to be updated to address security issues, and c) SSH should not provide general access to the device.  </a:t>
            </a:r>
            <a:endParaRPr lang="en-US" sz="2000" dirty="0"/>
          </a:p>
          <a:p>
            <a:pPr marL="39688" indent="0" eaLnBrk="1" hangingPunct="1">
              <a:buNone/>
            </a:pPr>
            <a:r>
              <a:rPr lang="en-US" sz="2000" dirty="0"/>
              <a:t> </a:t>
            </a:r>
          </a:p>
        </p:txBody>
      </p:sp>
    </p:spTree>
    <p:extLst>
      <p:ext uri="{BB962C8B-B14F-4D97-AF65-F5344CB8AC3E}">
        <p14:creationId xmlns:p14="http://schemas.microsoft.com/office/powerpoint/2010/main" val="1867712776"/>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45</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2020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Next Steps – Security Guide</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45</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1" y="1143000"/>
            <a:ext cx="8362950" cy="5232400"/>
          </a:xfrm>
        </p:spPr>
        <p:txBody>
          <a:bodyPr>
            <a:normAutofit/>
          </a:bodyPr>
          <a:lstStyle/>
          <a:p>
            <a:pPr eaLnBrk="1" hangingPunct="1"/>
            <a:r>
              <a:rPr lang="en-US" sz="2400" dirty="0"/>
              <a:t>Develop Updated Draft Versions</a:t>
            </a:r>
            <a:endParaRPr lang="en-US" sz="2200" dirty="0">
              <a:sym typeface="Wingdings" panose="05000000000000000000" pitchFamily="2" charset="2"/>
            </a:endParaRPr>
          </a:p>
          <a:p>
            <a:pPr lvl="1"/>
            <a:r>
              <a:rPr lang="en-US" sz="2200" dirty="0"/>
              <a:t>Review content with IDS WG at Conference Calls and F2F Meetings as it is created</a:t>
            </a:r>
          </a:p>
          <a:p>
            <a:r>
              <a:rPr lang="en-US" sz="2400" dirty="0"/>
              <a:t>Develop Final Draft</a:t>
            </a:r>
          </a:p>
          <a:p>
            <a:r>
              <a:rPr lang="en-US" sz="2400" dirty="0"/>
              <a:t>Obtain PWG Approval</a:t>
            </a:r>
          </a:p>
        </p:txBody>
      </p:sp>
    </p:spTree>
    <p:extLst>
      <p:ext uri="{BB962C8B-B14F-4D97-AF65-F5344CB8AC3E}">
        <p14:creationId xmlns:p14="http://schemas.microsoft.com/office/powerpoint/2010/main" val="3528378891"/>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46</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2020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Next Steps – HCD </a:t>
            </a:r>
            <a:r>
              <a:rPr lang="en-US" dirty="0" err="1"/>
              <a:t>cPP</a:t>
            </a:r>
            <a:r>
              <a:rPr lang="en-US" dirty="0"/>
              <a:t> v1.0</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46</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1" y="1143000"/>
            <a:ext cx="8362950" cy="5232400"/>
          </a:xfrm>
        </p:spPr>
        <p:txBody>
          <a:bodyPr>
            <a:normAutofit fontScale="92500" lnSpcReduction="20000"/>
          </a:bodyPr>
          <a:lstStyle/>
          <a:p>
            <a:pPr eaLnBrk="1" hangingPunct="1"/>
            <a:r>
              <a:rPr lang="en-US" sz="2400" dirty="0"/>
              <a:t>Implement the transition from the HCD TC </a:t>
            </a:r>
            <a:r>
              <a:rPr lang="en-US" sz="2400" dirty="0">
                <a:sym typeface="Wingdings" panose="05000000000000000000" pitchFamily="2" charset="2"/>
              </a:rPr>
              <a:t> HCD </a:t>
            </a:r>
            <a:r>
              <a:rPr lang="en-US" sz="2400" dirty="0" err="1">
                <a:sym typeface="Wingdings" panose="05000000000000000000" pitchFamily="2" charset="2"/>
              </a:rPr>
              <a:t>iTC</a:t>
            </a:r>
            <a:endParaRPr lang="en-US" sz="2400" dirty="0">
              <a:sym typeface="Wingdings" panose="05000000000000000000" pitchFamily="2" charset="2"/>
            </a:endParaRPr>
          </a:p>
          <a:p>
            <a:pPr lvl="1"/>
            <a:r>
              <a:rPr lang="en-US" sz="2200" dirty="0">
                <a:sym typeface="Wingdings" panose="05000000000000000000" pitchFamily="2" charset="2"/>
              </a:rPr>
              <a:t>Complete transfer of HCD PP v1.1 to HCD </a:t>
            </a:r>
            <a:r>
              <a:rPr lang="en-US" sz="2200" dirty="0" err="1">
                <a:sym typeface="Wingdings" panose="05000000000000000000" pitchFamily="2" charset="2"/>
              </a:rPr>
              <a:t>cPP</a:t>
            </a:r>
            <a:r>
              <a:rPr lang="en-US" sz="2200" dirty="0">
                <a:sym typeface="Wingdings" panose="05000000000000000000" pitchFamily="2" charset="2"/>
              </a:rPr>
              <a:t> v1.0 draft</a:t>
            </a:r>
          </a:p>
          <a:p>
            <a:pPr lvl="1"/>
            <a:r>
              <a:rPr lang="en-US" sz="2200" dirty="0">
                <a:sym typeface="Wingdings" panose="05000000000000000000" pitchFamily="2" charset="2"/>
              </a:rPr>
              <a:t>Initiate HCD PP v1.1  HCD </a:t>
            </a:r>
            <a:r>
              <a:rPr lang="en-US" sz="2200" dirty="0" err="1">
                <a:sym typeface="Wingdings" panose="05000000000000000000" pitchFamily="2" charset="2"/>
              </a:rPr>
              <a:t>cPP</a:t>
            </a:r>
            <a:r>
              <a:rPr lang="en-US" sz="2200" dirty="0">
                <a:sym typeface="Wingdings" panose="05000000000000000000" pitchFamily="2" charset="2"/>
              </a:rPr>
              <a:t> Supporting Document draft</a:t>
            </a:r>
          </a:p>
          <a:p>
            <a:pPr lvl="1"/>
            <a:r>
              <a:rPr lang="en-US" sz="2200" dirty="0">
                <a:sym typeface="Wingdings" panose="05000000000000000000" pitchFamily="2" charset="2"/>
              </a:rPr>
              <a:t>Have the first </a:t>
            </a:r>
            <a:r>
              <a:rPr lang="en-US" sz="2200" dirty="0" err="1">
                <a:sym typeface="Wingdings" panose="05000000000000000000" pitchFamily="2" charset="2"/>
              </a:rPr>
              <a:t>iTC</a:t>
            </a:r>
            <a:r>
              <a:rPr lang="en-US" sz="2200" dirty="0">
                <a:sym typeface="Wingdings" panose="05000000000000000000" pitchFamily="2" charset="2"/>
              </a:rPr>
              <a:t> meeting</a:t>
            </a:r>
          </a:p>
          <a:p>
            <a:pPr eaLnBrk="1" hangingPunct="1"/>
            <a:r>
              <a:rPr lang="en-US" sz="2400" dirty="0"/>
              <a:t>Start work on HCD </a:t>
            </a:r>
            <a:r>
              <a:rPr lang="en-US" sz="2400" dirty="0" err="1"/>
              <a:t>cPP</a:t>
            </a:r>
            <a:r>
              <a:rPr lang="en-US" sz="2400" dirty="0"/>
              <a:t> v1.0</a:t>
            </a:r>
          </a:p>
          <a:p>
            <a:pPr lvl="1"/>
            <a:r>
              <a:rPr lang="en-US" sz="2200" dirty="0"/>
              <a:t>Develop detailed plan for development, review and release of HCD </a:t>
            </a:r>
            <a:r>
              <a:rPr lang="en-US" sz="2200" dirty="0" err="1"/>
              <a:t>cPP</a:t>
            </a:r>
            <a:r>
              <a:rPr lang="en-US" sz="2200" dirty="0"/>
              <a:t> v1.0</a:t>
            </a:r>
          </a:p>
          <a:p>
            <a:pPr lvl="1"/>
            <a:r>
              <a:rPr lang="en-US" sz="2200" dirty="0"/>
              <a:t>Determine detailed list of issues for HCD </a:t>
            </a:r>
            <a:r>
              <a:rPr lang="en-US" sz="2200" dirty="0" err="1"/>
              <a:t>iTC</a:t>
            </a:r>
            <a:r>
              <a:rPr lang="en-US" sz="2200" dirty="0"/>
              <a:t> to review for inclusion in HCD </a:t>
            </a:r>
            <a:r>
              <a:rPr lang="en-US" sz="2200" dirty="0" err="1"/>
              <a:t>cPP</a:t>
            </a:r>
            <a:r>
              <a:rPr lang="en-US" sz="2200" dirty="0"/>
              <a:t> v1.0</a:t>
            </a:r>
          </a:p>
          <a:p>
            <a:pPr lvl="1"/>
            <a:r>
              <a:rPr lang="en-US" sz="2200" dirty="0"/>
              <a:t>Initiate work on subgroups and create more subgroups as necessary</a:t>
            </a:r>
          </a:p>
          <a:p>
            <a:pPr lvl="1"/>
            <a:r>
              <a:rPr lang="en-US" sz="2200" dirty="0"/>
              <a:t>Generate first full HCD </a:t>
            </a:r>
            <a:r>
              <a:rPr lang="en-US" sz="2200" dirty="0" err="1"/>
              <a:t>cPP</a:t>
            </a:r>
            <a:r>
              <a:rPr lang="en-US" sz="2200" dirty="0"/>
              <a:t> v1.0 draft</a:t>
            </a:r>
          </a:p>
          <a:p>
            <a:pPr lvl="1"/>
            <a:r>
              <a:rPr lang="en-US" sz="2200" dirty="0"/>
              <a:t>Update and review drafts as necessary to create “final” version</a:t>
            </a:r>
          </a:p>
          <a:p>
            <a:pPr lvl="1"/>
            <a:r>
              <a:rPr lang="en-US" sz="2200" dirty="0"/>
              <a:t>Get </a:t>
            </a:r>
            <a:r>
              <a:rPr lang="en-US" sz="2200" dirty="0" err="1"/>
              <a:t>iTC</a:t>
            </a:r>
            <a:r>
              <a:rPr lang="en-US" sz="2200" dirty="0"/>
              <a:t> review and approval for “final” version</a:t>
            </a:r>
          </a:p>
          <a:p>
            <a:pPr lvl="1"/>
            <a:r>
              <a:rPr lang="en-US" sz="2200" dirty="0"/>
              <a:t>Release HCD </a:t>
            </a:r>
            <a:r>
              <a:rPr lang="en-US" sz="2200" dirty="0" err="1"/>
              <a:t>cPP</a:t>
            </a:r>
            <a:r>
              <a:rPr lang="en-US" sz="2200" dirty="0"/>
              <a:t> v1.0</a:t>
            </a:r>
            <a:endParaRPr lang="en-US" dirty="0"/>
          </a:p>
        </p:txBody>
      </p:sp>
    </p:spTree>
    <p:extLst>
      <p:ext uri="{BB962C8B-B14F-4D97-AF65-F5344CB8AC3E}">
        <p14:creationId xmlns:p14="http://schemas.microsoft.com/office/powerpoint/2010/main" val="2308707633"/>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47</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2020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Next Steps – IDS WG</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47</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0" y="1143000"/>
            <a:ext cx="8647659" cy="5232400"/>
          </a:xfrm>
        </p:spPr>
        <p:txBody>
          <a:bodyPr>
            <a:normAutofit/>
          </a:bodyPr>
          <a:lstStyle/>
          <a:p>
            <a:pPr eaLnBrk="1" hangingPunct="1"/>
            <a:r>
              <a:rPr lang="en-US" sz="2400" dirty="0"/>
              <a:t>As some of you might know I am retiring from Xerox as of April 1, 2020</a:t>
            </a:r>
          </a:p>
          <a:p>
            <a:pPr eaLnBrk="1" hangingPunct="1"/>
            <a:r>
              <a:rPr lang="en-US" sz="2400" dirty="0"/>
              <a:t>Have reached out to some as replacements, but if anyone is interested please contact either myself, Smith Kennedy, Jeremy Leber or Ira McDonald</a:t>
            </a:r>
          </a:p>
        </p:txBody>
      </p:sp>
    </p:spTree>
    <p:extLst>
      <p:ext uri="{BB962C8B-B14F-4D97-AF65-F5344CB8AC3E}">
        <p14:creationId xmlns:p14="http://schemas.microsoft.com/office/powerpoint/2010/main" val="1953070329"/>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48</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2020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Proposed IDS WG 2020 Goal</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48</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1" y="1143000"/>
            <a:ext cx="8362950" cy="5232400"/>
          </a:xfrm>
        </p:spPr>
        <p:txBody>
          <a:bodyPr>
            <a:normAutofit/>
          </a:bodyPr>
          <a:lstStyle/>
          <a:p>
            <a:pPr eaLnBrk="1" hangingPunct="1">
              <a:spcAft>
                <a:spcPts val="1200"/>
              </a:spcAft>
            </a:pPr>
            <a:r>
              <a:rPr lang="en-US" dirty="0"/>
              <a:t>As a parting thought, I believe that a key 2020 goal of the IDS WG should be as follows:</a:t>
            </a:r>
          </a:p>
          <a:p>
            <a:pPr marL="388938" lvl="1" indent="0" eaLnBrk="1" hangingPunct="1">
              <a:buNone/>
            </a:pPr>
            <a:r>
              <a:rPr lang="en-US" sz="2400" dirty="0"/>
              <a:t>Expand its “outreach with other standards bodies involved in HCD security issues” to other standards bodies beyond the HCD Technical Community</a:t>
            </a:r>
          </a:p>
        </p:txBody>
      </p:sp>
    </p:spTree>
    <p:extLst>
      <p:ext uri="{BB962C8B-B14F-4D97-AF65-F5344CB8AC3E}">
        <p14:creationId xmlns:p14="http://schemas.microsoft.com/office/powerpoint/2010/main" val="395463904"/>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49</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2020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Next Steps – IDS WG</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49</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1" y="1143000"/>
            <a:ext cx="8362950" cy="5232400"/>
          </a:xfrm>
        </p:spPr>
        <p:txBody>
          <a:bodyPr>
            <a:normAutofit/>
          </a:bodyPr>
          <a:lstStyle/>
          <a:p>
            <a:pPr eaLnBrk="1" hangingPunct="1"/>
            <a:r>
              <a:rPr lang="en-US" dirty="0"/>
              <a:t>Next IDS Conference Calls – March 5, 2020 and March 19, 2020</a:t>
            </a:r>
          </a:p>
          <a:p>
            <a:pPr eaLnBrk="1" hangingPunct="1"/>
            <a:r>
              <a:rPr lang="en-US" dirty="0"/>
              <a:t>Next IDS Face-to-Face Meeting May 5-7 (probably May 7), 2020 at Lexmark in Lexington KY</a:t>
            </a:r>
          </a:p>
          <a:p>
            <a:pPr eaLnBrk="1" hangingPunct="1"/>
            <a:r>
              <a:rPr lang="en-US" dirty="0"/>
              <a:t>Start looking at involvement in other HCD standards activities starting in 2020</a:t>
            </a:r>
          </a:p>
        </p:txBody>
      </p:sp>
    </p:spTree>
    <p:extLst>
      <p:ext uri="{BB962C8B-B14F-4D97-AF65-F5344CB8AC3E}">
        <p14:creationId xmlns:p14="http://schemas.microsoft.com/office/powerpoint/2010/main" val="161778926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1167073" y="3233850"/>
            <a:ext cx="7010400" cy="652350"/>
          </a:xfrm>
        </p:spPr>
        <p:txBody>
          <a:bodyPr>
            <a:normAutofit fontScale="92500"/>
          </a:bodyPr>
          <a:lstStyle/>
          <a:p>
            <a:pPr marL="39688" indent="0">
              <a:buNone/>
            </a:pPr>
            <a:r>
              <a:rPr lang="en-US" sz="3000" b="1" dirty="0"/>
              <a:t>HCD Technical Community Status</a:t>
            </a:r>
          </a:p>
        </p:txBody>
      </p:sp>
    </p:spTree>
    <p:extLst>
      <p:ext uri="{BB962C8B-B14F-4D97-AF65-F5344CB8AC3E}">
        <p14:creationId xmlns:p14="http://schemas.microsoft.com/office/powerpoint/2010/main" val="1352065942"/>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fr-FR" dirty="0"/>
              <a:t>12/10/19 HCD PP TC </a:t>
            </a:r>
            <a:r>
              <a:rPr lang="fr-FR" dirty="0" err="1"/>
              <a:t>Conference</a:t>
            </a:r>
            <a:r>
              <a:rPr lang="fr-FR" dirty="0"/>
              <a:t> Call</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57641" y="1073004"/>
            <a:ext cx="8845755" cy="5257800"/>
          </a:xfrm>
        </p:spPr>
        <p:txBody>
          <a:bodyPr rIns="132080"/>
          <a:lstStyle/>
          <a:p>
            <a:pPr lvl="0" fontAlgn="ctr"/>
            <a:r>
              <a:rPr lang="en-GB" dirty="0"/>
              <a:t>Collaboration tool Updates</a:t>
            </a:r>
            <a:endParaRPr lang="en-US" dirty="0"/>
          </a:p>
          <a:p>
            <a:pPr lvl="1" fontAlgn="ctr"/>
            <a:r>
              <a:rPr lang="en-US" dirty="0"/>
              <a:t>Set up the environment at the </a:t>
            </a:r>
            <a:r>
              <a:rPr lang="en-US" dirty="0" err="1"/>
              <a:t>Github</a:t>
            </a:r>
            <a:r>
              <a:rPr lang="en-US" dirty="0"/>
              <a:t>  (Target : End of 2019)</a:t>
            </a:r>
          </a:p>
          <a:p>
            <a:pPr lvl="1" fontAlgn="ctr"/>
            <a:r>
              <a:rPr lang="en-US" dirty="0"/>
              <a:t>Transfer the HCD PP to </a:t>
            </a:r>
            <a:r>
              <a:rPr lang="en-US" dirty="0" err="1"/>
              <a:t>Github</a:t>
            </a:r>
            <a:r>
              <a:rPr lang="en-US" dirty="0"/>
              <a:t> (Target: early 2020) </a:t>
            </a:r>
          </a:p>
          <a:p>
            <a:pPr lvl="1" fontAlgn="ctr"/>
            <a:r>
              <a:rPr lang="en-US" dirty="0"/>
              <a:t>Next meeting is planned on next week.</a:t>
            </a:r>
          </a:p>
          <a:p>
            <a:pPr lvl="0" fontAlgn="ctr"/>
            <a:r>
              <a:rPr lang="en-US" dirty="0"/>
              <a:t>Update the HCD </a:t>
            </a:r>
            <a:r>
              <a:rPr lang="en-US" dirty="0" err="1"/>
              <a:t>iTC</a:t>
            </a:r>
            <a:r>
              <a:rPr lang="en-US" dirty="0"/>
              <a:t> progress</a:t>
            </a:r>
          </a:p>
          <a:p>
            <a:pPr lvl="1" fontAlgn="ctr"/>
            <a:r>
              <a:rPr lang="en-US" dirty="0"/>
              <a:t>HCD </a:t>
            </a:r>
            <a:r>
              <a:rPr lang="en-US" dirty="0" err="1"/>
              <a:t>iTC</a:t>
            </a:r>
            <a:r>
              <a:rPr lang="en-US" dirty="0"/>
              <a:t> is not endorsed yet by CCMC. </a:t>
            </a:r>
          </a:p>
          <a:p>
            <a:pPr lvl="1" fontAlgn="ctr"/>
            <a:r>
              <a:rPr lang="en-US" dirty="0"/>
              <a:t>Kwangwoo reminded the CCMC Voting to ITSCC and CCMC Chair.</a:t>
            </a:r>
          </a:p>
          <a:p>
            <a:pPr lvl="0" fontAlgn="ctr"/>
            <a:r>
              <a:rPr lang="en-US" dirty="0"/>
              <a:t>HCD </a:t>
            </a:r>
            <a:r>
              <a:rPr lang="en-US" dirty="0" err="1"/>
              <a:t>cPP</a:t>
            </a:r>
            <a:r>
              <a:rPr lang="en-US" dirty="0"/>
              <a:t> development milestone </a:t>
            </a:r>
          </a:p>
          <a:p>
            <a:pPr lvl="1" fontAlgn="ctr"/>
            <a:r>
              <a:rPr lang="en-US" dirty="0"/>
              <a:t>We decided to follow the existing milestone that was proposed by last month.</a:t>
            </a:r>
          </a:p>
          <a:p>
            <a:pPr lvl="2" fontAlgn="ctr"/>
            <a:r>
              <a:rPr lang="en-GB" sz="1700" dirty="0"/>
              <a:t>1~6 month: 1</a:t>
            </a:r>
            <a:r>
              <a:rPr lang="en-GB" sz="1700" baseline="30000" dirty="0"/>
              <a:t>st</a:t>
            </a:r>
            <a:r>
              <a:rPr lang="en-GB" sz="1700" dirty="0"/>
              <a:t> Working Draft</a:t>
            </a:r>
            <a:r>
              <a:rPr lang="en-US" sz="1700" dirty="0"/>
              <a:t> (Starting from 2020)</a:t>
            </a:r>
          </a:p>
          <a:p>
            <a:pPr lvl="2" fontAlgn="ctr"/>
            <a:r>
              <a:rPr lang="en-GB" sz="1700" dirty="0"/>
              <a:t>7~12 month: 2</a:t>
            </a:r>
            <a:r>
              <a:rPr lang="en-GB" sz="1700" baseline="30000" dirty="0"/>
              <a:t>nd</a:t>
            </a:r>
            <a:r>
              <a:rPr lang="en-GB" sz="1700" dirty="0"/>
              <a:t> Working Draft </a:t>
            </a:r>
            <a:endParaRPr lang="en-US" sz="1700" dirty="0"/>
          </a:p>
          <a:p>
            <a:pPr lvl="2" fontAlgn="ctr"/>
            <a:r>
              <a:rPr lang="en-GB" sz="1700" dirty="0"/>
              <a:t>13~18 month: SMEs Review (call for comments and comment resolution) v0.8.x</a:t>
            </a:r>
            <a:endParaRPr lang="en-US" sz="1700" dirty="0"/>
          </a:p>
          <a:p>
            <a:pPr lvl="2" fontAlgn="ctr"/>
            <a:r>
              <a:rPr lang="en-GB" sz="1700" dirty="0"/>
              <a:t>19~23 month: Public Review (call for comments &amp; comment resolution) v0.9.x</a:t>
            </a:r>
            <a:endParaRPr lang="en-US" sz="1700" dirty="0"/>
          </a:p>
          <a:p>
            <a:pPr lvl="2" fontAlgn="ctr"/>
            <a:r>
              <a:rPr lang="en-GB" sz="1700" dirty="0"/>
              <a:t>24 month: HCD </a:t>
            </a:r>
            <a:r>
              <a:rPr lang="en-GB" sz="1700" dirty="0" err="1"/>
              <a:t>cPP</a:t>
            </a:r>
            <a:r>
              <a:rPr lang="en-GB" sz="1700" dirty="0"/>
              <a:t> v1.0 (Final Version)</a:t>
            </a:r>
            <a:endParaRPr lang="en-US" sz="1700" dirty="0"/>
          </a:p>
          <a:p>
            <a:pPr marL="446088" lvl="1" indent="0">
              <a:buNone/>
            </a:pPr>
            <a:endParaRPr lang="en-US" b="1" dirty="0"/>
          </a:p>
        </p:txBody>
      </p:sp>
    </p:spTree>
    <p:extLst>
      <p:ext uri="{BB962C8B-B14F-4D97-AF65-F5344CB8AC3E}">
        <p14:creationId xmlns:p14="http://schemas.microsoft.com/office/powerpoint/2010/main" val="122821589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fr-FR" dirty="0"/>
              <a:t>12/10/19 HCD PP TC </a:t>
            </a:r>
            <a:r>
              <a:rPr lang="fr-FR" dirty="0" err="1"/>
              <a:t>Conference</a:t>
            </a:r>
            <a:r>
              <a:rPr lang="fr-FR" dirty="0"/>
              <a:t> Call</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0057" y="1143000"/>
            <a:ext cx="8845755" cy="5257800"/>
          </a:xfrm>
        </p:spPr>
        <p:txBody>
          <a:bodyPr rIns="132080"/>
          <a:lstStyle/>
          <a:p>
            <a:pPr lvl="0" fontAlgn="ctr"/>
            <a:r>
              <a:rPr lang="en-US" sz="2000" dirty="0"/>
              <a:t>HCD </a:t>
            </a:r>
            <a:r>
              <a:rPr lang="en-US" sz="2000" dirty="0" err="1"/>
              <a:t>cPP</a:t>
            </a:r>
            <a:r>
              <a:rPr lang="en-US" sz="2000" dirty="0"/>
              <a:t> development milestone </a:t>
            </a:r>
          </a:p>
          <a:p>
            <a:pPr lvl="1" fontAlgn="ctr"/>
            <a:r>
              <a:rPr lang="en-US" dirty="0"/>
              <a:t>Review the </a:t>
            </a:r>
            <a:r>
              <a:rPr lang="en-US" dirty="0" err="1"/>
              <a:t>iTC</a:t>
            </a:r>
            <a:r>
              <a:rPr lang="en-US" dirty="0"/>
              <a:t>/</a:t>
            </a:r>
            <a:r>
              <a:rPr lang="en-US" dirty="0" err="1"/>
              <a:t>cPP</a:t>
            </a:r>
            <a:r>
              <a:rPr lang="en-US" dirty="0"/>
              <a:t> Process paper  </a:t>
            </a:r>
          </a:p>
          <a:p>
            <a:pPr lvl="2" fontAlgn="ctr"/>
            <a:r>
              <a:rPr lang="en-US" dirty="0"/>
              <a:t>Focus on the figure 3: Process Flow Diagram for </a:t>
            </a:r>
            <a:r>
              <a:rPr lang="en-US" dirty="0" err="1"/>
              <a:t>cPP</a:t>
            </a:r>
            <a:r>
              <a:rPr lang="en-US" dirty="0"/>
              <a:t> Development</a:t>
            </a:r>
          </a:p>
          <a:p>
            <a:pPr lvl="0" fontAlgn="ctr"/>
            <a:r>
              <a:rPr lang="en-US" sz="2000" dirty="0"/>
              <a:t>Sub WG Establishment</a:t>
            </a:r>
          </a:p>
          <a:p>
            <a:pPr lvl="1" fontAlgn="ctr"/>
            <a:r>
              <a:rPr lang="en-US" dirty="0"/>
              <a:t>TLS 1.3: Ira McDonald (Draft: June 2020)</a:t>
            </a:r>
          </a:p>
          <a:p>
            <a:pPr lvl="2" fontAlgn="ctr"/>
            <a:r>
              <a:rPr lang="en-US" dirty="0"/>
              <a:t>Feb 2020 - set up the TLS 1.3 session </a:t>
            </a:r>
          </a:p>
          <a:p>
            <a:pPr lvl="1" fontAlgn="ctr"/>
            <a:r>
              <a:rPr lang="en-GB" dirty="0"/>
              <a:t>Hardware-anchored integrity verification</a:t>
            </a:r>
            <a:r>
              <a:rPr lang="en-US" dirty="0"/>
              <a:t>: Jerry Colunga (Draft: June 2020)</a:t>
            </a:r>
          </a:p>
          <a:p>
            <a:pPr lvl="1" fontAlgn="ctr"/>
            <a:r>
              <a:rPr lang="en-US" dirty="0"/>
              <a:t>SED &amp; HDD Encryption: Alan Sukert (Draft: June 2020)</a:t>
            </a:r>
          </a:p>
          <a:p>
            <a:pPr lvl="2" fontAlgn="ctr"/>
            <a:r>
              <a:rPr lang="en-US" dirty="0"/>
              <a:t>Need to align with FDE </a:t>
            </a:r>
            <a:r>
              <a:rPr lang="en-US" dirty="0" err="1"/>
              <a:t>cPP</a:t>
            </a:r>
            <a:endParaRPr lang="en-US" dirty="0"/>
          </a:p>
          <a:p>
            <a:pPr lvl="1" fontAlgn="ctr"/>
            <a:r>
              <a:rPr lang="en-US" dirty="0"/>
              <a:t>Ira can support the resource for the all items.</a:t>
            </a:r>
          </a:p>
          <a:p>
            <a:pPr marL="446088" lvl="1" indent="0">
              <a:buNone/>
            </a:pPr>
            <a:endParaRPr lang="en-US" b="1" dirty="0"/>
          </a:p>
        </p:txBody>
      </p:sp>
    </p:spTree>
    <p:extLst>
      <p:ext uri="{BB962C8B-B14F-4D97-AF65-F5344CB8AC3E}">
        <p14:creationId xmlns:p14="http://schemas.microsoft.com/office/powerpoint/2010/main" val="384231451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fr-FR" dirty="0"/>
              <a:t>12/10/19 HCD PP TC </a:t>
            </a:r>
            <a:r>
              <a:rPr lang="fr-FR" dirty="0" err="1"/>
              <a:t>Conference</a:t>
            </a:r>
            <a:r>
              <a:rPr lang="fr-FR" dirty="0"/>
              <a:t> Call</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0057" y="1143000"/>
            <a:ext cx="8845755" cy="5257800"/>
          </a:xfrm>
        </p:spPr>
        <p:txBody>
          <a:bodyPr rIns="132080"/>
          <a:lstStyle/>
          <a:p>
            <a:pPr lvl="0" fontAlgn="ctr"/>
            <a:r>
              <a:rPr lang="en-US" sz="2000" dirty="0"/>
              <a:t>Roundtables</a:t>
            </a:r>
          </a:p>
          <a:p>
            <a:pPr lvl="1" fontAlgn="ctr"/>
            <a:r>
              <a:rPr lang="en-US" dirty="0"/>
              <a:t>If you cannot access the Causeway, please contact to Kwangwoo (</a:t>
            </a:r>
            <a:r>
              <a:rPr lang="en-US" u="sng" dirty="0">
                <a:hlinkClick r:id="rId4"/>
              </a:rPr>
              <a:t>kwangwoo.lee@hp.com</a:t>
            </a:r>
            <a:r>
              <a:rPr lang="en-US" dirty="0"/>
              <a:t>)</a:t>
            </a:r>
          </a:p>
          <a:p>
            <a:pPr lvl="1" fontAlgn="ctr"/>
            <a:r>
              <a:rPr lang="en-US" u="sng" dirty="0">
                <a:hlinkClick r:id="rId5"/>
              </a:rPr>
              <a:t>https://collaborate.ccusersforum.org/wg/HCD_TC/dashboard</a:t>
            </a:r>
            <a:endParaRPr lang="en-US" dirty="0"/>
          </a:p>
          <a:p>
            <a:pPr lvl="1" fontAlgn="ctr"/>
            <a:r>
              <a:rPr lang="en-US" dirty="0"/>
              <a:t>HCD </a:t>
            </a:r>
            <a:r>
              <a:rPr lang="en-US" dirty="0" err="1"/>
              <a:t>iTC</a:t>
            </a:r>
            <a:r>
              <a:rPr lang="en-US" dirty="0"/>
              <a:t> SMEs status</a:t>
            </a:r>
          </a:p>
          <a:p>
            <a:pPr lvl="1" fontAlgn="ctr"/>
            <a:r>
              <a:rPr lang="en-US" dirty="0"/>
              <a:t>Industry SMEs (36), Lab SMEs (20), Certification Body SMEs (4), Other SMEs (6)</a:t>
            </a:r>
            <a:br>
              <a:rPr lang="en-US" sz="2000" dirty="0"/>
            </a:br>
            <a:endParaRPr lang="en-US" dirty="0"/>
          </a:p>
          <a:p>
            <a:pPr marL="446088" lvl="1" indent="0">
              <a:buNone/>
            </a:pPr>
            <a:endParaRPr lang="en-US" b="1" dirty="0"/>
          </a:p>
        </p:txBody>
      </p:sp>
    </p:spTree>
    <p:extLst>
      <p:ext uri="{BB962C8B-B14F-4D97-AF65-F5344CB8AC3E}">
        <p14:creationId xmlns:p14="http://schemas.microsoft.com/office/powerpoint/2010/main" val="3769034711"/>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fr-FR" dirty="0"/>
              <a:t>1/10/2020 HCD PP TC </a:t>
            </a:r>
            <a:r>
              <a:rPr lang="fr-FR" dirty="0" err="1"/>
              <a:t>Conference</a:t>
            </a:r>
            <a:r>
              <a:rPr lang="fr-FR" dirty="0"/>
              <a:t> Call</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57641" y="1073004"/>
            <a:ext cx="8845755" cy="5257800"/>
          </a:xfrm>
        </p:spPr>
        <p:txBody>
          <a:bodyPr rIns="132080"/>
          <a:lstStyle/>
          <a:p>
            <a:pPr lvl="0" fontAlgn="ctr"/>
            <a:r>
              <a:rPr lang="en-GB" sz="2000" dirty="0"/>
              <a:t>Collaboration tool Updates</a:t>
            </a:r>
            <a:endParaRPr lang="en-US" sz="2000" dirty="0"/>
          </a:p>
          <a:p>
            <a:pPr lvl="1" fontAlgn="ctr"/>
            <a:r>
              <a:rPr lang="en-US" dirty="0"/>
              <a:t>Set up the environment at the </a:t>
            </a:r>
            <a:r>
              <a:rPr lang="en-US" dirty="0" err="1"/>
              <a:t>Github</a:t>
            </a:r>
            <a:r>
              <a:rPr lang="en-US" dirty="0"/>
              <a:t> (Target: End of 2019) </a:t>
            </a:r>
          </a:p>
          <a:p>
            <a:pPr lvl="2" fontAlgn="ctr"/>
            <a:r>
              <a:rPr lang="en-US" sz="1600" dirty="0"/>
              <a:t>Done. Alan got the environment setup.</a:t>
            </a:r>
          </a:p>
          <a:p>
            <a:pPr lvl="1" fontAlgn="ctr"/>
            <a:r>
              <a:rPr lang="en-US" dirty="0"/>
              <a:t>Transfer the HCD PP to </a:t>
            </a:r>
            <a:r>
              <a:rPr lang="en-US" dirty="0" err="1"/>
              <a:t>Github</a:t>
            </a:r>
            <a:r>
              <a:rPr lang="en-US" dirty="0"/>
              <a:t> (Target: early 2020) </a:t>
            </a:r>
          </a:p>
          <a:p>
            <a:pPr lvl="2" fontAlgn="ctr"/>
            <a:r>
              <a:rPr lang="en-US" sz="1600" dirty="0"/>
              <a:t>25% done. Actually, Alan started to transfer the HCD PP into the </a:t>
            </a:r>
            <a:r>
              <a:rPr lang="en-US" sz="1600" dirty="0" err="1"/>
              <a:t>cPP</a:t>
            </a:r>
            <a:r>
              <a:rPr lang="en-US" sz="1600" dirty="0"/>
              <a:t> template that Brian Wood set up </a:t>
            </a:r>
          </a:p>
          <a:p>
            <a:pPr lvl="2" fontAlgn="ctr"/>
            <a:r>
              <a:rPr lang="en-US" sz="1600" dirty="0" err="1"/>
              <a:t>Asciidoc</a:t>
            </a:r>
            <a:r>
              <a:rPr lang="en-US" sz="1600" dirty="0"/>
              <a:t> is not easy to work with</a:t>
            </a:r>
          </a:p>
          <a:p>
            <a:pPr lvl="1" fontAlgn="ctr"/>
            <a:r>
              <a:rPr lang="en-US" dirty="0"/>
              <a:t>Invited talk (Brian Wood/CCUF Team Tools WG)</a:t>
            </a:r>
          </a:p>
          <a:p>
            <a:pPr lvl="2" fontAlgn="ctr"/>
            <a:r>
              <a:rPr lang="en-US" sz="1600" dirty="0"/>
              <a:t>Brian Wood shared the set of tools to help HCD </a:t>
            </a:r>
            <a:r>
              <a:rPr lang="en-US" sz="1600" dirty="0" err="1"/>
              <a:t>iTC</a:t>
            </a:r>
            <a:r>
              <a:rPr lang="en-US" sz="1600" dirty="0"/>
              <a:t> write and manage our </a:t>
            </a:r>
            <a:r>
              <a:rPr lang="en-US" sz="1600" dirty="0" err="1"/>
              <a:t>cPP</a:t>
            </a:r>
            <a:r>
              <a:rPr lang="en-US" sz="1600" dirty="0"/>
              <a:t> using the CCUF Team Tools Working Group website (</a:t>
            </a:r>
            <a:r>
              <a:rPr lang="en-US" sz="1600" u="sng" dirty="0">
                <a:hlinkClick r:id="rId4"/>
              </a:rPr>
              <a:t>https://itc-wgtools.github.io/</a:t>
            </a:r>
            <a:r>
              <a:rPr lang="en-US" sz="1600" dirty="0"/>
              <a:t>). </a:t>
            </a:r>
          </a:p>
          <a:p>
            <a:pPr lvl="2" fontAlgn="ctr"/>
            <a:r>
              <a:rPr lang="en-US" sz="1600" dirty="0"/>
              <a:t>Brian </a:t>
            </a:r>
            <a:r>
              <a:rPr lang="en-US" sz="1600" dirty="0" err="1"/>
              <a:t>demo’d</a:t>
            </a:r>
            <a:r>
              <a:rPr lang="en-US" sz="1600" dirty="0"/>
              <a:t> how HCD </a:t>
            </a:r>
            <a:r>
              <a:rPr lang="en-US" sz="1600" dirty="0" err="1"/>
              <a:t>iTC</a:t>
            </a:r>
            <a:r>
              <a:rPr lang="en-US" sz="1600" dirty="0"/>
              <a:t> can use GitHub to document issues against drafts of the HCD </a:t>
            </a:r>
            <a:r>
              <a:rPr lang="en-US" sz="1600" dirty="0" err="1"/>
              <a:t>cPP</a:t>
            </a:r>
            <a:r>
              <a:rPr lang="en-US" sz="1600" dirty="0"/>
              <a:t>. He showed how to write issues against a document template. </a:t>
            </a:r>
          </a:p>
          <a:p>
            <a:pPr lvl="2" fontAlgn="ctr"/>
            <a:r>
              <a:rPr lang="en-US" sz="1600" dirty="0"/>
              <a:t>See YouTube video for more details:</a:t>
            </a:r>
          </a:p>
          <a:p>
            <a:pPr lvl="3" fontAlgn="ctr"/>
            <a:r>
              <a:rPr lang="en-US" dirty="0" err="1"/>
              <a:t>iTC</a:t>
            </a:r>
            <a:r>
              <a:rPr lang="en-US" dirty="0"/>
              <a:t> Tools &amp; Templates (CCUF Team Tools WG) @16th CCUF Workshop</a:t>
            </a:r>
          </a:p>
          <a:p>
            <a:pPr lvl="4" fontAlgn="ctr"/>
            <a:r>
              <a:rPr lang="en-US" u="sng" dirty="0">
                <a:hlinkClick r:id="rId5"/>
              </a:rPr>
              <a:t>https://youtu.be/eBwTwYS5TRE</a:t>
            </a:r>
            <a:endParaRPr lang="en-US" dirty="0"/>
          </a:p>
          <a:p>
            <a:pPr lvl="3" fontAlgn="ctr"/>
            <a:r>
              <a:rPr lang="en-US" dirty="0"/>
              <a:t>CCUF Team Tools WG @15th CCUF Workshop</a:t>
            </a:r>
          </a:p>
          <a:p>
            <a:pPr lvl="4" fontAlgn="ctr"/>
            <a:r>
              <a:rPr lang="en-US" u="sng" dirty="0">
                <a:hlinkClick r:id="rId6"/>
              </a:rPr>
              <a:t>https://youtu.be/6Gdb4qNn0tg</a:t>
            </a:r>
            <a:endParaRPr lang="en-US" dirty="0"/>
          </a:p>
          <a:p>
            <a:pPr marL="446088" lvl="1" indent="0">
              <a:buNone/>
            </a:pPr>
            <a:endParaRPr lang="en-US" b="1" dirty="0"/>
          </a:p>
        </p:txBody>
      </p:sp>
    </p:spTree>
    <p:extLst>
      <p:ext uri="{BB962C8B-B14F-4D97-AF65-F5344CB8AC3E}">
        <p14:creationId xmlns:p14="http://schemas.microsoft.com/office/powerpoint/2010/main" val="2640222840"/>
      </p:ext>
    </p:extLst>
  </p:cSld>
  <p:clrMapOvr>
    <a:masterClrMapping/>
  </p:clrMapOvr>
  <p:transition/>
</p:sld>
</file>

<file path=ppt/theme/theme1.xml><?xml version="1.0" encoding="utf-8"?>
<a:theme xmlns:a="http://schemas.openxmlformats.org/drawingml/2006/main" name="Titl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Titl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ullet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Bullet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Bullet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Agenda Slide">
  <a:themeElements>
    <a:clrScheme name="">
      <a:dk1>
        <a:srgbClr val="000000"/>
      </a:dk1>
      <a:lt1>
        <a:srgbClr val="FFFFFF"/>
      </a:lt1>
      <a:dk2>
        <a:srgbClr val="000000"/>
      </a:dk2>
      <a:lt2>
        <a:srgbClr val="00000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Agenda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Agenda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Diagram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Diagram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Diagram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Column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2-Column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2-Column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Pages>0</Pages>
  <Words>4290</Words>
  <Characters>0</Characters>
  <Application>Microsoft Office PowerPoint</Application>
  <PresentationFormat>On-screen Show (4:3)</PresentationFormat>
  <Lines>0</Lines>
  <Paragraphs>605</Paragraphs>
  <Slides>49</Slides>
  <Notes>23</Notes>
  <HiddenSlides>0</HiddenSlides>
  <MMClips>0</MMClips>
  <ScaleCrop>false</ScaleCrop>
  <HeadingPairs>
    <vt:vector size="6" baseType="variant">
      <vt:variant>
        <vt:lpstr>Fonts Used</vt:lpstr>
      </vt:variant>
      <vt:variant>
        <vt:i4>4</vt:i4>
      </vt:variant>
      <vt:variant>
        <vt:lpstr>Theme</vt:lpstr>
      </vt:variant>
      <vt:variant>
        <vt:i4>5</vt:i4>
      </vt:variant>
      <vt:variant>
        <vt:lpstr>Slide Titles</vt:lpstr>
      </vt:variant>
      <vt:variant>
        <vt:i4>49</vt:i4>
      </vt:variant>
    </vt:vector>
  </HeadingPairs>
  <TitlesOfParts>
    <vt:vector size="58" baseType="lpstr">
      <vt:lpstr>Arial</vt:lpstr>
      <vt:lpstr>Arial Bold</vt:lpstr>
      <vt:lpstr>Calibri</vt:lpstr>
      <vt:lpstr>Verdana</vt:lpstr>
      <vt:lpstr>Title</vt:lpstr>
      <vt:lpstr>Bullet Slide</vt:lpstr>
      <vt:lpstr>Agenda Slide</vt:lpstr>
      <vt:lpstr>Diagram Slide</vt:lpstr>
      <vt:lpstr>2-Column Slide</vt:lpstr>
      <vt:lpstr>Imaging Device Security</vt:lpstr>
      <vt:lpstr>Agenda</vt:lpstr>
      <vt:lpstr>Intellectual Property Policy</vt:lpstr>
      <vt:lpstr>Officers</vt:lpstr>
      <vt:lpstr>PowerPoint Presentation</vt:lpstr>
      <vt:lpstr>12/10/19 HCD PP TC Conference Call</vt:lpstr>
      <vt:lpstr>12/10/19 HCD PP TC Conference Call</vt:lpstr>
      <vt:lpstr>12/10/19 HCD PP TC Conference Call</vt:lpstr>
      <vt:lpstr>1/10/2020 HCD PP TC Conference Call</vt:lpstr>
      <vt:lpstr>1/10/2020 HCD PP TC Conference Call</vt:lpstr>
      <vt:lpstr>1/10/2020 HCD PP TC Conference Call</vt:lpstr>
      <vt:lpstr>1/10/2020 HCD PP TC Conference Call</vt:lpstr>
      <vt:lpstr>PowerPoint Presentation</vt:lpstr>
      <vt:lpstr>PowerPoint Presentation</vt:lpstr>
      <vt:lpstr>PowerPoint Presentation</vt:lpstr>
      <vt:lpstr>HCD cPP v1.0</vt:lpstr>
      <vt:lpstr>HCD cPP v1.0</vt:lpstr>
      <vt:lpstr>TLS/1.2 and TLS/1.3 Highlights</vt:lpstr>
      <vt:lpstr>Agenda</vt:lpstr>
      <vt:lpstr>Evolution of SSL (Netscape)</vt:lpstr>
      <vt:lpstr>Evolution of TLS (IETF) (1 of 3)</vt:lpstr>
      <vt:lpstr>Evolution of TLS (IETF) (2 of 3)</vt:lpstr>
      <vt:lpstr>Evolution of TLS (IETF) (3 of 3)</vt:lpstr>
      <vt:lpstr>Usage Recommendations for TLS (1 of 8)</vt:lpstr>
      <vt:lpstr>Usage Recommendations for TLS (2 of 8)</vt:lpstr>
      <vt:lpstr>Usage Recommendations for TLS (3 of 8)</vt:lpstr>
      <vt:lpstr>Usage Recommendations for TLS (4 of 8)</vt:lpstr>
      <vt:lpstr>Usage Recommendations for TLS (5 of 8)</vt:lpstr>
      <vt:lpstr>Usage Recommendations for TLS (6 of 8)</vt:lpstr>
      <vt:lpstr>Usage Recommendations for TLS (7 of 8)</vt:lpstr>
      <vt:lpstr>Usage Recommendations for TLS (8 of 8)</vt:lpstr>
      <vt:lpstr>Extensions for TLS (1 of 3)</vt:lpstr>
      <vt:lpstr>Extensions for TLS (2 of 3)</vt:lpstr>
      <vt:lpstr>Extensions for TLS (3 of 3)</vt:lpstr>
      <vt:lpstr>TLS/1.2 Cipher Suites &amp; Profiles</vt:lpstr>
      <vt:lpstr>TLS/1.3 Ciphers &amp; IANA Registry</vt:lpstr>
      <vt:lpstr>TLS 1.3 Migration (1 of 3)</vt:lpstr>
      <vt:lpstr>TLS 1.3 Migration (2 of 3)</vt:lpstr>
      <vt:lpstr>TLS 1.3 Migration (3 of 3)</vt:lpstr>
      <vt:lpstr>PowerPoint Presentation</vt:lpstr>
      <vt:lpstr>HCD Security Guide</vt:lpstr>
      <vt:lpstr>HCD Security Guide</vt:lpstr>
      <vt:lpstr>HCD Security Guide</vt:lpstr>
      <vt:lpstr>HCD Security Guide</vt:lpstr>
      <vt:lpstr>Next Steps – Security Guide</vt:lpstr>
      <vt:lpstr>Next Steps – HCD cPP v1.0</vt:lpstr>
      <vt:lpstr>Next Steps – IDS WG</vt:lpstr>
      <vt:lpstr>Proposed IDS WG 2020 Goal</vt:lpstr>
      <vt:lpstr>Next Steps – IDS WG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Jerry Thrasher</dc:creator>
  <cp:lastModifiedBy>Sukert, Alan</cp:lastModifiedBy>
  <cp:revision>542</cp:revision>
  <dcterms:modified xsi:type="dcterms:W3CDTF">2020-02-06T17:16:18Z</dcterms:modified>
</cp:coreProperties>
</file>