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Lst>
  <p:notesMasterIdLst>
    <p:notesMasterId r:id="rId46"/>
  </p:notesMasterIdLst>
  <p:sldIdLst>
    <p:sldId id="309" r:id="rId6"/>
    <p:sldId id="325" r:id="rId7"/>
    <p:sldId id="334" r:id="rId8"/>
    <p:sldId id="343" r:id="rId9"/>
    <p:sldId id="524" r:id="rId10"/>
    <p:sldId id="496" r:id="rId11"/>
    <p:sldId id="498" r:id="rId12"/>
    <p:sldId id="526" r:id="rId13"/>
    <p:sldId id="499" r:id="rId14"/>
    <p:sldId id="505" r:id="rId15"/>
    <p:sldId id="504" r:id="rId16"/>
    <p:sldId id="493" r:id="rId17"/>
    <p:sldId id="471" r:id="rId18"/>
    <p:sldId id="494" r:id="rId19"/>
    <p:sldId id="509" r:id="rId20"/>
    <p:sldId id="1028" r:id="rId21"/>
    <p:sldId id="1030" r:id="rId22"/>
    <p:sldId id="1031" r:id="rId23"/>
    <p:sldId id="510" r:id="rId24"/>
    <p:sldId id="474" r:id="rId25"/>
    <p:sldId id="1042" r:id="rId26"/>
    <p:sldId id="421" r:id="rId27"/>
    <p:sldId id="1043" r:id="rId28"/>
    <p:sldId id="1040" r:id="rId29"/>
    <p:sldId id="1032" r:id="rId30"/>
    <p:sldId id="1033" r:id="rId31"/>
    <p:sldId id="1034" r:id="rId32"/>
    <p:sldId id="514" r:id="rId33"/>
    <p:sldId id="528" r:id="rId34"/>
    <p:sldId id="1015" r:id="rId35"/>
    <p:sldId id="1035" r:id="rId36"/>
    <p:sldId id="1036" r:id="rId37"/>
    <p:sldId id="1037" r:id="rId38"/>
    <p:sldId id="1038" r:id="rId39"/>
    <p:sldId id="1044" r:id="rId40"/>
    <p:sldId id="1039" r:id="rId41"/>
    <p:sldId id="523" r:id="rId42"/>
    <p:sldId id="522" r:id="rId43"/>
    <p:sldId id="1025" r:id="rId44"/>
    <p:sldId id="1027" r:id="rId45"/>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794" autoAdjust="0"/>
    <p:restoredTop sz="93923" autoAdjust="0"/>
  </p:normalViewPr>
  <p:slideViewPr>
    <p:cSldViewPr>
      <p:cViewPr varScale="1">
        <p:scale>
          <a:sx n="68" d="100"/>
          <a:sy n="68" d="100"/>
        </p:scale>
        <p:origin x="1764"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viewProps" Target="viewProp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ヒラギノ角ゴ ProN W3"/>
                <a:cs typeface="ヒラギノ角ゴ ProN W3"/>
                <a:sym typeface="Arial" pitchFamily="34" charset="0"/>
              </a:defRPr>
            </a:lvl1pPr>
          </a:lstStyle>
          <a:p>
            <a:pPr>
              <a:defRPr/>
            </a:pPr>
            <a:fld id="{44C371DA-349C-45E5-81E0-249879C5927C}" type="datetimeFigureOut">
              <a:rPr lang="en-US"/>
              <a:pPr>
                <a:defRPr/>
              </a:pPr>
              <a:t>11/20/2019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ヒラギノ角ゴ ProN W3"/>
                <a:cs typeface="ヒラギノ角ゴ ProN W3"/>
                <a:sym typeface="Arial" pitchFamily="34" charset="0"/>
              </a:defRPr>
            </a:lvl1pPr>
          </a:lstStyle>
          <a:p>
            <a:pPr>
              <a:defRPr/>
            </a:pPr>
            <a:fld id="{D030A462-AB5A-4FBE-9885-4731ADC6AC50}" type="slidenum">
              <a:rPr lang="en-US"/>
              <a:pPr>
                <a:defRPr/>
              </a:pPr>
              <a:t>‹#›</a:t>
            </a:fld>
            <a:endParaRPr lang="en-US"/>
          </a:p>
        </p:txBody>
      </p:sp>
    </p:spTree>
    <p:extLst>
      <p:ext uri="{BB962C8B-B14F-4D97-AF65-F5344CB8AC3E}">
        <p14:creationId xmlns:p14="http://schemas.microsoft.com/office/powerpoint/2010/main" val="1438681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a:t>
            </a:fld>
            <a:endParaRPr lang="en-US" altLang="en-US"/>
          </a:p>
        </p:txBody>
      </p:sp>
    </p:spTree>
    <p:extLst>
      <p:ext uri="{BB962C8B-B14F-4D97-AF65-F5344CB8AC3E}">
        <p14:creationId xmlns:p14="http://schemas.microsoft.com/office/powerpoint/2010/main" val="37053402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14</a:t>
            </a:fld>
            <a:endParaRPr lang="en-US" altLang="en-US"/>
          </a:p>
        </p:txBody>
      </p:sp>
    </p:spTree>
    <p:extLst>
      <p:ext uri="{BB962C8B-B14F-4D97-AF65-F5344CB8AC3E}">
        <p14:creationId xmlns:p14="http://schemas.microsoft.com/office/powerpoint/2010/main" val="1628146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15</a:t>
            </a:fld>
            <a:endParaRPr lang="en-US" altLang="en-US"/>
          </a:p>
        </p:txBody>
      </p:sp>
    </p:spTree>
    <p:extLst>
      <p:ext uri="{BB962C8B-B14F-4D97-AF65-F5344CB8AC3E}">
        <p14:creationId xmlns:p14="http://schemas.microsoft.com/office/powerpoint/2010/main" val="9401611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16</a:t>
            </a:fld>
            <a:endParaRPr lang="en-US" altLang="en-US"/>
          </a:p>
        </p:txBody>
      </p:sp>
    </p:spTree>
    <p:extLst>
      <p:ext uri="{BB962C8B-B14F-4D97-AF65-F5344CB8AC3E}">
        <p14:creationId xmlns:p14="http://schemas.microsoft.com/office/powerpoint/2010/main" val="39076155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17</a:t>
            </a:fld>
            <a:endParaRPr lang="en-US" altLang="en-US"/>
          </a:p>
        </p:txBody>
      </p:sp>
    </p:spTree>
    <p:extLst>
      <p:ext uri="{BB962C8B-B14F-4D97-AF65-F5344CB8AC3E}">
        <p14:creationId xmlns:p14="http://schemas.microsoft.com/office/powerpoint/2010/main" val="7612664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18</a:t>
            </a:fld>
            <a:endParaRPr lang="en-US" altLang="en-US"/>
          </a:p>
        </p:txBody>
      </p:sp>
    </p:spTree>
    <p:extLst>
      <p:ext uri="{BB962C8B-B14F-4D97-AF65-F5344CB8AC3E}">
        <p14:creationId xmlns:p14="http://schemas.microsoft.com/office/powerpoint/2010/main" val="2838226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19</a:t>
            </a:fld>
            <a:endParaRPr lang="en-US" altLang="en-US"/>
          </a:p>
        </p:txBody>
      </p:sp>
    </p:spTree>
    <p:extLst>
      <p:ext uri="{BB962C8B-B14F-4D97-AF65-F5344CB8AC3E}">
        <p14:creationId xmlns:p14="http://schemas.microsoft.com/office/powerpoint/2010/main" val="40516665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20</a:t>
            </a:fld>
            <a:endParaRPr lang="en-US" altLang="en-US"/>
          </a:p>
        </p:txBody>
      </p:sp>
    </p:spTree>
    <p:extLst>
      <p:ext uri="{BB962C8B-B14F-4D97-AF65-F5344CB8AC3E}">
        <p14:creationId xmlns:p14="http://schemas.microsoft.com/office/powerpoint/2010/main" val="24482741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21</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7986924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22</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5243500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23</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278132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a:t>
            </a:fld>
            <a:endParaRPr lang="en-US" altLang="en-US"/>
          </a:p>
        </p:txBody>
      </p:sp>
    </p:spTree>
    <p:extLst>
      <p:ext uri="{BB962C8B-B14F-4D97-AF65-F5344CB8AC3E}">
        <p14:creationId xmlns:p14="http://schemas.microsoft.com/office/powerpoint/2010/main" val="11049247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24</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6410352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25</a:t>
            </a:fld>
            <a:endParaRPr lang="en-US" altLang="en-US"/>
          </a:p>
        </p:txBody>
      </p:sp>
    </p:spTree>
    <p:extLst>
      <p:ext uri="{BB962C8B-B14F-4D97-AF65-F5344CB8AC3E}">
        <p14:creationId xmlns:p14="http://schemas.microsoft.com/office/powerpoint/2010/main" val="33150825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26</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5032055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27</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8542403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28</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9797353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29</a:t>
            </a:fld>
            <a:endParaRPr lang="en-US" altLang="en-US"/>
          </a:p>
        </p:txBody>
      </p:sp>
    </p:spTree>
    <p:extLst>
      <p:ext uri="{BB962C8B-B14F-4D97-AF65-F5344CB8AC3E}">
        <p14:creationId xmlns:p14="http://schemas.microsoft.com/office/powerpoint/2010/main" val="37675873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30</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8159625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31</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2641105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32</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298469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33</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988105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a:t>
            </a:fld>
            <a:endParaRPr lang="en-US" altLang="en-US"/>
          </a:p>
        </p:txBody>
      </p:sp>
    </p:spTree>
    <p:extLst>
      <p:ext uri="{BB962C8B-B14F-4D97-AF65-F5344CB8AC3E}">
        <p14:creationId xmlns:p14="http://schemas.microsoft.com/office/powerpoint/2010/main" val="5852713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34</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7427284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35</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2323246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36</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7583750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37</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31847979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38</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30907776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39</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01952575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40</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998428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a:t>
            </a:fld>
            <a:endParaRPr lang="en-US" altLang="en-US"/>
          </a:p>
        </p:txBody>
      </p:sp>
    </p:spTree>
    <p:extLst>
      <p:ext uri="{BB962C8B-B14F-4D97-AF65-F5344CB8AC3E}">
        <p14:creationId xmlns:p14="http://schemas.microsoft.com/office/powerpoint/2010/main" val="12592313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9</a:t>
            </a:fld>
            <a:endParaRPr lang="en-US" altLang="en-US"/>
          </a:p>
        </p:txBody>
      </p:sp>
    </p:spTree>
    <p:extLst>
      <p:ext uri="{BB962C8B-B14F-4D97-AF65-F5344CB8AC3E}">
        <p14:creationId xmlns:p14="http://schemas.microsoft.com/office/powerpoint/2010/main" val="3887437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10</a:t>
            </a:fld>
            <a:endParaRPr lang="en-US" altLang="en-US"/>
          </a:p>
        </p:txBody>
      </p:sp>
    </p:spTree>
    <p:extLst>
      <p:ext uri="{BB962C8B-B14F-4D97-AF65-F5344CB8AC3E}">
        <p14:creationId xmlns:p14="http://schemas.microsoft.com/office/powerpoint/2010/main" val="3173764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11</a:t>
            </a:fld>
            <a:endParaRPr lang="en-US" altLang="en-US"/>
          </a:p>
        </p:txBody>
      </p:sp>
    </p:spTree>
    <p:extLst>
      <p:ext uri="{BB962C8B-B14F-4D97-AF65-F5344CB8AC3E}">
        <p14:creationId xmlns:p14="http://schemas.microsoft.com/office/powerpoint/2010/main" val="21162886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12</a:t>
            </a:fld>
            <a:endParaRPr lang="en-US" altLang="en-US"/>
          </a:p>
        </p:txBody>
      </p:sp>
    </p:spTree>
    <p:extLst>
      <p:ext uri="{BB962C8B-B14F-4D97-AF65-F5344CB8AC3E}">
        <p14:creationId xmlns:p14="http://schemas.microsoft.com/office/powerpoint/2010/main" val="3350676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13</a:t>
            </a:fld>
            <a:endParaRPr lang="en-US" altLang="en-US"/>
          </a:p>
        </p:txBody>
      </p:sp>
    </p:spTree>
    <p:extLst>
      <p:ext uri="{BB962C8B-B14F-4D97-AF65-F5344CB8AC3E}">
        <p14:creationId xmlns:p14="http://schemas.microsoft.com/office/powerpoint/2010/main" val="3430408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0EA76408-478E-4314-8436-9D4631815292}" type="slidenum">
              <a:rPr lang="en-US" altLang="en-US"/>
              <a:pPr>
                <a:defRPr/>
              </a:pPr>
              <a:t>‹#›</a:t>
            </a:fld>
            <a:endParaRPr lang="en-US" altLang="en-US" dirty="0"/>
          </a:p>
        </p:txBody>
      </p:sp>
    </p:spTree>
    <p:extLst>
      <p:ext uri="{BB962C8B-B14F-4D97-AF65-F5344CB8AC3E}">
        <p14:creationId xmlns:p14="http://schemas.microsoft.com/office/powerpoint/2010/main" val="42514903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E7301A2A-13CB-4EE8-9605-2E952F423E64}" type="slidenum">
              <a:rPr lang="en-US" altLang="en-US"/>
              <a:pPr>
                <a:defRPr/>
              </a:pPr>
              <a:t>‹#›</a:t>
            </a:fld>
            <a:endParaRPr lang="en-US" altLang="en-US" dirty="0"/>
          </a:p>
        </p:txBody>
      </p:sp>
    </p:spTree>
    <p:extLst>
      <p:ext uri="{BB962C8B-B14F-4D97-AF65-F5344CB8AC3E}">
        <p14:creationId xmlns:p14="http://schemas.microsoft.com/office/powerpoint/2010/main" val="37866347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A18D28-1759-4885-A8E9-24F976298B21}" type="slidenum">
              <a:rPr lang="en-US" altLang="en-US"/>
              <a:pPr>
                <a:defRPr/>
              </a:pPr>
              <a:t>‹#›</a:t>
            </a:fld>
            <a:endParaRPr lang="en-US" altLang="en-US" dirty="0"/>
          </a:p>
        </p:txBody>
      </p:sp>
    </p:spTree>
    <p:extLst>
      <p:ext uri="{BB962C8B-B14F-4D97-AF65-F5344CB8AC3E}">
        <p14:creationId xmlns:p14="http://schemas.microsoft.com/office/powerpoint/2010/main" val="252678165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2DC90A75-E5D9-4E03-89E0-0CF799309442}" type="slidenum">
              <a:rPr lang="en-US" altLang="en-US"/>
              <a:pPr>
                <a:defRPr/>
              </a:pPr>
              <a:t>‹#›</a:t>
            </a:fld>
            <a:endParaRPr lang="en-US" altLang="en-US" dirty="0"/>
          </a:p>
        </p:txBody>
      </p:sp>
    </p:spTree>
    <p:extLst>
      <p:ext uri="{BB962C8B-B14F-4D97-AF65-F5344CB8AC3E}">
        <p14:creationId xmlns:p14="http://schemas.microsoft.com/office/powerpoint/2010/main" val="13033136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6257B1C-D03C-4A2C-BA52-43BF8010146E}" type="slidenum">
              <a:rPr lang="en-US" altLang="en-US"/>
              <a:pPr>
                <a:defRPr/>
              </a:pPr>
              <a:t>‹#›</a:t>
            </a:fld>
            <a:endParaRPr lang="en-US" altLang="en-US" dirty="0"/>
          </a:p>
        </p:txBody>
      </p:sp>
    </p:spTree>
    <p:extLst>
      <p:ext uri="{BB962C8B-B14F-4D97-AF65-F5344CB8AC3E}">
        <p14:creationId xmlns:p14="http://schemas.microsoft.com/office/powerpoint/2010/main" val="407014036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911E8918-2414-4E20-87A1-DD5CA4737882}" type="slidenum">
              <a:rPr lang="en-US" altLang="en-US"/>
              <a:pPr>
                <a:defRPr/>
              </a:pPr>
              <a:t>‹#›</a:t>
            </a:fld>
            <a:endParaRPr lang="en-US" altLang="en-US" dirty="0"/>
          </a:p>
        </p:txBody>
      </p:sp>
    </p:spTree>
    <p:extLst>
      <p:ext uri="{BB962C8B-B14F-4D97-AF65-F5344CB8AC3E}">
        <p14:creationId xmlns:p14="http://schemas.microsoft.com/office/powerpoint/2010/main" val="367636765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1FE0B06-C80B-466C-8E9F-3DB2FECB4C52}" type="slidenum">
              <a:rPr lang="en-US" altLang="en-US"/>
              <a:pPr>
                <a:defRPr/>
              </a:pPr>
              <a:t>‹#›</a:t>
            </a:fld>
            <a:endParaRPr lang="en-US" altLang="en-US" dirty="0"/>
          </a:p>
        </p:txBody>
      </p:sp>
    </p:spTree>
    <p:extLst>
      <p:ext uri="{BB962C8B-B14F-4D97-AF65-F5344CB8AC3E}">
        <p14:creationId xmlns:p14="http://schemas.microsoft.com/office/powerpoint/2010/main" val="37595754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C00DC7F8-EE53-4983-B7C3-7B0120E7F157}" type="slidenum">
              <a:rPr lang="en-US" altLang="en-US"/>
              <a:pPr>
                <a:defRPr/>
              </a:pPr>
              <a:t>‹#›</a:t>
            </a:fld>
            <a:endParaRPr lang="en-US" altLang="en-US" dirty="0"/>
          </a:p>
        </p:txBody>
      </p:sp>
    </p:spTree>
    <p:extLst>
      <p:ext uri="{BB962C8B-B14F-4D97-AF65-F5344CB8AC3E}">
        <p14:creationId xmlns:p14="http://schemas.microsoft.com/office/powerpoint/2010/main" val="7512527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00EAFC48-F2CE-4DC6-B093-A05FEB22FDBF}" type="slidenum">
              <a:rPr lang="en-US" altLang="en-US"/>
              <a:pPr>
                <a:defRPr/>
              </a:pPr>
              <a:t>‹#›</a:t>
            </a:fld>
            <a:endParaRPr lang="en-US" altLang="en-US" dirty="0"/>
          </a:p>
        </p:txBody>
      </p:sp>
    </p:spTree>
    <p:extLst>
      <p:ext uri="{BB962C8B-B14F-4D97-AF65-F5344CB8AC3E}">
        <p14:creationId xmlns:p14="http://schemas.microsoft.com/office/powerpoint/2010/main" val="19076169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0E503E3-25D0-4E1C-850C-2EBC25B3C109}" type="slidenum">
              <a:rPr lang="en-US" altLang="en-US"/>
              <a:pPr>
                <a:defRPr/>
              </a:pPr>
              <a:t>‹#›</a:t>
            </a:fld>
            <a:endParaRPr lang="en-US" altLang="en-US" dirty="0"/>
          </a:p>
        </p:txBody>
      </p:sp>
    </p:spTree>
    <p:extLst>
      <p:ext uri="{BB962C8B-B14F-4D97-AF65-F5344CB8AC3E}">
        <p14:creationId xmlns:p14="http://schemas.microsoft.com/office/powerpoint/2010/main" val="8428655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36CC87B1-19D5-4016-926C-29150B5853DE}" type="slidenum">
              <a:rPr lang="en-US" altLang="en-US"/>
              <a:pPr>
                <a:defRPr/>
              </a:pPr>
              <a:t>‹#›</a:t>
            </a:fld>
            <a:endParaRPr lang="en-US" altLang="en-US" dirty="0"/>
          </a:p>
        </p:txBody>
      </p:sp>
    </p:spTree>
    <p:extLst>
      <p:ext uri="{BB962C8B-B14F-4D97-AF65-F5344CB8AC3E}">
        <p14:creationId xmlns:p14="http://schemas.microsoft.com/office/powerpoint/2010/main" val="373354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B331E4-DB09-4DA0-A615-B4DCAC1EFA51}" type="slidenum">
              <a:rPr lang="en-US" altLang="en-US"/>
              <a:pPr>
                <a:defRPr/>
              </a:pPr>
              <a:t>‹#›</a:t>
            </a:fld>
            <a:endParaRPr lang="en-US" altLang="en-US" dirty="0"/>
          </a:p>
        </p:txBody>
      </p:sp>
    </p:spTree>
    <p:extLst>
      <p:ext uri="{BB962C8B-B14F-4D97-AF65-F5344CB8AC3E}">
        <p14:creationId xmlns:p14="http://schemas.microsoft.com/office/powerpoint/2010/main" val="414661349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0AF8366-8936-48F7-9A76-D13A909E1161}" type="slidenum">
              <a:rPr lang="en-US" altLang="en-US"/>
              <a:pPr>
                <a:defRPr/>
              </a:pPr>
              <a:t>‹#›</a:t>
            </a:fld>
            <a:endParaRPr lang="en-US" altLang="en-US" dirty="0"/>
          </a:p>
        </p:txBody>
      </p:sp>
    </p:spTree>
    <p:extLst>
      <p:ext uri="{BB962C8B-B14F-4D97-AF65-F5344CB8AC3E}">
        <p14:creationId xmlns:p14="http://schemas.microsoft.com/office/powerpoint/2010/main" val="50740348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82E1F09C-983E-4FC9-A4A4-49E65E8E12D8}" type="slidenum">
              <a:rPr lang="en-US" altLang="en-US"/>
              <a:pPr>
                <a:defRPr/>
              </a:pPr>
              <a:t>‹#›</a:t>
            </a:fld>
            <a:endParaRPr lang="en-US" altLang="en-US" dirty="0"/>
          </a:p>
        </p:txBody>
      </p:sp>
    </p:spTree>
    <p:extLst>
      <p:ext uri="{BB962C8B-B14F-4D97-AF65-F5344CB8AC3E}">
        <p14:creationId xmlns:p14="http://schemas.microsoft.com/office/powerpoint/2010/main" val="30197420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CD2CBB1F-58E7-48E9-A3A6-FF2158749A43}" type="slidenum">
              <a:rPr lang="en-US" altLang="en-US"/>
              <a:pPr>
                <a:defRPr/>
              </a:pPr>
              <a:t>‹#›</a:t>
            </a:fld>
            <a:endParaRPr lang="en-US" altLang="en-US" dirty="0"/>
          </a:p>
        </p:txBody>
      </p:sp>
    </p:spTree>
    <p:extLst>
      <p:ext uri="{BB962C8B-B14F-4D97-AF65-F5344CB8AC3E}">
        <p14:creationId xmlns:p14="http://schemas.microsoft.com/office/powerpoint/2010/main" val="266393765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B1C2DD6B-7A2C-485A-B681-224919916DA2}" type="slidenum">
              <a:rPr lang="en-US" altLang="en-US"/>
              <a:pPr>
                <a:defRPr/>
              </a:pPr>
              <a:t>‹#›</a:t>
            </a:fld>
            <a:endParaRPr lang="en-US" altLang="en-US" dirty="0"/>
          </a:p>
        </p:txBody>
      </p:sp>
    </p:spTree>
    <p:extLst>
      <p:ext uri="{BB962C8B-B14F-4D97-AF65-F5344CB8AC3E}">
        <p14:creationId xmlns:p14="http://schemas.microsoft.com/office/powerpoint/2010/main" val="2428097807"/>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F26218CF-1D59-4A21-9A2A-1172735AFC81}" type="slidenum">
              <a:rPr lang="en-US" altLang="en-US"/>
              <a:pPr>
                <a:defRPr/>
              </a:pPr>
              <a:t>‹#›</a:t>
            </a:fld>
            <a:endParaRPr lang="en-US" altLang="en-US" dirty="0"/>
          </a:p>
        </p:txBody>
      </p:sp>
    </p:spTree>
    <p:extLst>
      <p:ext uri="{BB962C8B-B14F-4D97-AF65-F5344CB8AC3E}">
        <p14:creationId xmlns:p14="http://schemas.microsoft.com/office/powerpoint/2010/main" val="2961018082"/>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E2A9CCCD-94A4-48A1-98C6-F0A80D75B789}" type="slidenum">
              <a:rPr lang="en-US" altLang="en-US"/>
              <a:pPr>
                <a:defRPr/>
              </a:pPr>
              <a:t>‹#›</a:t>
            </a:fld>
            <a:endParaRPr lang="en-US" altLang="en-US" dirty="0"/>
          </a:p>
        </p:txBody>
      </p:sp>
    </p:spTree>
    <p:extLst>
      <p:ext uri="{BB962C8B-B14F-4D97-AF65-F5344CB8AC3E}">
        <p14:creationId xmlns:p14="http://schemas.microsoft.com/office/powerpoint/2010/main" val="280365637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42DD4E2B-F3F5-4BA1-B2E0-4F1632E8E0CC}" type="slidenum">
              <a:rPr lang="en-US" altLang="en-US"/>
              <a:pPr>
                <a:defRPr/>
              </a:pPr>
              <a:t>‹#›</a:t>
            </a:fld>
            <a:endParaRPr lang="en-US" altLang="en-US" dirty="0"/>
          </a:p>
        </p:txBody>
      </p:sp>
    </p:spTree>
    <p:extLst>
      <p:ext uri="{BB962C8B-B14F-4D97-AF65-F5344CB8AC3E}">
        <p14:creationId xmlns:p14="http://schemas.microsoft.com/office/powerpoint/2010/main" val="301508453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332FA401-386A-41F6-AF67-56DA333F15A0}" type="slidenum">
              <a:rPr lang="en-US" altLang="en-US"/>
              <a:pPr>
                <a:defRPr/>
              </a:pPr>
              <a:t>‹#›</a:t>
            </a:fld>
            <a:endParaRPr lang="en-US" altLang="en-US" dirty="0"/>
          </a:p>
        </p:txBody>
      </p:sp>
    </p:spTree>
    <p:extLst>
      <p:ext uri="{BB962C8B-B14F-4D97-AF65-F5344CB8AC3E}">
        <p14:creationId xmlns:p14="http://schemas.microsoft.com/office/powerpoint/2010/main" val="263011293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9A88FAED-CC29-40C2-AF76-77B8995E13A7}" type="slidenum">
              <a:rPr lang="en-US" altLang="en-US"/>
              <a:pPr>
                <a:defRPr/>
              </a:pPr>
              <a:t>‹#›</a:t>
            </a:fld>
            <a:endParaRPr lang="en-US" altLang="en-US" dirty="0"/>
          </a:p>
        </p:txBody>
      </p:sp>
    </p:spTree>
    <p:extLst>
      <p:ext uri="{BB962C8B-B14F-4D97-AF65-F5344CB8AC3E}">
        <p14:creationId xmlns:p14="http://schemas.microsoft.com/office/powerpoint/2010/main" val="819359487"/>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F74070F9-2F9C-434B-9A0E-FA7779558077}" type="slidenum">
              <a:rPr lang="en-US" altLang="en-US"/>
              <a:pPr>
                <a:defRPr/>
              </a:pPr>
              <a:t>‹#›</a:t>
            </a:fld>
            <a:endParaRPr lang="en-US" altLang="en-US" dirty="0"/>
          </a:p>
        </p:txBody>
      </p:sp>
    </p:spTree>
    <p:extLst>
      <p:ext uri="{BB962C8B-B14F-4D97-AF65-F5344CB8AC3E}">
        <p14:creationId xmlns:p14="http://schemas.microsoft.com/office/powerpoint/2010/main" val="30651053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C3887905-B2A0-4075-B436-DE9196E870CE}" type="slidenum">
              <a:rPr lang="en-US" altLang="en-US"/>
              <a:pPr>
                <a:defRPr/>
              </a:pPr>
              <a:t>‹#›</a:t>
            </a:fld>
            <a:endParaRPr lang="en-US" altLang="en-US" dirty="0"/>
          </a:p>
        </p:txBody>
      </p:sp>
    </p:spTree>
    <p:extLst>
      <p:ext uri="{BB962C8B-B14F-4D97-AF65-F5344CB8AC3E}">
        <p14:creationId xmlns:p14="http://schemas.microsoft.com/office/powerpoint/2010/main" val="369168158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724BC465-346C-4E46-BF9E-66AD94F855CF}" type="slidenum">
              <a:rPr lang="en-US" altLang="en-US"/>
              <a:pPr>
                <a:defRPr/>
              </a:pPr>
              <a:t>‹#›</a:t>
            </a:fld>
            <a:endParaRPr lang="en-US" altLang="en-US" dirty="0"/>
          </a:p>
        </p:txBody>
      </p:sp>
    </p:spTree>
    <p:extLst>
      <p:ext uri="{BB962C8B-B14F-4D97-AF65-F5344CB8AC3E}">
        <p14:creationId xmlns:p14="http://schemas.microsoft.com/office/powerpoint/2010/main" val="181731592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5BE1D68-19C6-495D-9455-940D2A7EB2A2}" type="slidenum">
              <a:rPr lang="en-US" altLang="en-US"/>
              <a:pPr>
                <a:defRPr/>
              </a:pPr>
              <a:t>‹#›</a:t>
            </a:fld>
            <a:endParaRPr lang="en-US" altLang="en-US" dirty="0"/>
          </a:p>
        </p:txBody>
      </p:sp>
    </p:spTree>
    <p:extLst>
      <p:ext uri="{BB962C8B-B14F-4D97-AF65-F5344CB8AC3E}">
        <p14:creationId xmlns:p14="http://schemas.microsoft.com/office/powerpoint/2010/main" val="1217323286"/>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D456DBAE-880B-4900-994A-BE0ECFF9BA86}" type="slidenum">
              <a:rPr lang="en-US" altLang="en-US"/>
              <a:pPr>
                <a:defRPr/>
              </a:pPr>
              <a:t>‹#›</a:t>
            </a:fld>
            <a:endParaRPr lang="en-US" altLang="en-US" dirty="0"/>
          </a:p>
        </p:txBody>
      </p:sp>
    </p:spTree>
    <p:extLst>
      <p:ext uri="{BB962C8B-B14F-4D97-AF65-F5344CB8AC3E}">
        <p14:creationId xmlns:p14="http://schemas.microsoft.com/office/powerpoint/2010/main" val="306932947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2F49AFA8-702E-4AEA-B4F8-87415A7F9CEC}" type="slidenum">
              <a:rPr lang="en-US" altLang="en-US"/>
              <a:pPr>
                <a:defRPr/>
              </a:pPr>
              <a:t>‹#›</a:t>
            </a:fld>
            <a:endParaRPr lang="en-US" altLang="en-US" dirty="0"/>
          </a:p>
        </p:txBody>
      </p:sp>
    </p:spTree>
    <p:extLst>
      <p:ext uri="{BB962C8B-B14F-4D97-AF65-F5344CB8AC3E}">
        <p14:creationId xmlns:p14="http://schemas.microsoft.com/office/powerpoint/2010/main" val="1405914746"/>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FE04C7B0-069A-476D-AF62-59430BA56D90}" type="slidenum">
              <a:rPr lang="en-US" altLang="en-US"/>
              <a:pPr>
                <a:defRPr/>
              </a:pPr>
              <a:t>‹#›</a:t>
            </a:fld>
            <a:endParaRPr lang="en-US" altLang="en-US" dirty="0"/>
          </a:p>
        </p:txBody>
      </p:sp>
    </p:spTree>
    <p:extLst>
      <p:ext uri="{BB962C8B-B14F-4D97-AF65-F5344CB8AC3E}">
        <p14:creationId xmlns:p14="http://schemas.microsoft.com/office/powerpoint/2010/main" val="2756227367"/>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67B9DA28-0E9D-4E5E-B7EB-69C14E2C8788}" type="slidenum">
              <a:rPr lang="en-US" altLang="en-US"/>
              <a:pPr>
                <a:defRPr/>
              </a:pPr>
              <a:t>‹#›</a:t>
            </a:fld>
            <a:endParaRPr lang="en-US" altLang="en-US" dirty="0"/>
          </a:p>
        </p:txBody>
      </p:sp>
    </p:spTree>
    <p:extLst>
      <p:ext uri="{BB962C8B-B14F-4D97-AF65-F5344CB8AC3E}">
        <p14:creationId xmlns:p14="http://schemas.microsoft.com/office/powerpoint/2010/main" val="3493384208"/>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A0C6E8A8-C983-4BF3-A556-B6AD233AFDE7}" type="slidenum">
              <a:rPr lang="en-US" altLang="en-US"/>
              <a:pPr>
                <a:defRPr/>
              </a:pPr>
              <a:t>‹#›</a:t>
            </a:fld>
            <a:endParaRPr lang="en-US" altLang="en-US" dirty="0"/>
          </a:p>
        </p:txBody>
      </p:sp>
    </p:spTree>
    <p:extLst>
      <p:ext uri="{BB962C8B-B14F-4D97-AF65-F5344CB8AC3E}">
        <p14:creationId xmlns:p14="http://schemas.microsoft.com/office/powerpoint/2010/main" val="299741024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0A248553-EAA7-414D-87DA-C443F5A1B549}" type="slidenum">
              <a:rPr lang="en-US" altLang="en-US"/>
              <a:pPr>
                <a:defRPr/>
              </a:pPr>
              <a:t>‹#›</a:t>
            </a:fld>
            <a:endParaRPr lang="en-US" altLang="en-US" dirty="0"/>
          </a:p>
        </p:txBody>
      </p:sp>
    </p:spTree>
    <p:extLst>
      <p:ext uri="{BB962C8B-B14F-4D97-AF65-F5344CB8AC3E}">
        <p14:creationId xmlns:p14="http://schemas.microsoft.com/office/powerpoint/2010/main" val="328059772"/>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20E9B304-57A3-41A4-8677-B91FB2FDD5F2}" type="slidenum">
              <a:rPr lang="en-US" altLang="en-US"/>
              <a:pPr>
                <a:defRPr/>
              </a:pPr>
              <a:t>‹#›</a:t>
            </a:fld>
            <a:endParaRPr lang="en-US" altLang="en-US" dirty="0"/>
          </a:p>
        </p:txBody>
      </p:sp>
    </p:spTree>
    <p:extLst>
      <p:ext uri="{BB962C8B-B14F-4D97-AF65-F5344CB8AC3E}">
        <p14:creationId xmlns:p14="http://schemas.microsoft.com/office/powerpoint/2010/main" val="53253705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F95F2C71-3558-4E6A-877E-F42B5A18213B}" type="slidenum">
              <a:rPr lang="en-US" altLang="en-US"/>
              <a:pPr>
                <a:defRPr/>
              </a:pPr>
              <a:t>‹#›</a:t>
            </a:fld>
            <a:endParaRPr lang="en-US" altLang="en-US" dirty="0"/>
          </a:p>
        </p:txBody>
      </p:sp>
    </p:spTree>
    <p:extLst>
      <p:ext uri="{BB962C8B-B14F-4D97-AF65-F5344CB8AC3E}">
        <p14:creationId xmlns:p14="http://schemas.microsoft.com/office/powerpoint/2010/main" val="52125710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70A0ADC-E63F-4C44-B6AF-461BF7D04F8B}" type="slidenum">
              <a:rPr lang="en-US" altLang="en-US"/>
              <a:pPr>
                <a:defRPr/>
              </a:pPr>
              <a:t>‹#›</a:t>
            </a:fld>
            <a:endParaRPr lang="en-US" altLang="en-US" dirty="0"/>
          </a:p>
        </p:txBody>
      </p:sp>
    </p:spTree>
    <p:extLst>
      <p:ext uri="{BB962C8B-B14F-4D97-AF65-F5344CB8AC3E}">
        <p14:creationId xmlns:p14="http://schemas.microsoft.com/office/powerpoint/2010/main" val="222878333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2EE8C428-AED9-4974-B9DD-A7C583E5B5D6}" type="slidenum">
              <a:rPr lang="en-US" altLang="en-US"/>
              <a:pPr>
                <a:defRPr/>
              </a:pPr>
              <a:t>‹#›</a:t>
            </a:fld>
            <a:endParaRPr lang="en-US" altLang="en-US" dirty="0"/>
          </a:p>
        </p:txBody>
      </p:sp>
    </p:spTree>
    <p:extLst>
      <p:ext uri="{BB962C8B-B14F-4D97-AF65-F5344CB8AC3E}">
        <p14:creationId xmlns:p14="http://schemas.microsoft.com/office/powerpoint/2010/main" val="2451022275"/>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B168DAA8-4A01-49D5-8668-B7F2BF68366B}" type="slidenum">
              <a:rPr lang="en-US" altLang="en-US"/>
              <a:pPr>
                <a:defRPr/>
              </a:pPr>
              <a:t>‹#›</a:t>
            </a:fld>
            <a:endParaRPr lang="en-US" altLang="en-US" dirty="0"/>
          </a:p>
        </p:txBody>
      </p:sp>
    </p:spTree>
    <p:extLst>
      <p:ext uri="{BB962C8B-B14F-4D97-AF65-F5344CB8AC3E}">
        <p14:creationId xmlns:p14="http://schemas.microsoft.com/office/powerpoint/2010/main" val="678692542"/>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2C326A77-0A31-41F6-A180-B3214B280C41}" type="slidenum">
              <a:rPr lang="en-US" altLang="en-US"/>
              <a:pPr>
                <a:defRPr/>
              </a:pPr>
              <a:t>‹#›</a:t>
            </a:fld>
            <a:endParaRPr lang="en-US" altLang="en-US" dirty="0"/>
          </a:p>
        </p:txBody>
      </p:sp>
    </p:spTree>
    <p:extLst>
      <p:ext uri="{BB962C8B-B14F-4D97-AF65-F5344CB8AC3E}">
        <p14:creationId xmlns:p14="http://schemas.microsoft.com/office/powerpoint/2010/main" val="2897671663"/>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A7F56BAC-1FE7-4951-AD21-C9872ACC4629}" type="slidenum">
              <a:rPr lang="en-US" altLang="en-US"/>
              <a:pPr>
                <a:defRPr/>
              </a:pPr>
              <a:t>‹#›</a:t>
            </a:fld>
            <a:endParaRPr lang="en-US" altLang="en-US" dirty="0"/>
          </a:p>
        </p:txBody>
      </p:sp>
    </p:spTree>
    <p:extLst>
      <p:ext uri="{BB962C8B-B14F-4D97-AF65-F5344CB8AC3E}">
        <p14:creationId xmlns:p14="http://schemas.microsoft.com/office/powerpoint/2010/main" val="2002138643"/>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C2C9F77D-7977-4CC6-AF04-2372B92B3309}" type="slidenum">
              <a:rPr lang="en-US" altLang="en-US"/>
              <a:pPr>
                <a:defRPr/>
              </a:pPr>
              <a:t>‹#›</a:t>
            </a:fld>
            <a:endParaRPr lang="en-US" altLang="en-US" dirty="0"/>
          </a:p>
        </p:txBody>
      </p:sp>
    </p:spTree>
    <p:extLst>
      <p:ext uri="{BB962C8B-B14F-4D97-AF65-F5344CB8AC3E}">
        <p14:creationId xmlns:p14="http://schemas.microsoft.com/office/powerpoint/2010/main" val="280752424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3FAC1FEC-B891-4547-B804-77535B148D30}" type="slidenum">
              <a:rPr lang="en-US" altLang="en-US"/>
              <a:pPr>
                <a:defRPr/>
              </a:pPr>
              <a:t>‹#›</a:t>
            </a:fld>
            <a:endParaRPr lang="en-US" altLang="en-US" dirty="0"/>
          </a:p>
        </p:txBody>
      </p:sp>
    </p:spTree>
    <p:extLst>
      <p:ext uri="{BB962C8B-B14F-4D97-AF65-F5344CB8AC3E}">
        <p14:creationId xmlns:p14="http://schemas.microsoft.com/office/powerpoint/2010/main" val="93006037"/>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229966B5-1F25-4D1D-94A9-B49391441367}" type="slidenum">
              <a:rPr lang="en-US" altLang="en-US"/>
              <a:pPr>
                <a:defRPr/>
              </a:pPr>
              <a:t>‹#›</a:t>
            </a:fld>
            <a:endParaRPr lang="en-US" altLang="en-US" dirty="0"/>
          </a:p>
        </p:txBody>
      </p:sp>
    </p:spTree>
    <p:extLst>
      <p:ext uri="{BB962C8B-B14F-4D97-AF65-F5344CB8AC3E}">
        <p14:creationId xmlns:p14="http://schemas.microsoft.com/office/powerpoint/2010/main" val="4061290611"/>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207AB1AA-21E5-4234-BD52-E0E51C6850D5}" type="slidenum">
              <a:rPr lang="en-US" altLang="en-US"/>
              <a:pPr>
                <a:defRPr/>
              </a:pPr>
              <a:t>‹#›</a:t>
            </a:fld>
            <a:endParaRPr lang="en-US" altLang="en-US" dirty="0"/>
          </a:p>
        </p:txBody>
      </p:sp>
    </p:spTree>
    <p:extLst>
      <p:ext uri="{BB962C8B-B14F-4D97-AF65-F5344CB8AC3E}">
        <p14:creationId xmlns:p14="http://schemas.microsoft.com/office/powerpoint/2010/main" val="3318673283"/>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D7CBEF20-0FEE-452B-A33A-A0ADFFB3A8AC}" type="slidenum">
              <a:rPr lang="en-US" altLang="en-US"/>
              <a:pPr>
                <a:defRPr/>
              </a:pPr>
              <a:t>‹#›</a:t>
            </a:fld>
            <a:endParaRPr lang="en-US" altLang="en-US" dirty="0"/>
          </a:p>
        </p:txBody>
      </p:sp>
    </p:spTree>
    <p:extLst>
      <p:ext uri="{BB962C8B-B14F-4D97-AF65-F5344CB8AC3E}">
        <p14:creationId xmlns:p14="http://schemas.microsoft.com/office/powerpoint/2010/main" val="2743427808"/>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78FA73F1-E20B-4EB3-9018-452AE35DEE5B}" type="slidenum">
              <a:rPr lang="en-US" altLang="en-US"/>
              <a:pPr>
                <a:defRPr/>
              </a:pPr>
              <a:t>‹#›</a:t>
            </a:fld>
            <a:endParaRPr lang="en-US" altLang="en-US" dirty="0"/>
          </a:p>
        </p:txBody>
      </p:sp>
    </p:spTree>
    <p:extLst>
      <p:ext uri="{BB962C8B-B14F-4D97-AF65-F5344CB8AC3E}">
        <p14:creationId xmlns:p14="http://schemas.microsoft.com/office/powerpoint/2010/main" val="78771747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AF21AE63-061D-4F1D-88A0-A43B3ECC8ED3}" type="slidenum">
              <a:rPr lang="en-US" altLang="en-US"/>
              <a:pPr>
                <a:defRPr/>
              </a:pPr>
              <a:t>‹#›</a:t>
            </a:fld>
            <a:endParaRPr lang="en-US" altLang="en-US" dirty="0"/>
          </a:p>
        </p:txBody>
      </p:sp>
    </p:spTree>
    <p:extLst>
      <p:ext uri="{BB962C8B-B14F-4D97-AF65-F5344CB8AC3E}">
        <p14:creationId xmlns:p14="http://schemas.microsoft.com/office/powerpoint/2010/main" val="421381749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E01C8451-CBDB-47DC-9EAB-5C5B4938A85C}" type="slidenum">
              <a:rPr lang="en-US" altLang="en-US"/>
              <a:pPr>
                <a:defRPr/>
              </a:pPr>
              <a:t>‹#›</a:t>
            </a:fld>
            <a:endParaRPr lang="en-US" altLang="en-US" dirty="0"/>
          </a:p>
        </p:txBody>
      </p:sp>
    </p:spTree>
    <p:extLst>
      <p:ext uri="{BB962C8B-B14F-4D97-AF65-F5344CB8AC3E}">
        <p14:creationId xmlns:p14="http://schemas.microsoft.com/office/powerpoint/2010/main" val="3049863723"/>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0435B50D-150C-4B21-BF78-45456F509F53}" type="slidenum">
              <a:rPr lang="en-US" altLang="en-US"/>
              <a:pPr>
                <a:defRPr/>
              </a:pPr>
              <a:t>‹#›</a:t>
            </a:fld>
            <a:endParaRPr lang="en-US" altLang="en-US" dirty="0"/>
          </a:p>
        </p:txBody>
      </p:sp>
    </p:spTree>
    <p:extLst>
      <p:ext uri="{BB962C8B-B14F-4D97-AF65-F5344CB8AC3E}">
        <p14:creationId xmlns:p14="http://schemas.microsoft.com/office/powerpoint/2010/main" val="2738983380"/>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87588846-C739-4282-ACCE-21CEAF985A86}" type="slidenum">
              <a:rPr lang="en-US" altLang="en-US"/>
              <a:pPr>
                <a:defRPr/>
              </a:pPr>
              <a:t>‹#›</a:t>
            </a:fld>
            <a:endParaRPr lang="en-US" altLang="en-US" dirty="0"/>
          </a:p>
        </p:txBody>
      </p:sp>
    </p:spTree>
    <p:extLst>
      <p:ext uri="{BB962C8B-B14F-4D97-AF65-F5344CB8AC3E}">
        <p14:creationId xmlns:p14="http://schemas.microsoft.com/office/powerpoint/2010/main" val="2277553785"/>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6627872D-1749-4129-A2A2-117C8133C4AE}" type="slidenum">
              <a:rPr lang="en-US" altLang="en-US"/>
              <a:pPr>
                <a:defRPr/>
              </a:pPr>
              <a:t>‹#›</a:t>
            </a:fld>
            <a:endParaRPr lang="en-US" altLang="en-US" dirty="0"/>
          </a:p>
        </p:txBody>
      </p:sp>
    </p:spTree>
    <p:extLst>
      <p:ext uri="{BB962C8B-B14F-4D97-AF65-F5344CB8AC3E}">
        <p14:creationId xmlns:p14="http://schemas.microsoft.com/office/powerpoint/2010/main" val="399633346"/>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8DA1962D-3EAE-4670-A865-2A639CC7EF56}" type="slidenum">
              <a:rPr lang="en-US" altLang="en-US"/>
              <a:pPr>
                <a:defRPr/>
              </a:pPr>
              <a:t>‹#›</a:t>
            </a:fld>
            <a:endParaRPr lang="en-US" altLang="en-US" dirty="0"/>
          </a:p>
        </p:txBody>
      </p:sp>
    </p:spTree>
    <p:extLst>
      <p:ext uri="{BB962C8B-B14F-4D97-AF65-F5344CB8AC3E}">
        <p14:creationId xmlns:p14="http://schemas.microsoft.com/office/powerpoint/2010/main" val="201228923"/>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E8575769-8CC8-444C-AB9A-2A2F860B9611}" type="slidenum">
              <a:rPr lang="en-US" altLang="en-US"/>
              <a:pPr>
                <a:defRPr/>
              </a:pPr>
              <a:t>‹#›</a:t>
            </a:fld>
            <a:endParaRPr lang="en-US" altLang="en-US" dirty="0"/>
          </a:p>
        </p:txBody>
      </p:sp>
    </p:spTree>
    <p:extLst>
      <p:ext uri="{BB962C8B-B14F-4D97-AF65-F5344CB8AC3E}">
        <p14:creationId xmlns:p14="http://schemas.microsoft.com/office/powerpoint/2010/main" val="9758694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EE2BC03B-10C4-433C-9F79-8082AABD08AC}" type="slidenum">
              <a:rPr lang="en-US" altLang="en-US"/>
              <a:pPr>
                <a:defRPr/>
              </a:pPr>
              <a:t>‹#›</a:t>
            </a:fld>
            <a:endParaRPr lang="en-US" altLang="en-US" dirty="0"/>
          </a:p>
        </p:txBody>
      </p:sp>
    </p:spTree>
    <p:extLst>
      <p:ext uri="{BB962C8B-B14F-4D97-AF65-F5344CB8AC3E}">
        <p14:creationId xmlns:p14="http://schemas.microsoft.com/office/powerpoint/2010/main" val="5030851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09A451E7-0F29-4C7C-BEDB-8E15357BB99D}" type="slidenum">
              <a:rPr lang="en-US" altLang="en-US"/>
              <a:pPr>
                <a:defRPr/>
              </a:pPr>
              <a:t>‹#›</a:t>
            </a:fld>
            <a:endParaRPr lang="en-US" altLang="en-US" dirty="0"/>
          </a:p>
        </p:txBody>
      </p:sp>
    </p:spTree>
    <p:extLst>
      <p:ext uri="{BB962C8B-B14F-4D97-AF65-F5344CB8AC3E}">
        <p14:creationId xmlns:p14="http://schemas.microsoft.com/office/powerpoint/2010/main" val="34343514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76D67EA-3417-48D4-972C-6616859059D9}" type="slidenum">
              <a:rPr lang="en-US" altLang="en-US"/>
              <a:pPr>
                <a:defRPr/>
              </a:pPr>
              <a:t>‹#›</a:t>
            </a:fld>
            <a:endParaRPr lang="en-US" altLang="en-US" dirty="0"/>
          </a:p>
        </p:txBody>
      </p:sp>
    </p:spTree>
    <p:extLst>
      <p:ext uri="{BB962C8B-B14F-4D97-AF65-F5344CB8AC3E}">
        <p14:creationId xmlns:p14="http://schemas.microsoft.com/office/powerpoint/2010/main" val="15301198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1C7040E4-0C75-42A1-A9BF-5E28AA8C32B2}" type="slidenum">
              <a:rPr lang="en-US" altLang="en-US"/>
              <a:pPr>
                <a:defRPr/>
              </a:pPr>
              <a:t>‹#›</a:t>
            </a:fld>
            <a:endParaRPr lang="en-US" altLang="en-US" dirty="0"/>
          </a:p>
        </p:txBody>
      </p:sp>
    </p:spTree>
    <p:extLst>
      <p:ext uri="{BB962C8B-B14F-4D97-AF65-F5344CB8AC3E}">
        <p14:creationId xmlns:p14="http://schemas.microsoft.com/office/powerpoint/2010/main" val="150400387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01098E5D-945B-457A-933B-00E62D1C964A}" type="slidenum">
              <a:rPr lang="en-US" altLang="en-US"/>
              <a:pPr>
                <a:defRPr/>
              </a:pPr>
              <a:t>‹#›</a:t>
            </a:fld>
            <a:endParaRPr lang="en-US" altLang="en-US" dirty="0"/>
          </a:p>
        </p:txBody>
      </p:sp>
      <p:sp>
        <p:nvSpPr>
          <p:cNvPr id="1027" name="Rectangle 2"/>
          <p:cNvSpPr>
            <a:spLocks noGrp="1" noChangeArrowheads="1"/>
          </p:cNvSpPr>
          <p:nvPr>
            <p:ph type="title"/>
          </p:nvPr>
        </p:nvSpPr>
        <p:spPr bwMode="auto">
          <a:xfrm>
            <a:off x="457200" y="3187700"/>
            <a:ext cx="82296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1028" name="Rectangle 3"/>
          <p:cNvSpPr>
            <a:spLocks noGrp="1" noChangeArrowheads="1"/>
          </p:cNvSpPr>
          <p:nvPr>
            <p:ph type="body" idx="1"/>
          </p:nvPr>
        </p:nvSpPr>
        <p:spPr bwMode="auto">
          <a:xfrm>
            <a:off x="457200" y="4445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eaLnBrk="0" fontAlgn="base" hangingPunct="0">
        <a:spcBef>
          <a:spcPct val="0"/>
        </a:spcBef>
        <a:spcAft>
          <a:spcPct val="0"/>
        </a:spcAft>
        <a:defRPr sz="3000">
          <a:solidFill>
            <a:schemeClr val="tx1"/>
          </a:solidFill>
          <a:latin typeface="+mj-lt"/>
          <a:ea typeface="+mj-ea"/>
          <a:cs typeface="+mj-cs"/>
          <a:sym typeface="Verdana" pitchFamily="34" charset="0"/>
        </a:defRPr>
      </a:lvl1pPr>
      <a:lvl2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1pPr>
      <a:lvl2pPr marL="63500" indent="-63500" algn="l" rtl="0" eaLnBrk="0" fontAlgn="base" hangingPunct="0">
        <a:spcBef>
          <a:spcPts val="500"/>
        </a:spcBef>
        <a:spcAft>
          <a:spcPct val="0"/>
        </a:spcAft>
        <a:defRPr sz="2400">
          <a:solidFill>
            <a:schemeClr val="tx1"/>
          </a:solidFill>
          <a:latin typeface="+mn-lt"/>
          <a:ea typeface="+mn-ea"/>
          <a:cs typeface="+mn-cs"/>
          <a:sym typeface="Verdana" pitchFamily="34" charset="0"/>
        </a:defRPr>
      </a:lvl2pPr>
      <a:lvl3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3pPr>
      <a:lvl4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4pPr>
      <a:lvl5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3444E46A-269F-4A01-93AA-E8F8C852B3C9}" type="slidenum">
              <a:rPr lang="en-US" altLang="en-US"/>
              <a:pPr>
                <a:defRPr/>
              </a:pPr>
              <a:t>‹#›</a:t>
            </a:fld>
            <a:endParaRPr lang="en-US" altLang="en-US" dirty="0"/>
          </a:p>
        </p:txBody>
      </p:sp>
      <p:sp>
        <p:nvSpPr>
          <p:cNvPr id="2051"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2052" name="Rectangle 3"/>
          <p:cNvSpPr>
            <a:spLocks noGrp="1" noChangeArrowheads="1"/>
          </p:cNvSpPr>
          <p:nvPr>
            <p:ph type="body" idx="1"/>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C7A28536-1E21-4DF5-B370-00CEC13D4105}" type="slidenum">
              <a:rPr lang="en-US" altLang="en-US"/>
              <a:pPr>
                <a:defRPr/>
              </a:pPr>
              <a:t>‹#›</a:t>
            </a:fld>
            <a:endParaRPr lang="en-US" altLang="en-US" dirty="0"/>
          </a:p>
        </p:txBody>
      </p:sp>
      <p:sp>
        <p:nvSpPr>
          <p:cNvPr id="3075"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a:extLst/>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4100"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410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5267F662-8393-4B57-BA74-4E055FCC31AF}" type="slidenum">
              <a:rPr lang="en-US" altLang="en-US"/>
              <a:pPr>
                <a:defRPr/>
              </a:pPr>
              <a:t>‹#›</a:t>
            </a:fld>
            <a:endParaRPr lang="en-US" altLang="en-US" dirty="0"/>
          </a:p>
        </p:txBody>
      </p:sp>
      <p:sp>
        <p:nvSpPr>
          <p:cNvPr id="4103"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a:extLst/>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5124"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512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AF860B47-F9B5-4C3E-8D4D-905CDE2BFA4B}" type="slidenum">
              <a:rPr lang="en-US" altLang="en-US"/>
              <a:pPr>
                <a:defRPr/>
              </a:pPr>
              <a:t>‹#›</a:t>
            </a:fld>
            <a:endParaRPr lang="en-US" altLang="en-US" dirty="0"/>
          </a:p>
        </p:txBody>
      </p:sp>
      <p:sp>
        <p:nvSpPr>
          <p:cNvPr id="5127"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5128" name="Rectangle 7"/>
          <p:cNvSpPr>
            <a:spLocks noGrp="1" noChangeArrowheads="1"/>
          </p:cNvSpPr>
          <p:nvPr>
            <p:ph type="body" idx="1"/>
          </p:nvPr>
        </p:nvSpPr>
        <p:spPr bwMode="auto">
          <a:xfrm>
            <a:off x="457200" y="1371600"/>
            <a:ext cx="8128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3.xml"/><Relationship Id="rId4" Type="http://schemas.openxmlformats.org/officeDocument/2006/relationships/image" Target="../media/image3.jpe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fld id="{908E4DB2-B778-49DB-850A-C993C9957476}" type="slidenum">
              <a:rPr lang="en-US" altLang="en-US" sz="1100" smtClean="0">
                <a:solidFill>
                  <a:srgbClr val="FFFFFF"/>
                </a:solidFill>
                <a:latin typeface="Arial" charset="0"/>
                <a:cs typeface="Arial" charset="0"/>
                <a:sym typeface="Arial" charset="0"/>
              </a:rPr>
              <a:pPr eaLnBrk="1" hangingPunct="1">
                <a:spcBef>
                  <a:spcPct val="0"/>
                </a:spcBef>
              </a:pPr>
              <a:t>1</a:t>
            </a:fld>
            <a:endParaRPr lang="en-US" altLang="en-US" sz="1100">
              <a:solidFill>
                <a:srgbClr val="FFFFFF"/>
              </a:solidFill>
              <a:latin typeface="Arial" charset="0"/>
              <a:cs typeface="Arial" charset="0"/>
              <a:sym typeface="Arial" charset="0"/>
            </a:endParaRPr>
          </a:p>
        </p:txBody>
      </p:sp>
      <p:sp>
        <p:nvSpPr>
          <p:cNvPr id="614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endParaRPr lang="en-US" altLang="en-US" sz="1600">
              <a:solidFill>
                <a:srgbClr val="000000"/>
              </a:solidFill>
              <a:latin typeface="Arial" charset="0"/>
              <a:sym typeface="Arial" charset="0"/>
            </a:endParaRPr>
          </a:p>
        </p:txBody>
      </p:sp>
      <p:sp>
        <p:nvSpPr>
          <p:cNvPr id="614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6149"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40" bIns="0">
            <a:spAutoFit/>
          </a:bodyP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3600">
                <a:solidFill>
                  <a:srgbClr val="4B5AA8"/>
                </a:solidFill>
                <a:latin typeface="Arial Bold" charset="0"/>
                <a:cs typeface="Arial Bold" charset="0"/>
                <a:sym typeface="Arial Bold" charset="0"/>
              </a:rPr>
              <a:t>The Printer Working Group</a:t>
            </a:r>
          </a:p>
        </p:txBody>
      </p:sp>
      <p:pic>
        <p:nvPicPr>
          <p:cNvPr id="61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151" name="Rectangle 5"/>
          <p:cNvSpPr>
            <a:spLocks noGrp="1" noChangeArrowheads="1"/>
          </p:cNvSpPr>
          <p:nvPr>
            <p:ph type="title"/>
          </p:nvPr>
        </p:nvSpPr>
        <p:spPr/>
        <p:txBody>
          <a:bodyPr rIns="132080"/>
          <a:lstStyle/>
          <a:p>
            <a:pPr eaLnBrk="1" hangingPunct="1"/>
            <a:r>
              <a:rPr lang="en-US" altLang="en-US" dirty="0"/>
              <a:t>Imaging Device Security</a:t>
            </a:r>
          </a:p>
        </p:txBody>
      </p:sp>
      <p:sp>
        <p:nvSpPr>
          <p:cNvPr id="6152" name="Rectangle 6"/>
          <p:cNvSpPr>
            <a:spLocks noGrp="1" noChangeArrowheads="1"/>
          </p:cNvSpPr>
          <p:nvPr>
            <p:ph type="body" idx="1"/>
          </p:nvPr>
        </p:nvSpPr>
        <p:spPr/>
        <p:txBody>
          <a:bodyPr rIns="132080"/>
          <a:lstStyle/>
          <a:p>
            <a:pPr marL="0" indent="0" eaLnBrk="1" hangingPunct="1"/>
            <a:r>
              <a:rPr lang="en-US" altLang="en-US" dirty="0"/>
              <a:t>November 21, 2019</a:t>
            </a:r>
          </a:p>
          <a:p>
            <a:pPr marL="0" indent="0" eaLnBrk="1" hangingPunct="1"/>
            <a:r>
              <a:rPr lang="en-US" altLang="en-US" dirty="0"/>
              <a:t>PWG November 2019 Virtual Face-to-Face</a:t>
            </a:r>
          </a:p>
        </p:txBody>
      </p:sp>
      <p:sp>
        <p:nvSpPr>
          <p:cNvPr id="615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pPr>
            <a:fld id="{ED2F2A0C-ED1C-40C7-922A-27D244B1916C}" type="slidenum">
              <a:rPr lang="en-US" altLang="en-US" sz="1100">
                <a:solidFill>
                  <a:srgbClr val="FFFFFF"/>
                </a:solidFill>
                <a:latin typeface="Arial" charset="0"/>
                <a:cs typeface="Arial" charset="0"/>
                <a:sym typeface="Arial" charset="0"/>
              </a:rPr>
              <a:pPr algn="ctr" eaLnBrk="1" hangingPunct="1">
                <a:spcBef>
                  <a:spcPct val="0"/>
                </a:spcBef>
              </a:pPr>
              <a:t>1</a:t>
            </a:fld>
            <a:endParaRPr lang="en-US" altLang="en-US" sz="1100">
              <a:solidFill>
                <a:srgbClr val="FFFFFF"/>
              </a:solidFill>
              <a:latin typeface="Arial" charset="0"/>
              <a:cs typeface="Arial" charset="0"/>
              <a:sym typeface="Arial"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1499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Hardcopy Device Protection Profile Version 1.0</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3" name="Rectangle 7">
            <a:extLst>
              <a:ext uri="{FF2B5EF4-FFF2-40B4-BE49-F238E27FC236}">
                <a16:creationId xmlns:a16="http://schemas.microsoft.com/office/drawing/2014/main" id="{52BA21CD-AF92-4862-B7B9-634BC2944A4E}"/>
              </a:ext>
            </a:extLst>
          </p:cNvPr>
          <p:cNvSpPr txBox="1">
            <a:spLocks noChangeArrowheads="1"/>
          </p:cNvSpPr>
          <p:nvPr/>
        </p:nvSpPr>
        <p:spPr bwMode="auto">
          <a:xfrm>
            <a:off x="109333" y="1150408"/>
            <a:ext cx="8845755"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132080" bIns="50800" numCol="1" anchor="t" anchorCtr="0" compatLnSpc="1">
            <a:prstTxWarp prst="textNoShape">
              <a:avLst/>
            </a:prstTxWarp>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lvl="0"/>
            <a:r>
              <a:rPr lang="en-US" dirty="0"/>
              <a:t>Challenges during PP development</a:t>
            </a:r>
          </a:p>
          <a:p>
            <a:pPr lvl="1"/>
            <a:r>
              <a:rPr lang="en-US" sz="2000" dirty="0"/>
              <a:t>Some scheme policy changes were disruptive to vendors and</a:t>
            </a:r>
            <a:br>
              <a:rPr lang="en-US" sz="2000" dirty="0"/>
            </a:br>
            <a:r>
              <a:rPr lang="en-US" sz="2000" dirty="0"/>
              <a:t>confusing to customers:</a:t>
            </a:r>
          </a:p>
          <a:p>
            <a:pPr lvl="2"/>
            <a:r>
              <a:rPr lang="en-US" sz="1800" dirty="0"/>
              <a:t>Weeks after approving 2600.1, NIAP un-approved 2600.1, and instead, approved 2600.2 with NIAP policy #20.</a:t>
            </a:r>
          </a:p>
          <a:p>
            <a:pPr lvl="3"/>
            <a:r>
              <a:rPr lang="en-US" sz="1800" dirty="0"/>
              <a:t>It was difficult to explain this sudden change from EAL3 to EAL2.</a:t>
            </a:r>
          </a:p>
          <a:p>
            <a:pPr lvl="2"/>
            <a:r>
              <a:rPr lang="en-US" sz="1800" dirty="0"/>
              <a:t>Two weeks after DoD’s DLA-Documents Services began requiring PP conformance, NIAP un-approved IEEE Std. 2600.2 as a US PP and archived Policy #20; DLA-DS rescinded.</a:t>
            </a:r>
          </a:p>
          <a:p>
            <a:pPr lvl="2"/>
            <a:r>
              <a:rPr lang="en-US" sz="1800" dirty="0"/>
              <a:t>In 2013, NIAP stopped accepting evaluations that do not conform to a NIAP-approved PP, but HCD PP was not published until two years later (Sep. 2015).</a:t>
            </a:r>
          </a:p>
          <a:p>
            <a:pPr lvl="2"/>
            <a:r>
              <a:rPr lang="en-US" sz="1800" dirty="0"/>
              <a:t>Vendors were forced to evaluate HCDs outside of the US. </a:t>
            </a:r>
          </a:p>
        </p:txBody>
      </p:sp>
    </p:spTree>
    <p:extLst>
      <p:ext uri="{BB962C8B-B14F-4D97-AF65-F5344CB8AC3E}">
        <p14:creationId xmlns:p14="http://schemas.microsoft.com/office/powerpoint/2010/main" val="197956604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1499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Hardcopy Device Protection Profile Version 1.0</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3" name="Rectangle 7">
            <a:extLst>
              <a:ext uri="{FF2B5EF4-FFF2-40B4-BE49-F238E27FC236}">
                <a16:creationId xmlns:a16="http://schemas.microsoft.com/office/drawing/2014/main" id="{52BA21CD-AF92-4862-B7B9-634BC2944A4E}"/>
              </a:ext>
            </a:extLst>
          </p:cNvPr>
          <p:cNvSpPr txBox="1">
            <a:spLocks noChangeArrowheads="1"/>
          </p:cNvSpPr>
          <p:nvPr/>
        </p:nvSpPr>
        <p:spPr bwMode="auto">
          <a:xfrm>
            <a:off x="198391" y="1129693"/>
            <a:ext cx="8559302"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132080" bIns="50800" numCol="1" anchor="t" anchorCtr="0" compatLnSpc="1">
            <a:prstTxWarp prst="textNoShape">
              <a:avLst/>
            </a:prstTxWarp>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0" lvl="2" indent="0">
              <a:buNone/>
            </a:pPr>
            <a:r>
              <a:rPr lang="en-US" sz="2200" dirty="0"/>
              <a:t>Challenges after PP publication</a:t>
            </a:r>
          </a:p>
          <a:p>
            <a:pPr marL="342900" lvl="2" indent="-342900"/>
            <a:r>
              <a:rPr lang="en-US" sz="2000" dirty="0"/>
              <a:t>HCDPP does not claim conformance to an EAL, and it is not a </a:t>
            </a:r>
            <a:r>
              <a:rPr lang="en-US" sz="2000" dirty="0" err="1"/>
              <a:t>cPP</a:t>
            </a:r>
            <a:r>
              <a:rPr lang="en-US" sz="2000" dirty="0"/>
              <a:t>, so it does not adhere to CCRA mutual recognition rules.</a:t>
            </a:r>
          </a:p>
          <a:p>
            <a:pPr marL="800100" lvl="3" indent="-342900"/>
            <a:r>
              <a:rPr lang="en-US" sz="1800" dirty="0"/>
              <a:t>For procurement, some nations recognize IEEE 2600.2, others recognize HCDPP, forcing vendors to certify to two PPs.</a:t>
            </a:r>
          </a:p>
          <a:p>
            <a:pPr marL="342900" lvl="2" indent="-342900"/>
            <a:r>
              <a:rPr lang="en-US" sz="2000" dirty="0"/>
              <a:t>NIAP’s Scheme Policy#5 enforces cryptographic details that are not part of HCDPP. Certified products may or may not meet the requirement of Policy #5, distinguishable</a:t>
            </a:r>
            <a:br>
              <a:rPr lang="en-US" sz="2000" dirty="0"/>
            </a:br>
            <a:r>
              <a:rPr lang="en-US" sz="2000" dirty="0"/>
              <a:t>only by whether or not their certificates are listed on NIAP’s PCL.</a:t>
            </a:r>
          </a:p>
          <a:p>
            <a:pPr marL="342900" lvl="2" indent="-342900"/>
            <a:r>
              <a:rPr lang="en-US" sz="2000" dirty="0"/>
              <a:t>NIAP certifies only HCD PP.</a:t>
            </a:r>
          </a:p>
          <a:p>
            <a:pPr marL="342900" lvl="2" indent="-342900"/>
            <a:r>
              <a:rPr lang="en-US" sz="2000" dirty="0"/>
              <a:t>Japan and Sweden certify HCD conformance to HCD PP, 2600.1, or 2600.2.</a:t>
            </a:r>
          </a:p>
          <a:p>
            <a:pPr marL="342900" lvl="2" indent="-342900"/>
            <a:r>
              <a:rPr lang="en-US" sz="2000" dirty="0"/>
              <a:t>Canada certifies HCDPP but treats 2600.2-conformant products as EAL2+ALC without PP conformance.</a:t>
            </a:r>
          </a:p>
          <a:p>
            <a:pPr marL="342900" lvl="2" indent="-342900"/>
            <a:r>
              <a:rPr lang="en-US" sz="2000" dirty="0"/>
              <a:t>Korea certifies HCD conformance to 2600.2.</a:t>
            </a:r>
            <a:br>
              <a:rPr lang="en-US" sz="2000" dirty="0"/>
            </a:br>
            <a:endParaRPr lang="en-US" sz="2000" dirty="0"/>
          </a:p>
          <a:p>
            <a:pPr lvl="1"/>
            <a:endParaRPr lang="en-US" sz="1400" dirty="0"/>
          </a:p>
          <a:p>
            <a:pPr lvl="1"/>
            <a:endParaRPr lang="en-US" sz="2400" dirty="0"/>
          </a:p>
        </p:txBody>
      </p:sp>
    </p:spTree>
    <p:extLst>
      <p:ext uri="{BB962C8B-B14F-4D97-AF65-F5344CB8AC3E}">
        <p14:creationId xmlns:p14="http://schemas.microsoft.com/office/powerpoint/2010/main" val="150203117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 – “Key Persons” List</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5" y="1244600"/>
            <a:ext cx="8845755" cy="5257800"/>
          </a:xfrm>
        </p:spPr>
        <p:txBody>
          <a:bodyPr rIns="132080"/>
          <a:lstStyle/>
          <a:p>
            <a:pPr fontAlgn="ctr"/>
            <a:r>
              <a:rPr lang="en-US" dirty="0"/>
              <a:t>HCD TC (Kwangwoo Lee) requested several HCD stakeholders to invite the SME(s) list of HCD </a:t>
            </a:r>
            <a:r>
              <a:rPr lang="en-US" dirty="0" err="1"/>
              <a:t>iTC</a:t>
            </a:r>
            <a:r>
              <a:rPr lang="en-US" dirty="0"/>
              <a:t>. According to the feedbacks of each organization, HCD TC created a draft Hardcopy Device International Technical Community – Key persons and affiliations</a:t>
            </a:r>
          </a:p>
          <a:p>
            <a:pPr lvl="1" fontAlgn="ctr"/>
            <a:r>
              <a:rPr lang="en-US" sz="2000" dirty="0"/>
              <a:t>Made key roles ‘TBD’ </a:t>
            </a:r>
          </a:p>
          <a:p>
            <a:pPr fontAlgn="ctr"/>
            <a:r>
              <a:rPr lang="en-US" dirty="0"/>
              <a:t>Document submitted to HCD WG and accepted. Was forwarded to CCDB and approved with the </a:t>
            </a:r>
            <a:r>
              <a:rPr lang="en-US" dirty="0" err="1"/>
              <a:t>ToR</a:t>
            </a:r>
            <a:r>
              <a:rPr lang="en-US" dirty="0"/>
              <a:t>.</a:t>
            </a:r>
          </a:p>
          <a:p>
            <a:pPr fontAlgn="ctr"/>
            <a:r>
              <a:rPr lang="en-US" dirty="0"/>
              <a:t>The Status of Subject Matter Experts </a:t>
            </a:r>
          </a:p>
          <a:p>
            <a:pPr lvl="1" fontAlgn="ctr"/>
            <a:r>
              <a:rPr lang="en-US" dirty="0"/>
              <a:t>Industry SMEs: 30 members 14 organizations</a:t>
            </a:r>
          </a:p>
          <a:p>
            <a:pPr lvl="1" fontAlgn="ctr"/>
            <a:r>
              <a:rPr lang="en-US" dirty="0"/>
              <a:t>Lab SMEs: 14 members 9 organizations</a:t>
            </a:r>
          </a:p>
          <a:p>
            <a:pPr lvl="1" fontAlgn="ctr"/>
            <a:r>
              <a:rPr lang="en-US" dirty="0"/>
              <a:t>Certification Body SMEs: 4 members 3 schemes (KR, JP, SE)</a:t>
            </a:r>
          </a:p>
          <a:p>
            <a:pPr lvl="2" fontAlgn="ctr"/>
            <a:r>
              <a:rPr lang="en-US" dirty="0"/>
              <a:t>Waiting the official feedback from 1 scheme (US)</a:t>
            </a:r>
          </a:p>
          <a:p>
            <a:pPr lvl="1" fontAlgn="ctr"/>
            <a:r>
              <a:rPr lang="en-US" dirty="0"/>
              <a:t>Other SMEs: 4 members (IEEE-ISTO PWG experts/Biometric </a:t>
            </a:r>
            <a:r>
              <a:rPr lang="en-US" dirty="0" err="1"/>
              <a:t>iTC</a:t>
            </a:r>
            <a:r>
              <a:rPr lang="en-US" dirty="0"/>
              <a:t> expert</a:t>
            </a:r>
          </a:p>
        </p:txBody>
      </p:sp>
    </p:spTree>
    <p:extLst>
      <p:ext uri="{BB962C8B-B14F-4D97-AF65-F5344CB8AC3E}">
        <p14:creationId xmlns:p14="http://schemas.microsoft.com/office/powerpoint/2010/main" val="78011017"/>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3140075"/>
            <a:ext cx="8648137" cy="577850"/>
          </a:xfrm>
        </p:spPr>
        <p:txBody>
          <a:bodyPr>
            <a:noAutofit/>
          </a:bodyPr>
          <a:lstStyle/>
          <a:p>
            <a:pPr marL="39688" indent="0" algn="ctr">
              <a:buNone/>
            </a:pPr>
            <a:r>
              <a:rPr lang="en-US" sz="3000" b="1" dirty="0"/>
              <a:t>HCD </a:t>
            </a:r>
            <a:r>
              <a:rPr lang="en-US" sz="3000" b="1" dirty="0" err="1"/>
              <a:t>iTC</a:t>
            </a:r>
            <a:r>
              <a:rPr lang="en-US" sz="3000" b="1" dirty="0"/>
              <a:t> Status</a:t>
            </a:r>
          </a:p>
          <a:p>
            <a:pPr marL="39688" indent="0">
              <a:buNone/>
            </a:pPr>
            <a:endParaRPr lang="en-US" dirty="0"/>
          </a:p>
        </p:txBody>
      </p:sp>
    </p:spTree>
    <p:extLst>
      <p:ext uri="{BB962C8B-B14F-4D97-AF65-F5344CB8AC3E}">
        <p14:creationId xmlns:p14="http://schemas.microsoft.com/office/powerpoint/2010/main" val="181922462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3200" dirty="0"/>
              <a:t>HCD </a:t>
            </a:r>
            <a:r>
              <a:rPr lang="en-US" sz="3200" dirty="0" err="1"/>
              <a:t>iTC</a:t>
            </a:r>
            <a:r>
              <a:rPr lang="en-US" sz="3200" dirty="0"/>
              <a:t> Status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pPr marL="285750" lvl="1"/>
            <a:r>
              <a:rPr lang="en-US" dirty="0"/>
              <a:t>CCDB at its Oct 2018 Meeting chartered a CCDB Working Group (WG) containing the Korean and Japanese schemes. Goal was formation of the HCD </a:t>
            </a:r>
            <a:r>
              <a:rPr lang="en-US" dirty="0" err="1"/>
              <a:t>iTC</a:t>
            </a:r>
            <a:r>
              <a:rPr lang="en-US" dirty="0"/>
              <a:t> at the April CCDB meeting in Rome in April 2019</a:t>
            </a:r>
          </a:p>
          <a:p>
            <a:pPr marL="285750" lvl="1"/>
            <a:r>
              <a:rPr lang="en-US" dirty="0"/>
              <a:t>HCD WG has created the following documents to be submitted to the CCDB for review at the April CCRA meeting:</a:t>
            </a:r>
          </a:p>
          <a:p>
            <a:pPr marL="685800" lvl="2"/>
            <a:r>
              <a:rPr lang="en-US" dirty="0"/>
              <a:t>Essential Security Requirements (ESR)</a:t>
            </a:r>
          </a:p>
          <a:p>
            <a:pPr marL="685800" lvl="2"/>
            <a:r>
              <a:rPr lang="en-US" dirty="0"/>
              <a:t>Terms of Reference (</a:t>
            </a:r>
            <a:r>
              <a:rPr lang="en-US" dirty="0" err="1"/>
              <a:t>ToR</a:t>
            </a:r>
            <a:r>
              <a:rPr lang="en-US" dirty="0"/>
              <a:t>)</a:t>
            </a:r>
          </a:p>
          <a:p>
            <a:pPr marL="285750" lvl="1"/>
            <a:r>
              <a:rPr lang="en-US" dirty="0"/>
              <a:t>At the same time the HCD TC as creating its own versions of the same two documents plus a “Key Persons” document that will be referenced by the </a:t>
            </a:r>
            <a:r>
              <a:rPr lang="en-US" dirty="0" err="1"/>
              <a:t>ToR</a:t>
            </a:r>
            <a:endParaRPr lang="en-US" dirty="0"/>
          </a:p>
          <a:p>
            <a:pPr marL="285750" lvl="1"/>
            <a:r>
              <a:rPr lang="en-US" dirty="0"/>
              <a:t>Goal was to fold the HCD TC documents into the HCD WG versions that are submitted to the CCDB</a:t>
            </a:r>
          </a:p>
          <a:p>
            <a:pPr marL="285750" lvl="1"/>
            <a:r>
              <a:rPr lang="en-US" dirty="0"/>
              <a:t>Currently, HCD TC is waiting the voting results from Common Criteria Management Committee (CCMC)</a:t>
            </a:r>
          </a:p>
          <a:p>
            <a:pPr marL="685800" lvl="2"/>
            <a:r>
              <a:rPr lang="en-US" dirty="0"/>
              <a:t>Common Criteria Development Board (CCDB) approved both documents </a:t>
            </a:r>
            <a:br>
              <a:rPr lang="en-US" dirty="0"/>
            </a:br>
            <a:endParaRPr lang="en-US" dirty="0"/>
          </a:p>
        </p:txBody>
      </p:sp>
    </p:spTree>
    <p:extLst>
      <p:ext uri="{BB962C8B-B14F-4D97-AF65-F5344CB8AC3E}">
        <p14:creationId xmlns:p14="http://schemas.microsoft.com/office/powerpoint/2010/main" val="279021235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3200" dirty="0"/>
              <a:t>HCD </a:t>
            </a:r>
            <a:r>
              <a:rPr lang="en-US" sz="3200" dirty="0" err="1"/>
              <a:t>iTC</a:t>
            </a:r>
            <a:r>
              <a:rPr lang="en-US" sz="3200" dirty="0"/>
              <a:t> Status –</a:t>
            </a:r>
            <a:br>
              <a:rPr lang="en-US" sz="3200" dirty="0"/>
            </a:br>
            <a:r>
              <a:rPr lang="en-US" sz="3200" dirty="0"/>
              <a:t>Essential Security Requirements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pPr marL="285750" lvl="1"/>
            <a:r>
              <a:rPr lang="en-US" dirty="0"/>
              <a:t>[March 25, 2019] The HCD WG was aware of HCD TC works including the draft ESR done by the HCD TC since HCD TC provided the latest resolution of review comment as an input to support the HCD WG’s works.</a:t>
            </a:r>
          </a:p>
          <a:p>
            <a:pPr marL="285750" lvl="1"/>
            <a:r>
              <a:rPr lang="en-US" dirty="0"/>
              <a:t>[April 15, 2019] The HCD WG shared the HCD WG ESR v0.6 that agreed by CCDB HCD WG members. Note that US scheme provided their feedback as CC experts on this technology area.</a:t>
            </a:r>
          </a:p>
          <a:p>
            <a:pPr marL="285750" lvl="1"/>
            <a:r>
              <a:rPr lang="en-US" dirty="0"/>
              <a:t>[April 15, 2019] Call for Comment</a:t>
            </a:r>
          </a:p>
          <a:p>
            <a:pPr marL="685800" lvl="2"/>
            <a:r>
              <a:rPr lang="en-US" dirty="0"/>
              <a:t>HCDTC members are encouraged to review the HCD WG draft ESR and submit comments on Causeway.</a:t>
            </a:r>
          </a:p>
          <a:p>
            <a:pPr marL="685800" lvl="2"/>
            <a:r>
              <a:rPr lang="en-US" dirty="0"/>
              <a:t>HCD WG mentioned that they welcome any improvement for the ESR if it is helpful to increase the security level of hardcopy</a:t>
            </a:r>
            <a:br>
              <a:rPr lang="en-US" dirty="0"/>
            </a:br>
            <a:r>
              <a:rPr lang="en-US" dirty="0"/>
              <a:t>devices.</a:t>
            </a:r>
          </a:p>
          <a:p>
            <a:pPr marL="685800" lvl="2"/>
            <a:r>
              <a:rPr lang="en-US" dirty="0"/>
              <a:t>HCD TC created the Gap Analysis between HCD_TC_ESR_v0.61 and HCD_WG_ESR_v0.6</a:t>
            </a:r>
          </a:p>
          <a:p>
            <a:pPr marL="1143000" lvl="3"/>
            <a:r>
              <a:rPr lang="en-US" sz="1800" dirty="0"/>
              <a:t>Alan provide the comparison by section of the latest draft ESR created by the HCD TC to the latest draft ESR provided by the HCD Working Group.</a:t>
            </a:r>
          </a:p>
        </p:txBody>
      </p:sp>
    </p:spTree>
    <p:extLst>
      <p:ext uri="{BB962C8B-B14F-4D97-AF65-F5344CB8AC3E}">
        <p14:creationId xmlns:p14="http://schemas.microsoft.com/office/powerpoint/2010/main" val="120212518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3200" dirty="0"/>
              <a:t>HCD </a:t>
            </a:r>
            <a:r>
              <a:rPr lang="en-US" sz="3200" dirty="0" err="1"/>
              <a:t>iTC</a:t>
            </a:r>
            <a:r>
              <a:rPr lang="en-US" sz="3200" dirty="0"/>
              <a:t> Status –</a:t>
            </a:r>
            <a:br>
              <a:rPr lang="en-US" sz="3200" dirty="0"/>
            </a:br>
            <a:r>
              <a:rPr lang="en-US" sz="3200" dirty="0"/>
              <a:t>Essential Security Requirements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pPr marL="0" lvl="1"/>
            <a:r>
              <a:rPr lang="en-US" dirty="0"/>
              <a:t>[June 3, 2019] Review comment for the HCD_WG_ESR_v0.6</a:t>
            </a:r>
          </a:p>
          <a:p>
            <a:pPr marL="857250" lvl="3"/>
            <a:r>
              <a:rPr lang="en-US" sz="1800" dirty="0"/>
              <a:t>HCD TC received 9 comments for the HCD _WG_ESR_v0.6 by May 24th, 2019 from HCD TC members. After that, HCD TC members reviewed the comments during the HCD TC monthly teleconference meeting.</a:t>
            </a:r>
          </a:p>
          <a:p>
            <a:pPr marL="400050" lvl="2"/>
            <a:r>
              <a:rPr lang="en-US" dirty="0"/>
              <a:t>[June 15, 2019] HCD TC submit the review comments for the HCD_WG_ESR_v0.6 and shared the updated HCD ESR to</a:t>
            </a:r>
            <a:br>
              <a:rPr lang="en-US" dirty="0"/>
            </a:br>
            <a:r>
              <a:rPr lang="en-US" dirty="0"/>
              <a:t>HCD WG (ITSCC, JISEC).</a:t>
            </a:r>
          </a:p>
          <a:p>
            <a:pPr marL="857250" lvl="3"/>
            <a:r>
              <a:rPr lang="en-US" sz="1800" dirty="0"/>
              <a:t>HCD WG (ITSCC) responded that they will review the updated ESR and review comments from mid of July if there was no negative opinion or objection from CCDB members during the CCDB </a:t>
            </a:r>
            <a:r>
              <a:rPr lang="en-US" sz="1800" dirty="0" err="1"/>
              <a:t>ToR</a:t>
            </a:r>
            <a:r>
              <a:rPr lang="en-US" sz="1800" dirty="0"/>
              <a:t> approval voting process. It will be discussed by HCD WG members before the HCD </a:t>
            </a:r>
            <a:r>
              <a:rPr lang="en-US" sz="1800" dirty="0" err="1"/>
              <a:t>iTC</a:t>
            </a:r>
            <a:r>
              <a:rPr lang="en-US" sz="1800" dirty="0"/>
              <a:t> creation. </a:t>
            </a:r>
            <a:br>
              <a:rPr lang="en-US" sz="1800" dirty="0"/>
            </a:br>
            <a:endParaRPr lang="en-US" sz="1800" dirty="0"/>
          </a:p>
        </p:txBody>
      </p:sp>
    </p:spTree>
    <p:extLst>
      <p:ext uri="{BB962C8B-B14F-4D97-AF65-F5344CB8AC3E}">
        <p14:creationId xmlns:p14="http://schemas.microsoft.com/office/powerpoint/2010/main" val="290422791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3200" dirty="0"/>
              <a:t>HCD </a:t>
            </a:r>
            <a:r>
              <a:rPr lang="en-US" sz="3200" dirty="0" err="1"/>
              <a:t>iTC</a:t>
            </a:r>
            <a:r>
              <a:rPr lang="en-US" sz="3200" dirty="0"/>
              <a:t> Status –</a:t>
            </a:r>
            <a:br>
              <a:rPr lang="en-US" sz="3200" dirty="0"/>
            </a:br>
            <a:r>
              <a:rPr lang="en-US" sz="3200" dirty="0"/>
              <a:t>Terms of Reference</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pPr marL="285750" lvl="1"/>
            <a:r>
              <a:rPr lang="en-US" dirty="0"/>
              <a:t>HCD TC shared the draft version of HCD </a:t>
            </a:r>
            <a:r>
              <a:rPr lang="en-US" dirty="0" err="1"/>
              <a:t>iTC</a:t>
            </a:r>
            <a:r>
              <a:rPr lang="en-US" dirty="0"/>
              <a:t> </a:t>
            </a:r>
            <a:r>
              <a:rPr lang="en-US" dirty="0" err="1"/>
              <a:t>ToR</a:t>
            </a:r>
            <a:r>
              <a:rPr lang="en-US" dirty="0"/>
              <a:t> to HCD WG (ITSCC, JISEC).</a:t>
            </a:r>
          </a:p>
          <a:p>
            <a:pPr marL="285750" lvl="1"/>
            <a:r>
              <a:rPr lang="en-US" dirty="0"/>
              <a:t>[March 8, 2019] HCD WG reviewed the draft </a:t>
            </a:r>
            <a:r>
              <a:rPr lang="en-US" dirty="0" err="1"/>
              <a:t>ToR</a:t>
            </a:r>
            <a:r>
              <a:rPr lang="en-US" dirty="0"/>
              <a:t> that was provided by HCD TC. HCD WG provided the review comment based on HCD WG’s agreement. Based on HCD review comment, HCD TC revised the</a:t>
            </a:r>
            <a:br>
              <a:rPr lang="en-US" dirty="0"/>
            </a:br>
            <a:r>
              <a:rPr lang="en-US" dirty="0"/>
              <a:t>voting text.</a:t>
            </a:r>
          </a:p>
          <a:p>
            <a:pPr marL="285750" lvl="1"/>
            <a:r>
              <a:rPr lang="en-US" dirty="0"/>
              <a:t>[March 28, 2019] HCD TC shared the draft version of HCD </a:t>
            </a:r>
            <a:r>
              <a:rPr lang="en-US" dirty="0" err="1"/>
              <a:t>iTC</a:t>
            </a:r>
            <a:r>
              <a:rPr lang="en-US" dirty="0"/>
              <a:t> </a:t>
            </a:r>
            <a:r>
              <a:rPr lang="en-US" dirty="0" err="1"/>
              <a:t>ToR</a:t>
            </a:r>
            <a:r>
              <a:rPr lang="en-US" dirty="0"/>
              <a:t> - v0.5.docx to HCD WG (ITSCC, JISEC).</a:t>
            </a:r>
          </a:p>
          <a:p>
            <a:pPr marL="285750" lvl="1"/>
            <a:r>
              <a:rPr lang="en-US" dirty="0"/>
              <a:t>[April 12, 2019] HCD WG shared the CCRA voting process and tentative schedule of HCD </a:t>
            </a:r>
            <a:r>
              <a:rPr lang="en-US" dirty="0" err="1"/>
              <a:t>iTC</a:t>
            </a:r>
            <a:r>
              <a:rPr lang="en-US" dirty="0"/>
              <a:t> establishment during 15th CCUF Workshop in Rome</a:t>
            </a:r>
          </a:p>
          <a:p>
            <a:pPr marL="285750" lvl="1"/>
            <a:r>
              <a:rPr lang="en-US" dirty="0"/>
              <a:t>[April 17, 2019] HCD WG submitted the </a:t>
            </a:r>
            <a:r>
              <a:rPr lang="en-US" dirty="0" err="1"/>
              <a:t>ToR</a:t>
            </a:r>
            <a:r>
              <a:rPr lang="en-US" dirty="0"/>
              <a:t> to CCDB.</a:t>
            </a:r>
          </a:p>
          <a:p>
            <a:pPr marL="285750" lvl="1"/>
            <a:r>
              <a:rPr lang="en-US" dirty="0"/>
              <a:t>[May 13, 2019] HCD TC checked the CCDB voting progress thru HCD WG (ITSCC). They mentioned that the CCDB </a:t>
            </a:r>
            <a:r>
              <a:rPr lang="en-US" dirty="0" err="1"/>
              <a:t>ToR</a:t>
            </a:r>
            <a:r>
              <a:rPr lang="en-US" dirty="0"/>
              <a:t> voting is not initiated yet.</a:t>
            </a:r>
          </a:p>
        </p:txBody>
      </p:sp>
    </p:spTree>
    <p:extLst>
      <p:ext uri="{BB962C8B-B14F-4D97-AF65-F5344CB8AC3E}">
        <p14:creationId xmlns:p14="http://schemas.microsoft.com/office/powerpoint/2010/main" val="3057224911"/>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3200" dirty="0"/>
              <a:t>HCD </a:t>
            </a:r>
            <a:r>
              <a:rPr lang="en-US" sz="3200" dirty="0" err="1"/>
              <a:t>iTC</a:t>
            </a:r>
            <a:r>
              <a:rPr lang="en-US" sz="3200" dirty="0"/>
              <a:t> Status –</a:t>
            </a:r>
            <a:br>
              <a:rPr lang="en-US" sz="3200" dirty="0"/>
            </a:br>
            <a:r>
              <a:rPr lang="en-US" sz="3200" dirty="0"/>
              <a:t>Terms of Reference</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pPr marL="285750" lvl="1"/>
            <a:r>
              <a:rPr lang="en-US" dirty="0"/>
              <a:t>[June 3, 2019] HCD WG shared that CCDB HCD </a:t>
            </a:r>
            <a:r>
              <a:rPr lang="en-US" dirty="0" err="1"/>
              <a:t>iTC</a:t>
            </a:r>
            <a:r>
              <a:rPr lang="en-US" dirty="0"/>
              <a:t> </a:t>
            </a:r>
            <a:r>
              <a:rPr lang="en-US" dirty="0" err="1"/>
              <a:t>ToR</a:t>
            </a:r>
            <a:r>
              <a:rPr lang="en-US" dirty="0"/>
              <a:t> approval voting is started in May.</a:t>
            </a:r>
          </a:p>
          <a:p>
            <a:pPr marL="285750" lvl="1"/>
            <a:r>
              <a:rPr lang="en-US" dirty="0"/>
              <a:t>[July 7, 2019] HCD WG shared that they didn’t hear any negative sound/opinion and objection from CCDB</a:t>
            </a:r>
            <a:br>
              <a:rPr lang="en-US" dirty="0"/>
            </a:br>
            <a:r>
              <a:rPr lang="en-US" dirty="0"/>
              <a:t>chair yet.</a:t>
            </a:r>
          </a:p>
          <a:p>
            <a:pPr marL="285750" lvl="1"/>
            <a:r>
              <a:rPr lang="en-US" dirty="0"/>
              <a:t>[Aug 19, 2019] HCD WG shared that HCD </a:t>
            </a:r>
            <a:r>
              <a:rPr lang="en-US" dirty="0" err="1"/>
              <a:t>iTC</a:t>
            </a:r>
            <a:r>
              <a:rPr lang="en-US" dirty="0"/>
              <a:t> </a:t>
            </a:r>
            <a:r>
              <a:rPr lang="en-US" dirty="0" err="1"/>
              <a:t>ToR</a:t>
            </a:r>
            <a:r>
              <a:rPr lang="en-US" dirty="0"/>
              <a:t> approval voting is completed without negative sound/opinion and objection from CCDB (Aug 12). Also, CCDB chair requested next process to CCMC Chair. </a:t>
            </a:r>
            <a:br>
              <a:rPr lang="en-US" dirty="0"/>
            </a:br>
            <a:endParaRPr lang="en-US" sz="1800" dirty="0"/>
          </a:p>
        </p:txBody>
      </p:sp>
    </p:spTree>
    <p:extLst>
      <p:ext uri="{BB962C8B-B14F-4D97-AF65-F5344CB8AC3E}">
        <p14:creationId xmlns:p14="http://schemas.microsoft.com/office/powerpoint/2010/main" val="125127238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3200" dirty="0"/>
              <a:t>HCD </a:t>
            </a:r>
            <a:r>
              <a:rPr lang="en-US" sz="3200" dirty="0" err="1"/>
              <a:t>iTC</a:t>
            </a:r>
            <a:r>
              <a:rPr lang="en-US" sz="3200" dirty="0"/>
              <a:t> Status –</a:t>
            </a:r>
            <a:br>
              <a:rPr lang="en-US" sz="3200" dirty="0"/>
            </a:br>
            <a:r>
              <a:rPr lang="en-US" sz="3200" dirty="0"/>
              <a:t>Key Persons and Affiliations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r>
              <a:rPr lang="en-US" dirty="0"/>
              <a:t>HCD TC requested several HCD stakeholders to invite the SME(s) list of HCD </a:t>
            </a:r>
            <a:r>
              <a:rPr lang="en-US" dirty="0" err="1"/>
              <a:t>iTC</a:t>
            </a:r>
            <a:endParaRPr lang="en-US" dirty="0"/>
          </a:p>
          <a:p>
            <a:pPr lvl="1"/>
            <a:r>
              <a:rPr lang="en-US" dirty="0"/>
              <a:t>According to the feedbacks of each organization, HCD TC have created the draft Hardcopy Device International Technical Community – Key persons and affiliations.</a:t>
            </a:r>
          </a:p>
          <a:p>
            <a:r>
              <a:rPr lang="en-US" dirty="0"/>
              <a:t>The Status of Subject Matter Experts (v0.8) – 62 members 33 organization</a:t>
            </a:r>
          </a:p>
          <a:p>
            <a:pPr lvl="1"/>
            <a:r>
              <a:rPr lang="en-US" dirty="0"/>
              <a:t>Industry SMEs: 34 members 14 organizations</a:t>
            </a:r>
          </a:p>
          <a:p>
            <a:pPr lvl="1"/>
            <a:r>
              <a:rPr lang="en-US" dirty="0"/>
              <a:t>Lab SMEs: 19 members 10 organizations</a:t>
            </a:r>
          </a:p>
          <a:p>
            <a:pPr lvl="1"/>
            <a:r>
              <a:rPr lang="en-US" dirty="0"/>
              <a:t>Certification Body SMEs: 4 members 3 schemes (KR, JP, SE)</a:t>
            </a:r>
          </a:p>
          <a:p>
            <a:pPr lvl="1"/>
            <a:r>
              <a:rPr lang="en-US" dirty="0"/>
              <a:t>Other SMEs: 5 members (IEEE-ISTO PWG experts/Biometric </a:t>
            </a:r>
            <a:r>
              <a:rPr lang="en-US" dirty="0" err="1"/>
              <a:t>iTC</a:t>
            </a:r>
            <a:r>
              <a:rPr lang="en-US" dirty="0"/>
              <a:t> expert/JBMIA) </a:t>
            </a:r>
            <a:br>
              <a:rPr lang="en-US" dirty="0"/>
            </a:br>
            <a:endParaRPr lang="en-US" dirty="0"/>
          </a:p>
        </p:txBody>
      </p:sp>
    </p:spTree>
    <p:extLst>
      <p:ext uri="{BB962C8B-B14F-4D97-AF65-F5344CB8AC3E}">
        <p14:creationId xmlns:p14="http://schemas.microsoft.com/office/powerpoint/2010/main" val="400816800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fld id="{B2F7DAB9-0B94-40F2-BDA1-68D5AB33D864}" type="slidenum">
              <a:rPr lang="en-US" altLang="en-US" sz="1100" smtClean="0">
                <a:solidFill>
                  <a:srgbClr val="FFFFFF"/>
                </a:solidFill>
                <a:cs typeface="Arial" charset="0"/>
              </a:rPr>
              <a:pPr eaLnBrk="1" hangingPunct="1"/>
              <a:t>2</a:t>
            </a:fld>
            <a:endParaRPr lang="en-US" altLang="en-US" sz="1100">
              <a:solidFill>
                <a:srgbClr val="FFFFFF"/>
              </a:solidFill>
              <a:cs typeface="Arial" charset="0"/>
            </a:endParaRPr>
          </a:p>
        </p:txBody>
      </p:sp>
      <p:sp>
        <p:nvSpPr>
          <p:cNvPr id="717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sp>
        <p:nvSpPr>
          <p:cNvPr id="717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r>
              <a:rPr lang="en-US" altLang="en-US" sz="1100" dirty="0">
                <a:solidFill>
                  <a:srgbClr val="FFFFFF"/>
                </a:solidFill>
                <a:cs typeface="Arial" charset="0"/>
              </a:rPr>
              <a:t>Copyright © 2019 The Printer Working Group. All rights reserved.</a:t>
            </a:r>
          </a:p>
        </p:txBody>
      </p:sp>
      <p:sp>
        <p:nvSpPr>
          <p:cNvPr id="717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pic>
        <p:nvPicPr>
          <p:cNvPr id="71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aphicFrame>
        <p:nvGraphicFramePr>
          <p:cNvPr id="2" name="Group 5"/>
          <p:cNvGraphicFramePr>
            <a:graphicFrameLocks noGrp="1"/>
          </p:cNvGraphicFramePr>
          <p:nvPr>
            <p:extLst>
              <p:ext uri="{D42A27DB-BD31-4B8C-83A1-F6EECF244321}">
                <p14:modId xmlns:p14="http://schemas.microsoft.com/office/powerpoint/2010/main" val="3330635192"/>
              </p:ext>
            </p:extLst>
          </p:nvPr>
        </p:nvGraphicFramePr>
        <p:xfrm>
          <a:off x="762000" y="1925634"/>
          <a:ext cx="7099301" cy="2610805"/>
        </p:xfrm>
        <a:graphic>
          <a:graphicData uri="http://schemas.openxmlformats.org/drawingml/2006/table">
            <a:tbl>
              <a:tblPr/>
              <a:tblGrid>
                <a:gridCol w="1841500">
                  <a:extLst>
                    <a:ext uri="{9D8B030D-6E8A-4147-A177-3AD203B41FA5}">
                      <a16:colId xmlns:a16="http://schemas.microsoft.com/office/drawing/2014/main" val="20000"/>
                    </a:ext>
                  </a:extLst>
                </a:gridCol>
                <a:gridCol w="5257801">
                  <a:extLst>
                    <a:ext uri="{9D8B030D-6E8A-4147-A177-3AD203B41FA5}">
                      <a16:colId xmlns:a16="http://schemas.microsoft.com/office/drawing/2014/main" val="20001"/>
                    </a:ext>
                  </a:extLst>
                </a:gridCol>
              </a:tblGrid>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9:00 –  9:05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Introductions, Agenda review</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2"/>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9:05 – 10:35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Discuss results of latest HCD TC Meetings</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and potential HCD </a:t>
                      </a:r>
                      <a:r>
                        <a:rPr kumimoji="0" lang="en-US" altLang="en-US" sz="1800" b="0" i="0" u="none" strike="noStrike" cap="none" normalizeH="0" baseline="0" dirty="0" err="1">
                          <a:ln>
                            <a:noFill/>
                          </a:ln>
                          <a:solidFill>
                            <a:schemeClr val="tx1"/>
                          </a:solidFill>
                          <a:effectLst/>
                          <a:latin typeface="Verdana" charset="0"/>
                          <a:ea typeface="ヒラギノ角ゴ ProN W3" charset="0"/>
                          <a:cs typeface="ヒラギノ角ゴ ProN W3" charset="0"/>
                          <a:sym typeface="Verdana" charset="0"/>
                        </a:rPr>
                        <a:t>cPP</a:t>
                      </a: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content</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10003"/>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10:35 – 10:50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HCD Security Guide 1.0 Status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1268602967"/>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10:50 – 11:00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Wrap Up / Next Steps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4"/>
                  </a:ext>
                </a:extLst>
              </a:tr>
            </a:tbl>
          </a:graphicData>
        </a:graphic>
      </p:graphicFrame>
      <p:sp>
        <p:nvSpPr>
          <p:cNvPr id="7194" name="Rectangle 85"/>
          <p:cNvSpPr>
            <a:spLocks noGrp="1" noChangeArrowheads="1"/>
          </p:cNvSpPr>
          <p:nvPr>
            <p:ph type="title"/>
          </p:nvPr>
        </p:nvSpPr>
        <p:spPr/>
        <p:txBody>
          <a:bodyPr rIns="132080"/>
          <a:lstStyle/>
          <a:p>
            <a:pPr eaLnBrk="1" hangingPunct="1"/>
            <a:r>
              <a:rPr lang="en-US" altLang="en-US"/>
              <a:t>Agenda</a:t>
            </a:r>
          </a:p>
        </p:txBody>
      </p:sp>
      <p:sp>
        <p:nvSpPr>
          <p:cNvPr id="7195"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algn="ctr" eaLnBrk="1" hangingPunct="1"/>
            <a:fld id="{940EB118-3463-4089-8D6E-94C1677A253E}" type="slidenum">
              <a:rPr lang="en-US" altLang="en-US" sz="1100">
                <a:solidFill>
                  <a:srgbClr val="FFFFFF"/>
                </a:solidFill>
                <a:cs typeface="Arial" charset="0"/>
              </a:rPr>
              <a:pPr algn="ctr" eaLnBrk="1" hangingPunct="1"/>
              <a:t>2</a:t>
            </a:fld>
            <a:endParaRPr lang="en-US" altLang="en-US" sz="1100">
              <a:solidFill>
                <a:srgbClr val="FFFFFF"/>
              </a:solidFill>
              <a:cs typeface="Arial"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155253" y="3140075"/>
            <a:ext cx="8648137" cy="577850"/>
          </a:xfrm>
        </p:spPr>
        <p:txBody>
          <a:bodyPr>
            <a:noAutofit/>
          </a:bodyPr>
          <a:lstStyle/>
          <a:p>
            <a:pPr marL="446088" lvl="1" indent="0" algn="ctr">
              <a:buNone/>
            </a:pPr>
            <a:r>
              <a:rPr lang="en-US" sz="3000" b="1" dirty="0"/>
              <a:t>HCD CPP v1.0</a:t>
            </a:r>
          </a:p>
        </p:txBody>
      </p:sp>
    </p:spTree>
    <p:extLst>
      <p:ext uri="{BB962C8B-B14F-4D97-AF65-F5344CB8AC3E}">
        <p14:creationId xmlns:p14="http://schemas.microsoft.com/office/powerpoint/2010/main" val="114471111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21</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21</a:t>
            </a:fld>
            <a:endParaRPr lang="en-US" altLang="en-US" sz="1100">
              <a:solidFill>
                <a:srgbClr val="FFFFFF"/>
              </a:solidFill>
              <a:latin typeface="Arial" charset="0"/>
              <a:cs typeface="Arial" charset="0"/>
              <a:sym typeface="Arial" charset="0"/>
            </a:endParaRPr>
          </a:p>
        </p:txBody>
      </p:sp>
      <p:sp>
        <p:nvSpPr>
          <p:cNvPr id="2" name="Content Placeholder 1">
            <a:extLst>
              <a:ext uri="{FF2B5EF4-FFF2-40B4-BE49-F238E27FC236}">
                <a16:creationId xmlns:a16="http://schemas.microsoft.com/office/drawing/2014/main" id="{35F368D5-28BE-4115-978D-4F8A23E87509}"/>
              </a:ext>
            </a:extLst>
          </p:cNvPr>
          <p:cNvSpPr>
            <a:spLocks noGrp="1"/>
          </p:cNvSpPr>
          <p:nvPr>
            <p:ph idx="1"/>
          </p:nvPr>
        </p:nvSpPr>
        <p:spPr/>
        <p:txBody>
          <a:bodyPr/>
          <a:lstStyle/>
          <a:p>
            <a:r>
              <a:rPr lang="en-US" dirty="0"/>
              <a:t>Planned Content</a:t>
            </a:r>
          </a:p>
          <a:p>
            <a:pPr lvl="1"/>
            <a:r>
              <a:rPr lang="en-US" dirty="0"/>
              <a:t>Planned content for what was going to be in HCD PP V1.1 including HCD PP Errata #1</a:t>
            </a:r>
          </a:p>
          <a:p>
            <a:pPr lvl="1"/>
            <a:r>
              <a:rPr lang="en-US" dirty="0"/>
              <a:t>Any NIAP Technical Decisions against the HCD PP</a:t>
            </a:r>
          </a:p>
          <a:p>
            <a:pPr lvl="1"/>
            <a:r>
              <a:rPr lang="en-US" dirty="0"/>
              <a:t>The list of issues discussed at the Sep 2019 HCD TC Face-to-Face Meeting in Singapore</a:t>
            </a:r>
          </a:p>
          <a:p>
            <a:pPr marL="39688" indent="0">
              <a:buNone/>
            </a:pPr>
            <a:r>
              <a:rPr lang="en-US" dirty="0"/>
              <a:t>Goal is the following:</a:t>
            </a:r>
          </a:p>
          <a:p>
            <a:pPr marL="39688" indent="0">
              <a:buNone/>
            </a:pPr>
            <a:r>
              <a:rPr lang="en-US" dirty="0"/>
              <a:t>HCD PP v1.1            </a:t>
            </a:r>
            <a:r>
              <a:rPr lang="en-US" dirty="0">
                <a:sym typeface="Wingdings" panose="05000000000000000000" pitchFamily="2" charset="2"/>
              </a:rPr>
              <a:t>HCD </a:t>
            </a:r>
            <a:r>
              <a:rPr lang="en-US" dirty="0" err="1">
                <a:sym typeface="Wingdings" panose="05000000000000000000" pitchFamily="2" charset="2"/>
              </a:rPr>
              <a:t>cPP</a:t>
            </a:r>
            <a:r>
              <a:rPr lang="en-US" dirty="0">
                <a:sym typeface="Wingdings" panose="05000000000000000000" pitchFamily="2" charset="2"/>
              </a:rPr>
              <a:t> v1.0 draft 1</a:t>
            </a:r>
          </a:p>
          <a:p>
            <a:pPr marL="39688" indent="0">
              <a:buNone/>
            </a:pPr>
            <a:r>
              <a:rPr lang="en-US" dirty="0">
                <a:sym typeface="Wingdings" panose="05000000000000000000" pitchFamily="2" charset="2"/>
              </a:rPr>
              <a:t>                              HCD SD draft 1</a:t>
            </a:r>
            <a:endParaRPr lang="en-US" dirty="0"/>
          </a:p>
        </p:txBody>
      </p:sp>
      <p:cxnSp>
        <p:nvCxnSpPr>
          <p:cNvPr id="14" name="Connector: Elbow 13">
            <a:extLst>
              <a:ext uri="{FF2B5EF4-FFF2-40B4-BE49-F238E27FC236}">
                <a16:creationId xmlns:a16="http://schemas.microsoft.com/office/drawing/2014/main" id="{CE4A2899-0711-488B-A184-15AAD7DD103E}"/>
              </a:ext>
            </a:extLst>
          </p:cNvPr>
          <p:cNvCxnSpPr/>
          <p:nvPr/>
        </p:nvCxnSpPr>
        <p:spPr bwMode="auto">
          <a:xfrm>
            <a:off x="2286000" y="3962400"/>
            <a:ext cx="1143000" cy="457200"/>
          </a:xfrm>
          <a:prstGeom prst="bentConnector3">
            <a:avLst/>
          </a:prstGeom>
          <a:solidFill>
            <a:srgbClr val="FF9933"/>
          </a:solidFill>
          <a:ln w="9525"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Arrow Connector 15">
            <a:extLst>
              <a:ext uri="{FF2B5EF4-FFF2-40B4-BE49-F238E27FC236}">
                <a16:creationId xmlns:a16="http://schemas.microsoft.com/office/drawing/2014/main" id="{A1A95C24-6A85-4260-BF38-2E5BF058A86A}"/>
              </a:ext>
            </a:extLst>
          </p:cNvPr>
          <p:cNvCxnSpPr/>
          <p:nvPr/>
        </p:nvCxnSpPr>
        <p:spPr bwMode="auto">
          <a:xfrm>
            <a:off x="2895600" y="3962400"/>
            <a:ext cx="609600" cy="0"/>
          </a:xfrm>
          <a:prstGeom prst="straightConnector1">
            <a:avLst/>
          </a:prstGeom>
          <a:solidFill>
            <a:srgbClr val="FF9933"/>
          </a:solidFill>
          <a:ln w="9525"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6529114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22</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 Considerations</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22</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fontScale="92500" lnSpcReduction="20000"/>
          </a:bodyPr>
          <a:lstStyle/>
          <a:p>
            <a:r>
              <a:rPr lang="en-US" dirty="0"/>
              <a:t>TLS 1.3, deprecation of TLS 1.1 and inputs from TLS TC - </a:t>
            </a:r>
            <a:r>
              <a:rPr lang="en-US" i="1" dirty="0"/>
              <a:t>YES</a:t>
            </a:r>
          </a:p>
          <a:p>
            <a:r>
              <a:rPr lang="en-US" dirty="0"/>
              <a:t>Internationally-friendly crypto requirements that don’t rely on FIPS - </a:t>
            </a:r>
            <a:r>
              <a:rPr lang="en-US" i="1" dirty="0"/>
              <a:t>YES</a:t>
            </a:r>
          </a:p>
          <a:p>
            <a:r>
              <a:rPr lang="en-US" dirty="0"/>
              <a:t>Management of Crypto keys - </a:t>
            </a:r>
            <a:r>
              <a:rPr lang="en-US" i="1" dirty="0"/>
              <a:t>YES</a:t>
            </a:r>
          </a:p>
          <a:p>
            <a:r>
              <a:rPr lang="en-US" dirty="0"/>
              <a:t>Additional IPSec requirements -- </a:t>
            </a:r>
            <a:r>
              <a:rPr lang="en-US" i="1" dirty="0"/>
              <a:t>YES</a:t>
            </a:r>
            <a:endParaRPr lang="en-US" dirty="0"/>
          </a:p>
          <a:p>
            <a:r>
              <a:rPr lang="en-US" dirty="0"/>
              <a:t>Protection of authentication passwords -- </a:t>
            </a:r>
            <a:r>
              <a:rPr lang="en-US" i="1" dirty="0"/>
              <a:t>NO</a:t>
            </a:r>
            <a:endParaRPr lang="en-US" dirty="0"/>
          </a:p>
          <a:p>
            <a:r>
              <a:rPr lang="en-US" dirty="0"/>
              <a:t>Inclusion of Wi-Fi (especially with development of WPA3) -- </a:t>
            </a:r>
            <a:r>
              <a:rPr lang="en-US" i="1" dirty="0"/>
              <a:t>NO</a:t>
            </a:r>
            <a:endParaRPr lang="en-US" dirty="0"/>
          </a:p>
          <a:p>
            <a:r>
              <a:rPr lang="en-US" dirty="0"/>
              <a:t>Addition of requirements for support of SNMPv3 -- </a:t>
            </a:r>
            <a:r>
              <a:rPr lang="en-US" i="1" dirty="0"/>
              <a:t>???</a:t>
            </a:r>
            <a:endParaRPr lang="en-US" dirty="0"/>
          </a:p>
          <a:p>
            <a:r>
              <a:rPr lang="en-US" dirty="0"/>
              <a:t>Audit Log Server Requirements &amp; SIEM -- </a:t>
            </a:r>
            <a:r>
              <a:rPr lang="en-US" i="1" dirty="0"/>
              <a:t>NO</a:t>
            </a:r>
            <a:endParaRPr lang="en-US" dirty="0"/>
          </a:p>
          <a:p>
            <a:r>
              <a:rPr lang="en-US" dirty="0"/>
              <a:t>Inclusion of TPMs and SSDs -- </a:t>
            </a:r>
            <a:r>
              <a:rPr lang="en-US" i="1" dirty="0"/>
              <a:t>YES</a:t>
            </a:r>
            <a:endParaRPr lang="en-US" dirty="0"/>
          </a:p>
          <a:p>
            <a:r>
              <a:rPr lang="en-US" dirty="0"/>
              <a:t>Incorporation of GDPR and privacy implications -- </a:t>
            </a:r>
            <a:r>
              <a:rPr lang="en-US" i="1" dirty="0"/>
              <a:t>NO</a:t>
            </a:r>
            <a:endParaRPr lang="en-US" dirty="0"/>
          </a:p>
          <a:p>
            <a:r>
              <a:rPr lang="en-US" dirty="0"/>
              <a:t>Password policies -- </a:t>
            </a:r>
            <a:r>
              <a:rPr lang="en-US" i="1" dirty="0"/>
              <a:t>YES</a:t>
            </a:r>
            <a:endParaRPr lang="en-US" dirty="0"/>
          </a:p>
          <a:p>
            <a:r>
              <a:rPr lang="en-US" dirty="0"/>
              <a:t>Continued syncing with </a:t>
            </a:r>
            <a:r>
              <a:rPr lang="en-US" dirty="0" err="1"/>
              <a:t>NDcPP</a:t>
            </a:r>
            <a:r>
              <a:rPr lang="en-US" dirty="0"/>
              <a:t> and FDE </a:t>
            </a:r>
            <a:r>
              <a:rPr lang="en-US" dirty="0" err="1"/>
              <a:t>cPPs</a:t>
            </a:r>
            <a:r>
              <a:rPr lang="en-US" dirty="0"/>
              <a:t> -- </a:t>
            </a:r>
            <a:r>
              <a:rPr lang="en-US" i="1" dirty="0"/>
              <a:t>YES</a:t>
            </a:r>
          </a:p>
          <a:p>
            <a:r>
              <a:rPr lang="en-US" dirty="0"/>
              <a:t>HCD </a:t>
            </a:r>
            <a:r>
              <a:rPr lang="en-US" dirty="0" err="1"/>
              <a:t>iTC</a:t>
            </a:r>
            <a:r>
              <a:rPr lang="en-US" dirty="0"/>
              <a:t> need to consider the new templates that was provided by Tool WG.</a:t>
            </a:r>
            <a:r>
              <a:rPr lang="en-US" sz="2400" dirty="0"/>
              <a:t> -- </a:t>
            </a:r>
            <a:r>
              <a:rPr lang="en-US" sz="2400" i="1" dirty="0"/>
              <a:t>YES</a:t>
            </a:r>
            <a:endParaRPr lang="en-US" i="1" dirty="0"/>
          </a:p>
          <a:p>
            <a:endParaRPr lang="en-US" dirty="0"/>
          </a:p>
        </p:txBody>
      </p:sp>
    </p:spTree>
    <p:extLst>
      <p:ext uri="{BB962C8B-B14F-4D97-AF65-F5344CB8AC3E}">
        <p14:creationId xmlns:p14="http://schemas.microsoft.com/office/powerpoint/2010/main" val="68711595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23</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23</a:t>
            </a:fld>
            <a:endParaRPr lang="en-US" altLang="en-US" sz="1100">
              <a:solidFill>
                <a:srgbClr val="FFFFFF"/>
              </a:solidFill>
              <a:latin typeface="Arial" charset="0"/>
              <a:cs typeface="Arial" charset="0"/>
              <a:sym typeface="Arial" charset="0"/>
            </a:endParaRPr>
          </a:p>
        </p:txBody>
      </p:sp>
      <p:sp>
        <p:nvSpPr>
          <p:cNvPr id="2" name="Content Placeholder 1">
            <a:extLst>
              <a:ext uri="{FF2B5EF4-FFF2-40B4-BE49-F238E27FC236}">
                <a16:creationId xmlns:a16="http://schemas.microsoft.com/office/drawing/2014/main" id="{35F368D5-28BE-4115-978D-4F8A23E87509}"/>
              </a:ext>
            </a:extLst>
          </p:cNvPr>
          <p:cNvSpPr>
            <a:spLocks noGrp="1"/>
          </p:cNvSpPr>
          <p:nvPr>
            <p:ph idx="1"/>
          </p:nvPr>
        </p:nvSpPr>
        <p:spPr/>
        <p:txBody>
          <a:bodyPr/>
          <a:lstStyle/>
          <a:p>
            <a:r>
              <a:rPr lang="en-US" dirty="0"/>
              <a:t>Planned Content</a:t>
            </a:r>
          </a:p>
          <a:p>
            <a:pPr lvl="1"/>
            <a:r>
              <a:rPr lang="en-US" dirty="0"/>
              <a:t>Planned content for what was going to be in HCD PP V1.1 including HCD PP Errata #1</a:t>
            </a:r>
          </a:p>
          <a:p>
            <a:pPr lvl="1"/>
            <a:r>
              <a:rPr lang="en-US" dirty="0"/>
              <a:t>Any NIAP Technical Decisions against the HCD PP</a:t>
            </a:r>
          </a:p>
          <a:p>
            <a:pPr lvl="1"/>
            <a:r>
              <a:rPr lang="en-US" dirty="0"/>
              <a:t>The list of issues discussed at the Sep 2019 HCD TC Face-to-Face Meeting in Singapore</a:t>
            </a:r>
          </a:p>
        </p:txBody>
      </p:sp>
    </p:spTree>
    <p:extLst>
      <p:ext uri="{BB962C8B-B14F-4D97-AF65-F5344CB8AC3E}">
        <p14:creationId xmlns:p14="http://schemas.microsoft.com/office/powerpoint/2010/main" val="311145604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24</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 Proposed Schedule</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24</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pPr marL="39688" indent="0">
              <a:buNone/>
            </a:pPr>
            <a:r>
              <a:rPr lang="en-US" dirty="0"/>
              <a:t>All times in months after initiation of </a:t>
            </a:r>
            <a:r>
              <a:rPr lang="en-US" dirty="0" err="1"/>
              <a:t>iTC</a:t>
            </a:r>
            <a:endParaRPr lang="en-US" dirty="0"/>
          </a:p>
          <a:p>
            <a:r>
              <a:rPr lang="en-US" dirty="0"/>
              <a:t>Finalize Content – 12 months</a:t>
            </a:r>
          </a:p>
          <a:p>
            <a:r>
              <a:rPr lang="en-US" dirty="0"/>
              <a:t>Preliminary Draft – 13 months</a:t>
            </a:r>
          </a:p>
          <a:p>
            <a:r>
              <a:rPr lang="en-US" dirty="0"/>
              <a:t>Draft submitted to </a:t>
            </a:r>
            <a:r>
              <a:rPr lang="en-US" dirty="0" err="1"/>
              <a:t>iTC</a:t>
            </a:r>
            <a:r>
              <a:rPr lang="en-US" dirty="0"/>
              <a:t> membership for review – 13 months</a:t>
            </a:r>
          </a:p>
          <a:p>
            <a:r>
              <a:rPr lang="en-US" dirty="0"/>
              <a:t>Review Comments Received – 14 months</a:t>
            </a:r>
          </a:p>
          <a:p>
            <a:r>
              <a:rPr lang="en-US" dirty="0"/>
              <a:t>Final Draft Submitted for Outside Review --  20</a:t>
            </a:r>
          </a:p>
          <a:p>
            <a:r>
              <a:rPr lang="en-US" dirty="0"/>
              <a:t>Final Version for Approval --  23 Months</a:t>
            </a:r>
          </a:p>
          <a:p>
            <a:r>
              <a:rPr lang="en-US" dirty="0"/>
              <a:t>HCD </a:t>
            </a:r>
            <a:r>
              <a:rPr lang="en-US" dirty="0" err="1"/>
              <a:t>cPP</a:t>
            </a:r>
            <a:r>
              <a:rPr lang="en-US" dirty="0"/>
              <a:t> v1.0 published – 24 months</a:t>
            </a:r>
          </a:p>
          <a:p>
            <a:pPr marL="39688" indent="0">
              <a:buNone/>
            </a:pPr>
            <a:r>
              <a:rPr lang="en-US" dirty="0"/>
              <a:t>It’s aggressive, but if we don’t think aggressively it will take 4 years and we can’t wait that long</a:t>
            </a:r>
          </a:p>
          <a:p>
            <a:endParaRPr lang="en-US" dirty="0"/>
          </a:p>
          <a:p>
            <a:endParaRPr lang="en-US" dirty="0"/>
          </a:p>
        </p:txBody>
      </p:sp>
    </p:spTree>
    <p:extLst>
      <p:ext uri="{BB962C8B-B14F-4D97-AF65-F5344CB8AC3E}">
        <p14:creationId xmlns:p14="http://schemas.microsoft.com/office/powerpoint/2010/main" val="3177714541"/>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155253" y="3140075"/>
            <a:ext cx="8648137" cy="577850"/>
          </a:xfrm>
        </p:spPr>
        <p:txBody>
          <a:bodyPr>
            <a:noAutofit/>
          </a:bodyPr>
          <a:lstStyle/>
          <a:p>
            <a:pPr marL="446088" lvl="1" indent="0" algn="ctr">
              <a:buNone/>
            </a:pPr>
            <a:r>
              <a:rPr lang="en-US" sz="3000" b="1" dirty="0"/>
              <a:t>Lessons Learned</a:t>
            </a:r>
          </a:p>
        </p:txBody>
      </p:sp>
    </p:spTree>
    <p:extLst>
      <p:ext uri="{BB962C8B-B14F-4D97-AF65-F5344CB8AC3E}">
        <p14:creationId xmlns:p14="http://schemas.microsoft.com/office/powerpoint/2010/main" val="28996297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26</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altLang="en-US" dirty="0"/>
              <a:t>Lessons Learned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26</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r>
              <a:rPr lang="en-US" dirty="0"/>
              <a:t>It takes a core group of very dedicated people to get a PP created or updated. </a:t>
            </a:r>
            <a:br>
              <a:rPr lang="en-US" dirty="0"/>
            </a:br>
            <a:endParaRPr lang="en-US" dirty="0"/>
          </a:p>
          <a:p>
            <a:endParaRPr lang="en-US" dirty="0"/>
          </a:p>
          <a:p>
            <a:endParaRPr lang="en-US" dirty="0"/>
          </a:p>
        </p:txBody>
      </p:sp>
      <p:pic>
        <p:nvPicPr>
          <p:cNvPr id="3" name="Picture 2">
            <a:extLst>
              <a:ext uri="{FF2B5EF4-FFF2-40B4-BE49-F238E27FC236}">
                <a16:creationId xmlns:a16="http://schemas.microsoft.com/office/drawing/2014/main" id="{F3A428D1-BB75-4C1B-9688-1DD7FE12A8A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52800" y="1981200"/>
            <a:ext cx="5638400" cy="4229540"/>
          </a:xfrm>
          <a:prstGeom prst="rect">
            <a:avLst/>
          </a:prstGeom>
        </p:spPr>
      </p:pic>
    </p:spTree>
    <p:extLst>
      <p:ext uri="{BB962C8B-B14F-4D97-AF65-F5344CB8AC3E}">
        <p14:creationId xmlns:p14="http://schemas.microsoft.com/office/powerpoint/2010/main" val="2778998700"/>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27</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altLang="en-US" dirty="0"/>
              <a:t>Lessons Learned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27</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r>
              <a:rPr lang="en-US" dirty="0"/>
              <a:t>It took much longer than we expected or planned to create or update the HCD PP, so don’t expect a new or</a:t>
            </a:r>
            <a:br>
              <a:rPr lang="en-US" dirty="0"/>
            </a:br>
            <a:r>
              <a:rPr lang="en-US" dirty="0"/>
              <a:t>update PP to be developed quickly either. </a:t>
            </a:r>
          </a:p>
          <a:p>
            <a:r>
              <a:rPr lang="en-US" dirty="0"/>
              <a:t>The Schemes that sponsor an PP or </a:t>
            </a:r>
            <a:r>
              <a:rPr lang="en-US" dirty="0" err="1"/>
              <a:t>cPP</a:t>
            </a:r>
            <a:r>
              <a:rPr lang="en-US" dirty="0"/>
              <a:t> need to commit the necessary resources support from the beginning to the TC/</a:t>
            </a:r>
            <a:r>
              <a:rPr lang="en-US" dirty="0" err="1"/>
              <a:t>iTC</a:t>
            </a:r>
            <a:r>
              <a:rPr lang="en-US" dirty="0"/>
              <a:t> to address questions/concerns/issues as they come up.</a:t>
            </a:r>
          </a:p>
          <a:p>
            <a:r>
              <a:rPr lang="en-US" dirty="0"/>
              <a:t>If you pull in requirements into a PP from other PPs or </a:t>
            </a:r>
            <a:r>
              <a:rPr lang="en-US" dirty="0" err="1"/>
              <a:t>cPPs</a:t>
            </a:r>
            <a:r>
              <a:rPr lang="en-US" dirty="0"/>
              <a:t>, ensure these requirements are assessed to make sure they apply to the PP they are being inserted into or modify them so they apply. </a:t>
            </a:r>
            <a:br>
              <a:rPr lang="en-US" dirty="0"/>
            </a:br>
            <a:br>
              <a:rPr lang="en-US" dirty="0"/>
            </a:br>
            <a:endParaRPr lang="en-US" dirty="0"/>
          </a:p>
          <a:p>
            <a:endParaRPr lang="en-US" dirty="0"/>
          </a:p>
        </p:txBody>
      </p:sp>
    </p:spTree>
    <p:extLst>
      <p:ext uri="{BB962C8B-B14F-4D97-AF65-F5344CB8AC3E}">
        <p14:creationId xmlns:p14="http://schemas.microsoft.com/office/powerpoint/2010/main" val="86104050"/>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28</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Lessons Learned</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28</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lnSpcReduction="10000"/>
          </a:bodyPr>
          <a:lstStyle/>
          <a:p>
            <a:r>
              <a:rPr lang="en-US" dirty="0"/>
              <a:t>Have a plan and process in place from the beginning for updating a PP once it is approved, because updates will be needed.</a:t>
            </a:r>
          </a:p>
          <a:p>
            <a:r>
              <a:rPr lang="en-US" dirty="0"/>
              <a:t>Make sure you get the involvement from vendors, consultants, and CCTLs as well as the Schemes in developing the requirements that are to go into a</a:t>
            </a:r>
            <a:br>
              <a:rPr lang="en-US" dirty="0"/>
            </a:br>
            <a:r>
              <a:rPr lang="en-US" dirty="0"/>
              <a:t>PP.</a:t>
            </a:r>
          </a:p>
          <a:p>
            <a:r>
              <a:rPr lang="en-US" dirty="0"/>
              <a:t>Make sure assurance activities are consistent with</a:t>
            </a:r>
            <a:br>
              <a:rPr lang="en-US" dirty="0"/>
            </a:br>
            <a:r>
              <a:rPr lang="en-US" dirty="0"/>
              <a:t>their corresponding requirements and can be performed by vendors and CCTLs</a:t>
            </a:r>
          </a:p>
          <a:p>
            <a:r>
              <a:rPr lang="en-US" dirty="0"/>
              <a:t>Have a process in place from the beginning to</a:t>
            </a:r>
            <a:br>
              <a:rPr lang="en-US" dirty="0"/>
            </a:br>
            <a:r>
              <a:rPr lang="en-US" dirty="0"/>
              <a:t>obtain interpretations and questions on requirements or assurance activities as the PP is being created, and more importantly, as the PP is being implemented. </a:t>
            </a:r>
            <a:br>
              <a:rPr lang="en-US" dirty="0"/>
            </a:br>
            <a:endParaRPr lang="en-US" dirty="0"/>
          </a:p>
        </p:txBody>
      </p:sp>
    </p:spTree>
    <p:extLst>
      <p:ext uri="{BB962C8B-B14F-4D97-AF65-F5344CB8AC3E}">
        <p14:creationId xmlns:p14="http://schemas.microsoft.com/office/powerpoint/2010/main" val="3517159138"/>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27000" y="3276600"/>
            <a:ext cx="8890000" cy="519317"/>
          </a:xfrm>
        </p:spPr>
        <p:txBody>
          <a:bodyPr rIns="132080"/>
          <a:lstStyle/>
          <a:p>
            <a:pPr marL="0" indent="0" algn="ctr">
              <a:buNone/>
            </a:pPr>
            <a:r>
              <a:rPr lang="en-US" sz="2800" b="1" dirty="0"/>
              <a:t>HCD TC to HCD </a:t>
            </a:r>
            <a:r>
              <a:rPr lang="en-US" sz="2800" b="1" dirty="0" err="1"/>
              <a:t>iTC</a:t>
            </a:r>
            <a:r>
              <a:rPr lang="en-US" sz="2800" b="1" dirty="0"/>
              <a:t> Transition</a:t>
            </a:r>
          </a:p>
        </p:txBody>
      </p:sp>
    </p:spTree>
    <p:extLst>
      <p:ext uri="{BB962C8B-B14F-4D97-AF65-F5344CB8AC3E}">
        <p14:creationId xmlns:p14="http://schemas.microsoft.com/office/powerpoint/2010/main" val="314293348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AA6E50A6-D7F7-4F80-9DA2-0B9DB8C729C4}" type="slidenum">
              <a:rPr lang="en-US" altLang="en-US" sz="1100" smtClean="0">
                <a:solidFill>
                  <a:srgbClr val="FFFFFF"/>
                </a:solidFill>
                <a:latin typeface="Arial" charset="0"/>
                <a:cs typeface="Arial" charset="0"/>
                <a:sym typeface="Arial" charset="0"/>
              </a:rPr>
              <a:pP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19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819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8199" name="Rectangle 5"/>
          <p:cNvSpPr>
            <a:spLocks noGrp="1" noChangeArrowheads="1"/>
          </p:cNvSpPr>
          <p:nvPr>
            <p:ph type="title"/>
          </p:nvPr>
        </p:nvSpPr>
        <p:spPr/>
        <p:txBody>
          <a:bodyPr rIns="132080"/>
          <a:lstStyle/>
          <a:p>
            <a:pPr eaLnBrk="1" hangingPunct="1"/>
            <a:r>
              <a:rPr lang="en-US" altLang="en-US"/>
              <a:t>Intellectual Property Policy</a:t>
            </a:r>
          </a:p>
        </p:txBody>
      </p:sp>
      <p:sp>
        <p:nvSpPr>
          <p:cNvPr id="8200"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4DDF3342-0056-49CC-9936-A68C515174AF}" type="slidenum">
              <a:rPr lang="en-US" altLang="en-US" sz="1100">
                <a:solidFill>
                  <a:srgbClr val="FFFFFF"/>
                </a:solidFill>
                <a:latin typeface="Arial" charset="0"/>
                <a:cs typeface="Arial" charset="0"/>
                <a:sym typeface="Arial" charset="0"/>
              </a:rPr>
              <a:pPr algn="ct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228600" y="1371600"/>
            <a:ext cx="8229600" cy="4572000"/>
          </a:xfrm>
        </p:spPr>
        <p:txBody>
          <a:bodyPr rIns="132080"/>
          <a:lstStyle/>
          <a:p>
            <a:pPr marL="58738" lvl="1" indent="0" eaLnBrk="1" hangingPunct="1">
              <a:buFont typeface="Verdana" pitchFamily="34" charset="0"/>
              <a:buNone/>
            </a:pPr>
            <a:br>
              <a:rPr lang="en-US" altLang="en-US" dirty="0"/>
            </a:br>
            <a:r>
              <a:rPr lang="en-US" altLang="en-US" sz="2400" i="1" dirty="0"/>
              <a:t>“This meeting is conducted under the rules of the PWG IP policy”.  </a:t>
            </a:r>
          </a:p>
          <a:p>
            <a:pPr marL="782638" lvl="2" indent="-342900" eaLnBrk="1" hangingPunct="1"/>
            <a:r>
              <a:rPr lang="en-US" altLang="en-US" sz="2200" dirty="0"/>
              <a:t>Refer to the IP statements in the plenary slides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30</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a:sym typeface="Wingdings" panose="05000000000000000000" pitchFamily="2" charset="2"/>
              </a:rPr>
              <a:t> HCD </a:t>
            </a:r>
            <a:r>
              <a:rPr lang="en-US" dirty="0" err="1">
                <a:sym typeface="Wingdings" panose="05000000000000000000" pitchFamily="2" charset="2"/>
              </a:rPr>
              <a:t>iTC</a:t>
            </a:r>
            <a:r>
              <a:rPr lang="en-US" dirty="0">
                <a:sym typeface="Wingdings" panose="05000000000000000000" pitchFamily="2" charset="2"/>
              </a:rPr>
              <a:t> Transition</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30</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0" y="1143000"/>
            <a:ext cx="8647659" cy="5232400"/>
          </a:xfrm>
        </p:spPr>
        <p:txBody>
          <a:bodyPr>
            <a:normAutofit fontScale="92500"/>
          </a:bodyPr>
          <a:lstStyle/>
          <a:p>
            <a:pPr marL="39688" indent="0">
              <a:buNone/>
            </a:pPr>
            <a:r>
              <a:rPr lang="en-US" dirty="0"/>
              <a:t>Questions that need to be addressed:</a:t>
            </a:r>
          </a:p>
          <a:p>
            <a:r>
              <a:rPr lang="en-US" dirty="0"/>
              <a:t>Leadership</a:t>
            </a:r>
          </a:p>
          <a:p>
            <a:pPr lvl="1"/>
            <a:r>
              <a:rPr lang="en-US" sz="2000" dirty="0"/>
              <a:t>Probably the most important question now -- who will take on the following roles defined in the </a:t>
            </a:r>
            <a:r>
              <a:rPr lang="en-US" sz="2000" dirty="0" err="1"/>
              <a:t>ToR</a:t>
            </a:r>
            <a:r>
              <a:rPr lang="en-US" sz="2000" dirty="0"/>
              <a:t>:</a:t>
            </a:r>
          </a:p>
          <a:p>
            <a:pPr lvl="2"/>
            <a:r>
              <a:rPr lang="en-US" dirty="0" err="1"/>
              <a:t>iTC</a:t>
            </a:r>
            <a:r>
              <a:rPr lang="en-US" dirty="0"/>
              <a:t> Chair  -- Kwangwoo Lee</a:t>
            </a:r>
          </a:p>
          <a:p>
            <a:pPr lvl="2"/>
            <a:r>
              <a:rPr lang="en-US" dirty="0" err="1"/>
              <a:t>iTC</a:t>
            </a:r>
            <a:r>
              <a:rPr lang="en-US" dirty="0"/>
              <a:t> Vice-Chair – Alan Sukert</a:t>
            </a:r>
          </a:p>
          <a:p>
            <a:pPr lvl="2"/>
            <a:r>
              <a:rPr lang="en-US" dirty="0"/>
              <a:t>Record Manager (aka “Secretary”)  -- TBD</a:t>
            </a:r>
          </a:p>
          <a:p>
            <a:pPr lvl="2"/>
            <a:r>
              <a:rPr lang="en-US" dirty="0"/>
              <a:t>Technical Editor(s) – Alan Sukert, Brian Volkov, Gerardo Colunga</a:t>
            </a:r>
          </a:p>
          <a:p>
            <a:pPr lvl="1"/>
            <a:r>
              <a:rPr lang="en-US" dirty="0"/>
              <a:t>How do we determine who takes each role and when will that</a:t>
            </a:r>
            <a:br>
              <a:rPr lang="en-US" dirty="0"/>
            </a:br>
            <a:r>
              <a:rPr lang="en-US" dirty="0"/>
              <a:t>occur</a:t>
            </a:r>
          </a:p>
          <a:p>
            <a:pPr lvl="2"/>
            <a:r>
              <a:rPr lang="en-US" dirty="0"/>
              <a:t>How long the terms of office will be for each of these roles</a:t>
            </a:r>
          </a:p>
          <a:p>
            <a:pPr lvl="2"/>
            <a:r>
              <a:rPr lang="en-US" dirty="0"/>
              <a:t>The original thought was that theses roles would be “voluntary” in</a:t>
            </a:r>
            <a:br>
              <a:rPr lang="en-US" dirty="0"/>
            </a:br>
            <a:r>
              <a:rPr lang="en-US" dirty="0"/>
              <a:t>terms of how they are assigned and the term would be for as long</a:t>
            </a:r>
            <a:br>
              <a:rPr lang="en-US" dirty="0"/>
            </a:br>
            <a:r>
              <a:rPr lang="en-US" dirty="0"/>
              <a:t>as the volunteers wanted to serve in that role.</a:t>
            </a:r>
          </a:p>
          <a:p>
            <a:pPr lvl="2"/>
            <a:r>
              <a:rPr lang="en-US" dirty="0"/>
              <a:t>Do we (or should we) make this more formal? </a:t>
            </a:r>
          </a:p>
        </p:txBody>
      </p:sp>
    </p:spTree>
    <p:extLst>
      <p:ext uri="{BB962C8B-B14F-4D97-AF65-F5344CB8AC3E}">
        <p14:creationId xmlns:p14="http://schemas.microsoft.com/office/powerpoint/2010/main" val="1814337437"/>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31</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a:sym typeface="Wingdings" panose="05000000000000000000" pitchFamily="2" charset="2"/>
              </a:rPr>
              <a:t> HCD </a:t>
            </a:r>
            <a:r>
              <a:rPr lang="en-US" dirty="0" err="1">
                <a:sym typeface="Wingdings" panose="05000000000000000000" pitchFamily="2" charset="2"/>
              </a:rPr>
              <a:t>iTC</a:t>
            </a:r>
            <a:r>
              <a:rPr lang="en-US" dirty="0">
                <a:sym typeface="Wingdings" panose="05000000000000000000" pitchFamily="2" charset="2"/>
              </a:rPr>
              <a:t> Transition</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31</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0" y="1143000"/>
            <a:ext cx="8647659" cy="5232400"/>
          </a:xfrm>
        </p:spPr>
        <p:txBody>
          <a:bodyPr>
            <a:normAutofit/>
          </a:bodyPr>
          <a:lstStyle/>
          <a:p>
            <a:pPr marL="39688" indent="0">
              <a:buNone/>
            </a:pPr>
            <a:r>
              <a:rPr lang="en-US" dirty="0"/>
              <a:t>Questions that need to be addressed:</a:t>
            </a:r>
          </a:p>
          <a:p>
            <a:pPr marL="674688" lvl="1"/>
            <a:r>
              <a:rPr lang="en-US" dirty="0"/>
              <a:t>What </a:t>
            </a:r>
            <a:r>
              <a:rPr lang="en-US" dirty="0" err="1"/>
              <a:t>iTC</a:t>
            </a:r>
            <a:r>
              <a:rPr lang="en-US" dirty="0"/>
              <a:t> or TC, if any, should we pattern the formation and processes of the HCD </a:t>
            </a:r>
            <a:r>
              <a:rPr lang="en-US" dirty="0" err="1"/>
              <a:t>iTC</a:t>
            </a:r>
            <a:r>
              <a:rPr lang="en-US" dirty="0"/>
              <a:t> after –</a:t>
            </a:r>
          </a:p>
          <a:p>
            <a:pPr marL="1074738" lvl="2"/>
            <a:r>
              <a:rPr lang="en-US" dirty="0"/>
              <a:t>Network Device – </a:t>
            </a:r>
            <a:r>
              <a:rPr lang="en-US" i="1" dirty="0"/>
              <a:t>Most Likely this one</a:t>
            </a:r>
          </a:p>
          <a:p>
            <a:pPr marL="1074738" lvl="2"/>
            <a:r>
              <a:rPr lang="en-US" dirty="0"/>
              <a:t>Full Drive Encryption</a:t>
            </a:r>
          </a:p>
          <a:p>
            <a:pPr marL="1074738" lvl="2"/>
            <a:r>
              <a:rPr lang="en-US" dirty="0"/>
              <a:t>OS</a:t>
            </a:r>
          </a:p>
          <a:p>
            <a:pPr marL="1074738" lvl="2"/>
            <a:r>
              <a:rPr lang="en-US" dirty="0"/>
              <a:t>Some other TC</a:t>
            </a:r>
          </a:p>
          <a:p>
            <a:pPr marL="1074738" lvl="2"/>
            <a:r>
              <a:rPr lang="en-US" dirty="0"/>
              <a:t>None of the above</a:t>
            </a:r>
          </a:p>
          <a:p>
            <a:pPr marL="674688" lvl="1"/>
            <a:r>
              <a:rPr lang="en-US" dirty="0"/>
              <a:t>Should the HCD </a:t>
            </a:r>
            <a:r>
              <a:rPr lang="en-US" dirty="0" err="1"/>
              <a:t>iTC</a:t>
            </a:r>
            <a:r>
              <a:rPr lang="en-US" dirty="0"/>
              <a:t> implement some type of “NIT” process like the ND </a:t>
            </a:r>
            <a:r>
              <a:rPr lang="en-US" dirty="0" err="1"/>
              <a:t>iTC</a:t>
            </a:r>
            <a:r>
              <a:rPr lang="en-US" dirty="0"/>
              <a:t> has where a small team develops any interpretations needed? </a:t>
            </a:r>
            <a:r>
              <a:rPr lang="en-US" i="1" dirty="0"/>
              <a:t>Yes</a:t>
            </a:r>
          </a:p>
          <a:p>
            <a:pPr marL="1074738" lvl="2"/>
            <a:r>
              <a:rPr lang="en-US" dirty="0"/>
              <a:t>If so, how soon after formation of the </a:t>
            </a:r>
            <a:r>
              <a:rPr lang="en-US" dirty="0" err="1"/>
              <a:t>iTC</a:t>
            </a:r>
            <a:r>
              <a:rPr lang="en-US" dirty="0"/>
              <a:t> – </a:t>
            </a:r>
            <a:r>
              <a:rPr lang="en-US" i="1" dirty="0"/>
              <a:t>Defer to 1 year after initiate </a:t>
            </a:r>
            <a:r>
              <a:rPr lang="en-US" i="1" dirty="0" err="1"/>
              <a:t>iTC</a:t>
            </a:r>
            <a:endParaRPr lang="en-US" dirty="0"/>
          </a:p>
        </p:txBody>
      </p:sp>
    </p:spTree>
    <p:extLst>
      <p:ext uri="{BB962C8B-B14F-4D97-AF65-F5344CB8AC3E}">
        <p14:creationId xmlns:p14="http://schemas.microsoft.com/office/powerpoint/2010/main" val="46651307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32</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a:sym typeface="Wingdings" panose="05000000000000000000" pitchFamily="2" charset="2"/>
              </a:rPr>
              <a:t> HCD </a:t>
            </a:r>
            <a:r>
              <a:rPr lang="en-US" dirty="0" err="1">
                <a:sym typeface="Wingdings" panose="05000000000000000000" pitchFamily="2" charset="2"/>
              </a:rPr>
              <a:t>iTC</a:t>
            </a:r>
            <a:r>
              <a:rPr lang="en-US" dirty="0">
                <a:sym typeface="Wingdings" panose="05000000000000000000" pitchFamily="2" charset="2"/>
              </a:rPr>
              <a:t> Transition</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32</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0" y="1143000"/>
            <a:ext cx="8647659" cy="5232400"/>
          </a:xfrm>
        </p:spPr>
        <p:txBody>
          <a:bodyPr>
            <a:normAutofit lnSpcReduction="10000"/>
          </a:bodyPr>
          <a:lstStyle/>
          <a:p>
            <a:pPr marL="39688" indent="0">
              <a:buNone/>
            </a:pPr>
            <a:r>
              <a:rPr lang="en-US" dirty="0"/>
              <a:t>Questions that need to be addressed:</a:t>
            </a:r>
          </a:p>
          <a:p>
            <a:pPr marL="674688" lvl="1"/>
            <a:r>
              <a:rPr lang="en-US" dirty="0"/>
              <a:t>How should we handle comments against the </a:t>
            </a:r>
            <a:r>
              <a:rPr lang="en-US" dirty="0" err="1"/>
              <a:t>cPP</a:t>
            </a:r>
            <a:r>
              <a:rPr lang="en-US" dirty="0"/>
              <a:t> drafts?</a:t>
            </a:r>
          </a:p>
          <a:p>
            <a:pPr marL="674688" lvl="1"/>
            <a:r>
              <a:rPr lang="en-US" dirty="0"/>
              <a:t>How often should the HCD </a:t>
            </a:r>
            <a:r>
              <a:rPr lang="en-US" dirty="0" err="1"/>
              <a:t>iTC</a:t>
            </a:r>
            <a:r>
              <a:rPr lang="en-US" dirty="0"/>
              <a:t> meet</a:t>
            </a:r>
          </a:p>
          <a:p>
            <a:pPr marL="1074738" lvl="2"/>
            <a:r>
              <a:rPr lang="en-US" dirty="0"/>
              <a:t>We have the Spring and Fall Face-to-Face Meetings as part of the CCUF now; do we need additional Face-to-Face Meetings beyond these two?</a:t>
            </a:r>
          </a:p>
          <a:p>
            <a:pPr marL="1531938" lvl="3"/>
            <a:r>
              <a:rPr lang="en-US" sz="1600" dirty="0"/>
              <a:t>If so, where would we hold them</a:t>
            </a:r>
          </a:p>
          <a:p>
            <a:pPr marL="1074738" lvl="2"/>
            <a:r>
              <a:rPr lang="en-US" dirty="0"/>
              <a:t>Should we have monthly Conference Calls, and if so how often – </a:t>
            </a:r>
            <a:r>
              <a:rPr lang="en-US" i="1" dirty="0"/>
              <a:t>Yes; may even need to go to more frequent (weekly or bi-weekly as needed)</a:t>
            </a:r>
          </a:p>
          <a:p>
            <a:pPr marL="674688" lvl="1"/>
            <a:r>
              <a:rPr lang="en-US" dirty="0" err="1"/>
              <a:t>iTC</a:t>
            </a:r>
            <a:r>
              <a:rPr lang="en-US" dirty="0"/>
              <a:t> participation</a:t>
            </a:r>
          </a:p>
          <a:p>
            <a:pPr marL="1074738" lvl="2"/>
            <a:r>
              <a:rPr lang="en-US" dirty="0"/>
              <a:t>Should we have some type of minimum participation requirement on the part of a voting entity to allow that entity to vote</a:t>
            </a:r>
          </a:p>
          <a:p>
            <a:pPr marL="1074738" lvl="2"/>
            <a:r>
              <a:rPr lang="en-US" dirty="0"/>
              <a:t>How do we get as many vendors, labs and schemes as possible to participate in the </a:t>
            </a:r>
            <a:r>
              <a:rPr lang="en-US" dirty="0" err="1"/>
              <a:t>iTC</a:t>
            </a:r>
            <a:r>
              <a:rPr lang="en-US" dirty="0"/>
              <a:t> </a:t>
            </a:r>
            <a:br>
              <a:rPr lang="en-US" dirty="0"/>
            </a:br>
            <a:endParaRPr lang="en-US" dirty="0"/>
          </a:p>
        </p:txBody>
      </p:sp>
    </p:spTree>
    <p:extLst>
      <p:ext uri="{BB962C8B-B14F-4D97-AF65-F5344CB8AC3E}">
        <p14:creationId xmlns:p14="http://schemas.microsoft.com/office/powerpoint/2010/main" val="2758398460"/>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33</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a:sym typeface="Wingdings" panose="05000000000000000000" pitchFamily="2" charset="2"/>
              </a:rPr>
              <a:t> HCD </a:t>
            </a:r>
            <a:r>
              <a:rPr lang="en-US" dirty="0" err="1">
                <a:sym typeface="Wingdings" panose="05000000000000000000" pitchFamily="2" charset="2"/>
              </a:rPr>
              <a:t>iTC</a:t>
            </a:r>
            <a:r>
              <a:rPr lang="en-US" dirty="0">
                <a:sym typeface="Wingdings" panose="05000000000000000000" pitchFamily="2" charset="2"/>
              </a:rPr>
              <a:t> Transition</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33</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0" y="1143000"/>
            <a:ext cx="8647659" cy="5232400"/>
          </a:xfrm>
        </p:spPr>
        <p:txBody>
          <a:bodyPr>
            <a:normAutofit/>
          </a:bodyPr>
          <a:lstStyle/>
          <a:p>
            <a:pPr marL="39688" indent="0">
              <a:buNone/>
            </a:pPr>
            <a:r>
              <a:rPr lang="en-US" dirty="0"/>
              <a:t>Questions that need to be addressed:</a:t>
            </a:r>
          </a:p>
          <a:p>
            <a:pPr marL="674688" lvl="1"/>
            <a:r>
              <a:rPr lang="en-US" sz="2200" dirty="0"/>
              <a:t>How often should we update the </a:t>
            </a:r>
            <a:r>
              <a:rPr lang="en-US" sz="2200" dirty="0" err="1"/>
              <a:t>ToR</a:t>
            </a:r>
            <a:endParaRPr lang="en-US" sz="2200" dirty="0"/>
          </a:p>
          <a:p>
            <a:pPr marL="674688" lvl="1"/>
            <a:r>
              <a:rPr lang="en-US" sz="2200" dirty="0"/>
              <a:t>How often should we issue updates to the HCD </a:t>
            </a:r>
            <a:r>
              <a:rPr lang="en-US" sz="2200" dirty="0" err="1"/>
              <a:t>cPP</a:t>
            </a:r>
            <a:endParaRPr lang="en-US" sz="2200" dirty="0"/>
          </a:p>
          <a:p>
            <a:pPr marL="1074738" lvl="2"/>
            <a:r>
              <a:rPr lang="en-US" sz="2000" dirty="0"/>
              <a:t>Major version update (e.g., 1.0 → 2.0) once 1-2 years and minor updates at least once every six months</a:t>
            </a:r>
          </a:p>
          <a:p>
            <a:pPr marL="1074738" lvl="2"/>
            <a:r>
              <a:rPr lang="en-US" sz="2000" dirty="0"/>
              <a:t>Some other cadence </a:t>
            </a:r>
            <a:br>
              <a:rPr lang="en-US" sz="2000" dirty="0"/>
            </a:br>
            <a:br>
              <a:rPr lang="en-US" sz="2000" dirty="0"/>
            </a:br>
            <a:endParaRPr lang="en-US" sz="2000" dirty="0"/>
          </a:p>
        </p:txBody>
      </p:sp>
    </p:spTree>
    <p:extLst>
      <p:ext uri="{BB962C8B-B14F-4D97-AF65-F5344CB8AC3E}">
        <p14:creationId xmlns:p14="http://schemas.microsoft.com/office/powerpoint/2010/main" val="1599035822"/>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34</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34</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257820" y="3276600"/>
            <a:ext cx="6559030" cy="1524000"/>
          </a:xfrm>
        </p:spPr>
        <p:txBody>
          <a:bodyPr>
            <a:normAutofit/>
          </a:bodyPr>
          <a:lstStyle/>
          <a:p>
            <a:pPr marL="39688" indent="0" algn="ctr">
              <a:buNone/>
            </a:pPr>
            <a:r>
              <a:rPr lang="en-US" sz="3000" b="1" dirty="0"/>
              <a:t>Updates Since the September </a:t>
            </a:r>
          </a:p>
          <a:p>
            <a:pPr marL="39688" indent="0" algn="ctr">
              <a:buNone/>
            </a:pPr>
            <a:r>
              <a:rPr lang="en-US" sz="3000" b="1" dirty="0"/>
              <a:t>HCD TC Face-to-Face</a:t>
            </a:r>
          </a:p>
        </p:txBody>
      </p:sp>
    </p:spTree>
    <p:extLst>
      <p:ext uri="{BB962C8B-B14F-4D97-AF65-F5344CB8AC3E}">
        <p14:creationId xmlns:p14="http://schemas.microsoft.com/office/powerpoint/2010/main" val="2549308073"/>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35</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35</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0" y="1143000"/>
            <a:ext cx="8647659" cy="5232400"/>
          </a:xfrm>
        </p:spPr>
        <p:txBody>
          <a:bodyPr>
            <a:normAutofit/>
          </a:bodyPr>
          <a:lstStyle/>
          <a:p>
            <a:r>
              <a:rPr lang="en-US" dirty="0"/>
              <a:t>As of 11/11/19 CCMC still had not started to vote on </a:t>
            </a:r>
            <a:r>
              <a:rPr lang="en-US" dirty="0" err="1"/>
              <a:t>ToR</a:t>
            </a:r>
            <a:r>
              <a:rPr lang="en-US" dirty="0"/>
              <a:t> and ESR submitted by HCD WG</a:t>
            </a:r>
          </a:p>
          <a:p>
            <a:pPr lvl="1"/>
            <a:r>
              <a:rPr lang="en-US" dirty="0"/>
              <a:t>“Supposed to take 1-2 months to complete”</a:t>
            </a:r>
          </a:p>
          <a:p>
            <a:pPr lvl="1"/>
            <a:r>
              <a:rPr lang="en-US" dirty="0"/>
              <a:t>We hope this gets done in Jan/Feb 2020</a:t>
            </a:r>
          </a:p>
          <a:p>
            <a:r>
              <a:rPr lang="en-US" dirty="0"/>
              <a:t>At the 11/11/19 HCD TC Conference Call, JBMIA indicated that they support inclusion of the “roots of trust” requirement into the ESR and will recommend that to JBMIA</a:t>
            </a:r>
          </a:p>
          <a:p>
            <a:r>
              <a:rPr lang="en-US" dirty="0"/>
              <a:t>New Version (0.8) of the </a:t>
            </a:r>
            <a:r>
              <a:rPr lang="en-US" b="1" dirty="0"/>
              <a:t>HCD Key persons and affiliations</a:t>
            </a:r>
            <a:r>
              <a:rPr lang="en-US" dirty="0"/>
              <a:t> list issued</a:t>
            </a:r>
          </a:p>
          <a:p>
            <a:pPr lvl="1"/>
            <a:r>
              <a:rPr lang="en-US" dirty="0"/>
              <a:t>Added the members of Industry SMEs/Certification Body SME</a:t>
            </a:r>
          </a:p>
          <a:p>
            <a:pPr lvl="1"/>
            <a:r>
              <a:rPr lang="en-US" dirty="0"/>
              <a:t>Updated the key person roles (Chairperson, Deputy Chairperson, CCD Liaison, Technical Editors) based on the agreement of CCUF F2F meeting in Singapore (2019) and </a:t>
            </a:r>
            <a:r>
              <a:rPr lang="en-US" dirty="0" err="1"/>
              <a:t>ToR</a:t>
            </a:r>
            <a:br>
              <a:rPr lang="en-US" dirty="0"/>
            </a:br>
            <a:endParaRPr lang="en-US" b="1" dirty="0"/>
          </a:p>
        </p:txBody>
      </p:sp>
    </p:spTree>
    <p:extLst>
      <p:ext uri="{BB962C8B-B14F-4D97-AF65-F5344CB8AC3E}">
        <p14:creationId xmlns:p14="http://schemas.microsoft.com/office/powerpoint/2010/main" val="854058624"/>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36</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36</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0" y="1143000"/>
            <a:ext cx="8647659" cy="5232400"/>
          </a:xfrm>
        </p:spPr>
        <p:txBody>
          <a:bodyPr>
            <a:normAutofit/>
          </a:bodyPr>
          <a:lstStyle/>
          <a:p>
            <a:r>
              <a:rPr lang="en-US" dirty="0"/>
              <a:t>Learned that the HCD </a:t>
            </a:r>
            <a:r>
              <a:rPr lang="en-US" dirty="0" err="1"/>
              <a:t>iTC</a:t>
            </a:r>
            <a:r>
              <a:rPr lang="en-US" dirty="0"/>
              <a:t> can update the ESR without requiring CCDB approval; CCDB approval is only required for supporting documents</a:t>
            </a:r>
          </a:p>
          <a:p>
            <a:r>
              <a:rPr lang="en-US" dirty="0"/>
              <a:t>HCD </a:t>
            </a:r>
            <a:r>
              <a:rPr lang="en-US" dirty="0" err="1"/>
              <a:t>iTC</a:t>
            </a:r>
            <a:r>
              <a:rPr lang="en-US" dirty="0"/>
              <a:t> editors have started setting up environment on GitHub to transfer HCD PP v1.1 into </a:t>
            </a:r>
            <a:r>
              <a:rPr lang="en-US" dirty="0" err="1"/>
              <a:t>cPP</a:t>
            </a:r>
            <a:r>
              <a:rPr lang="en-US" dirty="0"/>
              <a:t> (SFRs) and Supporting Document(Assurance Activities) GitHub templates so when </a:t>
            </a:r>
            <a:r>
              <a:rPr lang="en-US" dirty="0" err="1"/>
              <a:t>iTC</a:t>
            </a:r>
            <a:r>
              <a:rPr lang="en-US" dirty="0"/>
              <a:t> is approved “we can hit the ground running”</a:t>
            </a:r>
            <a:br>
              <a:rPr lang="en-US" dirty="0"/>
            </a:br>
            <a:br>
              <a:rPr lang="en-US" dirty="0"/>
            </a:br>
            <a:endParaRPr lang="en-US" b="1" dirty="0"/>
          </a:p>
        </p:txBody>
      </p:sp>
    </p:spTree>
    <p:extLst>
      <p:ext uri="{BB962C8B-B14F-4D97-AF65-F5344CB8AC3E}">
        <p14:creationId xmlns:p14="http://schemas.microsoft.com/office/powerpoint/2010/main" val="962512157"/>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37</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37</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708670" y="3124200"/>
            <a:ext cx="5726659" cy="609600"/>
          </a:xfrm>
        </p:spPr>
        <p:txBody>
          <a:bodyPr>
            <a:normAutofit fontScale="92500"/>
          </a:bodyPr>
          <a:lstStyle/>
          <a:p>
            <a:pPr marL="39688" indent="0">
              <a:buNone/>
            </a:pPr>
            <a:r>
              <a:rPr lang="en-US" sz="3000" b="1" dirty="0"/>
              <a:t>HCD Security Guide Status</a:t>
            </a:r>
          </a:p>
        </p:txBody>
      </p:sp>
    </p:spTree>
    <p:extLst>
      <p:ext uri="{BB962C8B-B14F-4D97-AF65-F5344CB8AC3E}">
        <p14:creationId xmlns:p14="http://schemas.microsoft.com/office/powerpoint/2010/main" val="2046536013"/>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38</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Next Steps – 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38</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fontScale="92500" lnSpcReduction="20000"/>
          </a:bodyPr>
          <a:lstStyle/>
          <a:p>
            <a:pPr eaLnBrk="1" hangingPunct="1"/>
            <a:r>
              <a:rPr lang="en-US" sz="2400" dirty="0"/>
              <a:t>Implement the transition from the HCD TC </a:t>
            </a:r>
            <a:r>
              <a:rPr lang="en-US" sz="2400" dirty="0">
                <a:sym typeface="Wingdings" panose="05000000000000000000" pitchFamily="2" charset="2"/>
              </a:rPr>
              <a:t> HCD </a:t>
            </a:r>
            <a:r>
              <a:rPr lang="en-US" sz="2400" dirty="0" err="1">
                <a:sym typeface="Wingdings" panose="05000000000000000000" pitchFamily="2" charset="2"/>
              </a:rPr>
              <a:t>iTC</a:t>
            </a:r>
            <a:endParaRPr lang="en-US" sz="2400" dirty="0">
              <a:sym typeface="Wingdings" panose="05000000000000000000" pitchFamily="2" charset="2"/>
            </a:endParaRPr>
          </a:p>
          <a:p>
            <a:pPr lvl="1"/>
            <a:r>
              <a:rPr lang="en-US" sz="2200" dirty="0">
                <a:sym typeface="Wingdings" panose="05000000000000000000" pitchFamily="2" charset="2"/>
              </a:rPr>
              <a:t>Complete GitHub setup</a:t>
            </a:r>
          </a:p>
          <a:p>
            <a:pPr lvl="1"/>
            <a:r>
              <a:rPr lang="en-US" sz="2200" dirty="0">
                <a:sym typeface="Wingdings" panose="05000000000000000000" pitchFamily="2" charset="2"/>
              </a:rPr>
              <a:t>Set up </a:t>
            </a:r>
            <a:r>
              <a:rPr lang="en-US" sz="2200" dirty="0" err="1">
                <a:sym typeface="Wingdings" panose="05000000000000000000" pitchFamily="2" charset="2"/>
              </a:rPr>
              <a:t>iTC</a:t>
            </a:r>
            <a:r>
              <a:rPr lang="en-US" sz="2200" dirty="0">
                <a:sym typeface="Wingdings" panose="05000000000000000000" pitchFamily="2" charset="2"/>
              </a:rPr>
              <a:t> processes and operating procedures</a:t>
            </a:r>
          </a:p>
          <a:p>
            <a:pPr lvl="1"/>
            <a:r>
              <a:rPr lang="en-US" sz="2200" dirty="0">
                <a:sym typeface="Wingdings" panose="05000000000000000000" pitchFamily="2" charset="2"/>
              </a:rPr>
              <a:t>Have the first </a:t>
            </a:r>
            <a:r>
              <a:rPr lang="en-US" sz="2200" dirty="0" err="1">
                <a:sym typeface="Wingdings" panose="05000000000000000000" pitchFamily="2" charset="2"/>
              </a:rPr>
              <a:t>iTC</a:t>
            </a:r>
            <a:r>
              <a:rPr lang="en-US" sz="2200" dirty="0">
                <a:sym typeface="Wingdings" panose="05000000000000000000" pitchFamily="2" charset="2"/>
              </a:rPr>
              <a:t> meeting</a:t>
            </a:r>
          </a:p>
          <a:p>
            <a:pPr eaLnBrk="1" hangingPunct="1"/>
            <a:r>
              <a:rPr lang="en-US" sz="2400" dirty="0"/>
              <a:t>Start work on HCD </a:t>
            </a:r>
            <a:r>
              <a:rPr lang="en-US" sz="2400" dirty="0" err="1"/>
              <a:t>cPP</a:t>
            </a:r>
            <a:r>
              <a:rPr lang="en-US" sz="2400" dirty="0"/>
              <a:t> v1.0</a:t>
            </a:r>
          </a:p>
          <a:p>
            <a:pPr lvl="1"/>
            <a:r>
              <a:rPr lang="en-US" sz="2200" dirty="0"/>
              <a:t>Develop detailed plan for development, review and release of HCD </a:t>
            </a:r>
            <a:r>
              <a:rPr lang="en-US" sz="2200" dirty="0" err="1"/>
              <a:t>cPP</a:t>
            </a:r>
            <a:r>
              <a:rPr lang="en-US" sz="2200" dirty="0"/>
              <a:t> v1.0</a:t>
            </a:r>
          </a:p>
          <a:p>
            <a:pPr lvl="1"/>
            <a:r>
              <a:rPr lang="en-US" sz="2200" dirty="0"/>
              <a:t>Determine detailed list of issues for HCD </a:t>
            </a:r>
            <a:r>
              <a:rPr lang="en-US" sz="2200" dirty="0" err="1"/>
              <a:t>iTC</a:t>
            </a:r>
            <a:r>
              <a:rPr lang="en-US" sz="2200" dirty="0"/>
              <a:t> to review for inclusion in HCD </a:t>
            </a:r>
            <a:r>
              <a:rPr lang="en-US" sz="2200" dirty="0" err="1"/>
              <a:t>cPP</a:t>
            </a:r>
            <a:r>
              <a:rPr lang="en-US" sz="2200" dirty="0"/>
              <a:t> v1.0</a:t>
            </a:r>
          </a:p>
          <a:p>
            <a:pPr lvl="1"/>
            <a:r>
              <a:rPr lang="en-US" sz="2200" dirty="0"/>
              <a:t>Generate subgroup to divide issues for easier </a:t>
            </a:r>
            <a:r>
              <a:rPr lang="en-US" sz="2200" dirty="0" err="1"/>
              <a:t>cPP</a:t>
            </a:r>
            <a:r>
              <a:rPr lang="en-US" sz="2200" dirty="0"/>
              <a:t> generation</a:t>
            </a:r>
          </a:p>
          <a:p>
            <a:pPr lvl="1"/>
            <a:r>
              <a:rPr lang="en-US" sz="2200" dirty="0"/>
              <a:t>Generate first HCD </a:t>
            </a:r>
            <a:r>
              <a:rPr lang="en-US" sz="2200" dirty="0" err="1"/>
              <a:t>cPP</a:t>
            </a:r>
            <a:r>
              <a:rPr lang="en-US" sz="2200" dirty="0"/>
              <a:t> v1.0 draft</a:t>
            </a:r>
          </a:p>
          <a:p>
            <a:pPr lvl="1"/>
            <a:r>
              <a:rPr lang="en-US" sz="2200" dirty="0"/>
              <a:t>Update and review drafts as necessary to create “final” version</a:t>
            </a:r>
          </a:p>
          <a:p>
            <a:pPr lvl="1"/>
            <a:r>
              <a:rPr lang="en-US" sz="2200" dirty="0"/>
              <a:t>Get </a:t>
            </a:r>
            <a:r>
              <a:rPr lang="en-US" sz="2200" dirty="0" err="1"/>
              <a:t>iTC</a:t>
            </a:r>
            <a:r>
              <a:rPr lang="en-US" sz="2200" dirty="0"/>
              <a:t> review and approval for “final” version</a:t>
            </a:r>
          </a:p>
          <a:p>
            <a:pPr lvl="1"/>
            <a:r>
              <a:rPr lang="en-US" sz="2200" dirty="0"/>
              <a:t>Release HCD </a:t>
            </a:r>
            <a:r>
              <a:rPr lang="en-US" sz="2200" dirty="0" err="1"/>
              <a:t>cPP</a:t>
            </a:r>
            <a:r>
              <a:rPr lang="en-US" sz="2200" dirty="0"/>
              <a:t> v1.0</a:t>
            </a:r>
            <a:endParaRPr lang="en-US" dirty="0"/>
          </a:p>
        </p:txBody>
      </p:sp>
    </p:spTree>
    <p:extLst>
      <p:ext uri="{BB962C8B-B14F-4D97-AF65-F5344CB8AC3E}">
        <p14:creationId xmlns:p14="http://schemas.microsoft.com/office/powerpoint/2010/main" val="2308707633"/>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39</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Next Steps – Security Guide</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39</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pPr eaLnBrk="1" hangingPunct="1"/>
            <a:r>
              <a:rPr lang="en-US" sz="2400" dirty="0"/>
              <a:t>Develop Initial Draft Version</a:t>
            </a:r>
            <a:endParaRPr lang="en-US" sz="2200" dirty="0">
              <a:sym typeface="Wingdings" panose="05000000000000000000" pitchFamily="2" charset="2"/>
            </a:endParaRPr>
          </a:p>
          <a:p>
            <a:pPr lvl="1"/>
            <a:r>
              <a:rPr lang="en-US" sz="2200" dirty="0"/>
              <a:t>Review content with IDS WG at Conference Calls and F2F Meetings as it is created</a:t>
            </a:r>
          </a:p>
          <a:p>
            <a:r>
              <a:rPr lang="en-US" sz="2400" dirty="0"/>
              <a:t>Develop Final Draft</a:t>
            </a:r>
          </a:p>
          <a:p>
            <a:r>
              <a:rPr lang="en-US" sz="2400" dirty="0"/>
              <a:t>Obtain PWG Approval Process</a:t>
            </a:r>
          </a:p>
        </p:txBody>
      </p:sp>
    </p:spTree>
    <p:extLst>
      <p:ext uri="{BB962C8B-B14F-4D97-AF65-F5344CB8AC3E}">
        <p14:creationId xmlns:p14="http://schemas.microsoft.com/office/powerpoint/2010/main" val="352837889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EF150F81-DABB-4F3D-A7E3-30867EB31C1F}"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17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717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717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7175" name="Rectangle 5"/>
          <p:cNvSpPr>
            <a:spLocks noGrp="1" noChangeArrowheads="1"/>
          </p:cNvSpPr>
          <p:nvPr>
            <p:ph type="title"/>
          </p:nvPr>
        </p:nvSpPr>
        <p:spPr/>
        <p:txBody>
          <a:bodyPr rIns="132080"/>
          <a:lstStyle/>
          <a:p>
            <a:pPr eaLnBrk="1" hangingPunct="1"/>
            <a:r>
              <a:rPr lang="en-US" altLang="en-US"/>
              <a:t>Officers</a:t>
            </a:r>
          </a:p>
        </p:txBody>
      </p:sp>
      <p:sp>
        <p:nvSpPr>
          <p:cNvPr id="7176"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E3198820-D290-400A-9638-71D2B73354E3}"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201" name="Rectangle 7"/>
          <p:cNvSpPr>
            <a:spLocks noGrp="1" noChangeArrowheads="1"/>
          </p:cNvSpPr>
          <p:nvPr>
            <p:ph type="body" idx="1"/>
          </p:nvPr>
        </p:nvSpPr>
        <p:spPr/>
        <p:txBody>
          <a:bodyPr rIns="132080"/>
          <a:lstStyle/>
          <a:p>
            <a:pPr eaLnBrk="1" hangingPunct="1">
              <a:buFont typeface="Verdana" charset="0"/>
              <a:buChar char="•"/>
              <a:defRPr/>
            </a:pPr>
            <a:r>
              <a:rPr lang="en-US" altLang="en-US" dirty="0">
                <a:sym typeface="Verdana" charset="0"/>
              </a:rPr>
              <a:t>Chair:</a:t>
            </a:r>
          </a:p>
          <a:p>
            <a:pPr marL="782638" lvl="1" eaLnBrk="1" hangingPunct="1">
              <a:buFont typeface="Verdana" charset="0"/>
              <a:buChar char="•"/>
              <a:defRPr/>
            </a:pPr>
            <a:r>
              <a:rPr lang="en-US" altLang="en-US" dirty="0">
                <a:sym typeface="Verdana" charset="0"/>
              </a:rPr>
              <a:t>Alan Sukert (Xerox)</a:t>
            </a:r>
          </a:p>
          <a:p>
            <a:pPr eaLnBrk="1" hangingPunct="1">
              <a:buFont typeface="Verdana" charset="0"/>
              <a:buChar char="•"/>
              <a:defRPr/>
            </a:pPr>
            <a:r>
              <a:rPr lang="en-US" altLang="en-US" dirty="0">
                <a:sym typeface="Verdana" charset="0"/>
              </a:rPr>
              <a:t>Vice-Chair:</a:t>
            </a:r>
          </a:p>
          <a:p>
            <a:pPr marL="782638" lvl="1" eaLnBrk="1" hangingPunct="1">
              <a:buFont typeface="Verdana" charset="0"/>
              <a:buChar char="•"/>
              <a:defRPr/>
            </a:pPr>
            <a:r>
              <a:rPr lang="en-US" altLang="en-US" dirty="0">
                <a:sym typeface="Verdana" charset="0"/>
              </a:rPr>
              <a:t>TBD</a:t>
            </a:r>
          </a:p>
          <a:p>
            <a:pPr eaLnBrk="1" hangingPunct="1">
              <a:buFont typeface="Verdana" charset="0"/>
              <a:buChar char="•"/>
              <a:defRPr/>
            </a:pPr>
            <a:r>
              <a:rPr lang="en-US" altLang="en-US" dirty="0">
                <a:sym typeface="Verdana" charset="0"/>
              </a:rPr>
              <a:t>Secretary:</a:t>
            </a:r>
          </a:p>
          <a:p>
            <a:pPr marL="782638" lvl="1" eaLnBrk="1" hangingPunct="1">
              <a:buFont typeface="Verdana" charset="0"/>
              <a:buChar char="•"/>
              <a:defRPr/>
            </a:pPr>
            <a:r>
              <a:rPr lang="en-US" altLang="en-US" dirty="0">
                <a:sym typeface="Verdana" charset="0"/>
              </a:rPr>
              <a:t>Alan Sukert (Xerox)</a:t>
            </a:r>
          </a:p>
          <a:p>
            <a:pPr marL="433388" eaLnBrk="1" hangingPunct="1">
              <a:buFont typeface="Verdana" charset="0"/>
              <a:buChar char="•"/>
              <a:defRPr/>
            </a:pPr>
            <a:r>
              <a:rPr lang="en-US" altLang="en-US" dirty="0">
                <a:sym typeface="Verdana" charset="0"/>
              </a:rPr>
              <a:t>Document Editor:</a:t>
            </a:r>
          </a:p>
          <a:p>
            <a:pPr marL="782638" lvl="1" eaLnBrk="1" hangingPunct="1">
              <a:buFont typeface="Verdana" charset="0"/>
              <a:buChar char="•"/>
              <a:defRPr/>
            </a:pPr>
            <a:r>
              <a:rPr lang="en-US" altLang="en-US" dirty="0">
                <a:sym typeface="Verdana" charset="0"/>
              </a:rPr>
              <a:t>Ira McDonald (High North) – HCD Security Guide</a:t>
            </a:r>
          </a:p>
        </p:txBody>
      </p:sp>
    </p:spTree>
    <p:extLst>
      <p:ext uri="{BB962C8B-B14F-4D97-AF65-F5344CB8AC3E}">
        <p14:creationId xmlns:p14="http://schemas.microsoft.com/office/powerpoint/2010/main" val="4276767907"/>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40</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Next Steps – IDS WG</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40</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pPr eaLnBrk="1" hangingPunct="1"/>
            <a:r>
              <a:rPr lang="en-US" dirty="0"/>
              <a:t>Next IDS Conference Call – Dec 12</a:t>
            </a:r>
            <a:r>
              <a:rPr lang="en-US" baseline="30000" dirty="0"/>
              <a:t>th</a:t>
            </a:r>
            <a:r>
              <a:rPr lang="en-US" dirty="0"/>
              <a:t> (last one for 2019)</a:t>
            </a:r>
          </a:p>
          <a:p>
            <a:pPr eaLnBrk="1" hangingPunct="1"/>
            <a:r>
              <a:rPr lang="en-US" dirty="0"/>
              <a:t>First 2020 IDS Conference Call – Jan 9</a:t>
            </a:r>
            <a:r>
              <a:rPr lang="en-US" baseline="30000" dirty="0"/>
              <a:t>th</a:t>
            </a:r>
            <a:r>
              <a:rPr lang="en-US" dirty="0"/>
              <a:t> and/or Jan 23</a:t>
            </a:r>
            <a:r>
              <a:rPr lang="en-US" baseline="30000" dirty="0"/>
              <a:t>rd</a:t>
            </a:r>
            <a:r>
              <a:rPr lang="en-US" dirty="0"/>
              <a:t> (depends on what happens at Dec 9</a:t>
            </a:r>
            <a:r>
              <a:rPr lang="en-US" baseline="30000" dirty="0"/>
              <a:t>th</a:t>
            </a:r>
            <a:r>
              <a:rPr lang="en-US" dirty="0"/>
              <a:t>, 2019 HCD TC Conference Call)</a:t>
            </a:r>
          </a:p>
          <a:p>
            <a:pPr eaLnBrk="1" hangingPunct="1"/>
            <a:r>
              <a:rPr lang="en-US" dirty="0"/>
              <a:t>Next IDS Face-to-Face Meeting probably Feb 4, 2020</a:t>
            </a:r>
          </a:p>
          <a:p>
            <a:pPr eaLnBrk="1" hangingPunct="1"/>
            <a:r>
              <a:rPr lang="en-US" dirty="0"/>
              <a:t>Start looking at involvement in other HCD standards activities starting in 2020</a:t>
            </a:r>
            <a:endParaRPr lang="en-US" baseline="30000" dirty="0"/>
          </a:p>
        </p:txBody>
      </p:sp>
    </p:spTree>
    <p:extLst>
      <p:ext uri="{BB962C8B-B14F-4D97-AF65-F5344CB8AC3E}">
        <p14:creationId xmlns:p14="http://schemas.microsoft.com/office/powerpoint/2010/main" val="161778926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1167073" y="3233850"/>
            <a:ext cx="7010400" cy="652350"/>
          </a:xfrm>
        </p:spPr>
        <p:txBody>
          <a:bodyPr>
            <a:normAutofit fontScale="92500"/>
          </a:bodyPr>
          <a:lstStyle/>
          <a:p>
            <a:pPr marL="39688" indent="0">
              <a:buNone/>
            </a:pPr>
            <a:r>
              <a:rPr lang="en-US" sz="3000" b="1" dirty="0"/>
              <a:t>HCD Technical Community Status</a:t>
            </a:r>
          </a:p>
        </p:txBody>
      </p:sp>
    </p:spTree>
    <p:extLst>
      <p:ext uri="{BB962C8B-B14F-4D97-AF65-F5344CB8AC3E}">
        <p14:creationId xmlns:p14="http://schemas.microsoft.com/office/powerpoint/2010/main" val="135206594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PP TC </a:t>
            </a:r>
            <a:r>
              <a:rPr lang="fr-FR" dirty="0" err="1"/>
              <a:t>Status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41265" y="1237105"/>
            <a:ext cx="8845755" cy="5257800"/>
          </a:xfrm>
        </p:spPr>
        <p:txBody>
          <a:bodyPr rIns="132080"/>
          <a:lstStyle/>
          <a:p>
            <a:r>
              <a:rPr lang="en-US" dirty="0"/>
              <a:t>Overview</a:t>
            </a:r>
          </a:p>
          <a:p>
            <a:pPr lvl="1"/>
            <a:r>
              <a:rPr lang="en-US" sz="2000" dirty="0"/>
              <a:t>History of the Hardcopy Devices Protection Profiles</a:t>
            </a:r>
          </a:p>
          <a:p>
            <a:pPr lvl="2"/>
            <a:r>
              <a:rPr lang="en-US" dirty="0"/>
              <a:t>IEEE 2600 PPs</a:t>
            </a:r>
          </a:p>
          <a:p>
            <a:pPr lvl="2"/>
            <a:r>
              <a:rPr lang="en-US" dirty="0"/>
              <a:t>HCD PP v1.0 (Protection Profile for Hardcopy Devices – V1.0)</a:t>
            </a:r>
          </a:p>
          <a:p>
            <a:pPr lvl="2"/>
            <a:r>
              <a:rPr lang="en-US" dirty="0"/>
              <a:t>Why didn’t we just make the existing IEEE PPs conform to the new paradigm?</a:t>
            </a:r>
          </a:p>
          <a:p>
            <a:pPr lvl="1"/>
            <a:r>
              <a:rPr lang="en-US" sz="2000" dirty="0"/>
              <a:t>Challenges in Developing a new PP for HCDs</a:t>
            </a:r>
          </a:p>
          <a:p>
            <a:pPr lvl="2"/>
            <a:r>
              <a:rPr lang="en-US" dirty="0"/>
              <a:t>Challenges during PP development</a:t>
            </a:r>
          </a:p>
          <a:p>
            <a:pPr lvl="2"/>
            <a:r>
              <a:rPr lang="en-US" dirty="0"/>
              <a:t>Challenges after PP publication</a:t>
            </a:r>
          </a:p>
          <a:p>
            <a:pPr lvl="1"/>
            <a:r>
              <a:rPr lang="en-US" sz="2000" dirty="0"/>
              <a:t>HCD </a:t>
            </a:r>
            <a:r>
              <a:rPr lang="en-US" sz="2000" dirty="0" err="1"/>
              <a:t>iTC</a:t>
            </a:r>
            <a:r>
              <a:rPr lang="en-US" sz="2000" dirty="0"/>
              <a:t> Status</a:t>
            </a:r>
          </a:p>
          <a:p>
            <a:pPr lvl="2"/>
            <a:r>
              <a:rPr lang="en-US" dirty="0"/>
              <a:t>Essential Security Requirements</a:t>
            </a:r>
          </a:p>
          <a:p>
            <a:pPr lvl="2"/>
            <a:r>
              <a:rPr lang="en-US" dirty="0"/>
              <a:t>Terms of Reference</a:t>
            </a:r>
          </a:p>
          <a:p>
            <a:pPr lvl="2"/>
            <a:r>
              <a:rPr lang="en-US" dirty="0"/>
              <a:t>Key Person and affiliations</a:t>
            </a:r>
          </a:p>
          <a:p>
            <a:pPr lvl="1"/>
            <a:r>
              <a:rPr lang="en-US" sz="2000" dirty="0"/>
              <a:t>Lessons Learned </a:t>
            </a:r>
            <a:br>
              <a:rPr lang="en-US" sz="2000" dirty="0"/>
            </a:br>
            <a:endParaRPr lang="en-US" dirty="0"/>
          </a:p>
          <a:p>
            <a:pPr marL="446088" lvl="1" indent="0">
              <a:buNone/>
            </a:pPr>
            <a:endParaRPr lang="en-US" b="1" dirty="0"/>
          </a:p>
        </p:txBody>
      </p:sp>
    </p:spTree>
    <p:extLst>
      <p:ext uri="{BB962C8B-B14F-4D97-AF65-F5344CB8AC3E}">
        <p14:creationId xmlns:p14="http://schemas.microsoft.com/office/powerpoint/2010/main" val="384231451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IEEE 2600 Protection Profiles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96229" y="1143000"/>
            <a:ext cx="8845755" cy="5257800"/>
          </a:xfrm>
        </p:spPr>
        <p:txBody>
          <a:bodyPr rIns="132080"/>
          <a:lstStyle/>
          <a:p>
            <a:r>
              <a:rPr lang="en-US" sz="2000" dirty="0"/>
              <a:t>Initiated in 2004, more than 100 individuals from more than three dozen organizations have participated in working group meetings, teleconferences, and email discussions.</a:t>
            </a:r>
          </a:p>
          <a:p>
            <a:r>
              <a:rPr lang="en-US" sz="2000" dirty="0"/>
              <a:t>The IEEE P2600 Working Group developed IEEE Std. 2600</a:t>
            </a:r>
            <a:r>
              <a:rPr lang="en-US" sz="2000" baseline="30000" dirty="0"/>
              <a:t>TM</a:t>
            </a:r>
            <a:r>
              <a:rPr lang="en-US" sz="2000" dirty="0"/>
              <a:t>-2008 with security requirement and best practices for HCD vendors and customers in a variety of operational environments. </a:t>
            </a:r>
          </a:p>
          <a:p>
            <a:r>
              <a:rPr lang="en-US" sz="2000" dirty="0"/>
              <a:t>The P2600 WG created Protection Profiles for two of those operational environments:</a:t>
            </a:r>
          </a:p>
          <a:p>
            <a:pPr lvl="1"/>
            <a:r>
              <a:rPr lang="en-US" dirty="0"/>
              <a:t>IEEE Std. 2600.1TM-2009 at EAL3 was adopted as the US PP for HCDs, until NIAP changed its policy rejecting EAL4 and EAL3.</a:t>
            </a:r>
          </a:p>
          <a:p>
            <a:pPr lvl="1"/>
            <a:r>
              <a:rPr lang="en-US" dirty="0"/>
              <a:t>IEEE Std. 2600.2TM-2009 at EAL2 was adopted as the new US PP for HCDs, adding additional functional requirements via NIAP Scheme Policy#20. </a:t>
            </a:r>
            <a:br>
              <a:rPr lang="en-US" dirty="0"/>
            </a:br>
            <a:br>
              <a:rPr lang="en-US" dirty="0"/>
            </a:br>
            <a:endParaRPr lang="en-US" dirty="0"/>
          </a:p>
        </p:txBody>
      </p:sp>
    </p:spTree>
    <p:extLst>
      <p:ext uri="{BB962C8B-B14F-4D97-AF65-F5344CB8AC3E}">
        <p14:creationId xmlns:p14="http://schemas.microsoft.com/office/powerpoint/2010/main" val="418347844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Hardcopy Device Protection Profile Version 1.0</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96229" y="1143000"/>
            <a:ext cx="8845755" cy="5257800"/>
          </a:xfrm>
        </p:spPr>
        <p:txBody>
          <a:bodyPr rIns="132080"/>
          <a:lstStyle/>
          <a:p>
            <a:r>
              <a:rPr lang="en-US" dirty="0"/>
              <a:t>Developed by the MFP Technical Community</a:t>
            </a:r>
          </a:p>
          <a:p>
            <a:pPr lvl="1">
              <a:spcBef>
                <a:spcPts val="600"/>
              </a:spcBef>
            </a:pPr>
            <a:r>
              <a:rPr lang="en-US" sz="2000" dirty="0"/>
              <a:t>Effort was initiated by JISEC in 2012 to replace IEEE Std. 2600.2</a:t>
            </a:r>
            <a:r>
              <a:rPr lang="en-US" sz="2000" baseline="30000" dirty="0"/>
              <a:t>TM</a:t>
            </a:r>
            <a:endParaRPr lang="en-US" sz="2000" dirty="0"/>
          </a:p>
          <a:p>
            <a:pPr lvl="1">
              <a:spcBef>
                <a:spcPts val="600"/>
              </a:spcBef>
            </a:pPr>
            <a:r>
              <a:rPr lang="en-US" sz="2000" dirty="0"/>
              <a:t>A working group was formed in May 2012 to create PP based on draft created by JBMIA, and an MFP TC had its kick-off meeting in</a:t>
            </a:r>
            <a:br>
              <a:rPr lang="en-US" sz="2000" dirty="0"/>
            </a:br>
            <a:r>
              <a:rPr lang="en-US" sz="2000" dirty="0"/>
              <a:t>September 2012 </a:t>
            </a:r>
          </a:p>
          <a:p>
            <a:pPr lvl="1">
              <a:spcBef>
                <a:spcPts val="600"/>
              </a:spcBef>
            </a:pPr>
            <a:r>
              <a:rPr lang="en-US" sz="2000" dirty="0"/>
              <a:t>After many drafts, a final version was published and approved by US and Japanese CC Schemes in September 2015</a:t>
            </a:r>
          </a:p>
          <a:p>
            <a:pPr lvl="1">
              <a:spcBef>
                <a:spcPts val="600"/>
              </a:spcBef>
            </a:pPr>
            <a:r>
              <a:rPr lang="en-US" sz="2000" dirty="0"/>
              <a:t>HCD PP became effective immediately in the US; Japan gave vendors a two-year grace period</a:t>
            </a:r>
          </a:p>
          <a:p>
            <a:pPr lvl="1">
              <a:spcBef>
                <a:spcPts val="600"/>
              </a:spcBef>
            </a:pPr>
            <a:r>
              <a:rPr lang="en-US" sz="2000" dirty="0"/>
              <a:t>HCDs have been certified conforming to HCD PP in the US, Japan, Canada, and Sweden. </a:t>
            </a:r>
            <a:br>
              <a:rPr lang="en-US" sz="2000" dirty="0"/>
            </a:br>
            <a:endParaRPr lang="en-US" sz="2000" dirty="0"/>
          </a:p>
        </p:txBody>
      </p:sp>
    </p:spTree>
    <p:extLst>
      <p:ext uri="{BB962C8B-B14F-4D97-AF65-F5344CB8AC3E}">
        <p14:creationId xmlns:p14="http://schemas.microsoft.com/office/powerpoint/2010/main" val="308131132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1499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Hardcopy Device Protection Profile Version 1.0</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3" name="Rectangle 7">
            <a:extLst>
              <a:ext uri="{FF2B5EF4-FFF2-40B4-BE49-F238E27FC236}">
                <a16:creationId xmlns:a16="http://schemas.microsoft.com/office/drawing/2014/main" id="{52BA21CD-AF92-4862-B7B9-634BC2944A4E}"/>
              </a:ext>
            </a:extLst>
          </p:cNvPr>
          <p:cNvSpPr txBox="1">
            <a:spLocks noChangeArrowheads="1"/>
          </p:cNvSpPr>
          <p:nvPr/>
        </p:nvSpPr>
        <p:spPr bwMode="auto">
          <a:xfrm>
            <a:off x="139400" y="1157990"/>
            <a:ext cx="8845755"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132080" bIns="50800" numCol="1" anchor="t" anchorCtr="0" compatLnSpc="1">
            <a:prstTxWarp prst="textNoShape">
              <a:avLst/>
            </a:prstTxWarp>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dirty="0"/>
              <a:t>Why didn’t we just make the existing IEEE PPs conform to the new paradigm?</a:t>
            </a:r>
          </a:p>
          <a:p>
            <a:pPr lvl="1">
              <a:spcBef>
                <a:spcPts val="600"/>
              </a:spcBef>
            </a:pPr>
            <a:r>
              <a:rPr lang="en-US" sz="2000" dirty="0"/>
              <a:t>It may not be possible to add tailored assurance to an existing PP that was not designed to accommodate it.</a:t>
            </a:r>
          </a:p>
          <a:p>
            <a:pPr lvl="1">
              <a:spcBef>
                <a:spcPts val="600"/>
              </a:spcBef>
            </a:pPr>
            <a:r>
              <a:rPr lang="en-US" sz="2000" dirty="0"/>
              <a:t>Also, it is important to have some consistency with other new paradigm PPs, such as the Network Devices PP.</a:t>
            </a:r>
          </a:p>
          <a:p>
            <a:pPr lvl="1">
              <a:spcBef>
                <a:spcPts val="600"/>
              </a:spcBef>
            </a:pPr>
            <a:r>
              <a:rPr lang="en-US" sz="2000" dirty="0"/>
              <a:t>Copyright to the existing PPs is owned by the </a:t>
            </a:r>
            <a:r>
              <a:rPr lang="en-US" sz="2000" i="1" dirty="0"/>
              <a:t>IEEE Standards Association</a:t>
            </a:r>
            <a:r>
              <a:rPr lang="en-US" sz="2000" dirty="0"/>
              <a:t>, so we can’t just edit the existing PP as a starting point.</a:t>
            </a:r>
          </a:p>
          <a:p>
            <a:pPr lvl="1">
              <a:spcBef>
                <a:spcPts val="600"/>
              </a:spcBef>
            </a:pPr>
            <a:r>
              <a:rPr lang="en-US" sz="2000" dirty="0"/>
              <a:t>We are making one collaborative PP that can be the basis for procurement for the governments of Japan and the US. </a:t>
            </a:r>
            <a:br>
              <a:rPr lang="en-US" sz="1800" dirty="0"/>
            </a:br>
            <a:endParaRPr lang="en-US" sz="1800" dirty="0"/>
          </a:p>
        </p:txBody>
      </p:sp>
    </p:spTree>
    <p:extLst>
      <p:ext uri="{BB962C8B-B14F-4D97-AF65-F5344CB8AC3E}">
        <p14:creationId xmlns:p14="http://schemas.microsoft.com/office/powerpoint/2010/main" val="305078442"/>
      </p:ext>
    </p:extLst>
  </p:cSld>
  <p:clrMapOvr>
    <a:masterClrMapping/>
  </p:clrMapOvr>
  <p:transition/>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genda Slide">
  <a:themeElements>
    <a:clrScheme name="">
      <a:dk1>
        <a:srgbClr val="000000"/>
      </a:dk1>
      <a:lt1>
        <a:srgbClr val="FFFFFF"/>
      </a:lt1>
      <a:dk2>
        <a:srgbClr val="000000"/>
      </a:dk2>
      <a:lt2>
        <a:srgbClr val="00000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Agenda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Pages>0</Pages>
  <Words>3077</Words>
  <Characters>0</Characters>
  <Application>Microsoft Office PowerPoint</Application>
  <PresentationFormat>On-screen Show (4:3)</PresentationFormat>
  <Lines>0</Lines>
  <Paragraphs>411</Paragraphs>
  <Slides>40</Slides>
  <Notes>36</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40</vt:i4>
      </vt:variant>
    </vt:vector>
  </HeadingPairs>
  <TitlesOfParts>
    <vt:vector size="49" baseType="lpstr">
      <vt:lpstr>Arial</vt:lpstr>
      <vt:lpstr>Arial Bold</vt:lpstr>
      <vt:lpstr>Calibri</vt:lpstr>
      <vt:lpstr>Verdana</vt:lpstr>
      <vt:lpstr>Title</vt:lpstr>
      <vt:lpstr>Bullet Slide</vt:lpstr>
      <vt:lpstr>Agenda Slide</vt:lpstr>
      <vt:lpstr>Diagram Slide</vt:lpstr>
      <vt:lpstr>2-Column Slide</vt:lpstr>
      <vt:lpstr>Imaging Device Security</vt:lpstr>
      <vt:lpstr>Agenda</vt:lpstr>
      <vt:lpstr>Intellectual Property Policy</vt:lpstr>
      <vt:lpstr>Officers</vt:lpstr>
      <vt:lpstr>PowerPoint Presentation</vt:lpstr>
      <vt:lpstr>HCD PP TC Status</vt:lpstr>
      <vt:lpstr>IEEE 2600 Protection Profiles</vt:lpstr>
      <vt:lpstr>Hardcopy Device Protection Profile Version 1.0</vt:lpstr>
      <vt:lpstr>Hardcopy Device Protection Profile Version 1.0</vt:lpstr>
      <vt:lpstr>Hardcopy Device Protection Profile Version 1.0</vt:lpstr>
      <vt:lpstr>Hardcopy Device Protection Profile Version 1.0</vt:lpstr>
      <vt:lpstr>HCD iTC Status – “Key Persons” List</vt:lpstr>
      <vt:lpstr>PowerPoint Presentation</vt:lpstr>
      <vt:lpstr>HCD iTC Status</vt:lpstr>
      <vt:lpstr>HCD iTC Status – Essential Security Requirements</vt:lpstr>
      <vt:lpstr>HCD iTC Status – Essential Security Requirements</vt:lpstr>
      <vt:lpstr>HCD iTC Status – Terms of Reference</vt:lpstr>
      <vt:lpstr>HCD iTC Status – Terms of Reference</vt:lpstr>
      <vt:lpstr>HCD iTC Status – Key Persons and Affiliations</vt:lpstr>
      <vt:lpstr>PowerPoint Presentation</vt:lpstr>
      <vt:lpstr>HCD cPP v1.0</vt:lpstr>
      <vt:lpstr>HCD cPP v1.0 Considerations</vt:lpstr>
      <vt:lpstr>HCD cPP v1.0</vt:lpstr>
      <vt:lpstr>HCD cPP v1.0 Proposed Schedule</vt:lpstr>
      <vt:lpstr>PowerPoint Presentation</vt:lpstr>
      <vt:lpstr>Lessons Learned</vt:lpstr>
      <vt:lpstr>Lessons Learned</vt:lpstr>
      <vt:lpstr>Lessons Learned</vt:lpstr>
      <vt:lpstr>PowerPoint Presentation</vt:lpstr>
      <vt:lpstr>HCD  HCD iTC Transition</vt:lpstr>
      <vt:lpstr>HCD  HCD iTC Transition</vt:lpstr>
      <vt:lpstr>HCD  HCD iTC Transition</vt:lpstr>
      <vt:lpstr>HCD  HCD iTC Transition</vt:lpstr>
      <vt:lpstr>PowerPoint Presentation</vt:lpstr>
      <vt:lpstr>PowerPoint Presentation</vt:lpstr>
      <vt:lpstr>PowerPoint Presentation</vt:lpstr>
      <vt:lpstr>PowerPoint Presentation</vt:lpstr>
      <vt:lpstr>Next Steps – HCD cPP v1.0</vt:lpstr>
      <vt:lpstr>Next Steps – Security Guide</vt:lpstr>
      <vt:lpstr>Next Steps – IDS WG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Sukert, Alan</cp:lastModifiedBy>
  <cp:revision>504</cp:revision>
  <dcterms:modified xsi:type="dcterms:W3CDTF">2019-11-20T14:51:02Z</dcterms:modified>
</cp:coreProperties>
</file>