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52"/>
  </p:notesMasterIdLst>
  <p:sldIdLst>
    <p:sldId id="309" r:id="rId6"/>
    <p:sldId id="325" r:id="rId7"/>
    <p:sldId id="334" r:id="rId8"/>
    <p:sldId id="343" r:id="rId9"/>
    <p:sldId id="524" r:id="rId10"/>
    <p:sldId id="496" r:id="rId11"/>
    <p:sldId id="497" r:id="rId12"/>
    <p:sldId id="498" r:id="rId13"/>
    <p:sldId id="526" r:id="rId14"/>
    <p:sldId id="499" r:id="rId15"/>
    <p:sldId id="505" r:id="rId16"/>
    <p:sldId id="504" r:id="rId17"/>
    <p:sldId id="493" r:id="rId18"/>
    <p:sldId id="471" r:id="rId19"/>
    <p:sldId id="494" r:id="rId20"/>
    <p:sldId id="509" r:id="rId21"/>
    <p:sldId id="510" r:id="rId22"/>
    <p:sldId id="511" r:id="rId23"/>
    <p:sldId id="474" r:id="rId24"/>
    <p:sldId id="421" r:id="rId25"/>
    <p:sldId id="512" r:id="rId26"/>
    <p:sldId id="527" r:id="rId27"/>
    <p:sldId id="514" r:id="rId28"/>
    <p:sldId id="528" r:id="rId29"/>
    <p:sldId id="1015" r:id="rId30"/>
    <p:sldId id="1016" r:id="rId31"/>
    <p:sldId id="1018" r:id="rId32"/>
    <p:sldId id="1017" r:id="rId33"/>
    <p:sldId id="1019" r:id="rId34"/>
    <p:sldId id="1020" r:id="rId35"/>
    <p:sldId id="1021" r:id="rId36"/>
    <p:sldId id="1022" r:id="rId37"/>
    <p:sldId id="1023" r:id="rId38"/>
    <p:sldId id="516" r:id="rId39"/>
    <p:sldId id="517" r:id="rId40"/>
    <p:sldId id="1026" r:id="rId41"/>
    <p:sldId id="525" r:id="rId42"/>
    <p:sldId id="523" r:id="rId43"/>
    <p:sldId id="522" r:id="rId44"/>
    <p:sldId id="1025" r:id="rId45"/>
    <p:sldId id="1027" r:id="rId46"/>
    <p:sldId id="1024" r:id="rId47"/>
    <p:sldId id="518" r:id="rId48"/>
    <p:sldId id="519" r:id="rId49"/>
    <p:sldId id="520" r:id="rId50"/>
    <p:sldId id="521" r:id="rId51"/>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3923" autoAdjust="0"/>
  </p:normalViewPr>
  <p:slideViewPr>
    <p:cSldViewPr>
      <p:cViewPr varScale="1">
        <p:scale>
          <a:sx n="68" d="100"/>
          <a:sy n="68" d="100"/>
        </p:scale>
        <p:origin x="176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8/29/2019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7053402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3430408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1628146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940161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4051666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2480839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2487770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24350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074737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2678100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79735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3767587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815962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27382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0487036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6082018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925304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7534022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111004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260366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24792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16373238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3025011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796904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2904382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495392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3184797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3090777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0195257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a:p>
        </p:txBody>
      </p:sp>
    </p:spTree>
    <p:extLst>
      <p:ext uri="{BB962C8B-B14F-4D97-AF65-F5344CB8AC3E}">
        <p14:creationId xmlns:p14="http://schemas.microsoft.com/office/powerpoint/2010/main" val="35710844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519920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5852713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6166307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7379344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163445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1259231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3887437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173764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2116288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3350676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August 29, 2019</a:t>
            </a:r>
          </a:p>
          <a:p>
            <a:pPr marL="0" indent="0" eaLnBrk="1" hangingPunct="1"/>
            <a:r>
              <a:rPr lang="en-US" altLang="en-US" dirty="0"/>
              <a:t>PWG August 2019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54720" y="983756"/>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dirty="0"/>
              <a:t>Current Set of Essential Requirements in draft HCD WG Version:</a:t>
            </a:r>
          </a:p>
          <a:p>
            <a:pPr lvl="1"/>
            <a:r>
              <a:rPr lang="en-GB" sz="2000" dirty="0"/>
              <a:t>The HCD shall perform authorization of users in accordance with security policies</a:t>
            </a:r>
            <a:endParaRPr lang="en-US" sz="2000" dirty="0"/>
          </a:p>
          <a:p>
            <a:pPr lvl="1"/>
            <a:r>
              <a:rPr lang="en-GB" sz="2000" dirty="0"/>
              <a:t>The HCD shall perform identification and authentication of users for operations that require access control, user authorization, or administrator roles</a:t>
            </a:r>
            <a:endParaRPr lang="en-US" sz="2000" dirty="0"/>
          </a:p>
          <a:p>
            <a:pPr lvl="1"/>
            <a:r>
              <a:rPr lang="en-US" sz="2000" dirty="0"/>
              <a:t>HCD shall verify the hardware-anchored integrity of firmware/software, including initial boot, operating system, and applications.</a:t>
            </a:r>
            <a:endParaRPr lang="en-GB" sz="2000" dirty="0"/>
          </a:p>
          <a:p>
            <a:pPr lvl="1"/>
            <a:r>
              <a:rPr lang="en-GB" sz="2000" dirty="0"/>
              <a:t>The HCD shall enforce access controls to protect user data and the HCD critical data in accordance with security policies.</a:t>
            </a:r>
            <a:endParaRPr lang="en-US" sz="2000" dirty="0"/>
          </a:p>
          <a:p>
            <a:pPr lvl="2"/>
            <a:r>
              <a:rPr lang="en-GB" dirty="0"/>
              <a:t>User document data can be accessed only by the document owner or an administrator.</a:t>
            </a:r>
            <a:endParaRPr lang="en-US" sz="2400" dirty="0"/>
          </a:p>
          <a:p>
            <a:pPr lvl="2"/>
            <a:r>
              <a:rPr lang="en-GB" dirty="0"/>
              <a:t>Shared user document data can be accessed by the authorized users if the HCD has such a capability.</a:t>
            </a:r>
            <a:endParaRPr lang="en-US" sz="2400" dirty="0"/>
          </a:p>
          <a:p>
            <a:pPr lvl="2"/>
            <a:r>
              <a:rPr lang="en-GB" dirty="0"/>
              <a:t>User job data can be read by any user but can be modified only by the job owner or an administrator.</a:t>
            </a:r>
            <a:endParaRPr lang="en-US" sz="2400" dirty="0"/>
          </a:p>
        </p:txBody>
      </p:sp>
    </p:spTree>
    <p:extLst>
      <p:ext uri="{BB962C8B-B14F-4D97-AF65-F5344CB8AC3E}">
        <p14:creationId xmlns:p14="http://schemas.microsoft.com/office/powerpoint/2010/main" val="30507844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91844" y="1016000"/>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dirty="0"/>
              <a:t>Current Set of Essential Requirements in draft HCD WG Version:</a:t>
            </a:r>
          </a:p>
          <a:p>
            <a:pPr lvl="1"/>
            <a:r>
              <a:rPr lang="en-GB" sz="2000" dirty="0"/>
              <a:t>The HCD shall enforce access controls to protect user data and the HCD critical data in accordance with security policies.</a:t>
            </a:r>
            <a:endParaRPr lang="en-US" sz="2000" dirty="0"/>
          </a:p>
          <a:p>
            <a:pPr lvl="2"/>
            <a:r>
              <a:rPr lang="en-GB" dirty="0"/>
              <a:t>The HCD critical data (for integrity protection) are data that can be read by any user but can be modified only by an administrator or (in certain cases) a normal user who is the owner of or otherwise associated with that data.</a:t>
            </a:r>
            <a:endParaRPr lang="en-US" sz="2400" dirty="0"/>
          </a:p>
          <a:p>
            <a:pPr lvl="2"/>
            <a:r>
              <a:rPr lang="en-GB" dirty="0"/>
              <a:t>The HCD critical data (for confidentiality protection) are data that can only be accessed by an administrator or (in certain cases) a normal user who is the owner of or otherwise associated with that data.</a:t>
            </a:r>
          </a:p>
          <a:p>
            <a:pPr lvl="1"/>
            <a:r>
              <a:rPr lang="en-GB" sz="2000" dirty="0"/>
              <a:t>The HCD shall ensure that only authorized administrators are permitted to perform administrator functions.</a:t>
            </a:r>
            <a:endParaRPr lang="en-US" sz="2000" dirty="0"/>
          </a:p>
          <a:p>
            <a:pPr lvl="1"/>
            <a:r>
              <a:rPr lang="en-GB" sz="2000" dirty="0"/>
              <a:t>The HCD shall provide mechanisms to verify the authenticity of firmware and/or software updates.</a:t>
            </a:r>
          </a:p>
          <a:p>
            <a:pPr lvl="1"/>
            <a:r>
              <a:rPr lang="en-GB" sz="2000" dirty="0"/>
              <a:t>The HCD shall test some subset of its security functionality to ensure that the security functionality is not compromised by the detectable malfunction.</a:t>
            </a:r>
            <a:endParaRPr lang="en-US" sz="2000" dirty="0"/>
          </a:p>
          <a:p>
            <a:pPr lvl="0"/>
            <a:endParaRPr lang="en-US" sz="2000" dirty="0"/>
          </a:p>
          <a:p>
            <a:pPr lvl="1"/>
            <a:endParaRPr lang="en-US" sz="2400" dirty="0"/>
          </a:p>
        </p:txBody>
      </p:sp>
    </p:spTree>
    <p:extLst>
      <p:ext uri="{BB962C8B-B14F-4D97-AF65-F5344CB8AC3E}">
        <p14:creationId xmlns:p14="http://schemas.microsoft.com/office/powerpoint/2010/main" val="197956604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91844" y="1016000"/>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dirty="0"/>
              <a:t>Current Set of Essential Requirements in draft HCD WG Version:</a:t>
            </a:r>
          </a:p>
          <a:p>
            <a:pPr lvl="1"/>
            <a:r>
              <a:rPr lang="en-GB" sz="1900" dirty="0"/>
              <a:t>The HCD shall have the capability to protect LAN communications of transmitted user data and the HCD critical data from unauthorized access, replay and source/destination spoofing.</a:t>
            </a:r>
            <a:endParaRPr lang="en-US" sz="1900" dirty="0"/>
          </a:p>
          <a:p>
            <a:pPr lvl="1"/>
            <a:r>
              <a:rPr lang="en-GB" sz="1900" dirty="0"/>
              <a:t>The HCD shall generate audit data, and be capable of sending it to a trusted external IT entity and store it in the HCD.</a:t>
            </a:r>
          </a:p>
          <a:p>
            <a:pPr lvl="1"/>
            <a:r>
              <a:rPr lang="en-GB" sz="1900" dirty="0"/>
              <a:t>The HCD shall ensure logical separation of the PSTN and the LAN if it provides a PSTN faxing function.</a:t>
            </a:r>
            <a:endParaRPr lang="en-US" sz="1900" dirty="0"/>
          </a:p>
          <a:p>
            <a:pPr lvl="1"/>
            <a:r>
              <a:rPr lang="en-GB" sz="1900" dirty="0"/>
              <a:t>The HCD shall encrypt user document data and/or the HCD critical data (for confidentiality protection) stored on the </a:t>
            </a:r>
            <a:r>
              <a:rPr lang="en-US" sz="1900" dirty="0"/>
              <a:t>nonvolatile storage device if it uses nonvolatile storage device for the purpose of storing those data. </a:t>
            </a:r>
            <a:r>
              <a:rPr lang="en-GB" sz="1900" dirty="0"/>
              <a:t>To support encryption, the HCD shall maintain key chains so that keys and key materials are protected. Note that the initial data of the key chain stored on the </a:t>
            </a:r>
            <a:r>
              <a:rPr lang="en-US" sz="1900" dirty="0"/>
              <a:t>nonvolatile </a:t>
            </a:r>
            <a:r>
              <a:rPr lang="en-GB" sz="1900" dirty="0"/>
              <a:t>storage device without protection do not meet the requirement.</a:t>
            </a:r>
            <a:endParaRPr lang="en-US" sz="1900" dirty="0"/>
          </a:p>
          <a:p>
            <a:pPr lvl="2"/>
            <a:endParaRPr lang="en-US" sz="2000" dirty="0"/>
          </a:p>
          <a:p>
            <a:pPr lvl="1"/>
            <a:endParaRPr lang="en-US" sz="1400" dirty="0"/>
          </a:p>
          <a:p>
            <a:pPr lvl="1"/>
            <a:endParaRPr lang="en-US" sz="2400" dirty="0"/>
          </a:p>
        </p:txBody>
      </p:sp>
    </p:spTree>
    <p:extLst>
      <p:ext uri="{BB962C8B-B14F-4D97-AF65-F5344CB8AC3E}">
        <p14:creationId xmlns:p14="http://schemas.microsoft.com/office/powerpoint/2010/main" val="150203117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“Key Persons” List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44600"/>
            <a:ext cx="8845755" cy="5257800"/>
          </a:xfrm>
        </p:spPr>
        <p:txBody>
          <a:bodyPr rIns="132080"/>
          <a:lstStyle/>
          <a:p>
            <a:pPr fontAlgn="ctr"/>
            <a:r>
              <a:rPr lang="en-US" dirty="0"/>
              <a:t>HCD TC (Kwangwoo Lee) requested several HCD stakeholders to invite the SME(s) list of HCD </a:t>
            </a:r>
            <a:r>
              <a:rPr lang="en-US" dirty="0" err="1"/>
              <a:t>iTC</a:t>
            </a:r>
            <a:r>
              <a:rPr lang="en-US" dirty="0"/>
              <a:t>. According to the feedbacks of each organization, HCD TC created a draft Hardcopy Device International Technical Community – Key persons and affiliations</a:t>
            </a:r>
          </a:p>
          <a:p>
            <a:pPr lvl="1" fontAlgn="ctr"/>
            <a:r>
              <a:rPr lang="en-US" sz="2000" dirty="0"/>
              <a:t>Made key roles ‘TBD’ </a:t>
            </a:r>
          </a:p>
          <a:p>
            <a:pPr fontAlgn="ctr"/>
            <a:r>
              <a:rPr lang="en-US" dirty="0"/>
              <a:t>Document submitted to HCD WG and accepted. Was forwarded to CCDB and approved with the </a:t>
            </a:r>
            <a:r>
              <a:rPr lang="en-US" dirty="0" err="1"/>
              <a:t>ToR</a:t>
            </a:r>
            <a:r>
              <a:rPr lang="en-US" dirty="0"/>
              <a:t>.</a:t>
            </a:r>
          </a:p>
          <a:p>
            <a:pPr fontAlgn="ctr"/>
            <a:r>
              <a:rPr lang="en-US" dirty="0"/>
              <a:t>The Status of Subject Matter Experts </a:t>
            </a:r>
          </a:p>
          <a:p>
            <a:pPr lvl="1" fontAlgn="ctr"/>
            <a:r>
              <a:rPr lang="en-US" dirty="0"/>
              <a:t>Industry SMEs: 30 members 14 organizations</a:t>
            </a:r>
          </a:p>
          <a:p>
            <a:pPr lvl="1" fontAlgn="ctr"/>
            <a:r>
              <a:rPr lang="en-US" dirty="0"/>
              <a:t>Lab SMEs: 14 members 9 organizations</a:t>
            </a:r>
          </a:p>
          <a:p>
            <a:pPr lvl="1" fontAlgn="ctr"/>
            <a:r>
              <a:rPr lang="en-US" dirty="0"/>
              <a:t>Certification Body SMEs: 4 members 3 schemes (KR, JP, SE)</a:t>
            </a:r>
          </a:p>
          <a:p>
            <a:pPr lvl="2" fontAlgn="ctr"/>
            <a:r>
              <a:rPr lang="en-US" dirty="0"/>
              <a:t>Waiting the official feedback from 1 scheme (US)</a:t>
            </a:r>
          </a:p>
          <a:p>
            <a:pPr lvl="1" fontAlgn="ctr"/>
            <a:r>
              <a:rPr lang="en-US" dirty="0"/>
              <a:t>Other SMEs: 4 members (IEEE-ISTO PWG experts/Biometric </a:t>
            </a:r>
            <a:r>
              <a:rPr lang="en-US" dirty="0" err="1"/>
              <a:t>iTC</a:t>
            </a:r>
            <a:r>
              <a:rPr lang="en-US" dirty="0"/>
              <a:t> expert</a:t>
            </a:r>
          </a:p>
        </p:txBody>
      </p:sp>
    </p:spTree>
    <p:extLst>
      <p:ext uri="{BB962C8B-B14F-4D97-AF65-F5344CB8AC3E}">
        <p14:creationId xmlns:p14="http://schemas.microsoft.com/office/powerpoint/2010/main" val="7801101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3140075"/>
            <a:ext cx="8648137" cy="577850"/>
          </a:xfrm>
        </p:spPr>
        <p:txBody>
          <a:bodyPr>
            <a:noAutofit/>
          </a:bodyPr>
          <a:lstStyle/>
          <a:p>
            <a:pPr marL="39688" indent="0" algn="ctr">
              <a:buNone/>
            </a:pPr>
            <a:r>
              <a:rPr lang="en-US" sz="3000" b="1" dirty="0"/>
              <a:t>HCD TC to HCD </a:t>
            </a:r>
            <a:r>
              <a:rPr lang="en-US" sz="3000" b="1" dirty="0" err="1"/>
              <a:t>iTC</a:t>
            </a:r>
            <a:r>
              <a:rPr lang="en-US" sz="3000" b="1" dirty="0"/>
              <a:t> Transition</a:t>
            </a:r>
          </a:p>
          <a:p>
            <a:pPr marL="39688" indent="0">
              <a:buNone/>
            </a:pPr>
            <a:endParaRPr lang="en-US" dirty="0"/>
          </a:p>
        </p:txBody>
      </p:sp>
    </p:spTree>
    <p:extLst>
      <p:ext uri="{BB962C8B-B14F-4D97-AF65-F5344CB8AC3E}">
        <p14:creationId xmlns:p14="http://schemas.microsoft.com/office/powerpoint/2010/main" val="181922462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Leadership</a:t>
            </a:r>
          </a:p>
          <a:p>
            <a:pPr lvl="2"/>
            <a:r>
              <a:rPr lang="en-US" sz="1900" dirty="0"/>
              <a:t>Probably the most important question now -- who will take on the following roles defined in the </a:t>
            </a:r>
            <a:r>
              <a:rPr lang="en-US" sz="1900" dirty="0" err="1"/>
              <a:t>ToR</a:t>
            </a:r>
            <a:r>
              <a:rPr lang="en-US" sz="1900" dirty="0"/>
              <a:t>:</a:t>
            </a:r>
          </a:p>
          <a:p>
            <a:pPr lvl="3"/>
            <a:r>
              <a:rPr lang="en-US" sz="1900" dirty="0" err="1"/>
              <a:t>iTC</a:t>
            </a:r>
            <a:r>
              <a:rPr lang="en-US" sz="1900" dirty="0"/>
              <a:t> Chair</a:t>
            </a:r>
          </a:p>
          <a:p>
            <a:pPr lvl="3"/>
            <a:r>
              <a:rPr lang="en-US" sz="1900" dirty="0"/>
              <a:t>ITC Deputy Chair (if there is one)</a:t>
            </a:r>
          </a:p>
          <a:p>
            <a:pPr lvl="3"/>
            <a:r>
              <a:rPr lang="en-US" sz="1900" dirty="0"/>
              <a:t>Record Manager</a:t>
            </a:r>
          </a:p>
          <a:p>
            <a:pPr lvl="3"/>
            <a:r>
              <a:rPr lang="en-US" sz="1900" dirty="0"/>
              <a:t>Technical Editor(s)</a:t>
            </a:r>
          </a:p>
          <a:p>
            <a:pPr lvl="2"/>
            <a:r>
              <a:rPr lang="en-US" sz="1900" dirty="0"/>
              <a:t>How do we determine who takes each role and when will that occur</a:t>
            </a:r>
          </a:p>
          <a:p>
            <a:pPr lvl="2"/>
            <a:r>
              <a:rPr lang="en-US" sz="1900" dirty="0"/>
              <a:t>How long the terms of office will be for each of these roles</a:t>
            </a:r>
          </a:p>
          <a:p>
            <a:pPr lvl="2"/>
            <a:r>
              <a:rPr lang="en-US" sz="1900" dirty="0"/>
              <a:t>The original thought was that theses roles would be “voluntary” in terms of how they are assigned and the term would be for as long as the volunteers wanted to serve in that role. Do we (or should we) make this more formal?</a:t>
            </a:r>
          </a:p>
          <a:p>
            <a:pPr lvl="1"/>
            <a:endParaRPr lang="en-US" dirty="0"/>
          </a:p>
        </p:txBody>
      </p:sp>
    </p:spTree>
    <p:extLst>
      <p:ext uri="{BB962C8B-B14F-4D97-AF65-F5344CB8AC3E}">
        <p14:creationId xmlns:p14="http://schemas.microsoft.com/office/powerpoint/2010/main" val="279021235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What </a:t>
            </a:r>
            <a:r>
              <a:rPr lang="en-US" sz="2000" dirty="0" err="1"/>
              <a:t>iTC</a:t>
            </a:r>
            <a:r>
              <a:rPr lang="en-US" sz="2000" dirty="0"/>
              <a:t> or TC, if any, should we pattern the formation and processes of the HCD </a:t>
            </a:r>
            <a:r>
              <a:rPr lang="en-US" sz="2000" dirty="0" err="1"/>
              <a:t>iTC</a:t>
            </a:r>
            <a:r>
              <a:rPr lang="en-US" sz="2000" dirty="0"/>
              <a:t> after –</a:t>
            </a:r>
          </a:p>
          <a:p>
            <a:pPr lvl="2"/>
            <a:r>
              <a:rPr lang="en-US" sz="2000" dirty="0"/>
              <a:t>Network Device (most likely “candidate”)</a:t>
            </a:r>
          </a:p>
          <a:p>
            <a:pPr lvl="2"/>
            <a:r>
              <a:rPr lang="en-US" sz="2000" dirty="0"/>
              <a:t>Full Drive Encryption</a:t>
            </a:r>
          </a:p>
          <a:p>
            <a:pPr lvl="2"/>
            <a:r>
              <a:rPr lang="en-US" sz="2000" dirty="0"/>
              <a:t>OS</a:t>
            </a:r>
          </a:p>
          <a:p>
            <a:pPr lvl="2"/>
            <a:r>
              <a:rPr lang="en-US" sz="2000" dirty="0"/>
              <a:t>Some other TC</a:t>
            </a:r>
          </a:p>
          <a:p>
            <a:pPr lvl="2"/>
            <a:r>
              <a:rPr lang="en-US" sz="2000" dirty="0"/>
              <a:t>None of the above</a:t>
            </a:r>
          </a:p>
          <a:p>
            <a:pPr lvl="1"/>
            <a:r>
              <a:rPr lang="en-US" sz="2000" dirty="0"/>
              <a:t>Should the HCD </a:t>
            </a:r>
            <a:r>
              <a:rPr lang="en-US" sz="2000" dirty="0" err="1"/>
              <a:t>iTC</a:t>
            </a:r>
            <a:r>
              <a:rPr lang="en-US" sz="2000" dirty="0"/>
              <a:t> implement some type of “NIT” process like the ND </a:t>
            </a:r>
            <a:r>
              <a:rPr lang="en-US" sz="2000" dirty="0" err="1"/>
              <a:t>iTC</a:t>
            </a:r>
            <a:r>
              <a:rPr lang="en-US" sz="2000" dirty="0"/>
              <a:t> has where a small team develops any interpretations needed? If so, how soon after formation of the </a:t>
            </a:r>
            <a:r>
              <a:rPr lang="en-US" sz="2000" dirty="0" err="1"/>
              <a:t>iTC</a:t>
            </a:r>
            <a:endParaRPr lang="en-US" sz="2000" dirty="0"/>
          </a:p>
          <a:p>
            <a:pPr lvl="1"/>
            <a:endParaRPr lang="en-US" sz="2200" dirty="0"/>
          </a:p>
        </p:txBody>
      </p:sp>
    </p:spTree>
    <p:extLst>
      <p:ext uri="{BB962C8B-B14F-4D97-AF65-F5344CB8AC3E}">
        <p14:creationId xmlns:p14="http://schemas.microsoft.com/office/powerpoint/2010/main" val="120212518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How should we handle comments against the </a:t>
            </a:r>
            <a:r>
              <a:rPr lang="en-US" sz="2000" dirty="0" err="1"/>
              <a:t>cPP</a:t>
            </a:r>
            <a:r>
              <a:rPr lang="en-US" sz="2000" dirty="0"/>
              <a:t> drafts?</a:t>
            </a:r>
          </a:p>
          <a:p>
            <a:pPr lvl="1"/>
            <a:r>
              <a:rPr lang="en-US" sz="2000" dirty="0"/>
              <a:t>How often should the HCD </a:t>
            </a:r>
            <a:r>
              <a:rPr lang="en-US" sz="2000" dirty="0" err="1"/>
              <a:t>iTC</a:t>
            </a:r>
            <a:r>
              <a:rPr lang="en-US" sz="2000" dirty="0"/>
              <a:t> meet</a:t>
            </a:r>
          </a:p>
          <a:p>
            <a:pPr lvl="2"/>
            <a:r>
              <a:rPr lang="en-US" dirty="0"/>
              <a:t>We have the Spring and Fall Face-to-Face Meetings as part of the CCUF now; do we need additional Face-to-Face Meetings beyond these two</a:t>
            </a:r>
          </a:p>
          <a:p>
            <a:pPr lvl="3"/>
            <a:r>
              <a:rPr lang="en-US" sz="1600" dirty="0"/>
              <a:t>If so, where would we hold them</a:t>
            </a:r>
          </a:p>
          <a:p>
            <a:pPr lvl="2"/>
            <a:r>
              <a:rPr lang="en-US" dirty="0"/>
              <a:t>Should we have monthly Conference Calls, and if so how often</a:t>
            </a:r>
          </a:p>
          <a:p>
            <a:pPr lvl="1"/>
            <a:r>
              <a:rPr lang="en-US" sz="2000" dirty="0" err="1"/>
              <a:t>iTC</a:t>
            </a:r>
            <a:r>
              <a:rPr lang="en-US" sz="2000" dirty="0"/>
              <a:t> participation</a:t>
            </a:r>
          </a:p>
          <a:p>
            <a:pPr lvl="2"/>
            <a:r>
              <a:rPr lang="en-US" dirty="0"/>
              <a:t>Should we have some type of minimum participation requirement on the part of a voting entity to allow that entity to vote</a:t>
            </a:r>
          </a:p>
          <a:p>
            <a:pPr lvl="2"/>
            <a:r>
              <a:rPr lang="en-US" dirty="0"/>
              <a:t>How do we get as many vendors, labs and schemes as possible to participate in the </a:t>
            </a:r>
            <a:r>
              <a:rPr lang="en-US" dirty="0" err="1"/>
              <a:t>iTC</a:t>
            </a:r>
            <a:endParaRPr lang="en-US" dirty="0"/>
          </a:p>
          <a:p>
            <a:pPr lvl="1"/>
            <a:endParaRPr lang="en-US" sz="2200" dirty="0"/>
          </a:p>
        </p:txBody>
      </p:sp>
    </p:spTree>
    <p:extLst>
      <p:ext uri="{BB962C8B-B14F-4D97-AF65-F5344CB8AC3E}">
        <p14:creationId xmlns:p14="http://schemas.microsoft.com/office/powerpoint/2010/main" val="400816800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How often should we update the </a:t>
            </a:r>
            <a:r>
              <a:rPr lang="en-US" sz="2000" dirty="0" err="1"/>
              <a:t>ToR</a:t>
            </a:r>
            <a:r>
              <a:rPr lang="en-US" sz="2000" dirty="0"/>
              <a:t> </a:t>
            </a:r>
          </a:p>
          <a:p>
            <a:pPr lvl="1"/>
            <a:r>
              <a:rPr lang="en-US" sz="2000" dirty="0"/>
              <a:t>How often should we issue updates to the HCD </a:t>
            </a:r>
            <a:r>
              <a:rPr lang="en-US" sz="2000" dirty="0" err="1"/>
              <a:t>cPP</a:t>
            </a:r>
            <a:endParaRPr lang="en-US" sz="2000" dirty="0"/>
          </a:p>
          <a:p>
            <a:pPr lvl="2"/>
            <a:r>
              <a:rPr lang="en-US" sz="2000" dirty="0"/>
              <a:t>Major version update (e.g., 1.0 </a:t>
            </a:r>
            <a:r>
              <a:rPr lang="en-US" sz="2000" dirty="0">
                <a:sym typeface="Wingdings" panose="05000000000000000000" pitchFamily="2" charset="2"/>
              </a:rPr>
              <a:t> 2.0) once 1-2 years and minor updates at least once every six months</a:t>
            </a:r>
          </a:p>
          <a:p>
            <a:pPr lvl="2"/>
            <a:r>
              <a:rPr lang="en-US" sz="2000" dirty="0">
                <a:sym typeface="Wingdings" panose="05000000000000000000" pitchFamily="2" charset="2"/>
              </a:rPr>
              <a:t>Some other cadence</a:t>
            </a:r>
          </a:p>
          <a:p>
            <a:r>
              <a:rPr lang="en-US" dirty="0">
                <a:sym typeface="Wingdings" panose="05000000000000000000" pitchFamily="2" charset="2"/>
              </a:rPr>
              <a:t>These issues and others will (hopefully) be discussed at the HCD TC Face-to-Face on Sep 26</a:t>
            </a:r>
            <a:r>
              <a:rPr lang="en-US" baseline="30000" dirty="0">
                <a:sym typeface="Wingdings" panose="05000000000000000000" pitchFamily="2" charset="2"/>
              </a:rPr>
              <a:t>th</a:t>
            </a:r>
            <a:r>
              <a:rPr lang="en-US" dirty="0">
                <a:sym typeface="Wingdings" panose="05000000000000000000" pitchFamily="2" charset="2"/>
              </a:rPr>
              <a:t> </a:t>
            </a:r>
          </a:p>
          <a:p>
            <a:pPr lvl="1"/>
            <a:r>
              <a:rPr lang="en-US" sz="2000" dirty="0">
                <a:sym typeface="Wingdings" panose="05000000000000000000" pitchFamily="2" charset="2"/>
              </a:rPr>
              <a:t>Meeting is planned for 8 hours</a:t>
            </a:r>
          </a:p>
          <a:p>
            <a:pPr lvl="2"/>
            <a:r>
              <a:rPr lang="en-US" sz="2000" dirty="0">
                <a:sym typeface="Wingdings" panose="05000000000000000000" pitchFamily="2" charset="2"/>
              </a:rPr>
              <a:t>First 4 hours will discuss HCD PP issues</a:t>
            </a:r>
          </a:p>
          <a:p>
            <a:pPr lvl="2"/>
            <a:r>
              <a:rPr lang="en-US" sz="2000" dirty="0">
                <a:sym typeface="Wingdings" panose="05000000000000000000" pitchFamily="2" charset="2"/>
              </a:rPr>
              <a:t>Last 4 hours will discuss formation of the </a:t>
            </a:r>
            <a:r>
              <a:rPr lang="en-US" sz="2000" dirty="0" err="1">
                <a:sym typeface="Wingdings" panose="05000000000000000000" pitchFamily="2" charset="2"/>
              </a:rPr>
              <a:t>iTC</a:t>
            </a:r>
            <a:endParaRPr lang="en-US" sz="2000" dirty="0">
              <a:sym typeface="Wingdings" panose="05000000000000000000" pitchFamily="2" charset="2"/>
            </a:endParaRPr>
          </a:p>
          <a:p>
            <a:pPr lvl="2"/>
            <a:endParaRPr lang="en-US" dirty="0">
              <a:sym typeface="Wingdings" panose="05000000000000000000" pitchFamily="2" charset="2"/>
            </a:endParaRPr>
          </a:p>
        </p:txBody>
      </p:sp>
    </p:spTree>
    <p:extLst>
      <p:ext uri="{BB962C8B-B14F-4D97-AF65-F5344CB8AC3E}">
        <p14:creationId xmlns:p14="http://schemas.microsoft.com/office/powerpoint/2010/main" val="164097094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55253" y="3140075"/>
            <a:ext cx="8648137" cy="577850"/>
          </a:xfrm>
        </p:spPr>
        <p:txBody>
          <a:bodyPr>
            <a:noAutofit/>
          </a:bodyPr>
          <a:lstStyle/>
          <a:p>
            <a:pPr marL="446088" lvl="1" indent="0" algn="ctr">
              <a:buNone/>
            </a:pPr>
            <a:r>
              <a:rPr lang="en-US" sz="3000" b="1" dirty="0"/>
              <a:t>HCD CPP v1.0</a:t>
            </a:r>
          </a:p>
        </p:txBody>
      </p:sp>
    </p:spTree>
    <p:extLst>
      <p:ext uri="{BB962C8B-B14F-4D97-AF65-F5344CB8AC3E}">
        <p14:creationId xmlns:p14="http://schemas.microsoft.com/office/powerpoint/2010/main" val="8632021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2019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3330635192"/>
              </p:ext>
            </p:extLst>
          </p:nvPr>
        </p:nvGraphicFramePr>
        <p:xfrm>
          <a:off x="762000" y="1925634"/>
          <a:ext cx="7099301" cy="2610805"/>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10:35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TC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potential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content</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10:35 – 10:50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 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10:50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lnSpcReduction="10000"/>
          </a:bodyPr>
          <a:lstStyle/>
          <a:p>
            <a:r>
              <a:rPr lang="en-US" sz="2400" dirty="0"/>
              <a:t>When we start making a </a:t>
            </a:r>
            <a:r>
              <a:rPr lang="en-US" sz="2400" dirty="0" err="1"/>
              <a:t>cPP</a:t>
            </a:r>
            <a:r>
              <a:rPr lang="en-US" sz="2400" dirty="0"/>
              <a:t>, we will use HCD PP v1.1 as the starting place, then make changes as necessary:</a:t>
            </a:r>
          </a:p>
          <a:p>
            <a:pPr lvl="1"/>
            <a:r>
              <a:rPr lang="en-US" sz="2200" dirty="0"/>
              <a:t>Move assurance activities from HCD PP v1.1 to a supporting document</a:t>
            </a:r>
          </a:p>
          <a:p>
            <a:pPr lvl="1"/>
            <a:r>
              <a:rPr lang="en-US" sz="2200" dirty="0"/>
              <a:t>Internationalize references to NIST, FIPS, etc.</a:t>
            </a:r>
          </a:p>
          <a:p>
            <a:pPr lvl="1"/>
            <a:r>
              <a:rPr lang="en-US" sz="2200" dirty="0"/>
              <a:t>Include some issues on the HCD PP issues list that we deferred to the </a:t>
            </a:r>
            <a:r>
              <a:rPr lang="en-US" sz="2200" dirty="0" err="1"/>
              <a:t>cPP</a:t>
            </a:r>
            <a:endParaRPr lang="en-US" sz="2200" dirty="0"/>
          </a:p>
          <a:p>
            <a:r>
              <a:rPr lang="en-US" sz="2400" dirty="0"/>
              <a:t>Goal is to minimize additional content beyond what is in HCD PP v1.1 to just the content that is “absolutely necessary” for inclusion in the initial </a:t>
            </a:r>
            <a:r>
              <a:rPr lang="en-US" sz="2400" dirty="0" err="1"/>
              <a:t>cPP</a:t>
            </a:r>
            <a:r>
              <a:rPr lang="en-US" sz="2400" dirty="0"/>
              <a:t> version and then provide updates on a regular basis (e.g., every 6 months, once a year, etc.) to reflect changes in </a:t>
            </a:r>
            <a:r>
              <a:rPr lang="en-US" sz="2400" dirty="0" err="1"/>
              <a:t>NDcPP</a:t>
            </a:r>
            <a:r>
              <a:rPr lang="en-US" sz="2400" dirty="0"/>
              <a:t>, FDE </a:t>
            </a:r>
            <a:r>
              <a:rPr lang="en-US" sz="2400" dirty="0" err="1"/>
              <a:t>cPP</a:t>
            </a:r>
            <a:r>
              <a:rPr lang="en-US" sz="2400" dirty="0"/>
              <a:t> and other standards</a:t>
            </a:r>
            <a:endParaRPr lang="en-US" dirty="0"/>
          </a:p>
          <a:p>
            <a:endParaRPr lang="en-US" dirty="0"/>
          </a:p>
          <a:p>
            <a:endParaRPr lang="en-US" dirty="0"/>
          </a:p>
        </p:txBody>
      </p:sp>
    </p:spTree>
    <p:extLst>
      <p:ext uri="{BB962C8B-B14F-4D97-AF65-F5344CB8AC3E}">
        <p14:creationId xmlns:p14="http://schemas.microsoft.com/office/powerpoint/2010/main" val="68711595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21</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Content that could be considered for HCD </a:t>
            </a:r>
            <a:r>
              <a:rPr lang="en-US" dirty="0" err="1"/>
              <a:t>cPP</a:t>
            </a:r>
            <a:r>
              <a:rPr lang="en-US" dirty="0"/>
              <a:t> v1.0</a:t>
            </a:r>
          </a:p>
          <a:p>
            <a:pPr lvl="1"/>
            <a:r>
              <a:rPr lang="en-US" sz="2000" dirty="0"/>
              <a:t>HCD PP v1.1 comments that are open or deferred</a:t>
            </a:r>
          </a:p>
          <a:p>
            <a:pPr lvl="1"/>
            <a:r>
              <a:rPr lang="en-US" sz="2000" dirty="0"/>
              <a:t>Parking Lot issues from the development of HCD PP v1.0 </a:t>
            </a:r>
          </a:p>
          <a:p>
            <a:pPr lvl="1"/>
            <a:r>
              <a:rPr lang="en-US" sz="2000" dirty="0"/>
              <a:t>Impact of recently approved NIST SP 800-131A and NIST SP 800-56B updates as they relate to:</a:t>
            </a:r>
          </a:p>
          <a:p>
            <a:pPr lvl="2"/>
            <a:r>
              <a:rPr lang="en-US" dirty="0"/>
              <a:t>Sunset of cipher suites with SHA1</a:t>
            </a:r>
          </a:p>
          <a:p>
            <a:pPr lvl="2"/>
            <a:r>
              <a:rPr lang="en-US" dirty="0"/>
              <a:t>Sunset of cipher suites with RSA Key Generation with keys &lt; 2048 bits</a:t>
            </a:r>
          </a:p>
          <a:p>
            <a:pPr lvl="1"/>
            <a:r>
              <a:rPr lang="en-US" sz="2000" dirty="0"/>
              <a:t>Inclusion of requirement to include TLS 1.3 and removal of requirement to include TLS 1.0 and 1.1</a:t>
            </a:r>
          </a:p>
          <a:p>
            <a:pPr lvl="1"/>
            <a:r>
              <a:rPr lang="en-US" sz="2000" dirty="0"/>
              <a:t>Implementing the high-level requirements that are in the ESR approved by the CCDB</a:t>
            </a:r>
          </a:p>
          <a:p>
            <a:pPr lvl="1"/>
            <a:r>
              <a:rPr lang="en-US" sz="2000" dirty="0"/>
              <a:t>Updating Assurance Activities</a:t>
            </a:r>
          </a:p>
          <a:p>
            <a:endParaRPr lang="en-US" dirty="0"/>
          </a:p>
          <a:p>
            <a:endParaRPr lang="en-US" dirty="0"/>
          </a:p>
          <a:p>
            <a:endParaRPr lang="en-US" dirty="0"/>
          </a:p>
        </p:txBody>
      </p:sp>
    </p:spTree>
    <p:extLst>
      <p:ext uri="{BB962C8B-B14F-4D97-AF65-F5344CB8AC3E}">
        <p14:creationId xmlns:p14="http://schemas.microsoft.com/office/powerpoint/2010/main" val="201604865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22</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Additional content that could be considered for HCD </a:t>
            </a:r>
            <a:r>
              <a:rPr lang="en-US" dirty="0" err="1"/>
              <a:t>cPP</a:t>
            </a:r>
            <a:r>
              <a:rPr lang="en-US" dirty="0"/>
              <a:t> v1.0 (based on the 8/22/19 IDS WG Conference Call)</a:t>
            </a:r>
          </a:p>
          <a:p>
            <a:pPr lvl="1"/>
            <a:r>
              <a:rPr lang="en-US" sz="2000" dirty="0"/>
              <a:t>Including FIPS 140-3 and by extension ISO Standard 19790</a:t>
            </a:r>
          </a:p>
          <a:p>
            <a:pPr lvl="1"/>
            <a:r>
              <a:rPr lang="en-US" sz="2000" dirty="0"/>
              <a:t>Inclusion of other country-specific crypto requirements</a:t>
            </a:r>
          </a:p>
          <a:p>
            <a:pPr lvl="1"/>
            <a:r>
              <a:rPr lang="en-US" sz="2000" dirty="0"/>
              <a:t>What TLS cipher suites should be allowed</a:t>
            </a:r>
          </a:p>
          <a:p>
            <a:pPr lvl="1"/>
            <a:r>
              <a:rPr lang="en-US" sz="2000" dirty="0"/>
              <a:t>Sync with requirements and assurance activities in </a:t>
            </a:r>
            <a:r>
              <a:rPr lang="en-US" sz="2000" dirty="0" err="1"/>
              <a:t>NDcPP</a:t>
            </a:r>
            <a:r>
              <a:rPr lang="en-US" sz="2000" dirty="0"/>
              <a:t> and FDE </a:t>
            </a:r>
            <a:r>
              <a:rPr lang="en-US" sz="2000" dirty="0" err="1"/>
              <a:t>cPP</a:t>
            </a:r>
            <a:r>
              <a:rPr lang="en-US" sz="2000" dirty="0"/>
              <a:t> updates (e.g., changes for </a:t>
            </a:r>
            <a:r>
              <a:rPr lang="en-US" sz="2000" dirty="0" err="1"/>
              <a:t>NDcPP</a:t>
            </a:r>
            <a:r>
              <a:rPr lang="en-US" sz="2000" dirty="0"/>
              <a:t> v2.1)</a:t>
            </a:r>
          </a:p>
          <a:p>
            <a:pPr lvl="2"/>
            <a:r>
              <a:rPr lang="en-US" sz="2000" dirty="0"/>
              <a:t>What changes to the Network Device </a:t>
            </a:r>
            <a:r>
              <a:rPr lang="en-US" sz="2000" dirty="0" err="1"/>
              <a:t>cPP</a:t>
            </a:r>
            <a:r>
              <a:rPr lang="en-US" sz="2000" dirty="0"/>
              <a:t> should be flowed down to the HCD </a:t>
            </a:r>
            <a:r>
              <a:rPr lang="en-US" sz="2000" dirty="0" err="1"/>
              <a:t>cPP</a:t>
            </a:r>
            <a:endParaRPr lang="en-US" sz="2000" dirty="0"/>
          </a:p>
          <a:p>
            <a:pPr lvl="1"/>
            <a:r>
              <a:rPr lang="en-US" sz="2000" dirty="0"/>
              <a:t>Secure boot / trusted boot</a:t>
            </a:r>
          </a:p>
          <a:p>
            <a:pPr lvl="1"/>
            <a:r>
              <a:rPr lang="en-US" sz="2000" dirty="0"/>
              <a:t>Validated rapid software updates</a:t>
            </a:r>
          </a:p>
          <a:p>
            <a:pPr lvl="1"/>
            <a:r>
              <a:rPr lang="en-US" sz="2000" dirty="0"/>
              <a:t>Prohibiting all bridging of network interfaces</a:t>
            </a:r>
          </a:p>
          <a:p>
            <a:endParaRPr lang="en-US" dirty="0"/>
          </a:p>
          <a:p>
            <a:endParaRPr lang="en-US" dirty="0"/>
          </a:p>
        </p:txBody>
      </p:sp>
    </p:spTree>
    <p:extLst>
      <p:ext uri="{BB962C8B-B14F-4D97-AF65-F5344CB8AC3E}">
        <p14:creationId xmlns:p14="http://schemas.microsoft.com/office/powerpoint/2010/main" val="275821840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Other content that could be considered for HCD </a:t>
            </a:r>
            <a:r>
              <a:rPr lang="en-US" dirty="0" err="1"/>
              <a:t>cPP</a:t>
            </a:r>
            <a:r>
              <a:rPr lang="en-US" dirty="0"/>
              <a:t> v1.0</a:t>
            </a:r>
          </a:p>
          <a:p>
            <a:pPr lvl="1"/>
            <a:r>
              <a:rPr lang="en-US" sz="2000" dirty="0" err="1"/>
              <a:t>NDcPP</a:t>
            </a:r>
            <a:r>
              <a:rPr lang="en-US" sz="2000" dirty="0"/>
              <a:t> or FDE </a:t>
            </a:r>
            <a:r>
              <a:rPr lang="en-US" sz="2000" dirty="0" err="1"/>
              <a:t>cPP</a:t>
            </a:r>
            <a:r>
              <a:rPr lang="en-US" sz="2000" dirty="0"/>
              <a:t> SFRs that are not currently in HCD PP but could be in HCD </a:t>
            </a:r>
            <a:r>
              <a:rPr lang="en-US" sz="2000" dirty="0" err="1"/>
              <a:t>cPP</a:t>
            </a:r>
            <a:r>
              <a:rPr lang="en-US" sz="2000" dirty="0"/>
              <a:t> v1.0</a:t>
            </a:r>
          </a:p>
          <a:p>
            <a:pPr lvl="1"/>
            <a:r>
              <a:rPr lang="en-US" sz="2000" dirty="0"/>
              <a:t>Any new NIAP or JISEC Technical Decisions against the HCD PP</a:t>
            </a:r>
          </a:p>
          <a:p>
            <a:pPr lvl="1"/>
            <a:r>
              <a:rPr lang="en-US" sz="2000" dirty="0"/>
              <a:t>Any new NIAP or JISEC policies that impact HCD PP</a:t>
            </a:r>
          </a:p>
          <a:p>
            <a:pPr lvl="1"/>
            <a:r>
              <a:rPr lang="en-US" sz="2000" dirty="0"/>
              <a:t>Password policies to comply with the new California “password” law and NIST SP 800-171</a:t>
            </a:r>
          </a:p>
          <a:p>
            <a:pPr lvl="1"/>
            <a:r>
              <a:rPr lang="en-US" sz="2000" dirty="0"/>
              <a:t>Proposals from other Schemes or organizations like JBMIA</a:t>
            </a:r>
          </a:p>
          <a:p>
            <a:pPr lvl="1"/>
            <a:r>
              <a:rPr lang="en-US" sz="2000" dirty="0"/>
              <a:t>European Cybersecurity Standards </a:t>
            </a:r>
            <a:endParaRPr lang="en-US" dirty="0"/>
          </a:p>
          <a:p>
            <a:endParaRPr lang="en-US" dirty="0"/>
          </a:p>
        </p:txBody>
      </p:sp>
    </p:spTree>
    <p:extLst>
      <p:ext uri="{BB962C8B-B14F-4D97-AF65-F5344CB8AC3E}">
        <p14:creationId xmlns:p14="http://schemas.microsoft.com/office/powerpoint/2010/main" val="351715913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3276600"/>
            <a:ext cx="8890000" cy="519317"/>
          </a:xfrm>
        </p:spPr>
        <p:txBody>
          <a:bodyPr rIns="132080"/>
          <a:lstStyle/>
          <a:p>
            <a:pPr marL="0" indent="0" algn="ctr">
              <a:buNone/>
            </a:pPr>
            <a:r>
              <a:rPr lang="en-US" sz="2800" b="1" dirty="0"/>
              <a:t>JBMIA Proposal for FCS_CKM.4.1</a:t>
            </a:r>
          </a:p>
        </p:txBody>
      </p:sp>
    </p:spTree>
    <p:extLst>
      <p:ext uri="{BB962C8B-B14F-4D97-AF65-F5344CB8AC3E}">
        <p14:creationId xmlns:p14="http://schemas.microsoft.com/office/powerpoint/2010/main" val="314293348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Purpose of this Proposal</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85000" lnSpcReduction="20000"/>
          </a:bodyPr>
          <a:lstStyle/>
          <a:p>
            <a:pPr marL="457200" indent="-457200">
              <a:buFont typeface="Wingdings" panose="05000000000000000000" pitchFamily="2" charset="2"/>
              <a:buChar char="p"/>
            </a:pPr>
            <a:r>
              <a:rPr kumimoji="1" lang="en-US" altLang="ja-JP" sz="2400" dirty="0"/>
              <a:t>We know that the deadline for comments of HCD-PPver1.1 is over, but we would like to share the issue that has got pointed </a:t>
            </a:r>
            <a:r>
              <a:rPr lang="en-US" altLang="ja-JP" sz="2400" dirty="0"/>
              <a:t>out by JISEC, and amend the Assurance Activity of ver1.1 if possible to suppress variation in the evaluation method in ver1.1.</a:t>
            </a:r>
          </a:p>
          <a:p>
            <a:pPr marL="457200" indent="-457200">
              <a:buFont typeface="Wingdings" panose="05000000000000000000" pitchFamily="2" charset="2"/>
              <a:buChar char="p"/>
            </a:pPr>
            <a:endParaRPr lang="en-US" altLang="ja-JP" sz="2400" dirty="0"/>
          </a:p>
          <a:p>
            <a:pPr marL="457200" indent="-457200">
              <a:buFont typeface="Wingdings" panose="05000000000000000000" pitchFamily="2" charset="2"/>
              <a:buChar char="p"/>
            </a:pPr>
            <a:r>
              <a:rPr lang="en-US" altLang="ja-JP" sz="2400" dirty="0"/>
              <a:t>There is no test for garbage collection selected in FCS_CKM.4.1, and it is ambiguous. JISEC said, “Except for the case that the test is unnecessary, each selection in SFR should be tested along the instructions in Assurance Activity. </a:t>
            </a:r>
            <a:br>
              <a:rPr lang="en-US" altLang="ja-JP" sz="2400" dirty="0"/>
            </a:br>
            <a:r>
              <a:rPr lang="en-US" altLang="ja-JP" sz="2400" dirty="0"/>
              <a:t>If there is no test in Assurance Activity, the evaluator should find and evaluate a new suitable test method.” </a:t>
            </a:r>
          </a:p>
          <a:p>
            <a:pPr marL="457200" indent="-457200">
              <a:buFont typeface="Wingdings" panose="05000000000000000000" pitchFamily="2" charset="2"/>
              <a:buChar char="p"/>
            </a:pPr>
            <a:endParaRPr lang="en-US" altLang="ja-JP" sz="2400" dirty="0"/>
          </a:p>
          <a:p>
            <a:pPr marL="457200" indent="-457200">
              <a:buFont typeface="Wingdings" panose="05000000000000000000" pitchFamily="2" charset="2"/>
              <a:buChar char="p"/>
            </a:pPr>
            <a:r>
              <a:rPr lang="en-US" altLang="ja-JP" sz="2400" dirty="0"/>
              <a:t>We would like to propose the solutions about the above issues. We hope that our proposal will be adopted in HCD-PPver1.1, and we’d like to know opinion from HCD TC members.</a:t>
            </a:r>
          </a:p>
          <a:p>
            <a:endParaRPr lang="en-US" dirty="0"/>
          </a:p>
        </p:txBody>
      </p:sp>
    </p:spTree>
    <p:extLst>
      <p:ext uri="{BB962C8B-B14F-4D97-AF65-F5344CB8AC3E}">
        <p14:creationId xmlns:p14="http://schemas.microsoft.com/office/powerpoint/2010/main" val="181433743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Proposal for Modification of FCS_CKM.4.1 </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26</a:t>
            </a:fld>
            <a:endParaRPr lang="en-US" altLang="en-US" sz="1100" dirty="0">
              <a:solidFill>
                <a:srgbClr val="FFFFFF"/>
              </a:solidFill>
              <a:latin typeface="Arial" charset="0"/>
              <a:cs typeface="Arial" charset="0"/>
              <a:sym typeface="Arial" charset="0"/>
            </a:endParaRPr>
          </a:p>
        </p:txBody>
      </p:sp>
      <p:sp>
        <p:nvSpPr>
          <p:cNvPr id="13" name="テキスト プレースホルダー 3">
            <a:extLst>
              <a:ext uri="{FF2B5EF4-FFF2-40B4-BE49-F238E27FC236}">
                <a16:creationId xmlns:a16="http://schemas.microsoft.com/office/drawing/2014/main" id="{E048CA0E-2E41-4A0C-87E3-F917FC05E207}"/>
              </a:ext>
            </a:extLst>
          </p:cNvPr>
          <p:cNvSpPr txBox="1">
            <a:spLocks/>
          </p:cNvSpPr>
          <p:nvPr/>
        </p:nvSpPr>
        <p:spPr>
          <a:xfrm>
            <a:off x="0" y="1091999"/>
            <a:ext cx="9143999" cy="979069"/>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altLang="ja-JP" sz="2000" kern="0"/>
              <a:t>We think there are two issues in FCS_CKM.4 as follows. We’d like to propose solutions described later.</a:t>
            </a:r>
            <a:endParaRPr lang="en-US" altLang="ja-JP" kern="0" dirty="0"/>
          </a:p>
        </p:txBody>
      </p:sp>
      <p:sp>
        <p:nvSpPr>
          <p:cNvPr id="14" name="正方形/長方形 4">
            <a:extLst>
              <a:ext uri="{FF2B5EF4-FFF2-40B4-BE49-F238E27FC236}">
                <a16:creationId xmlns:a16="http://schemas.microsoft.com/office/drawing/2014/main" id="{4E9592E9-36F7-48CD-B64B-DE00DCADA939}"/>
              </a:ext>
            </a:extLst>
          </p:cNvPr>
          <p:cNvSpPr/>
          <p:nvPr/>
        </p:nvSpPr>
        <p:spPr>
          <a:xfrm>
            <a:off x="256613" y="3337363"/>
            <a:ext cx="8670103" cy="2631490"/>
          </a:xfrm>
          <a:prstGeom prst="rect">
            <a:avLst/>
          </a:prstGeom>
          <a:solidFill>
            <a:schemeClr val="accent6">
              <a:lumMod val="20000"/>
              <a:lumOff val="80000"/>
            </a:schemeClr>
          </a:solidFill>
          <a:ln>
            <a:solidFill>
              <a:schemeClr val="tx1"/>
            </a:solidFill>
          </a:ln>
        </p:spPr>
        <p:txBody>
          <a:bodyPr wrap="square">
            <a:spAutoFit/>
          </a:bodyPr>
          <a:lstStyle>
            <a:defPPr>
              <a:defRPr lang="ja-JP"/>
            </a:defPPr>
            <a:lvl1pPr marL="0" algn="l" defTabSz="914228" rtl="0" eaLnBrk="1" latinLnBrk="0" hangingPunct="1">
              <a:defRPr kumimoji="1" sz="1800" kern="1200">
                <a:solidFill>
                  <a:schemeClr val="tx1"/>
                </a:solidFill>
                <a:latin typeface="+mn-lt"/>
                <a:ea typeface="+mn-ea"/>
                <a:cs typeface="+mn-cs"/>
              </a:defRPr>
            </a:lvl1pPr>
            <a:lvl2pPr marL="457114" algn="l" defTabSz="914228" rtl="0" eaLnBrk="1" latinLnBrk="0" hangingPunct="1">
              <a:defRPr kumimoji="1" sz="1800" kern="1200">
                <a:solidFill>
                  <a:schemeClr val="tx1"/>
                </a:solidFill>
                <a:latin typeface="+mn-lt"/>
                <a:ea typeface="+mn-ea"/>
                <a:cs typeface="+mn-cs"/>
              </a:defRPr>
            </a:lvl2pPr>
            <a:lvl3pPr marL="914228" algn="l" defTabSz="914228" rtl="0" eaLnBrk="1" latinLnBrk="0" hangingPunct="1">
              <a:defRPr kumimoji="1" sz="1800" kern="1200">
                <a:solidFill>
                  <a:schemeClr val="tx1"/>
                </a:solidFill>
                <a:latin typeface="+mn-lt"/>
                <a:ea typeface="+mn-ea"/>
                <a:cs typeface="+mn-cs"/>
              </a:defRPr>
            </a:lvl3pPr>
            <a:lvl4pPr marL="1371342" algn="l" defTabSz="914228" rtl="0" eaLnBrk="1" latinLnBrk="0" hangingPunct="1">
              <a:defRPr kumimoji="1" sz="1800" kern="1200">
                <a:solidFill>
                  <a:schemeClr val="tx1"/>
                </a:solidFill>
                <a:latin typeface="+mn-lt"/>
                <a:ea typeface="+mn-ea"/>
                <a:cs typeface="+mn-cs"/>
              </a:defRPr>
            </a:lvl4pPr>
            <a:lvl5pPr marL="1828456" algn="l" defTabSz="914228" rtl="0" eaLnBrk="1" latinLnBrk="0" hangingPunct="1">
              <a:defRPr kumimoji="1" sz="1800" kern="1200">
                <a:solidFill>
                  <a:schemeClr val="tx1"/>
                </a:solidFill>
                <a:latin typeface="+mn-lt"/>
                <a:ea typeface="+mn-ea"/>
                <a:cs typeface="+mn-cs"/>
              </a:defRPr>
            </a:lvl5pPr>
            <a:lvl6pPr marL="2285570" algn="l" defTabSz="914228" rtl="0" eaLnBrk="1" latinLnBrk="0" hangingPunct="1">
              <a:defRPr kumimoji="1" sz="1800" kern="1200">
                <a:solidFill>
                  <a:schemeClr val="tx1"/>
                </a:solidFill>
                <a:latin typeface="+mn-lt"/>
                <a:ea typeface="+mn-ea"/>
                <a:cs typeface="+mn-cs"/>
              </a:defRPr>
            </a:lvl6pPr>
            <a:lvl7pPr marL="2742684" algn="l" defTabSz="914228" rtl="0" eaLnBrk="1" latinLnBrk="0" hangingPunct="1">
              <a:defRPr kumimoji="1" sz="1800" kern="1200">
                <a:solidFill>
                  <a:schemeClr val="tx1"/>
                </a:solidFill>
                <a:latin typeface="+mn-lt"/>
                <a:ea typeface="+mn-ea"/>
                <a:cs typeface="+mn-cs"/>
              </a:defRPr>
            </a:lvl7pPr>
            <a:lvl8pPr marL="3199798" algn="l" defTabSz="914228" rtl="0" eaLnBrk="1" latinLnBrk="0" hangingPunct="1">
              <a:defRPr kumimoji="1" sz="1800" kern="1200">
                <a:solidFill>
                  <a:schemeClr val="tx1"/>
                </a:solidFill>
                <a:latin typeface="+mn-lt"/>
                <a:ea typeface="+mn-ea"/>
                <a:cs typeface="+mn-cs"/>
              </a:defRPr>
            </a:lvl8pPr>
            <a:lvl9pPr marL="3656913" algn="l" defTabSz="914228" rtl="0" eaLnBrk="1" latinLnBrk="0" hangingPunct="1">
              <a:defRPr kumimoji="1" sz="1800" kern="1200">
                <a:solidFill>
                  <a:schemeClr val="tx1"/>
                </a:solidFill>
                <a:latin typeface="+mn-lt"/>
                <a:ea typeface="+mn-ea"/>
                <a:cs typeface="+mn-cs"/>
              </a:defRPr>
            </a:lvl9pPr>
          </a:lstStyle>
          <a:p>
            <a:pPr lvl="0">
              <a:lnSpc>
                <a:spcPts val="1800"/>
              </a:lnSpc>
              <a:spcBef>
                <a:spcPts val="600"/>
              </a:spcBef>
              <a:spcAft>
                <a:spcPts val="800"/>
              </a:spcAft>
              <a:buClr>
                <a:srgbClr val="548DD4"/>
              </a:buClr>
              <a:buSzPts val="800"/>
            </a:pPr>
            <a:r>
              <a:rPr lang="en-US" altLang="ja-JP" sz="1200" b="1" dirty="0">
                <a:latin typeface="Times New Roman" panose="02020603050405020304" pitchFamily="18" charset="0"/>
                <a:ea typeface="Times New Roman" panose="02020603050405020304" pitchFamily="18" charset="0"/>
              </a:rPr>
              <a:t>FCS_CKM.4.1 Refinement:</a:t>
            </a:r>
            <a:r>
              <a:rPr lang="en-US" altLang="ja-JP" sz="1200" dirty="0">
                <a:latin typeface="Times New Roman" panose="02020603050405020304" pitchFamily="18" charset="0"/>
                <a:ea typeface="Times New Roman" panose="02020603050405020304" pitchFamily="18" charset="0"/>
              </a:rPr>
              <a:t> The TSF shall destroy</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dirty="0">
                <a:latin typeface="Times New Roman" panose="02020603050405020304" pitchFamily="18" charset="0"/>
                <a:ea typeface="Times New Roman" panose="02020603050405020304" pitchFamily="18" charset="0"/>
              </a:rPr>
              <a:t> cryptographic keys in accordance with a specified cryptographic key destruction method [</a:t>
            </a:r>
            <a:r>
              <a:rPr lang="en-US" altLang="ja-JP" sz="1200" b="1" dirty="0">
                <a:latin typeface="Times New Roman" panose="02020603050405020304" pitchFamily="18" charset="0"/>
                <a:ea typeface="Times New Roman" panose="02020603050405020304" pitchFamily="18" charset="0"/>
              </a:rPr>
              <a:t>selection:</a:t>
            </a:r>
            <a:br>
              <a:rPr lang="en-US" altLang="ja-JP" sz="1200" b="1" dirty="0">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For volatile memory, the destruction shall be executed by a</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single overwrite consisting of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a pseudo-random pattern using the TSF’s RBG, zeroes, ones, a new value of a key, [</a:t>
            </a:r>
            <a:r>
              <a:rPr lang="en-US" altLang="ja-JP" sz="1200" b="1" dirty="0">
                <a:latin typeface="Times New Roman" panose="02020603050405020304" pitchFamily="18" charset="0"/>
                <a:ea typeface="Times New Roman" panose="02020603050405020304" pitchFamily="18" charset="0"/>
              </a:rPr>
              <a:t>assignment</a:t>
            </a:r>
            <a:r>
              <a:rPr lang="en-US" altLang="ja-JP" sz="1200" b="1" i="1" dirty="0">
                <a:latin typeface="Times New Roman" panose="02020603050405020304" pitchFamily="18" charset="0"/>
                <a:ea typeface="Times New Roman" panose="02020603050405020304" pitchFamily="18" charset="0"/>
              </a:rPr>
              <a:t>: any value that does not contain any CSP]], removal of power to the memory, destruction of reference to the key directly followed by a request for garbage collection</a:t>
            </a:r>
            <a:r>
              <a:rPr lang="ja-JP" altLang="en-US" sz="1200" b="1" i="1" dirty="0">
                <a:latin typeface="Times New Roman" panose="02020603050405020304" pitchFamily="18" charset="0"/>
                <a:ea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or</a:t>
            </a:r>
            <a:r>
              <a:rPr lang="en-US" altLang="ja-JP" sz="1200" b="1" i="1" dirty="0">
                <a:solidFill>
                  <a:schemeClr val="accent1"/>
                </a:solidFill>
                <a:latin typeface="Times New Roman" panose="02020603050405020304" pitchFamily="18" charset="0"/>
                <a:ea typeface="Times New Roman" panose="02020603050405020304" pitchFamily="18" charset="0"/>
              </a:rPr>
              <a:t> memory management];</a:t>
            </a:r>
            <a:br>
              <a:rPr lang="en-US" altLang="ja-JP" sz="1200" b="1" i="1" dirty="0">
                <a:solidFill>
                  <a:schemeClr val="accent1"/>
                </a:solidFill>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(snip)</a:t>
            </a:r>
            <a:br>
              <a:rPr lang="en-US" altLang="ja-JP" sz="1200" dirty="0">
                <a:latin typeface="Times New Roman" panose="02020603050405020304" pitchFamily="18" charset="0"/>
                <a:ea typeface="Times New Roman" panose="02020603050405020304" pitchFamily="18" charset="0"/>
              </a:rPr>
            </a:br>
            <a:r>
              <a:rPr lang="en-US" altLang="ja-JP" sz="1200" dirty="0">
                <a:latin typeface="Times New Roman" panose="02020603050405020304" pitchFamily="18" charset="0"/>
                <a:ea typeface="Times New Roman" panose="02020603050405020304" pitchFamily="18" charset="0"/>
              </a:rPr>
              <a:t>Test 1: </a:t>
            </a:r>
            <a:r>
              <a:rPr lang="en-US" altLang="ja-JP" sz="1200" b="1" dirty="0">
                <a:latin typeface="Times New Roman" panose="02020603050405020304" pitchFamily="18" charset="0"/>
                <a:ea typeface="Times New Roman" panose="02020603050405020304" pitchFamily="18" charset="0"/>
              </a:rPr>
              <a:t>Applied to each key held as in volatile memory and subject to destruction by overwrite by the TOE </a:t>
            </a:r>
            <a:r>
              <a:rPr lang="en-US" altLang="ja-JP" sz="1200" dirty="0">
                <a:latin typeface="Times New Roman" panose="02020603050405020304" pitchFamily="18" charset="0"/>
                <a:ea typeface="Times New Roman" panose="02020603050405020304" pitchFamily="18" charset="0"/>
              </a:rPr>
              <a:t>(whether or not the value is subsequently encrypted for storage in volatile or non-volatile memory). </a:t>
            </a:r>
            <a:r>
              <a:rPr lang="en-US" altLang="ja-JP" sz="1200" b="1" dirty="0">
                <a:latin typeface="Times New Roman" panose="02020603050405020304" pitchFamily="18" charset="0"/>
                <a:ea typeface="Times New Roman" panose="02020603050405020304" pitchFamily="18" charset="0"/>
              </a:rPr>
              <a:t>In the case where the </a:t>
            </a:r>
            <a:r>
              <a:rPr lang="en-US" altLang="ja-JP" sz="1200" b="1" strike="sngStrike" dirty="0">
                <a:solidFill>
                  <a:schemeClr val="accent1"/>
                </a:solidFill>
                <a:latin typeface="Times New Roman" panose="02020603050405020304" pitchFamily="18" charset="0"/>
                <a:ea typeface="Times New Roman" panose="02020603050405020304" pitchFamily="18" charset="0"/>
              </a:rPr>
              <a:t>only </a:t>
            </a:r>
            <a:r>
              <a:rPr lang="en-US" altLang="ja-JP" sz="1200" b="1" dirty="0">
                <a:latin typeface="Times New Roman" panose="02020603050405020304" pitchFamily="18" charset="0"/>
                <a:ea typeface="Times New Roman" panose="02020603050405020304" pitchFamily="18" charset="0"/>
              </a:rPr>
              <a:t>selection made for the destruction method key was removal of power </a:t>
            </a:r>
            <a:r>
              <a:rPr lang="en-US" altLang="ja-JP" sz="1200" b="1" dirty="0">
                <a:solidFill>
                  <a:srgbClr val="0070C0"/>
                </a:solidFill>
                <a:latin typeface="Times New Roman" panose="02020603050405020304" pitchFamily="18" charset="0"/>
                <a:ea typeface="Times New Roman" panose="02020603050405020304" pitchFamily="18" charset="0"/>
              </a:rPr>
              <a:t>or</a:t>
            </a:r>
            <a:r>
              <a:rPr lang="ja-JP" altLang="en-US" sz="1200" b="1" dirty="0">
                <a:solidFill>
                  <a:srgbClr val="0070C0"/>
                </a:solidFill>
                <a:latin typeface="Times New Roman" panose="02020603050405020304" pitchFamily="18" charset="0"/>
                <a:ea typeface="Times New Roman" panose="02020603050405020304" pitchFamily="18" charset="0"/>
              </a:rPr>
              <a:t> </a:t>
            </a:r>
            <a:r>
              <a:rPr lang="en-US" altLang="ja-JP" sz="1200" b="1" dirty="0">
                <a:solidFill>
                  <a:schemeClr val="accent1"/>
                </a:solidFill>
                <a:latin typeface="Times New Roman" panose="02020603050405020304" pitchFamily="18" charset="0"/>
                <a:ea typeface="Times New Roman" panose="02020603050405020304" pitchFamily="18" charset="0"/>
              </a:rPr>
              <a:t>destruction of reference to the key directly followed by a request for garbage collection</a:t>
            </a:r>
            <a:r>
              <a:rPr lang="en-US" altLang="ja-JP" sz="1200" b="1" dirty="0">
                <a:solidFill>
                  <a:srgbClr val="FF0000"/>
                </a:solidFill>
                <a:latin typeface="Times New Roman" panose="02020603050405020304" pitchFamily="18" charset="0"/>
                <a:ea typeface="Times New Roman" panose="02020603050405020304" pitchFamily="18" charset="0"/>
              </a:rPr>
              <a:t>, </a:t>
            </a:r>
            <a:r>
              <a:rPr lang="en-US" altLang="ja-JP" sz="1200" b="1" dirty="0">
                <a:latin typeface="Times New Roman" panose="02020603050405020304" pitchFamily="18" charset="0"/>
                <a:ea typeface="Times New Roman" panose="02020603050405020304" pitchFamily="18" charset="0"/>
              </a:rPr>
              <a:t>then this test is unnecessary. </a:t>
            </a:r>
            <a:endParaRPr lang="en-US" altLang="ja-JP" sz="1200" b="1" i="1" dirty="0">
              <a:latin typeface="Times New Roman" panose="02020603050405020304" pitchFamily="18" charset="0"/>
              <a:ea typeface="Times New Roman" panose="02020603050405020304" pitchFamily="18" charset="0"/>
            </a:endParaRPr>
          </a:p>
        </p:txBody>
      </p:sp>
      <p:sp>
        <p:nvSpPr>
          <p:cNvPr id="15" name="四角形吹き出し 6">
            <a:extLst>
              <a:ext uri="{FF2B5EF4-FFF2-40B4-BE49-F238E27FC236}">
                <a16:creationId xmlns:a16="http://schemas.microsoft.com/office/drawing/2014/main" id="{FDAC380B-CC79-4584-86F5-D22EE4EDA835}"/>
              </a:ext>
            </a:extLst>
          </p:cNvPr>
          <p:cNvSpPr/>
          <p:nvPr/>
        </p:nvSpPr>
        <p:spPr>
          <a:xfrm>
            <a:off x="2716039" y="2116566"/>
            <a:ext cx="6313660" cy="1094505"/>
          </a:xfrm>
          <a:prstGeom prst="wedgeRectCallout">
            <a:avLst>
              <a:gd name="adj1" fmla="val 30368"/>
              <a:gd name="adj2" fmla="val 1592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bg1"/>
                </a:solidFill>
              </a:rPr>
              <a:t>The definition of “garbage collection” seems ambiguous, described as the proposal No.1.</a:t>
            </a:r>
          </a:p>
          <a:p>
            <a:pPr algn="ctr"/>
            <a:r>
              <a:rPr lang="en-US" altLang="ja-JP" b="1" dirty="0"/>
              <a:t>If clearing the definition is needed, then add the words “memory management”. </a:t>
            </a:r>
            <a:endParaRPr kumimoji="1" lang="ja-JP" altLang="en-US" b="1" dirty="0"/>
          </a:p>
        </p:txBody>
      </p:sp>
      <p:sp>
        <p:nvSpPr>
          <p:cNvPr id="16" name="四角形吹き出し 5">
            <a:extLst>
              <a:ext uri="{FF2B5EF4-FFF2-40B4-BE49-F238E27FC236}">
                <a16:creationId xmlns:a16="http://schemas.microsoft.com/office/drawing/2014/main" id="{86C6A346-1995-4385-A23B-6326F3E96EE0}"/>
              </a:ext>
            </a:extLst>
          </p:cNvPr>
          <p:cNvSpPr/>
          <p:nvPr/>
        </p:nvSpPr>
        <p:spPr>
          <a:xfrm>
            <a:off x="455783" y="6095145"/>
            <a:ext cx="6913735" cy="585257"/>
          </a:xfrm>
          <a:prstGeom prst="wedgeRectCallout">
            <a:avLst>
              <a:gd name="adj1" fmla="val 1281"/>
              <a:gd name="adj2" fmla="val -12609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bg1"/>
                </a:solidFill>
              </a:rPr>
              <a:t>There is no test method for destruction of reference to the key, described as the proposal No.2.</a:t>
            </a:r>
            <a:endParaRPr kumimoji="1" lang="ja-JP" altLang="en-US" b="1" dirty="0">
              <a:solidFill>
                <a:schemeClr val="bg1"/>
              </a:solidFill>
            </a:endParaRPr>
          </a:p>
        </p:txBody>
      </p:sp>
    </p:spTree>
    <p:extLst>
      <p:ext uri="{BB962C8B-B14F-4D97-AF65-F5344CB8AC3E}">
        <p14:creationId xmlns:p14="http://schemas.microsoft.com/office/powerpoint/2010/main" val="424822458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Proposal for Modification of FCS_CKM.4.1 </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27</a:t>
            </a:fld>
            <a:endParaRPr lang="en-US" altLang="en-US" sz="1100" dirty="0">
              <a:solidFill>
                <a:srgbClr val="FFFFFF"/>
              </a:solidFill>
              <a:latin typeface="Arial" charset="0"/>
              <a:cs typeface="Arial" charset="0"/>
              <a:sym typeface="Arial" charset="0"/>
            </a:endParaRPr>
          </a:p>
        </p:txBody>
      </p:sp>
      <p:sp>
        <p:nvSpPr>
          <p:cNvPr id="13" name="テキスト プレースホルダー 3">
            <a:extLst>
              <a:ext uri="{FF2B5EF4-FFF2-40B4-BE49-F238E27FC236}">
                <a16:creationId xmlns:a16="http://schemas.microsoft.com/office/drawing/2014/main" id="{E048CA0E-2E41-4A0C-87E3-F917FC05E207}"/>
              </a:ext>
            </a:extLst>
          </p:cNvPr>
          <p:cNvSpPr txBox="1">
            <a:spLocks/>
          </p:cNvSpPr>
          <p:nvPr/>
        </p:nvSpPr>
        <p:spPr>
          <a:xfrm>
            <a:off x="0" y="1091999"/>
            <a:ext cx="9143999" cy="979069"/>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altLang="ja-JP" sz="2000" kern="0"/>
              <a:t>We think there are two issues in FCS_CKM.4 as follows. We’d like to propose solutions described later.</a:t>
            </a:r>
            <a:endParaRPr lang="en-US" altLang="ja-JP" kern="0" dirty="0"/>
          </a:p>
        </p:txBody>
      </p:sp>
      <p:sp>
        <p:nvSpPr>
          <p:cNvPr id="14" name="正方形/長方形 4">
            <a:extLst>
              <a:ext uri="{FF2B5EF4-FFF2-40B4-BE49-F238E27FC236}">
                <a16:creationId xmlns:a16="http://schemas.microsoft.com/office/drawing/2014/main" id="{4E9592E9-36F7-48CD-B64B-DE00DCADA939}"/>
              </a:ext>
            </a:extLst>
          </p:cNvPr>
          <p:cNvSpPr/>
          <p:nvPr/>
        </p:nvSpPr>
        <p:spPr>
          <a:xfrm>
            <a:off x="256613" y="3337363"/>
            <a:ext cx="8670103" cy="2631490"/>
          </a:xfrm>
          <a:prstGeom prst="rect">
            <a:avLst/>
          </a:prstGeom>
          <a:solidFill>
            <a:schemeClr val="accent6">
              <a:lumMod val="20000"/>
              <a:lumOff val="80000"/>
            </a:schemeClr>
          </a:solidFill>
          <a:ln>
            <a:solidFill>
              <a:schemeClr val="tx1"/>
            </a:solidFill>
          </a:ln>
        </p:spPr>
        <p:txBody>
          <a:bodyPr wrap="square">
            <a:spAutoFit/>
          </a:bodyPr>
          <a:lstStyle>
            <a:defPPr>
              <a:defRPr lang="ja-JP"/>
            </a:defPPr>
            <a:lvl1pPr marL="0" algn="l" defTabSz="914228" rtl="0" eaLnBrk="1" latinLnBrk="0" hangingPunct="1">
              <a:defRPr kumimoji="1" sz="1800" kern="1200">
                <a:solidFill>
                  <a:schemeClr val="tx1"/>
                </a:solidFill>
                <a:latin typeface="+mn-lt"/>
                <a:ea typeface="+mn-ea"/>
                <a:cs typeface="+mn-cs"/>
              </a:defRPr>
            </a:lvl1pPr>
            <a:lvl2pPr marL="457114" algn="l" defTabSz="914228" rtl="0" eaLnBrk="1" latinLnBrk="0" hangingPunct="1">
              <a:defRPr kumimoji="1" sz="1800" kern="1200">
                <a:solidFill>
                  <a:schemeClr val="tx1"/>
                </a:solidFill>
                <a:latin typeface="+mn-lt"/>
                <a:ea typeface="+mn-ea"/>
                <a:cs typeface="+mn-cs"/>
              </a:defRPr>
            </a:lvl2pPr>
            <a:lvl3pPr marL="914228" algn="l" defTabSz="914228" rtl="0" eaLnBrk="1" latinLnBrk="0" hangingPunct="1">
              <a:defRPr kumimoji="1" sz="1800" kern="1200">
                <a:solidFill>
                  <a:schemeClr val="tx1"/>
                </a:solidFill>
                <a:latin typeface="+mn-lt"/>
                <a:ea typeface="+mn-ea"/>
                <a:cs typeface="+mn-cs"/>
              </a:defRPr>
            </a:lvl3pPr>
            <a:lvl4pPr marL="1371342" algn="l" defTabSz="914228" rtl="0" eaLnBrk="1" latinLnBrk="0" hangingPunct="1">
              <a:defRPr kumimoji="1" sz="1800" kern="1200">
                <a:solidFill>
                  <a:schemeClr val="tx1"/>
                </a:solidFill>
                <a:latin typeface="+mn-lt"/>
                <a:ea typeface="+mn-ea"/>
                <a:cs typeface="+mn-cs"/>
              </a:defRPr>
            </a:lvl4pPr>
            <a:lvl5pPr marL="1828456" algn="l" defTabSz="914228" rtl="0" eaLnBrk="1" latinLnBrk="0" hangingPunct="1">
              <a:defRPr kumimoji="1" sz="1800" kern="1200">
                <a:solidFill>
                  <a:schemeClr val="tx1"/>
                </a:solidFill>
                <a:latin typeface="+mn-lt"/>
                <a:ea typeface="+mn-ea"/>
                <a:cs typeface="+mn-cs"/>
              </a:defRPr>
            </a:lvl5pPr>
            <a:lvl6pPr marL="2285570" algn="l" defTabSz="914228" rtl="0" eaLnBrk="1" latinLnBrk="0" hangingPunct="1">
              <a:defRPr kumimoji="1" sz="1800" kern="1200">
                <a:solidFill>
                  <a:schemeClr val="tx1"/>
                </a:solidFill>
                <a:latin typeface="+mn-lt"/>
                <a:ea typeface="+mn-ea"/>
                <a:cs typeface="+mn-cs"/>
              </a:defRPr>
            </a:lvl6pPr>
            <a:lvl7pPr marL="2742684" algn="l" defTabSz="914228" rtl="0" eaLnBrk="1" latinLnBrk="0" hangingPunct="1">
              <a:defRPr kumimoji="1" sz="1800" kern="1200">
                <a:solidFill>
                  <a:schemeClr val="tx1"/>
                </a:solidFill>
                <a:latin typeface="+mn-lt"/>
                <a:ea typeface="+mn-ea"/>
                <a:cs typeface="+mn-cs"/>
              </a:defRPr>
            </a:lvl7pPr>
            <a:lvl8pPr marL="3199798" algn="l" defTabSz="914228" rtl="0" eaLnBrk="1" latinLnBrk="0" hangingPunct="1">
              <a:defRPr kumimoji="1" sz="1800" kern="1200">
                <a:solidFill>
                  <a:schemeClr val="tx1"/>
                </a:solidFill>
                <a:latin typeface="+mn-lt"/>
                <a:ea typeface="+mn-ea"/>
                <a:cs typeface="+mn-cs"/>
              </a:defRPr>
            </a:lvl8pPr>
            <a:lvl9pPr marL="3656913" algn="l" defTabSz="914228" rtl="0" eaLnBrk="1" latinLnBrk="0" hangingPunct="1">
              <a:defRPr kumimoji="1" sz="1800" kern="1200">
                <a:solidFill>
                  <a:schemeClr val="tx1"/>
                </a:solidFill>
                <a:latin typeface="+mn-lt"/>
                <a:ea typeface="+mn-ea"/>
                <a:cs typeface="+mn-cs"/>
              </a:defRPr>
            </a:lvl9pPr>
          </a:lstStyle>
          <a:p>
            <a:pPr lvl="0">
              <a:lnSpc>
                <a:spcPts val="1800"/>
              </a:lnSpc>
              <a:spcBef>
                <a:spcPts val="600"/>
              </a:spcBef>
              <a:spcAft>
                <a:spcPts val="800"/>
              </a:spcAft>
              <a:buClr>
                <a:srgbClr val="548DD4"/>
              </a:buClr>
              <a:buSzPts val="800"/>
            </a:pPr>
            <a:r>
              <a:rPr lang="en-US" altLang="ja-JP" sz="1200" b="1" dirty="0">
                <a:latin typeface="Times New Roman" panose="02020603050405020304" pitchFamily="18" charset="0"/>
                <a:ea typeface="Times New Roman" panose="02020603050405020304" pitchFamily="18" charset="0"/>
              </a:rPr>
              <a:t>FCS_CKM.4.1 Refinement:</a:t>
            </a:r>
            <a:r>
              <a:rPr lang="en-US" altLang="ja-JP" sz="1200" dirty="0">
                <a:latin typeface="Times New Roman" panose="02020603050405020304" pitchFamily="18" charset="0"/>
                <a:ea typeface="Times New Roman" panose="02020603050405020304" pitchFamily="18" charset="0"/>
              </a:rPr>
              <a:t> The TSF shall destroy</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dirty="0">
                <a:latin typeface="Times New Roman" panose="02020603050405020304" pitchFamily="18" charset="0"/>
                <a:ea typeface="Times New Roman" panose="02020603050405020304" pitchFamily="18" charset="0"/>
              </a:rPr>
              <a:t> cryptographic keys in accordance with a specified cryptographic key destruction method [</a:t>
            </a:r>
            <a:r>
              <a:rPr lang="en-US" altLang="ja-JP" sz="1200" b="1" dirty="0">
                <a:latin typeface="Times New Roman" panose="02020603050405020304" pitchFamily="18" charset="0"/>
                <a:ea typeface="Times New Roman" panose="02020603050405020304" pitchFamily="18" charset="0"/>
              </a:rPr>
              <a:t>selection:</a:t>
            </a:r>
            <a:br>
              <a:rPr lang="en-US" altLang="ja-JP" sz="1200" b="1" dirty="0">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For volatile memory, the destruction shall be executed by a</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single overwrite consisting of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a pseudo-random pattern using the TSF’s RBG, zeroes, ones, a new value of a key, [</a:t>
            </a:r>
            <a:r>
              <a:rPr lang="en-US" altLang="ja-JP" sz="1200" b="1" dirty="0">
                <a:latin typeface="Times New Roman" panose="02020603050405020304" pitchFamily="18" charset="0"/>
                <a:ea typeface="Times New Roman" panose="02020603050405020304" pitchFamily="18" charset="0"/>
              </a:rPr>
              <a:t>assignment</a:t>
            </a:r>
            <a:r>
              <a:rPr lang="en-US" altLang="ja-JP" sz="1200" b="1" i="1" dirty="0">
                <a:latin typeface="Times New Roman" panose="02020603050405020304" pitchFamily="18" charset="0"/>
                <a:ea typeface="Times New Roman" panose="02020603050405020304" pitchFamily="18" charset="0"/>
              </a:rPr>
              <a:t>: any value that does not contain any CSP]], removal of power to the memory, destruction of reference to the key directly followed by a request for garbage collection</a:t>
            </a:r>
            <a:r>
              <a:rPr lang="ja-JP" altLang="en-US" sz="1200" b="1" i="1" dirty="0">
                <a:latin typeface="Times New Roman" panose="02020603050405020304" pitchFamily="18" charset="0"/>
                <a:ea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or</a:t>
            </a:r>
            <a:r>
              <a:rPr lang="en-US" altLang="ja-JP" sz="1200" b="1" i="1" dirty="0">
                <a:solidFill>
                  <a:schemeClr val="accent1"/>
                </a:solidFill>
                <a:latin typeface="Times New Roman" panose="02020603050405020304" pitchFamily="18" charset="0"/>
                <a:ea typeface="Times New Roman" panose="02020603050405020304" pitchFamily="18" charset="0"/>
              </a:rPr>
              <a:t> memory management];</a:t>
            </a:r>
            <a:br>
              <a:rPr lang="en-US" altLang="ja-JP" sz="1200" b="1" i="1" dirty="0">
                <a:solidFill>
                  <a:schemeClr val="accent1"/>
                </a:solidFill>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(snip)</a:t>
            </a:r>
            <a:br>
              <a:rPr lang="en-US" altLang="ja-JP" sz="1200" dirty="0">
                <a:latin typeface="Times New Roman" panose="02020603050405020304" pitchFamily="18" charset="0"/>
                <a:ea typeface="Times New Roman" panose="02020603050405020304" pitchFamily="18" charset="0"/>
              </a:rPr>
            </a:br>
            <a:r>
              <a:rPr lang="en-US" altLang="ja-JP" sz="1200" dirty="0">
                <a:latin typeface="Times New Roman" panose="02020603050405020304" pitchFamily="18" charset="0"/>
                <a:ea typeface="Times New Roman" panose="02020603050405020304" pitchFamily="18" charset="0"/>
              </a:rPr>
              <a:t>Test 1: </a:t>
            </a:r>
            <a:r>
              <a:rPr lang="en-US" altLang="ja-JP" sz="1200" b="1" dirty="0">
                <a:latin typeface="Times New Roman" panose="02020603050405020304" pitchFamily="18" charset="0"/>
                <a:ea typeface="Times New Roman" panose="02020603050405020304" pitchFamily="18" charset="0"/>
              </a:rPr>
              <a:t>Applied to each key held as in volatile memory and subject to destruction by overwrite by the TOE </a:t>
            </a:r>
            <a:r>
              <a:rPr lang="en-US" altLang="ja-JP" sz="1200" dirty="0">
                <a:latin typeface="Times New Roman" panose="02020603050405020304" pitchFamily="18" charset="0"/>
                <a:ea typeface="Times New Roman" panose="02020603050405020304" pitchFamily="18" charset="0"/>
              </a:rPr>
              <a:t>(whether or not the value is subsequently encrypted for storage in volatile or non-volatile memory). </a:t>
            </a:r>
            <a:r>
              <a:rPr lang="en-US" altLang="ja-JP" sz="1200" b="1" dirty="0">
                <a:latin typeface="Times New Roman" panose="02020603050405020304" pitchFamily="18" charset="0"/>
                <a:ea typeface="Times New Roman" panose="02020603050405020304" pitchFamily="18" charset="0"/>
              </a:rPr>
              <a:t>In the case where the </a:t>
            </a:r>
            <a:r>
              <a:rPr lang="en-US" altLang="ja-JP" sz="1200" b="1" strike="sngStrike" dirty="0">
                <a:solidFill>
                  <a:schemeClr val="accent1"/>
                </a:solidFill>
                <a:latin typeface="Times New Roman" panose="02020603050405020304" pitchFamily="18" charset="0"/>
                <a:ea typeface="Times New Roman" panose="02020603050405020304" pitchFamily="18" charset="0"/>
              </a:rPr>
              <a:t>only </a:t>
            </a:r>
            <a:r>
              <a:rPr lang="en-US" altLang="ja-JP" sz="1200" b="1" dirty="0">
                <a:latin typeface="Times New Roman" panose="02020603050405020304" pitchFamily="18" charset="0"/>
                <a:ea typeface="Times New Roman" panose="02020603050405020304" pitchFamily="18" charset="0"/>
              </a:rPr>
              <a:t>selection made for the destruction method key was removal of power </a:t>
            </a:r>
            <a:r>
              <a:rPr lang="en-US" altLang="ja-JP" sz="1200" b="1" dirty="0">
                <a:solidFill>
                  <a:srgbClr val="0070C0"/>
                </a:solidFill>
                <a:latin typeface="Times New Roman" panose="02020603050405020304" pitchFamily="18" charset="0"/>
                <a:ea typeface="Times New Roman" panose="02020603050405020304" pitchFamily="18" charset="0"/>
              </a:rPr>
              <a:t>or</a:t>
            </a:r>
            <a:r>
              <a:rPr lang="ja-JP" altLang="en-US" sz="1200" b="1" dirty="0">
                <a:solidFill>
                  <a:srgbClr val="0070C0"/>
                </a:solidFill>
                <a:latin typeface="Times New Roman" panose="02020603050405020304" pitchFamily="18" charset="0"/>
                <a:ea typeface="Times New Roman" panose="02020603050405020304" pitchFamily="18" charset="0"/>
              </a:rPr>
              <a:t> </a:t>
            </a:r>
            <a:r>
              <a:rPr lang="en-US" altLang="ja-JP" sz="1200" b="1" dirty="0">
                <a:solidFill>
                  <a:schemeClr val="accent1"/>
                </a:solidFill>
                <a:latin typeface="Times New Roman" panose="02020603050405020304" pitchFamily="18" charset="0"/>
                <a:ea typeface="Times New Roman" panose="02020603050405020304" pitchFamily="18" charset="0"/>
              </a:rPr>
              <a:t>destruction of reference to the key directly followed by a request for garbage collection</a:t>
            </a:r>
            <a:r>
              <a:rPr lang="en-US" altLang="ja-JP" sz="1200" b="1" dirty="0">
                <a:solidFill>
                  <a:srgbClr val="FF0000"/>
                </a:solidFill>
                <a:latin typeface="Times New Roman" panose="02020603050405020304" pitchFamily="18" charset="0"/>
                <a:ea typeface="Times New Roman" panose="02020603050405020304" pitchFamily="18" charset="0"/>
              </a:rPr>
              <a:t>, </a:t>
            </a:r>
            <a:r>
              <a:rPr lang="en-US" altLang="ja-JP" sz="1200" b="1" dirty="0">
                <a:latin typeface="Times New Roman" panose="02020603050405020304" pitchFamily="18" charset="0"/>
                <a:ea typeface="Times New Roman" panose="02020603050405020304" pitchFamily="18" charset="0"/>
              </a:rPr>
              <a:t>then this test is unnecessary. </a:t>
            </a:r>
            <a:endParaRPr lang="en-US" altLang="ja-JP" sz="1200" b="1" i="1" dirty="0">
              <a:latin typeface="Times New Roman" panose="02020603050405020304" pitchFamily="18" charset="0"/>
              <a:ea typeface="Times New Roman" panose="02020603050405020304" pitchFamily="18" charset="0"/>
            </a:endParaRPr>
          </a:p>
        </p:txBody>
      </p:sp>
      <p:sp>
        <p:nvSpPr>
          <p:cNvPr id="15" name="四角形吹き出し 6">
            <a:extLst>
              <a:ext uri="{FF2B5EF4-FFF2-40B4-BE49-F238E27FC236}">
                <a16:creationId xmlns:a16="http://schemas.microsoft.com/office/drawing/2014/main" id="{FDAC380B-CC79-4584-86F5-D22EE4EDA835}"/>
              </a:ext>
            </a:extLst>
          </p:cNvPr>
          <p:cNvSpPr/>
          <p:nvPr/>
        </p:nvSpPr>
        <p:spPr>
          <a:xfrm>
            <a:off x="2716039" y="2116566"/>
            <a:ext cx="6313660" cy="1094505"/>
          </a:xfrm>
          <a:prstGeom prst="wedgeRectCallout">
            <a:avLst>
              <a:gd name="adj1" fmla="val 30368"/>
              <a:gd name="adj2" fmla="val 1592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bg1"/>
                </a:solidFill>
              </a:rPr>
              <a:t>The definition of “garbage collection” seems ambiguous, described as the proposal No.1.</a:t>
            </a:r>
          </a:p>
          <a:p>
            <a:pPr algn="ctr"/>
            <a:r>
              <a:rPr lang="en-US" altLang="ja-JP" b="1" dirty="0"/>
              <a:t>If clearing the definition is needed, then add the words “memory management”. </a:t>
            </a:r>
            <a:endParaRPr kumimoji="1" lang="ja-JP" altLang="en-US" b="1" dirty="0"/>
          </a:p>
        </p:txBody>
      </p:sp>
      <p:sp>
        <p:nvSpPr>
          <p:cNvPr id="16" name="四角形吹き出し 5">
            <a:extLst>
              <a:ext uri="{FF2B5EF4-FFF2-40B4-BE49-F238E27FC236}">
                <a16:creationId xmlns:a16="http://schemas.microsoft.com/office/drawing/2014/main" id="{86C6A346-1995-4385-A23B-6326F3E96EE0}"/>
              </a:ext>
            </a:extLst>
          </p:cNvPr>
          <p:cNvSpPr/>
          <p:nvPr/>
        </p:nvSpPr>
        <p:spPr>
          <a:xfrm>
            <a:off x="455783" y="6095145"/>
            <a:ext cx="6913735" cy="585257"/>
          </a:xfrm>
          <a:prstGeom prst="wedgeRectCallout">
            <a:avLst>
              <a:gd name="adj1" fmla="val 1281"/>
              <a:gd name="adj2" fmla="val -12609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bg1"/>
                </a:solidFill>
              </a:rPr>
              <a:t>There is no test method for destruction of reference to the key, described as the proposal No.2.</a:t>
            </a:r>
            <a:endParaRPr kumimoji="1" lang="ja-JP" altLang="en-US" b="1" dirty="0">
              <a:solidFill>
                <a:schemeClr val="bg1"/>
              </a:solidFill>
            </a:endParaRPr>
          </a:p>
        </p:txBody>
      </p:sp>
    </p:spTree>
    <p:extLst>
      <p:ext uri="{BB962C8B-B14F-4D97-AF65-F5344CB8AC3E}">
        <p14:creationId xmlns:p14="http://schemas.microsoft.com/office/powerpoint/2010/main" val="333601477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Proposal for Modification of FCS_CKM.4.1 1/2</a:t>
            </a:r>
            <a:endParaRPr lang="en-US" altLang="en-US" dirty="0"/>
          </a:p>
        </p:txBody>
      </p:sp>
      <p:sp>
        <p:nvSpPr>
          <p:cNvPr id="17" name="テキスト プレースホルダー 8">
            <a:extLst>
              <a:ext uri="{FF2B5EF4-FFF2-40B4-BE49-F238E27FC236}">
                <a16:creationId xmlns:a16="http://schemas.microsoft.com/office/drawing/2014/main" id="{8DA3D97B-8D10-4ED3-B92C-9A9123CEAB72}"/>
              </a:ext>
            </a:extLst>
          </p:cNvPr>
          <p:cNvSpPr txBox="1">
            <a:spLocks/>
          </p:cNvSpPr>
          <p:nvPr/>
        </p:nvSpPr>
        <p:spPr>
          <a:xfrm>
            <a:off x="152400" y="1079817"/>
            <a:ext cx="8228325" cy="588211"/>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285750" indent="-285750">
              <a:buFont typeface="Wingdings" panose="05000000000000000000" pitchFamily="2" charset="2"/>
              <a:buChar char="l"/>
            </a:pPr>
            <a:r>
              <a:rPr lang="en-US" altLang="ja-JP" sz="1800" kern="0" dirty="0"/>
              <a:t>SFR:FCS_CKM.4.1</a:t>
            </a:r>
          </a:p>
          <a:p>
            <a:endParaRPr lang="en-US" altLang="ja-JP" sz="2000" kern="0" dirty="0"/>
          </a:p>
          <a:p>
            <a:pPr marL="285750" indent="-285750">
              <a:buFont typeface="Wingdings" panose="05000000000000000000" pitchFamily="2" charset="2"/>
              <a:buChar char="l"/>
            </a:pPr>
            <a:endParaRPr lang="en-US" altLang="ja-JP" sz="1000" kern="0" dirty="0"/>
          </a:p>
          <a:p>
            <a:pPr marL="285750" indent="-285750">
              <a:buFont typeface="Wingdings" panose="05000000000000000000" pitchFamily="2" charset="2"/>
              <a:buChar char="l"/>
            </a:pPr>
            <a:endParaRPr lang="en-US" altLang="ja-JP" sz="2000" kern="0" dirty="0"/>
          </a:p>
          <a:p>
            <a:pPr marL="0" indent="0">
              <a:buNone/>
            </a:pPr>
            <a:endParaRPr lang="en-US" altLang="ja-JP" sz="2000" kern="0" dirty="0"/>
          </a:p>
          <a:p>
            <a:pPr marL="285750" indent="-285750">
              <a:buFont typeface="Wingdings" panose="05000000000000000000" pitchFamily="2" charset="2"/>
              <a:buChar char="l"/>
            </a:pPr>
            <a:r>
              <a:rPr lang="en-US" altLang="ja-JP" sz="1600" kern="0" dirty="0"/>
              <a:t>Issue: The definition of “Garbage Collection” seems ambiguous.</a:t>
            </a:r>
          </a:p>
          <a:p>
            <a:pPr marL="800100" lvl="1">
              <a:buFont typeface="Wingdings" panose="05000000000000000000" pitchFamily="2" charset="2"/>
              <a:buChar char="p"/>
            </a:pPr>
            <a:r>
              <a:rPr lang="en-US" altLang="ja-JP" sz="1400" kern="0" dirty="0"/>
              <a:t>The requirement selection </a:t>
            </a:r>
            <a:r>
              <a:rPr lang="ja-JP" altLang="en-US" sz="1400" kern="0" dirty="0"/>
              <a:t>“</a:t>
            </a:r>
            <a:r>
              <a:rPr lang="en-US" altLang="ja-JP" sz="1400" kern="0" dirty="0"/>
              <a:t>destruction of reference to the key directly followed by a request for garbage collection</a:t>
            </a:r>
            <a:r>
              <a:rPr lang="ja-JP" altLang="en-US" sz="1400" kern="0" dirty="0"/>
              <a:t>” </a:t>
            </a:r>
            <a:r>
              <a:rPr lang="en-US" altLang="ja-JP" sz="1400" kern="0" dirty="0"/>
              <a:t>is consist of two instructions.</a:t>
            </a:r>
          </a:p>
          <a:p>
            <a:pPr lvl="2" indent="0">
              <a:buFont typeface="Verdana" pitchFamily="34" charset="0"/>
              <a:buNone/>
            </a:pPr>
            <a:r>
              <a:rPr lang="en-US" altLang="ja-JP" sz="1400" kern="0" dirty="0"/>
              <a:t>Step </a:t>
            </a:r>
            <a:r>
              <a:rPr lang="ja-JP" altLang="en-US" sz="1400" kern="0" dirty="0"/>
              <a:t>①</a:t>
            </a:r>
            <a:r>
              <a:rPr lang="en-US" altLang="ja-JP" sz="1400" kern="0" dirty="0"/>
              <a:t>: destruction of reference to the key directly, and </a:t>
            </a:r>
          </a:p>
          <a:p>
            <a:pPr lvl="2" indent="0">
              <a:buFont typeface="Verdana" pitchFamily="34" charset="0"/>
              <a:buNone/>
            </a:pPr>
            <a:r>
              <a:rPr lang="en-US" altLang="ja-JP" sz="1400" kern="0" dirty="0"/>
              <a:t>Step </a:t>
            </a:r>
            <a:r>
              <a:rPr lang="ja-JP" altLang="en-US" sz="1400" kern="0" dirty="0"/>
              <a:t>②</a:t>
            </a:r>
            <a:r>
              <a:rPr lang="en-US" altLang="ja-JP" sz="1400" kern="0" dirty="0"/>
              <a:t>: garbage collection accumulates and recycling memory that  are no longer used.</a:t>
            </a:r>
          </a:p>
          <a:p>
            <a:pPr marL="800100" lvl="1">
              <a:buFont typeface="Wingdings" panose="05000000000000000000" pitchFamily="2" charset="2"/>
              <a:buChar char="p"/>
            </a:pPr>
            <a:r>
              <a:rPr lang="en-US" altLang="ja-JP" sz="1400" kern="0" dirty="0"/>
              <a:t>The purpose of the garbage collection in FCS_CKM.4.1 is disposal of freed memory.</a:t>
            </a:r>
          </a:p>
          <a:p>
            <a:pPr marL="800100" lvl="1">
              <a:buFont typeface="Wingdings" panose="05000000000000000000" pitchFamily="2" charset="2"/>
              <a:buChar char="p"/>
            </a:pPr>
            <a:r>
              <a:rPr lang="en-US" altLang="ja-JP" sz="1400" kern="0" dirty="0"/>
              <a:t>There are two manners for memory management in application. They are different ways. One is automatic memory management such as garbage collection. Another is manual memory management such as malloc() and free() in C language, or new() and delete() in C++ language. Is the destruction with garbage collection selectable for manual memory management in C/C++ or not?</a:t>
            </a:r>
          </a:p>
        </p:txBody>
      </p:sp>
      <p:sp>
        <p:nvSpPr>
          <p:cNvPr id="18" name="正方形/長方形 7">
            <a:extLst>
              <a:ext uri="{FF2B5EF4-FFF2-40B4-BE49-F238E27FC236}">
                <a16:creationId xmlns:a16="http://schemas.microsoft.com/office/drawing/2014/main" id="{1E8D6682-C07F-4A9D-A77D-12C6954B8336}"/>
              </a:ext>
            </a:extLst>
          </p:cNvPr>
          <p:cNvSpPr/>
          <p:nvPr/>
        </p:nvSpPr>
        <p:spPr>
          <a:xfrm>
            <a:off x="232661" y="1418819"/>
            <a:ext cx="8668872" cy="1246495"/>
          </a:xfrm>
          <a:prstGeom prst="rect">
            <a:avLst/>
          </a:prstGeom>
          <a:solidFill>
            <a:srgbClr val="92D050"/>
          </a:solidFill>
          <a:ln>
            <a:solidFill>
              <a:schemeClr val="tx1"/>
            </a:solidFill>
          </a:ln>
        </p:spPr>
        <p:txBody>
          <a:bodyPr wrap="square">
            <a:spAutoFit/>
          </a:bodyPr>
          <a:lstStyle>
            <a:defPPr>
              <a:defRPr lang="ja-JP"/>
            </a:defPPr>
            <a:lvl1pPr marL="0" algn="l" defTabSz="914228" rtl="0" eaLnBrk="1" latinLnBrk="0" hangingPunct="1">
              <a:defRPr kumimoji="1" sz="1800" kern="1200">
                <a:solidFill>
                  <a:schemeClr val="tx1"/>
                </a:solidFill>
                <a:latin typeface="+mn-lt"/>
                <a:ea typeface="+mn-ea"/>
                <a:cs typeface="+mn-cs"/>
              </a:defRPr>
            </a:lvl1pPr>
            <a:lvl2pPr marL="457114" algn="l" defTabSz="914228" rtl="0" eaLnBrk="1" latinLnBrk="0" hangingPunct="1">
              <a:defRPr kumimoji="1" sz="1800" kern="1200">
                <a:solidFill>
                  <a:schemeClr val="tx1"/>
                </a:solidFill>
                <a:latin typeface="+mn-lt"/>
                <a:ea typeface="+mn-ea"/>
                <a:cs typeface="+mn-cs"/>
              </a:defRPr>
            </a:lvl2pPr>
            <a:lvl3pPr marL="914228" algn="l" defTabSz="914228" rtl="0" eaLnBrk="1" latinLnBrk="0" hangingPunct="1">
              <a:defRPr kumimoji="1" sz="1800" kern="1200">
                <a:solidFill>
                  <a:schemeClr val="tx1"/>
                </a:solidFill>
                <a:latin typeface="+mn-lt"/>
                <a:ea typeface="+mn-ea"/>
                <a:cs typeface="+mn-cs"/>
              </a:defRPr>
            </a:lvl3pPr>
            <a:lvl4pPr marL="1371342" algn="l" defTabSz="914228" rtl="0" eaLnBrk="1" latinLnBrk="0" hangingPunct="1">
              <a:defRPr kumimoji="1" sz="1800" kern="1200">
                <a:solidFill>
                  <a:schemeClr val="tx1"/>
                </a:solidFill>
                <a:latin typeface="+mn-lt"/>
                <a:ea typeface="+mn-ea"/>
                <a:cs typeface="+mn-cs"/>
              </a:defRPr>
            </a:lvl4pPr>
            <a:lvl5pPr marL="1828456" algn="l" defTabSz="914228" rtl="0" eaLnBrk="1" latinLnBrk="0" hangingPunct="1">
              <a:defRPr kumimoji="1" sz="1800" kern="1200">
                <a:solidFill>
                  <a:schemeClr val="tx1"/>
                </a:solidFill>
                <a:latin typeface="+mn-lt"/>
                <a:ea typeface="+mn-ea"/>
                <a:cs typeface="+mn-cs"/>
              </a:defRPr>
            </a:lvl5pPr>
            <a:lvl6pPr marL="2285570" algn="l" defTabSz="914228" rtl="0" eaLnBrk="1" latinLnBrk="0" hangingPunct="1">
              <a:defRPr kumimoji="1" sz="1800" kern="1200">
                <a:solidFill>
                  <a:schemeClr val="tx1"/>
                </a:solidFill>
                <a:latin typeface="+mn-lt"/>
                <a:ea typeface="+mn-ea"/>
                <a:cs typeface="+mn-cs"/>
              </a:defRPr>
            </a:lvl6pPr>
            <a:lvl7pPr marL="2742684" algn="l" defTabSz="914228" rtl="0" eaLnBrk="1" latinLnBrk="0" hangingPunct="1">
              <a:defRPr kumimoji="1" sz="1800" kern="1200">
                <a:solidFill>
                  <a:schemeClr val="tx1"/>
                </a:solidFill>
                <a:latin typeface="+mn-lt"/>
                <a:ea typeface="+mn-ea"/>
                <a:cs typeface="+mn-cs"/>
              </a:defRPr>
            </a:lvl7pPr>
            <a:lvl8pPr marL="3199798" algn="l" defTabSz="914228" rtl="0" eaLnBrk="1" latinLnBrk="0" hangingPunct="1">
              <a:defRPr kumimoji="1" sz="1800" kern="1200">
                <a:solidFill>
                  <a:schemeClr val="tx1"/>
                </a:solidFill>
                <a:latin typeface="+mn-lt"/>
                <a:ea typeface="+mn-ea"/>
                <a:cs typeface="+mn-cs"/>
              </a:defRPr>
            </a:lvl8pPr>
            <a:lvl9pPr marL="3656913" algn="l" defTabSz="914228" rtl="0" eaLnBrk="1" latinLnBrk="0" hangingPunct="1">
              <a:defRPr kumimoji="1" sz="1800" kern="1200">
                <a:solidFill>
                  <a:schemeClr val="tx1"/>
                </a:solidFill>
                <a:latin typeface="+mn-lt"/>
                <a:ea typeface="+mn-ea"/>
                <a:cs typeface="+mn-cs"/>
              </a:defRPr>
            </a:lvl9pPr>
          </a:lstStyle>
          <a:p>
            <a:pPr lvl="0">
              <a:lnSpc>
                <a:spcPts val="1800"/>
              </a:lnSpc>
              <a:spcBef>
                <a:spcPts val="600"/>
              </a:spcBef>
              <a:spcAft>
                <a:spcPts val="800"/>
              </a:spcAft>
              <a:buClr>
                <a:srgbClr val="548DD4"/>
              </a:buClr>
              <a:buSzPts val="800"/>
            </a:pPr>
            <a:r>
              <a:rPr lang="en-US" altLang="ja-JP" sz="1200" b="1" dirty="0">
                <a:latin typeface="Times New Roman" panose="02020603050405020304" pitchFamily="18" charset="0"/>
                <a:ea typeface="Times New Roman" panose="02020603050405020304" pitchFamily="18" charset="0"/>
              </a:rPr>
              <a:t>FCS_CKM.4.1 Refinement:</a:t>
            </a:r>
            <a:r>
              <a:rPr lang="en-US" altLang="ja-JP" sz="1200" dirty="0">
                <a:latin typeface="Times New Roman" panose="02020603050405020304" pitchFamily="18" charset="0"/>
                <a:ea typeface="Times New Roman" panose="02020603050405020304" pitchFamily="18" charset="0"/>
              </a:rPr>
              <a:t> The TSF shall destroy</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dirty="0">
                <a:latin typeface="Times New Roman" panose="02020603050405020304" pitchFamily="18" charset="0"/>
                <a:ea typeface="Times New Roman" panose="02020603050405020304" pitchFamily="18" charset="0"/>
              </a:rPr>
              <a:t> cryptographic keys in accordance with a specified cryptographic key destruction method [</a:t>
            </a:r>
            <a:r>
              <a:rPr lang="en-US" altLang="ja-JP" sz="1200" b="1" dirty="0">
                <a:latin typeface="Times New Roman" panose="02020603050405020304" pitchFamily="18" charset="0"/>
                <a:ea typeface="Times New Roman" panose="02020603050405020304" pitchFamily="18" charset="0"/>
              </a:rPr>
              <a:t>selection:</a:t>
            </a:r>
            <a:br>
              <a:rPr lang="en-US" altLang="ja-JP" sz="1200" b="1" dirty="0">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For volatile memory, the destruction shall be executed by a</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single overwrite consisting of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a pseudo-random pattern using the TSF’s RBG, zeroes, ones, a new value of a key, [</a:t>
            </a:r>
            <a:r>
              <a:rPr lang="en-US" altLang="ja-JP" sz="1200" b="1" dirty="0">
                <a:latin typeface="Times New Roman" panose="02020603050405020304" pitchFamily="18" charset="0"/>
                <a:ea typeface="Times New Roman" panose="02020603050405020304" pitchFamily="18" charset="0"/>
              </a:rPr>
              <a:t>assignment</a:t>
            </a:r>
            <a:r>
              <a:rPr lang="en-US" altLang="ja-JP" sz="1200" b="1" i="1" dirty="0">
                <a:latin typeface="Times New Roman" panose="02020603050405020304" pitchFamily="18" charset="0"/>
                <a:ea typeface="Times New Roman" panose="02020603050405020304" pitchFamily="18" charset="0"/>
              </a:rPr>
              <a:t>: any value that does not contain any CSP]], removal of power to the memory,</a:t>
            </a:r>
            <a:r>
              <a:rPr lang="en-US" altLang="ja-JP" sz="1200" b="1" i="1" dirty="0">
                <a:solidFill>
                  <a:srgbClr val="FF0000"/>
                </a:solidFill>
                <a:latin typeface="Times New Roman" panose="02020603050405020304" pitchFamily="18" charset="0"/>
                <a:ea typeface="Times New Roman" panose="02020603050405020304" pitchFamily="18" charset="0"/>
              </a:rPr>
              <a:t> destruction of reference to the key directly followed by a request for garbage collection</a:t>
            </a:r>
            <a:r>
              <a:rPr lang="en-US" altLang="ja-JP" sz="1200" b="1" i="1" dirty="0">
                <a:latin typeface="Times New Roman" panose="02020603050405020304" pitchFamily="18" charset="0"/>
                <a:ea typeface="Times New Roman" panose="02020603050405020304" pitchFamily="18" charset="0"/>
              </a:rPr>
              <a:t>];</a:t>
            </a:r>
            <a:endParaRPr lang="en-US" altLang="ja-JP" sz="1200" b="1" i="1" dirty="0">
              <a:solidFill>
                <a:srgbClr val="FF0000"/>
              </a:solidFill>
              <a:latin typeface="Times New Roman" panose="02020603050405020304" pitchFamily="18" charset="0"/>
              <a:ea typeface="Times New Roman" panose="02020603050405020304" pitchFamily="18" charset="0"/>
            </a:endParaRPr>
          </a:p>
        </p:txBody>
      </p:sp>
      <p:sp>
        <p:nvSpPr>
          <p:cNvPr id="19" name="Rectangle 3">
            <a:extLst>
              <a:ext uri="{FF2B5EF4-FFF2-40B4-BE49-F238E27FC236}">
                <a16:creationId xmlns:a16="http://schemas.microsoft.com/office/drawing/2014/main" id="{DEC9BF5F-3C82-439D-8240-A21422512062}"/>
              </a:ext>
            </a:extLst>
          </p:cNvPr>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20" name="Rectangle 4">
            <a:extLst>
              <a:ext uri="{FF2B5EF4-FFF2-40B4-BE49-F238E27FC236}">
                <a16:creationId xmlns:a16="http://schemas.microsoft.com/office/drawing/2014/main" id="{3A4C6F5E-2A41-4AC0-8C38-F8075309DCCC}"/>
              </a:ext>
            </a:extLst>
          </p:cNvPr>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21" name="Text Box 7">
            <a:extLst>
              <a:ext uri="{FF2B5EF4-FFF2-40B4-BE49-F238E27FC236}">
                <a16:creationId xmlns:a16="http://schemas.microsoft.com/office/drawing/2014/main" id="{4A550F9A-4B4B-43B0-B32F-4DD6831A15BB}"/>
              </a:ext>
            </a:extLst>
          </p:cNvPr>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28</a:t>
            </a:fld>
            <a:endParaRPr lang="en-US" altLang="en-US" sz="1100" dirty="0">
              <a:solidFill>
                <a:srgbClr val="FFFFFF"/>
              </a:solidFill>
              <a:latin typeface="Arial" charset="0"/>
              <a:cs typeface="Arial" charset="0"/>
              <a:sym typeface="Arial" charset="0"/>
            </a:endParaRPr>
          </a:p>
        </p:txBody>
      </p:sp>
    </p:spTree>
    <p:extLst>
      <p:ext uri="{BB962C8B-B14F-4D97-AF65-F5344CB8AC3E}">
        <p14:creationId xmlns:p14="http://schemas.microsoft.com/office/powerpoint/2010/main" val="147153969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Proposal for Modification of FCS_CKM.4.1 2/2</a:t>
            </a:r>
            <a:endParaRPr lang="en-US" altLang="en-US" dirty="0"/>
          </a:p>
        </p:txBody>
      </p:sp>
      <p:sp>
        <p:nvSpPr>
          <p:cNvPr id="19" name="Rectangle 3">
            <a:extLst>
              <a:ext uri="{FF2B5EF4-FFF2-40B4-BE49-F238E27FC236}">
                <a16:creationId xmlns:a16="http://schemas.microsoft.com/office/drawing/2014/main" id="{DEC9BF5F-3C82-439D-8240-A21422512062}"/>
              </a:ext>
            </a:extLst>
          </p:cNvPr>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20" name="Rectangle 4">
            <a:extLst>
              <a:ext uri="{FF2B5EF4-FFF2-40B4-BE49-F238E27FC236}">
                <a16:creationId xmlns:a16="http://schemas.microsoft.com/office/drawing/2014/main" id="{3A4C6F5E-2A41-4AC0-8C38-F8075309DCCC}"/>
              </a:ext>
            </a:extLst>
          </p:cNvPr>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21" name="Text Box 7">
            <a:extLst>
              <a:ext uri="{FF2B5EF4-FFF2-40B4-BE49-F238E27FC236}">
                <a16:creationId xmlns:a16="http://schemas.microsoft.com/office/drawing/2014/main" id="{4A550F9A-4B4B-43B0-B32F-4DD6831A15BB}"/>
              </a:ext>
            </a:extLst>
          </p:cNvPr>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29</a:t>
            </a:fld>
            <a:endParaRPr lang="en-US" altLang="en-US" sz="1100" dirty="0">
              <a:solidFill>
                <a:srgbClr val="FFFFFF"/>
              </a:solidFill>
              <a:latin typeface="Arial" charset="0"/>
              <a:cs typeface="Arial" charset="0"/>
              <a:sym typeface="Arial" charset="0"/>
            </a:endParaRPr>
          </a:p>
        </p:txBody>
      </p:sp>
      <p:sp>
        <p:nvSpPr>
          <p:cNvPr id="10" name="テキスト プレースホルダー 8">
            <a:extLst>
              <a:ext uri="{FF2B5EF4-FFF2-40B4-BE49-F238E27FC236}">
                <a16:creationId xmlns:a16="http://schemas.microsoft.com/office/drawing/2014/main" id="{ABBC32E1-5C16-4247-A500-859735A4F002}"/>
              </a:ext>
            </a:extLst>
          </p:cNvPr>
          <p:cNvSpPr txBox="1">
            <a:spLocks/>
          </p:cNvSpPr>
          <p:nvPr/>
        </p:nvSpPr>
        <p:spPr>
          <a:xfrm>
            <a:off x="30480" y="1270000"/>
            <a:ext cx="8228325" cy="2336935"/>
          </a:xfrm>
          <a:prstGeom prst="rect">
            <a:avLst/>
          </a:prstGeom>
        </p:spPr>
        <p:txBody>
          <a:bodyPr/>
          <a:lstStyle>
            <a:lvl1pPr marL="171450" indent="-171450" algn="l" defTabSz="685800" rtl="0" eaLnBrk="1" latinLnBrk="0" hangingPunct="1">
              <a:lnSpc>
                <a:spcPct val="90000"/>
              </a:lnSpc>
              <a:spcBef>
                <a:spcPts val="750"/>
              </a:spcBef>
              <a:buFont typeface="Wingdings" charset="2"/>
              <a:buNone/>
              <a:defRPr kumimoji="1" lang="ja-JP" altLang="en-US" sz="2800" kern="1200" smtClean="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lang="ja-JP" altLang="en-US" sz="1800" kern="1200" smtClean="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lang="ja-JP" altLang="en-US" sz="1800" kern="1200" smtClean="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lang="ja-JP" altLang="en-US" sz="1800" kern="1200" smtClean="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lang="ja-JP" altLang="en-US"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342900" indent="-342900">
              <a:buFont typeface="Wingdings" panose="05000000000000000000" pitchFamily="2" charset="2"/>
              <a:buChar char="l"/>
            </a:pPr>
            <a:r>
              <a:rPr lang="en-US" altLang="ja-JP" sz="2000" dirty="0"/>
              <a:t>Proposal(One of the following two proposals)</a:t>
            </a:r>
            <a:endParaRPr lang="ja-JP" altLang="en-US" sz="2000" dirty="0"/>
          </a:p>
          <a:p>
            <a:pPr marL="857250" lvl="1" indent="-342900">
              <a:buFont typeface="+mj-lt"/>
              <a:buAutoNum type="arabicPeriod"/>
            </a:pPr>
            <a:r>
              <a:rPr lang="en-US" altLang="ja-JP" sz="1600" dirty="0"/>
              <a:t>Add following description to application note.</a:t>
            </a:r>
          </a:p>
          <a:p>
            <a:pPr marL="1143000" lvl="2" indent="-285750"/>
            <a:r>
              <a:rPr lang="en-US" altLang="ja-JP" sz="1600" dirty="0"/>
              <a:t>The selection, </a:t>
            </a:r>
            <a:r>
              <a:rPr lang="ja-JP" altLang="en-US" sz="1600" dirty="0"/>
              <a:t>“</a:t>
            </a:r>
            <a:r>
              <a:rPr lang="en-US" altLang="ja-JP" sz="1600" dirty="0"/>
              <a:t>destruction of reference to the key directly followed by a request for garbage collection</a:t>
            </a:r>
            <a:r>
              <a:rPr lang="ja-JP" altLang="en-US" sz="1600" dirty="0"/>
              <a:t>” </a:t>
            </a:r>
            <a:r>
              <a:rPr lang="en-US" altLang="ja-JP" sz="1600" dirty="0"/>
              <a:t>mentions implicitly any kind of  memory management for releasing the memory for keys and key materials that are allocated and no longer needed.</a:t>
            </a:r>
          </a:p>
          <a:p>
            <a:pPr marL="1143000" lvl="2" indent="-285750"/>
            <a:endParaRPr lang="ja-JP" altLang="en-US" sz="1600" dirty="0"/>
          </a:p>
          <a:p>
            <a:pPr marL="857250" lvl="1" indent="-342900">
              <a:buFont typeface="+mj-lt"/>
              <a:buAutoNum type="arabicPeriod"/>
            </a:pPr>
            <a:r>
              <a:rPr lang="en-US" altLang="ja-JP" sz="1600" dirty="0"/>
              <a:t>Add following description to the selection with garbage collection in FCS_CKM.4.1.</a:t>
            </a:r>
          </a:p>
        </p:txBody>
      </p:sp>
      <p:sp>
        <p:nvSpPr>
          <p:cNvPr id="11" name="正方形/長方形 7">
            <a:extLst>
              <a:ext uri="{FF2B5EF4-FFF2-40B4-BE49-F238E27FC236}">
                <a16:creationId xmlns:a16="http://schemas.microsoft.com/office/drawing/2014/main" id="{B5C545E6-46ED-4838-88B6-AC35916FB0F0}"/>
              </a:ext>
            </a:extLst>
          </p:cNvPr>
          <p:cNvSpPr/>
          <p:nvPr/>
        </p:nvSpPr>
        <p:spPr>
          <a:xfrm>
            <a:off x="224338" y="3688251"/>
            <a:ext cx="8749133" cy="1246495"/>
          </a:xfrm>
          <a:prstGeom prst="rect">
            <a:avLst/>
          </a:prstGeom>
          <a:solidFill>
            <a:schemeClr val="accent6">
              <a:lumMod val="20000"/>
              <a:lumOff val="80000"/>
            </a:schemeClr>
          </a:solidFill>
          <a:ln>
            <a:solidFill>
              <a:schemeClr val="tx1"/>
            </a:solidFill>
          </a:ln>
        </p:spPr>
        <p:txBody>
          <a:bodyPr wrap="square">
            <a:spAutoFit/>
          </a:bodyPr>
          <a:lstStyle>
            <a:defPPr>
              <a:defRPr lang="ja-JP"/>
            </a:defPPr>
            <a:lvl1pPr marL="0" algn="l" defTabSz="914228" rtl="0" eaLnBrk="1" latinLnBrk="0" hangingPunct="1">
              <a:defRPr kumimoji="1" sz="1800" kern="1200">
                <a:solidFill>
                  <a:schemeClr val="tx1"/>
                </a:solidFill>
                <a:latin typeface="+mn-lt"/>
                <a:ea typeface="+mn-ea"/>
                <a:cs typeface="+mn-cs"/>
              </a:defRPr>
            </a:lvl1pPr>
            <a:lvl2pPr marL="457114" algn="l" defTabSz="914228" rtl="0" eaLnBrk="1" latinLnBrk="0" hangingPunct="1">
              <a:defRPr kumimoji="1" sz="1800" kern="1200">
                <a:solidFill>
                  <a:schemeClr val="tx1"/>
                </a:solidFill>
                <a:latin typeface="+mn-lt"/>
                <a:ea typeface="+mn-ea"/>
                <a:cs typeface="+mn-cs"/>
              </a:defRPr>
            </a:lvl2pPr>
            <a:lvl3pPr marL="914228" algn="l" defTabSz="914228" rtl="0" eaLnBrk="1" latinLnBrk="0" hangingPunct="1">
              <a:defRPr kumimoji="1" sz="1800" kern="1200">
                <a:solidFill>
                  <a:schemeClr val="tx1"/>
                </a:solidFill>
                <a:latin typeface="+mn-lt"/>
                <a:ea typeface="+mn-ea"/>
                <a:cs typeface="+mn-cs"/>
              </a:defRPr>
            </a:lvl3pPr>
            <a:lvl4pPr marL="1371342" algn="l" defTabSz="914228" rtl="0" eaLnBrk="1" latinLnBrk="0" hangingPunct="1">
              <a:defRPr kumimoji="1" sz="1800" kern="1200">
                <a:solidFill>
                  <a:schemeClr val="tx1"/>
                </a:solidFill>
                <a:latin typeface="+mn-lt"/>
                <a:ea typeface="+mn-ea"/>
                <a:cs typeface="+mn-cs"/>
              </a:defRPr>
            </a:lvl4pPr>
            <a:lvl5pPr marL="1828456" algn="l" defTabSz="914228" rtl="0" eaLnBrk="1" latinLnBrk="0" hangingPunct="1">
              <a:defRPr kumimoji="1" sz="1800" kern="1200">
                <a:solidFill>
                  <a:schemeClr val="tx1"/>
                </a:solidFill>
                <a:latin typeface="+mn-lt"/>
                <a:ea typeface="+mn-ea"/>
                <a:cs typeface="+mn-cs"/>
              </a:defRPr>
            </a:lvl5pPr>
            <a:lvl6pPr marL="2285570" algn="l" defTabSz="914228" rtl="0" eaLnBrk="1" latinLnBrk="0" hangingPunct="1">
              <a:defRPr kumimoji="1" sz="1800" kern="1200">
                <a:solidFill>
                  <a:schemeClr val="tx1"/>
                </a:solidFill>
                <a:latin typeface="+mn-lt"/>
                <a:ea typeface="+mn-ea"/>
                <a:cs typeface="+mn-cs"/>
              </a:defRPr>
            </a:lvl6pPr>
            <a:lvl7pPr marL="2742684" algn="l" defTabSz="914228" rtl="0" eaLnBrk="1" latinLnBrk="0" hangingPunct="1">
              <a:defRPr kumimoji="1" sz="1800" kern="1200">
                <a:solidFill>
                  <a:schemeClr val="tx1"/>
                </a:solidFill>
                <a:latin typeface="+mn-lt"/>
                <a:ea typeface="+mn-ea"/>
                <a:cs typeface="+mn-cs"/>
              </a:defRPr>
            </a:lvl7pPr>
            <a:lvl8pPr marL="3199798" algn="l" defTabSz="914228" rtl="0" eaLnBrk="1" latinLnBrk="0" hangingPunct="1">
              <a:defRPr kumimoji="1" sz="1800" kern="1200">
                <a:solidFill>
                  <a:schemeClr val="tx1"/>
                </a:solidFill>
                <a:latin typeface="+mn-lt"/>
                <a:ea typeface="+mn-ea"/>
                <a:cs typeface="+mn-cs"/>
              </a:defRPr>
            </a:lvl8pPr>
            <a:lvl9pPr marL="3656913" algn="l" defTabSz="914228" rtl="0" eaLnBrk="1" latinLnBrk="0" hangingPunct="1">
              <a:defRPr kumimoji="1" sz="1800" kern="1200">
                <a:solidFill>
                  <a:schemeClr val="tx1"/>
                </a:solidFill>
                <a:latin typeface="+mn-lt"/>
                <a:ea typeface="+mn-ea"/>
                <a:cs typeface="+mn-cs"/>
              </a:defRPr>
            </a:lvl9pPr>
          </a:lstStyle>
          <a:p>
            <a:pPr lvl="0">
              <a:lnSpc>
                <a:spcPts val="1800"/>
              </a:lnSpc>
              <a:spcBef>
                <a:spcPts val="600"/>
              </a:spcBef>
              <a:spcAft>
                <a:spcPts val="800"/>
              </a:spcAft>
              <a:buClr>
                <a:srgbClr val="548DD4"/>
              </a:buClr>
              <a:buSzPts val="800"/>
            </a:pPr>
            <a:r>
              <a:rPr lang="en-US" altLang="ja-JP" sz="1200" b="1" dirty="0">
                <a:latin typeface="Times New Roman" panose="02020603050405020304" pitchFamily="18" charset="0"/>
                <a:ea typeface="Times New Roman" panose="02020603050405020304" pitchFamily="18" charset="0"/>
              </a:rPr>
              <a:t>FCS_CKM.4.1 Refinement:</a:t>
            </a:r>
            <a:r>
              <a:rPr lang="en-US" altLang="ja-JP" sz="1200" dirty="0">
                <a:latin typeface="Times New Roman" panose="02020603050405020304" pitchFamily="18" charset="0"/>
                <a:ea typeface="Times New Roman" panose="02020603050405020304" pitchFamily="18" charset="0"/>
              </a:rPr>
              <a:t> The TSF shall destroy</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dirty="0">
                <a:latin typeface="Times New Roman" panose="02020603050405020304" pitchFamily="18" charset="0"/>
                <a:ea typeface="Times New Roman" panose="02020603050405020304" pitchFamily="18" charset="0"/>
              </a:rPr>
              <a:t> cryptographic keys in accordance with a specified cryptographic key destruction method [</a:t>
            </a:r>
            <a:r>
              <a:rPr lang="en-US" altLang="ja-JP" sz="1200" b="1" dirty="0">
                <a:latin typeface="Times New Roman" panose="02020603050405020304" pitchFamily="18" charset="0"/>
                <a:ea typeface="Times New Roman" panose="02020603050405020304" pitchFamily="18" charset="0"/>
              </a:rPr>
              <a:t>selection:</a:t>
            </a:r>
            <a:br>
              <a:rPr lang="en-US" altLang="ja-JP" sz="1200" b="1" dirty="0">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For volatile memory, the destruction shall be executed by a</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single overwrite consisting of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a pseudo-random pattern using the TSF’s RBG, zeroes, ones, a new value of a key, [</a:t>
            </a:r>
            <a:r>
              <a:rPr lang="en-US" altLang="ja-JP" sz="1200" b="1" dirty="0">
                <a:latin typeface="Times New Roman" panose="02020603050405020304" pitchFamily="18" charset="0"/>
                <a:ea typeface="Times New Roman" panose="02020603050405020304" pitchFamily="18" charset="0"/>
              </a:rPr>
              <a:t>assignment</a:t>
            </a:r>
            <a:r>
              <a:rPr lang="en-US" altLang="ja-JP" sz="1200" b="1" i="1" dirty="0">
                <a:latin typeface="Times New Roman" panose="02020603050405020304" pitchFamily="18" charset="0"/>
                <a:ea typeface="Times New Roman" panose="02020603050405020304" pitchFamily="18" charset="0"/>
              </a:rPr>
              <a:t>: any value that does not contain any CSP]], removal of power to the memory,</a:t>
            </a:r>
            <a:r>
              <a:rPr lang="en-US" altLang="ja-JP" sz="1200" b="1" i="1" dirty="0">
                <a:solidFill>
                  <a:srgbClr val="FF0000"/>
                </a:solidFill>
                <a:latin typeface="Times New Roman" panose="02020603050405020304" pitchFamily="18" charset="0"/>
                <a:ea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destruction of reference to the key directly followed by a request for garbage collection</a:t>
            </a:r>
            <a:r>
              <a:rPr lang="ja-JP" altLang="en-US" sz="1200" b="1" i="1" dirty="0">
                <a:latin typeface="Times New Roman" panose="02020603050405020304" pitchFamily="18" charset="0"/>
                <a:ea typeface="Times New Roman" panose="02020603050405020304" pitchFamily="18" charset="0"/>
              </a:rPr>
              <a:t> </a:t>
            </a:r>
            <a:r>
              <a:rPr lang="en-US" altLang="ja-JP" sz="1200" b="1" i="1" dirty="0">
                <a:solidFill>
                  <a:schemeClr val="accent1"/>
                </a:solidFill>
                <a:latin typeface="Times New Roman" panose="02020603050405020304" pitchFamily="18" charset="0"/>
                <a:ea typeface="Times New Roman" panose="02020603050405020304" pitchFamily="18" charset="0"/>
              </a:rPr>
              <a:t>or memory management</a:t>
            </a:r>
            <a:r>
              <a:rPr lang="en-US" altLang="ja-JP" sz="1200" b="1" i="1" dirty="0">
                <a:latin typeface="Times New Roman" panose="02020603050405020304" pitchFamily="18" charset="0"/>
                <a:ea typeface="Times New Roman" panose="02020603050405020304" pitchFamily="18" charset="0"/>
              </a:rPr>
              <a:t>];</a:t>
            </a:r>
            <a:endParaRPr lang="en-US" altLang="ja-JP" sz="1200" b="1" i="1"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895055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Proposal for Modification of FCS_CKM.4.1 1/2</a:t>
            </a:r>
            <a:endParaRPr lang="en-US" altLang="en-US" dirty="0"/>
          </a:p>
        </p:txBody>
      </p:sp>
      <p:sp>
        <p:nvSpPr>
          <p:cNvPr id="19" name="Rectangle 3">
            <a:extLst>
              <a:ext uri="{FF2B5EF4-FFF2-40B4-BE49-F238E27FC236}">
                <a16:creationId xmlns:a16="http://schemas.microsoft.com/office/drawing/2014/main" id="{DEC9BF5F-3C82-439D-8240-A21422512062}"/>
              </a:ext>
            </a:extLst>
          </p:cNvPr>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20" name="Rectangle 4">
            <a:extLst>
              <a:ext uri="{FF2B5EF4-FFF2-40B4-BE49-F238E27FC236}">
                <a16:creationId xmlns:a16="http://schemas.microsoft.com/office/drawing/2014/main" id="{3A4C6F5E-2A41-4AC0-8C38-F8075309DCCC}"/>
              </a:ext>
            </a:extLst>
          </p:cNvPr>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21" name="Text Box 7">
            <a:extLst>
              <a:ext uri="{FF2B5EF4-FFF2-40B4-BE49-F238E27FC236}">
                <a16:creationId xmlns:a16="http://schemas.microsoft.com/office/drawing/2014/main" id="{4A550F9A-4B4B-43B0-B32F-4DD6831A15BB}"/>
              </a:ext>
            </a:extLst>
          </p:cNvPr>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dirty="0">
              <a:solidFill>
                <a:srgbClr val="FFFFFF"/>
              </a:solidFill>
              <a:latin typeface="Arial" charset="0"/>
              <a:cs typeface="Arial" charset="0"/>
              <a:sym typeface="Arial" charset="0"/>
            </a:endParaRPr>
          </a:p>
        </p:txBody>
      </p:sp>
      <p:sp>
        <p:nvSpPr>
          <p:cNvPr id="12" name="テキスト プレースホルダー 8">
            <a:extLst>
              <a:ext uri="{FF2B5EF4-FFF2-40B4-BE49-F238E27FC236}">
                <a16:creationId xmlns:a16="http://schemas.microsoft.com/office/drawing/2014/main" id="{94411590-3B20-4023-B76B-6D5954A96973}"/>
              </a:ext>
            </a:extLst>
          </p:cNvPr>
          <p:cNvSpPr txBox="1">
            <a:spLocks/>
          </p:cNvSpPr>
          <p:nvPr/>
        </p:nvSpPr>
        <p:spPr>
          <a:xfrm>
            <a:off x="104726" y="1117471"/>
            <a:ext cx="8228325" cy="588211"/>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285750" indent="-285750">
              <a:buFont typeface="Wingdings" panose="05000000000000000000" pitchFamily="2" charset="2"/>
              <a:buChar char="l"/>
            </a:pPr>
            <a:r>
              <a:rPr lang="en-US" altLang="ja-JP" sz="1800" kern="0" dirty="0"/>
              <a:t>SFR:FCS_CKM.4.1</a:t>
            </a:r>
          </a:p>
          <a:p>
            <a:endParaRPr lang="en-US" altLang="ja-JP" sz="2000" kern="0" dirty="0"/>
          </a:p>
          <a:p>
            <a:pPr marL="285750" indent="-285750">
              <a:buFont typeface="Wingdings" panose="05000000000000000000" pitchFamily="2" charset="2"/>
              <a:buChar char="l"/>
            </a:pPr>
            <a:endParaRPr lang="en-US" altLang="ja-JP" sz="1000" kern="0" dirty="0"/>
          </a:p>
          <a:p>
            <a:pPr marL="285750" indent="-285750">
              <a:buFont typeface="Wingdings" panose="05000000000000000000" pitchFamily="2" charset="2"/>
              <a:buChar char="l"/>
            </a:pPr>
            <a:endParaRPr lang="en-US" altLang="ja-JP" sz="2000" kern="0" dirty="0"/>
          </a:p>
          <a:p>
            <a:pPr marL="285750" indent="-285750">
              <a:buFont typeface="Wingdings" panose="05000000000000000000" pitchFamily="2" charset="2"/>
              <a:buChar char="l"/>
            </a:pPr>
            <a:endParaRPr lang="en-US" altLang="ja-JP" sz="2000" kern="0" dirty="0"/>
          </a:p>
          <a:p>
            <a:pPr marL="285750" indent="-285750">
              <a:buFont typeface="Wingdings" panose="05000000000000000000" pitchFamily="2" charset="2"/>
              <a:buChar char="l"/>
            </a:pPr>
            <a:endParaRPr lang="en-US" altLang="ja-JP" sz="2000" kern="0" dirty="0"/>
          </a:p>
          <a:p>
            <a:pPr marL="39688" indent="0">
              <a:buNone/>
            </a:pPr>
            <a:endParaRPr lang="en-US" altLang="ja-JP" sz="2000" kern="0" dirty="0"/>
          </a:p>
          <a:p>
            <a:pPr marL="285750" indent="-285750">
              <a:buFont typeface="Wingdings" panose="05000000000000000000" pitchFamily="2" charset="2"/>
              <a:buChar char="l"/>
            </a:pPr>
            <a:r>
              <a:rPr lang="en-US" altLang="ja-JP" sz="1400" kern="0" dirty="0"/>
              <a:t>Issues</a:t>
            </a:r>
          </a:p>
          <a:p>
            <a:pPr marL="800100" lvl="1">
              <a:buFont typeface="Wingdings" panose="05000000000000000000" pitchFamily="2" charset="2"/>
              <a:buChar char="p"/>
            </a:pPr>
            <a:r>
              <a:rPr lang="en-US" altLang="ja-JP" sz="1400" kern="0" dirty="0"/>
              <a:t>If we select </a:t>
            </a:r>
            <a:r>
              <a:rPr lang="ja-JP" altLang="en-US" sz="1400" kern="0" dirty="0"/>
              <a:t>“</a:t>
            </a:r>
            <a:r>
              <a:rPr lang="en-US" altLang="ja-JP" sz="1400" kern="0" dirty="0"/>
              <a:t>destruction of reference to the key directly followed by a request for garbage collection</a:t>
            </a:r>
            <a:r>
              <a:rPr lang="ja-JP" altLang="en-US" sz="1400" kern="0" dirty="0"/>
              <a:t>”</a:t>
            </a:r>
            <a:r>
              <a:rPr lang="en-US" altLang="ja-JP" sz="1400" kern="0" dirty="0"/>
              <a:t>, we can’t find what we should test for the case as described in the following table. </a:t>
            </a:r>
          </a:p>
        </p:txBody>
      </p:sp>
      <p:sp>
        <p:nvSpPr>
          <p:cNvPr id="14" name="正方形/長方形 7">
            <a:extLst>
              <a:ext uri="{FF2B5EF4-FFF2-40B4-BE49-F238E27FC236}">
                <a16:creationId xmlns:a16="http://schemas.microsoft.com/office/drawing/2014/main" id="{014765D1-A3EC-447F-88FF-CAAF202F4B23}"/>
              </a:ext>
            </a:extLst>
          </p:cNvPr>
          <p:cNvSpPr/>
          <p:nvPr/>
        </p:nvSpPr>
        <p:spPr>
          <a:xfrm>
            <a:off x="271464" y="1493830"/>
            <a:ext cx="8668872" cy="2148152"/>
          </a:xfrm>
          <a:prstGeom prst="rect">
            <a:avLst/>
          </a:prstGeom>
          <a:solidFill>
            <a:srgbClr val="92D050"/>
          </a:solidFill>
          <a:ln>
            <a:solidFill>
              <a:schemeClr val="tx1"/>
            </a:solidFill>
          </a:ln>
        </p:spPr>
        <p:txBody>
          <a:bodyPr wrap="square">
            <a:spAutoFit/>
          </a:bodyPr>
          <a:lstStyle>
            <a:defPPr>
              <a:defRPr lang="ja-JP"/>
            </a:defPPr>
            <a:lvl1pPr marL="0" algn="l" defTabSz="914228" rtl="0" eaLnBrk="1" latinLnBrk="0" hangingPunct="1">
              <a:defRPr kumimoji="1" sz="1800" kern="1200">
                <a:solidFill>
                  <a:schemeClr val="tx1"/>
                </a:solidFill>
                <a:latin typeface="+mn-lt"/>
                <a:ea typeface="+mn-ea"/>
                <a:cs typeface="+mn-cs"/>
              </a:defRPr>
            </a:lvl1pPr>
            <a:lvl2pPr marL="457114" algn="l" defTabSz="914228" rtl="0" eaLnBrk="1" latinLnBrk="0" hangingPunct="1">
              <a:defRPr kumimoji="1" sz="1800" kern="1200">
                <a:solidFill>
                  <a:schemeClr val="tx1"/>
                </a:solidFill>
                <a:latin typeface="+mn-lt"/>
                <a:ea typeface="+mn-ea"/>
                <a:cs typeface="+mn-cs"/>
              </a:defRPr>
            </a:lvl2pPr>
            <a:lvl3pPr marL="914228" algn="l" defTabSz="914228" rtl="0" eaLnBrk="1" latinLnBrk="0" hangingPunct="1">
              <a:defRPr kumimoji="1" sz="1800" kern="1200">
                <a:solidFill>
                  <a:schemeClr val="tx1"/>
                </a:solidFill>
                <a:latin typeface="+mn-lt"/>
                <a:ea typeface="+mn-ea"/>
                <a:cs typeface="+mn-cs"/>
              </a:defRPr>
            </a:lvl3pPr>
            <a:lvl4pPr marL="1371342" algn="l" defTabSz="914228" rtl="0" eaLnBrk="1" latinLnBrk="0" hangingPunct="1">
              <a:defRPr kumimoji="1" sz="1800" kern="1200">
                <a:solidFill>
                  <a:schemeClr val="tx1"/>
                </a:solidFill>
                <a:latin typeface="+mn-lt"/>
                <a:ea typeface="+mn-ea"/>
                <a:cs typeface="+mn-cs"/>
              </a:defRPr>
            </a:lvl4pPr>
            <a:lvl5pPr marL="1828456" algn="l" defTabSz="914228" rtl="0" eaLnBrk="1" latinLnBrk="0" hangingPunct="1">
              <a:defRPr kumimoji="1" sz="1800" kern="1200">
                <a:solidFill>
                  <a:schemeClr val="tx1"/>
                </a:solidFill>
                <a:latin typeface="+mn-lt"/>
                <a:ea typeface="+mn-ea"/>
                <a:cs typeface="+mn-cs"/>
              </a:defRPr>
            </a:lvl5pPr>
            <a:lvl6pPr marL="2285570" algn="l" defTabSz="914228" rtl="0" eaLnBrk="1" latinLnBrk="0" hangingPunct="1">
              <a:defRPr kumimoji="1" sz="1800" kern="1200">
                <a:solidFill>
                  <a:schemeClr val="tx1"/>
                </a:solidFill>
                <a:latin typeface="+mn-lt"/>
                <a:ea typeface="+mn-ea"/>
                <a:cs typeface="+mn-cs"/>
              </a:defRPr>
            </a:lvl6pPr>
            <a:lvl7pPr marL="2742684" algn="l" defTabSz="914228" rtl="0" eaLnBrk="1" latinLnBrk="0" hangingPunct="1">
              <a:defRPr kumimoji="1" sz="1800" kern="1200">
                <a:solidFill>
                  <a:schemeClr val="tx1"/>
                </a:solidFill>
                <a:latin typeface="+mn-lt"/>
                <a:ea typeface="+mn-ea"/>
                <a:cs typeface="+mn-cs"/>
              </a:defRPr>
            </a:lvl7pPr>
            <a:lvl8pPr marL="3199798" algn="l" defTabSz="914228" rtl="0" eaLnBrk="1" latinLnBrk="0" hangingPunct="1">
              <a:defRPr kumimoji="1" sz="1800" kern="1200">
                <a:solidFill>
                  <a:schemeClr val="tx1"/>
                </a:solidFill>
                <a:latin typeface="+mn-lt"/>
                <a:ea typeface="+mn-ea"/>
                <a:cs typeface="+mn-cs"/>
              </a:defRPr>
            </a:lvl8pPr>
            <a:lvl9pPr marL="3656913" algn="l" defTabSz="914228" rtl="0" eaLnBrk="1" latinLnBrk="0" hangingPunct="1">
              <a:defRPr kumimoji="1" sz="1800" kern="1200">
                <a:solidFill>
                  <a:schemeClr val="tx1"/>
                </a:solidFill>
                <a:latin typeface="+mn-lt"/>
                <a:ea typeface="+mn-ea"/>
                <a:cs typeface="+mn-cs"/>
              </a:defRPr>
            </a:lvl9pPr>
          </a:lstStyle>
          <a:p>
            <a:pPr lvl="0">
              <a:lnSpc>
                <a:spcPts val="1800"/>
              </a:lnSpc>
              <a:spcBef>
                <a:spcPts val="600"/>
              </a:spcBef>
              <a:spcAft>
                <a:spcPts val="800"/>
              </a:spcAft>
              <a:buClr>
                <a:srgbClr val="548DD4"/>
              </a:buClr>
              <a:buSzPts val="800"/>
            </a:pPr>
            <a:r>
              <a:rPr lang="en-US" altLang="ja-JP" sz="1200" b="1" dirty="0">
                <a:latin typeface="Times New Roman" panose="02020603050405020304" pitchFamily="18" charset="0"/>
                <a:ea typeface="Times New Roman" panose="02020603050405020304" pitchFamily="18" charset="0"/>
              </a:rPr>
              <a:t>FCS_CKM.4.1 Refinement:</a:t>
            </a:r>
            <a:r>
              <a:rPr lang="en-US" altLang="ja-JP" sz="1200" dirty="0">
                <a:latin typeface="Times New Roman" panose="02020603050405020304" pitchFamily="18" charset="0"/>
                <a:ea typeface="Times New Roman" panose="02020603050405020304" pitchFamily="18" charset="0"/>
              </a:rPr>
              <a:t> The TSF shall destroy</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dirty="0">
                <a:latin typeface="Times New Roman" panose="02020603050405020304" pitchFamily="18" charset="0"/>
                <a:ea typeface="Times New Roman" panose="02020603050405020304" pitchFamily="18" charset="0"/>
              </a:rPr>
              <a:t> cryptographic keys in accordance with a specified cryptographic key destruction method [</a:t>
            </a:r>
            <a:r>
              <a:rPr lang="en-US" altLang="ja-JP" sz="1200" b="1" dirty="0">
                <a:latin typeface="Times New Roman" panose="02020603050405020304" pitchFamily="18" charset="0"/>
                <a:ea typeface="Times New Roman" panose="02020603050405020304" pitchFamily="18" charset="0"/>
              </a:rPr>
              <a:t>selection:</a:t>
            </a:r>
            <a:br>
              <a:rPr lang="en-US" altLang="ja-JP" sz="1200" b="1" dirty="0">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For volatile memory, the destruction shall be executed by a</a:t>
            </a:r>
            <a:r>
              <a:rPr lang="en-US" altLang="ja-JP" sz="1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ja-JP" sz="1200" b="1" i="1" dirty="0">
                <a:latin typeface="Times New Roman" panose="02020603050405020304" pitchFamily="18" charset="0"/>
                <a:ea typeface="Times New Roman" panose="02020603050405020304" pitchFamily="18" charset="0"/>
              </a:rPr>
              <a:t>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single overwrite consisting of [</a:t>
            </a:r>
            <a:r>
              <a:rPr lang="en-US" altLang="ja-JP" sz="1200" b="1" dirty="0">
                <a:latin typeface="Times New Roman" panose="02020603050405020304" pitchFamily="18" charset="0"/>
                <a:ea typeface="Times New Roman" panose="02020603050405020304" pitchFamily="18" charset="0"/>
              </a:rPr>
              <a:t>selection</a:t>
            </a:r>
            <a:r>
              <a:rPr lang="en-US" altLang="ja-JP" sz="1200" b="1" i="1" dirty="0">
                <a:latin typeface="Times New Roman" panose="02020603050405020304" pitchFamily="18" charset="0"/>
                <a:ea typeface="Times New Roman" panose="02020603050405020304" pitchFamily="18" charset="0"/>
              </a:rPr>
              <a:t>: a pseudo-random pattern using the TSF’s RBG, zeroes, ones, a new value of a key, [</a:t>
            </a:r>
            <a:r>
              <a:rPr lang="en-US" altLang="ja-JP" sz="1200" b="1" dirty="0">
                <a:latin typeface="Times New Roman" panose="02020603050405020304" pitchFamily="18" charset="0"/>
                <a:ea typeface="Times New Roman" panose="02020603050405020304" pitchFamily="18" charset="0"/>
              </a:rPr>
              <a:t>assignment</a:t>
            </a:r>
            <a:r>
              <a:rPr lang="en-US" altLang="ja-JP" sz="1200" b="1" i="1" dirty="0">
                <a:latin typeface="Times New Roman" panose="02020603050405020304" pitchFamily="18" charset="0"/>
                <a:ea typeface="Times New Roman" panose="02020603050405020304" pitchFamily="18" charset="0"/>
              </a:rPr>
              <a:t>: any value that does not contain any CSP]], </a:t>
            </a:r>
            <a:r>
              <a:rPr lang="en-US" altLang="ja-JP" sz="1200" b="1" i="1" dirty="0">
                <a:solidFill>
                  <a:srgbClr val="FF0000"/>
                </a:solidFill>
                <a:latin typeface="Times New Roman" panose="02020603050405020304" pitchFamily="18" charset="0"/>
                <a:ea typeface="Times New Roman" panose="02020603050405020304" pitchFamily="18" charset="0"/>
              </a:rPr>
              <a:t>removal of power to the memory, destruction of reference to the key directly followed by a request for garbage collection</a:t>
            </a:r>
            <a:r>
              <a:rPr lang="en-US" altLang="ja-JP" sz="1200" b="1" i="1" dirty="0">
                <a:latin typeface="Times New Roman" panose="02020603050405020304" pitchFamily="18" charset="0"/>
                <a:ea typeface="Times New Roman" panose="02020603050405020304" pitchFamily="18" charset="0"/>
              </a:rPr>
              <a:t>];</a:t>
            </a:r>
            <a:br>
              <a:rPr lang="en-US" altLang="ja-JP" sz="1200" b="1" i="1" dirty="0">
                <a:latin typeface="Times New Roman" panose="02020603050405020304" pitchFamily="18" charset="0"/>
                <a:ea typeface="Times New Roman" panose="02020603050405020304" pitchFamily="18" charset="0"/>
              </a:rPr>
            </a:br>
            <a:r>
              <a:rPr lang="en-US" altLang="ja-JP" sz="1200" b="1" i="1" dirty="0">
                <a:latin typeface="Times New Roman" panose="02020603050405020304" pitchFamily="18" charset="0"/>
                <a:ea typeface="Times New Roman" panose="02020603050405020304" pitchFamily="18" charset="0"/>
              </a:rPr>
              <a:t>(snip)</a:t>
            </a:r>
            <a:br>
              <a:rPr lang="en-US" altLang="ja-JP" sz="1200" dirty="0">
                <a:latin typeface="Times New Roman" panose="02020603050405020304" pitchFamily="18" charset="0"/>
                <a:ea typeface="Times New Roman" panose="02020603050405020304" pitchFamily="18" charset="0"/>
              </a:rPr>
            </a:br>
            <a:r>
              <a:rPr lang="en-US" altLang="ja-JP" sz="1200" dirty="0">
                <a:latin typeface="Times New Roman" panose="02020603050405020304" pitchFamily="18" charset="0"/>
                <a:ea typeface="Times New Roman" panose="02020603050405020304" pitchFamily="18" charset="0"/>
              </a:rPr>
              <a:t>Test 1: </a:t>
            </a:r>
            <a:r>
              <a:rPr lang="en-US" altLang="ja-JP" sz="1200" b="1" dirty="0">
                <a:solidFill>
                  <a:srgbClr val="FF0000"/>
                </a:solidFill>
                <a:latin typeface="Times New Roman" panose="02020603050405020304" pitchFamily="18" charset="0"/>
                <a:ea typeface="Times New Roman" panose="02020603050405020304" pitchFamily="18" charset="0"/>
              </a:rPr>
              <a:t>Applied to each key held as in volatile memory and subject to destruction by overwrite by the TOE </a:t>
            </a:r>
            <a:r>
              <a:rPr lang="en-US" altLang="ja-JP" sz="1200" dirty="0">
                <a:latin typeface="Times New Roman" panose="02020603050405020304" pitchFamily="18" charset="0"/>
                <a:ea typeface="Times New Roman" panose="02020603050405020304" pitchFamily="18" charset="0"/>
              </a:rPr>
              <a:t>(whether or not the value is subsequently encrypted for storage in volatile or non-volatile memory). </a:t>
            </a:r>
            <a:r>
              <a:rPr lang="en-US" altLang="ja-JP" sz="1200" b="1" dirty="0">
                <a:solidFill>
                  <a:srgbClr val="FF0000"/>
                </a:solidFill>
                <a:latin typeface="Times New Roman" panose="02020603050405020304" pitchFamily="18" charset="0"/>
                <a:ea typeface="Times New Roman" panose="02020603050405020304" pitchFamily="18" charset="0"/>
              </a:rPr>
              <a:t>In the case where the only selection made for the destruction method key was removal of power, then this test is unnecessary. </a:t>
            </a:r>
            <a:endParaRPr lang="en-US" altLang="ja-JP" sz="1200" b="1" i="1"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908044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Proposal for Modification of FCS_CKM.4.1 1/2</a:t>
            </a:r>
            <a:endParaRPr lang="en-US" altLang="en-US" dirty="0"/>
          </a:p>
        </p:txBody>
      </p:sp>
      <p:sp>
        <p:nvSpPr>
          <p:cNvPr id="19" name="Rectangle 3">
            <a:extLst>
              <a:ext uri="{FF2B5EF4-FFF2-40B4-BE49-F238E27FC236}">
                <a16:creationId xmlns:a16="http://schemas.microsoft.com/office/drawing/2014/main" id="{DEC9BF5F-3C82-439D-8240-A21422512062}"/>
              </a:ext>
            </a:extLst>
          </p:cNvPr>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20" name="Rectangle 4">
            <a:extLst>
              <a:ext uri="{FF2B5EF4-FFF2-40B4-BE49-F238E27FC236}">
                <a16:creationId xmlns:a16="http://schemas.microsoft.com/office/drawing/2014/main" id="{3A4C6F5E-2A41-4AC0-8C38-F8075309DCCC}"/>
              </a:ext>
            </a:extLst>
          </p:cNvPr>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21" name="Text Box 7">
            <a:extLst>
              <a:ext uri="{FF2B5EF4-FFF2-40B4-BE49-F238E27FC236}">
                <a16:creationId xmlns:a16="http://schemas.microsoft.com/office/drawing/2014/main" id="{4A550F9A-4B4B-43B0-B32F-4DD6831A15BB}"/>
              </a:ext>
            </a:extLst>
          </p:cNvPr>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31</a:t>
            </a:fld>
            <a:endParaRPr lang="en-US" altLang="en-US" sz="1100" dirty="0">
              <a:solidFill>
                <a:srgbClr val="FFFFFF"/>
              </a:solidFill>
              <a:latin typeface="Arial" charset="0"/>
              <a:cs typeface="Arial" charset="0"/>
              <a:sym typeface="Arial" charset="0"/>
            </a:endParaRPr>
          </a:p>
        </p:txBody>
      </p:sp>
      <p:graphicFrame>
        <p:nvGraphicFramePr>
          <p:cNvPr id="13" name="表 9">
            <a:extLst>
              <a:ext uri="{FF2B5EF4-FFF2-40B4-BE49-F238E27FC236}">
                <a16:creationId xmlns:a16="http://schemas.microsoft.com/office/drawing/2014/main" id="{A2BA72D1-9907-4E46-8822-F03667A96DD4}"/>
              </a:ext>
            </a:extLst>
          </p:cNvPr>
          <p:cNvGraphicFramePr>
            <a:graphicFrameLocks noGrp="1"/>
          </p:cNvGraphicFramePr>
          <p:nvPr>
            <p:extLst>
              <p:ext uri="{D42A27DB-BD31-4B8C-83A1-F6EECF244321}">
                <p14:modId xmlns:p14="http://schemas.microsoft.com/office/powerpoint/2010/main" val="4223162829"/>
              </p:ext>
            </p:extLst>
          </p:nvPr>
        </p:nvGraphicFramePr>
        <p:xfrm>
          <a:off x="127000" y="1270000"/>
          <a:ext cx="8522270" cy="3108960"/>
        </p:xfrm>
        <a:graphic>
          <a:graphicData uri="http://schemas.openxmlformats.org/drawingml/2006/table">
            <a:tbl>
              <a:tblPr firstRow="1" bandRow="1">
                <a:tableStyleId>{5C22544A-7EE6-4342-B048-85BDC9FD1C3A}</a:tableStyleId>
              </a:tblPr>
              <a:tblGrid>
                <a:gridCol w="516467">
                  <a:extLst>
                    <a:ext uri="{9D8B030D-6E8A-4147-A177-3AD203B41FA5}">
                      <a16:colId xmlns:a16="http://schemas.microsoft.com/office/drawing/2014/main" val="20000"/>
                    </a:ext>
                  </a:extLst>
                </a:gridCol>
                <a:gridCol w="3528320">
                  <a:extLst>
                    <a:ext uri="{9D8B030D-6E8A-4147-A177-3AD203B41FA5}">
                      <a16:colId xmlns:a16="http://schemas.microsoft.com/office/drawing/2014/main" val="20001"/>
                    </a:ext>
                  </a:extLst>
                </a:gridCol>
                <a:gridCol w="2857500">
                  <a:extLst>
                    <a:ext uri="{9D8B030D-6E8A-4147-A177-3AD203B41FA5}">
                      <a16:colId xmlns:a16="http://schemas.microsoft.com/office/drawing/2014/main" val="20002"/>
                    </a:ext>
                  </a:extLst>
                </a:gridCol>
                <a:gridCol w="1619983">
                  <a:extLst>
                    <a:ext uri="{9D8B030D-6E8A-4147-A177-3AD203B41FA5}">
                      <a16:colId xmlns:a16="http://schemas.microsoft.com/office/drawing/2014/main" val="20003"/>
                    </a:ext>
                  </a:extLst>
                </a:gridCol>
              </a:tblGrid>
              <a:tr h="523240">
                <a:tc>
                  <a:txBody>
                    <a:bodyPr/>
                    <a:lstStyle/>
                    <a:p>
                      <a:pPr algn="ctr"/>
                      <a:r>
                        <a:rPr kumimoji="1" lang="en-US" altLang="ja-JP" dirty="0"/>
                        <a:t>No.</a:t>
                      </a:r>
                      <a:endParaRPr kumimoji="1" lang="ja-JP" altLang="en-US" dirty="0"/>
                    </a:p>
                  </a:txBody>
                  <a:tcPr/>
                </a:tc>
                <a:tc>
                  <a:txBody>
                    <a:bodyPr/>
                    <a:lstStyle/>
                    <a:p>
                      <a:pPr algn="ctr"/>
                      <a:r>
                        <a:rPr kumimoji="1" lang="en-US" altLang="ja-JP" dirty="0"/>
                        <a:t>The</a:t>
                      </a:r>
                      <a:r>
                        <a:rPr kumimoji="1" lang="en-US" altLang="ja-JP" baseline="0" dirty="0"/>
                        <a:t> selection of SFR</a:t>
                      </a:r>
                      <a:endParaRPr kumimoji="1" lang="ja-JP" alt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Assurance activity Test</a:t>
                      </a:r>
                      <a:endParaRPr kumimoji="1" lang="ja-JP" altLang="en-US" dirty="0"/>
                    </a:p>
                  </a:txBody>
                  <a:tcPr/>
                </a:tc>
                <a:tc>
                  <a:txBody>
                    <a:bodyPr/>
                    <a:lstStyle/>
                    <a:p>
                      <a:pPr algn="ctr"/>
                      <a:r>
                        <a:rPr kumimoji="1" lang="en-US" altLang="ja-JP" dirty="0"/>
                        <a:t>Test</a:t>
                      </a:r>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dirty="0"/>
                        <a:t>1</a:t>
                      </a:r>
                      <a:endParaRPr kumimoji="1" lang="ja-JP" altLang="en-US" dirty="0"/>
                    </a:p>
                  </a:txBody>
                  <a:tcPr/>
                </a:tc>
                <a:tc>
                  <a:txBody>
                    <a:bodyPr/>
                    <a:lstStyle/>
                    <a:p>
                      <a:r>
                        <a:rPr kumimoji="1" lang="en-US" altLang="ja-JP" sz="1200" dirty="0"/>
                        <a:t>single overwrite consisting of  a pseudo-random pattern using the TSF’s RBG, zeroes, ones, a new value of a key, [assignment: any value that does not contain any CSP</a:t>
                      </a:r>
                      <a:endParaRPr kumimoji="1" lang="ja-JP" altLang="en-US" sz="1200" dirty="0"/>
                    </a:p>
                  </a:txBody>
                  <a:tcPr/>
                </a:tc>
                <a:tc>
                  <a:txBody>
                    <a:bodyPr/>
                    <a:lstStyle/>
                    <a:p>
                      <a:r>
                        <a:rPr kumimoji="1" lang="en-US" altLang="ja-JP" sz="1200" dirty="0"/>
                        <a:t>Test 1: Applied to each key held as in volatile memory and subject to destruction by overwrite by the TOE </a:t>
                      </a:r>
                      <a:endParaRPr kumimoji="1" lang="ja-JP" altLang="en-US" sz="1200" dirty="0"/>
                    </a:p>
                  </a:txBody>
                  <a:tcPr/>
                </a:tc>
                <a:tc>
                  <a:txBody>
                    <a:bodyPr/>
                    <a:lstStyle/>
                    <a:p>
                      <a:r>
                        <a:rPr kumimoji="1" lang="en-US" altLang="ja-JP" sz="1200" dirty="0"/>
                        <a:t>Test1</a:t>
                      </a:r>
                      <a:endParaRPr kumimoji="1" lang="ja-JP" altLang="en-US" sz="1200" dirty="0"/>
                    </a:p>
                  </a:txBody>
                  <a:tcPr/>
                </a:tc>
                <a:extLst>
                  <a:ext uri="{0D108BD9-81ED-4DB2-BD59-A6C34878D82A}">
                    <a16:rowId xmlns:a16="http://schemas.microsoft.com/office/drawing/2014/main" val="10001"/>
                  </a:ext>
                </a:extLst>
              </a:tr>
              <a:tr h="370840">
                <a:tc>
                  <a:txBody>
                    <a:bodyPr/>
                    <a:lstStyle/>
                    <a:p>
                      <a:r>
                        <a:rPr kumimoji="1" lang="en-US" altLang="ja-JP" dirty="0"/>
                        <a:t>2</a:t>
                      </a:r>
                      <a:endParaRPr kumimoji="1" lang="ja-JP" altLang="en-US" dirty="0"/>
                    </a:p>
                  </a:txBody>
                  <a:tcPr/>
                </a:tc>
                <a:tc>
                  <a:txBody>
                    <a:bodyPr/>
                    <a:lstStyle/>
                    <a:p>
                      <a:r>
                        <a:rPr kumimoji="1" lang="en-US" altLang="ja-JP" sz="1200" dirty="0"/>
                        <a:t>removal of power to the memory</a:t>
                      </a:r>
                      <a:endParaRPr kumimoji="1" lang="ja-JP" altLang="en-US" sz="1200" dirty="0"/>
                    </a:p>
                  </a:txBody>
                  <a:tcPr/>
                </a:tc>
                <a:tc>
                  <a:txBody>
                    <a:bodyPr/>
                    <a:lstStyle/>
                    <a:p>
                      <a:r>
                        <a:rPr kumimoji="1" lang="en-US" altLang="ja-JP" sz="1200" dirty="0"/>
                        <a:t>In the case where the only selection made for the destruction method key was removal of power, then this test is unnecessary</a:t>
                      </a:r>
                      <a:endParaRPr kumimoji="1" lang="ja-JP" altLang="en-US" sz="1200" dirty="0"/>
                    </a:p>
                  </a:txBody>
                  <a:tcPr/>
                </a:tc>
                <a:tc>
                  <a:txBody>
                    <a:bodyPr/>
                    <a:lstStyle/>
                    <a:p>
                      <a:r>
                        <a:rPr kumimoji="1" lang="en-US" altLang="ja-JP" sz="1200" dirty="0"/>
                        <a:t>Unnecessary</a:t>
                      </a:r>
                      <a:endParaRPr kumimoji="1" lang="ja-JP" altLang="en-US" sz="1200" dirty="0"/>
                    </a:p>
                  </a:txBody>
                  <a:tcPr/>
                </a:tc>
                <a:extLst>
                  <a:ext uri="{0D108BD9-81ED-4DB2-BD59-A6C34878D82A}">
                    <a16:rowId xmlns:a16="http://schemas.microsoft.com/office/drawing/2014/main" val="10002"/>
                  </a:ext>
                </a:extLst>
              </a:tr>
              <a:tr h="370840">
                <a:tc>
                  <a:txBody>
                    <a:bodyPr/>
                    <a:lstStyle/>
                    <a:p>
                      <a:r>
                        <a:rPr kumimoji="1" lang="en-US" altLang="ja-JP" dirty="0"/>
                        <a:t>3</a:t>
                      </a:r>
                      <a:endParaRPr kumimoji="1" lang="ja-JP" altLang="en-US" dirty="0"/>
                    </a:p>
                  </a:txBody>
                  <a:tcPr/>
                </a:tc>
                <a:tc>
                  <a:txBody>
                    <a:bodyPr/>
                    <a:lstStyle/>
                    <a:p>
                      <a:r>
                        <a:rPr kumimoji="1" lang="en-US" altLang="ja-JP" sz="1200" dirty="0"/>
                        <a:t>destruction of reference to the key directly followed by a request for garbage collection</a:t>
                      </a:r>
                      <a:endParaRPr kumimoji="1" lang="ja-JP" altLang="en-US" sz="1200" dirty="0"/>
                    </a:p>
                  </a:txBody>
                  <a:tcPr/>
                </a:tc>
                <a:tc>
                  <a:txBody>
                    <a:bodyPr/>
                    <a:lstStyle/>
                    <a:p>
                      <a:r>
                        <a:rPr kumimoji="1" lang="en-US" altLang="ja-JP" sz="1200" dirty="0"/>
                        <a:t>Not</a:t>
                      </a:r>
                      <a:r>
                        <a:rPr kumimoji="1" lang="en-US" altLang="ja-JP" sz="1200" baseline="0" dirty="0"/>
                        <a:t> documented</a:t>
                      </a:r>
                      <a:endParaRPr kumimoji="1" lang="ja-JP" altLang="en-US" sz="1200" dirty="0"/>
                    </a:p>
                  </a:txBody>
                  <a:tcPr/>
                </a:tc>
                <a:tc>
                  <a:txBody>
                    <a:bodyPr/>
                    <a:lstStyle/>
                    <a:p>
                      <a:r>
                        <a:rPr kumimoji="1" lang="en-US" altLang="ja-JP" sz="1200" dirty="0">
                          <a:solidFill>
                            <a:srgbClr val="FF0000"/>
                          </a:solidFill>
                        </a:rPr>
                        <a:t>N/A</a:t>
                      </a:r>
                      <a:endParaRPr kumimoji="1" lang="ja-JP" altLang="en-US" sz="1200" dirty="0">
                        <a:solidFill>
                          <a:srgbClr val="FF0000"/>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2218213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Proposal for Modification of FCS_CKM.4.1 2/2</a:t>
            </a:r>
            <a:endParaRPr lang="en-US" altLang="en-US" dirty="0"/>
          </a:p>
        </p:txBody>
      </p:sp>
      <p:sp>
        <p:nvSpPr>
          <p:cNvPr id="19" name="Rectangle 3">
            <a:extLst>
              <a:ext uri="{FF2B5EF4-FFF2-40B4-BE49-F238E27FC236}">
                <a16:creationId xmlns:a16="http://schemas.microsoft.com/office/drawing/2014/main" id="{DEC9BF5F-3C82-439D-8240-A21422512062}"/>
              </a:ext>
            </a:extLst>
          </p:cNvPr>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20" name="Rectangle 4">
            <a:extLst>
              <a:ext uri="{FF2B5EF4-FFF2-40B4-BE49-F238E27FC236}">
                <a16:creationId xmlns:a16="http://schemas.microsoft.com/office/drawing/2014/main" id="{3A4C6F5E-2A41-4AC0-8C38-F8075309DCCC}"/>
              </a:ext>
            </a:extLst>
          </p:cNvPr>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21" name="Text Box 7">
            <a:extLst>
              <a:ext uri="{FF2B5EF4-FFF2-40B4-BE49-F238E27FC236}">
                <a16:creationId xmlns:a16="http://schemas.microsoft.com/office/drawing/2014/main" id="{4A550F9A-4B4B-43B0-B32F-4DD6831A15BB}"/>
              </a:ext>
            </a:extLst>
          </p:cNvPr>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32</a:t>
            </a:fld>
            <a:endParaRPr lang="en-US" altLang="en-US" sz="1100" dirty="0">
              <a:solidFill>
                <a:srgbClr val="FFFFFF"/>
              </a:solidFill>
              <a:latin typeface="Arial" charset="0"/>
              <a:cs typeface="Arial" charset="0"/>
              <a:sym typeface="Arial" charset="0"/>
            </a:endParaRPr>
          </a:p>
        </p:txBody>
      </p:sp>
      <p:sp>
        <p:nvSpPr>
          <p:cNvPr id="10" name="テキスト プレースホルダー 3">
            <a:extLst>
              <a:ext uri="{FF2B5EF4-FFF2-40B4-BE49-F238E27FC236}">
                <a16:creationId xmlns:a16="http://schemas.microsoft.com/office/drawing/2014/main" id="{636A0789-9E94-45CA-8C3E-8ED593A3FC00}"/>
              </a:ext>
            </a:extLst>
          </p:cNvPr>
          <p:cNvSpPr txBox="1">
            <a:spLocks/>
          </p:cNvSpPr>
          <p:nvPr/>
        </p:nvSpPr>
        <p:spPr>
          <a:xfrm>
            <a:off x="127000" y="1107538"/>
            <a:ext cx="8190225" cy="490202"/>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altLang="ja-JP" sz="1800" kern="0" dirty="0"/>
              <a:t>Issue:</a:t>
            </a:r>
          </a:p>
          <a:p>
            <a:pPr marL="342900">
              <a:buFont typeface="Wingdings" panose="05000000000000000000" pitchFamily="2" charset="2"/>
              <a:buChar char="l"/>
            </a:pPr>
            <a:r>
              <a:rPr lang="en-US" altLang="ja-JP" sz="1800" kern="0" dirty="0"/>
              <a:t>Test 1 is the only suitable test for volatile memory.</a:t>
            </a:r>
          </a:p>
          <a:p>
            <a:pPr marL="342900">
              <a:buFont typeface="Wingdings" panose="05000000000000000000" pitchFamily="2" charset="2"/>
              <a:buChar char="l"/>
            </a:pPr>
            <a:r>
              <a:rPr lang="en-US" altLang="ja-JP" sz="1800" kern="0" dirty="0"/>
              <a:t>If we select “destruction of reference to the key directly followed by a request for garbage collection”, we have to apply Test 1 and confirm the erase of cryptographic keys. </a:t>
            </a:r>
          </a:p>
          <a:p>
            <a:pPr marL="857250" lvl="1" indent="-342900">
              <a:buFont typeface="Wingdings" panose="05000000000000000000" pitchFamily="2" charset="2"/>
              <a:buChar char="p"/>
            </a:pPr>
            <a:r>
              <a:rPr lang="en-US" altLang="ja-JP" sz="1800" kern="0" dirty="0"/>
              <a:t>Any kind of garbage collection mechanism collecting unused memory and recycles them. However, ordinary garbage collection has no function to erase the values in memory.</a:t>
            </a:r>
          </a:p>
          <a:p>
            <a:pPr marL="857250" lvl="1" indent="-342900">
              <a:buFont typeface="Wingdings" panose="05000000000000000000" pitchFamily="2" charset="2"/>
              <a:buChar char="p"/>
            </a:pPr>
            <a:r>
              <a:rPr lang="en-US" altLang="ja-JP" sz="1800" kern="0" dirty="0"/>
              <a:t>So, all tests shall fail with Assurance Activity’s Test 1.</a:t>
            </a:r>
          </a:p>
          <a:p>
            <a:pPr marL="857250" lvl="1" indent="-342900">
              <a:buFont typeface="Wingdings" panose="05000000000000000000" pitchFamily="2" charset="2"/>
              <a:buChar char="p"/>
            </a:pPr>
            <a:r>
              <a:rPr lang="en-US" altLang="ja-JP" sz="1800" kern="0" dirty="0"/>
              <a:t>That implies that destruction with garbage collection shall not be selected, in spite of definition in FCS_CKM.4.1.</a:t>
            </a:r>
          </a:p>
          <a:p>
            <a:r>
              <a:rPr lang="en-US" altLang="ja-JP" sz="1800" kern="0" dirty="0"/>
              <a:t>Proposal:</a:t>
            </a:r>
          </a:p>
          <a:p>
            <a:pPr marL="342900">
              <a:buFont typeface="Wingdings" panose="05000000000000000000" pitchFamily="2" charset="2"/>
              <a:buChar char="l"/>
            </a:pPr>
            <a:r>
              <a:rPr lang="en-US" altLang="ja-JP" sz="1800" kern="0" dirty="0"/>
              <a:t>Add following sentence to the Assurance Activity to avoid previous issue.</a:t>
            </a:r>
          </a:p>
          <a:p>
            <a:pPr marL="857250" lvl="1" indent="-342900">
              <a:buFont typeface="Wingdings" panose="05000000000000000000" pitchFamily="2" charset="2"/>
              <a:buChar char="p"/>
            </a:pPr>
            <a:r>
              <a:rPr lang="en-US" altLang="ja-JP" sz="1800" kern="0" dirty="0"/>
              <a:t> In the case where the only selection made for the destruction method key was removal of power or destruction of reference to the key directly followed by a request for garbage collection, then this test is unnecessary. </a:t>
            </a:r>
          </a:p>
          <a:p>
            <a:pPr marL="857250" lvl="1" indent="-342900">
              <a:buFont typeface="Wingdings" panose="05000000000000000000" pitchFamily="2" charset="2"/>
              <a:buChar char="p"/>
            </a:pPr>
            <a:endParaRPr lang="en-US" altLang="ja-JP" sz="2000" kern="0" dirty="0"/>
          </a:p>
          <a:p>
            <a:endParaRPr lang="en-US" altLang="ja-JP" sz="2000" kern="0" dirty="0"/>
          </a:p>
        </p:txBody>
      </p:sp>
    </p:spTree>
    <p:extLst>
      <p:ext uri="{BB962C8B-B14F-4D97-AF65-F5344CB8AC3E}">
        <p14:creationId xmlns:p14="http://schemas.microsoft.com/office/powerpoint/2010/main" val="322879963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7" name="Rectangle 5"/>
          <p:cNvSpPr>
            <a:spLocks noGrp="1" noChangeArrowheads="1"/>
          </p:cNvSpPr>
          <p:nvPr>
            <p:ph type="title"/>
          </p:nvPr>
        </p:nvSpPr>
        <p:spPr>
          <a:xfrm>
            <a:off x="377972" y="135328"/>
            <a:ext cx="7391400" cy="982663"/>
          </a:xfrm>
        </p:spPr>
        <p:txBody>
          <a:bodyPr rIns="132080"/>
          <a:lstStyle/>
          <a:p>
            <a:pPr eaLnBrk="1" hangingPunct="1"/>
            <a:r>
              <a:rPr lang="en-US" altLang="ja-JP" sz="2400" dirty="0"/>
              <a:t>(Reference) The lifecycle of keys, the approved methods for key destruction,  and Assurance Activities in </a:t>
            </a:r>
            <a:r>
              <a:rPr kumimoji="1" lang="en-US" altLang="ja-JP" sz="2400" dirty="0"/>
              <a:t>HCD-PPver1.1</a:t>
            </a:r>
            <a:endParaRPr lang="en-US" altLang="en-US" sz="2400" dirty="0"/>
          </a:p>
        </p:txBody>
      </p:sp>
      <p:sp>
        <p:nvSpPr>
          <p:cNvPr id="19" name="Rectangle 3">
            <a:extLst>
              <a:ext uri="{FF2B5EF4-FFF2-40B4-BE49-F238E27FC236}">
                <a16:creationId xmlns:a16="http://schemas.microsoft.com/office/drawing/2014/main" id="{DEC9BF5F-3C82-439D-8240-A21422512062}"/>
              </a:ext>
            </a:extLst>
          </p:cNvPr>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20" name="Rectangle 4">
            <a:extLst>
              <a:ext uri="{FF2B5EF4-FFF2-40B4-BE49-F238E27FC236}">
                <a16:creationId xmlns:a16="http://schemas.microsoft.com/office/drawing/2014/main" id="{3A4C6F5E-2A41-4AC0-8C38-F8075309DCCC}"/>
              </a:ext>
            </a:extLst>
          </p:cNvPr>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21" name="Text Box 7">
            <a:extLst>
              <a:ext uri="{FF2B5EF4-FFF2-40B4-BE49-F238E27FC236}">
                <a16:creationId xmlns:a16="http://schemas.microsoft.com/office/drawing/2014/main" id="{4A550F9A-4B4B-43B0-B32F-4DD6831A15BB}"/>
              </a:ext>
            </a:extLst>
          </p:cNvPr>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33</a:t>
            </a:fld>
            <a:endParaRPr lang="en-US" altLang="en-US" sz="1100" dirty="0">
              <a:solidFill>
                <a:srgbClr val="FFFFFF"/>
              </a:solidFill>
              <a:latin typeface="Arial" charset="0"/>
              <a:cs typeface="Arial" charset="0"/>
              <a:sym typeface="Arial" charset="0"/>
            </a:endParaRPr>
          </a:p>
        </p:txBody>
      </p:sp>
      <p:sp>
        <p:nvSpPr>
          <p:cNvPr id="9" name="正方形/長方形 86">
            <a:extLst>
              <a:ext uri="{FF2B5EF4-FFF2-40B4-BE49-F238E27FC236}">
                <a16:creationId xmlns:a16="http://schemas.microsoft.com/office/drawing/2014/main" id="{C0AF96BD-7237-421A-8F8C-F10BEE27EAFD}"/>
              </a:ext>
            </a:extLst>
          </p:cNvPr>
          <p:cNvSpPr/>
          <p:nvPr/>
        </p:nvSpPr>
        <p:spPr>
          <a:xfrm>
            <a:off x="6086102" y="3260374"/>
            <a:ext cx="2844141" cy="3342308"/>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b"/>
          <a:lstStyle/>
          <a:p>
            <a:pPr algn="ctr"/>
            <a:r>
              <a:rPr kumimoji="1" lang="en-US" altLang="ja-JP" b="1" dirty="0"/>
              <a:t>AA Test is “no description available</a:t>
            </a:r>
            <a:r>
              <a:rPr lang="en-US" altLang="ja-JP" b="1" dirty="0"/>
              <a:t>”</a:t>
            </a:r>
            <a:endParaRPr kumimoji="1" lang="ja-JP" altLang="en-US" b="1" dirty="0"/>
          </a:p>
        </p:txBody>
      </p:sp>
      <p:sp>
        <p:nvSpPr>
          <p:cNvPr id="11" name="正方形/長方形 85">
            <a:extLst>
              <a:ext uri="{FF2B5EF4-FFF2-40B4-BE49-F238E27FC236}">
                <a16:creationId xmlns:a16="http://schemas.microsoft.com/office/drawing/2014/main" id="{84AA0ABD-D8A9-4463-B883-E1534D5B655E}"/>
              </a:ext>
            </a:extLst>
          </p:cNvPr>
          <p:cNvSpPr/>
          <p:nvPr/>
        </p:nvSpPr>
        <p:spPr>
          <a:xfrm>
            <a:off x="3466483" y="3249725"/>
            <a:ext cx="2571712" cy="3342308"/>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b"/>
          <a:lstStyle/>
          <a:p>
            <a:pPr algn="ctr"/>
            <a:r>
              <a:rPr kumimoji="1" lang="en-US" altLang="ja-JP" b="1" dirty="0"/>
              <a:t>AA</a:t>
            </a:r>
            <a:r>
              <a:rPr lang="ja-JP" altLang="en-US" b="1" dirty="0"/>
              <a:t> </a:t>
            </a:r>
            <a:r>
              <a:rPr lang="en-US" altLang="ja-JP" b="1" dirty="0"/>
              <a:t>Test is “unnecessary”</a:t>
            </a:r>
            <a:endParaRPr kumimoji="1" lang="ja-JP" altLang="en-US" b="1" dirty="0"/>
          </a:p>
        </p:txBody>
      </p:sp>
      <p:sp>
        <p:nvSpPr>
          <p:cNvPr id="12" name="正方形/長方形 84">
            <a:extLst>
              <a:ext uri="{FF2B5EF4-FFF2-40B4-BE49-F238E27FC236}">
                <a16:creationId xmlns:a16="http://schemas.microsoft.com/office/drawing/2014/main" id="{6148945D-A83A-48E7-B9CA-718B84E1ED68}"/>
              </a:ext>
            </a:extLst>
          </p:cNvPr>
          <p:cNvSpPr/>
          <p:nvPr/>
        </p:nvSpPr>
        <p:spPr>
          <a:xfrm>
            <a:off x="1" y="3260374"/>
            <a:ext cx="3399312" cy="3342308"/>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b"/>
          <a:lstStyle/>
          <a:p>
            <a:pPr algn="ctr"/>
            <a:endParaRPr kumimoji="1" lang="en-US" altLang="ja-JP" dirty="0"/>
          </a:p>
          <a:p>
            <a:pPr algn="ctr"/>
            <a:endParaRPr lang="en-US" altLang="ja-JP" dirty="0"/>
          </a:p>
          <a:p>
            <a:pPr algn="ctr"/>
            <a:endParaRPr kumimoji="1" lang="en-US" altLang="ja-JP" dirty="0"/>
          </a:p>
          <a:p>
            <a:pPr algn="ctr"/>
            <a:r>
              <a:rPr lang="en-US" altLang="ja-JP" b="1" dirty="0"/>
              <a:t>AA Test is “T</a:t>
            </a:r>
            <a:r>
              <a:rPr kumimoji="1" lang="en-US" altLang="ja-JP" b="1" dirty="0"/>
              <a:t>est</a:t>
            </a:r>
            <a:r>
              <a:rPr kumimoji="1" lang="ja-JP" altLang="en-US" b="1" dirty="0"/>
              <a:t> </a:t>
            </a:r>
            <a:r>
              <a:rPr kumimoji="1" lang="en-US" altLang="ja-JP" b="1" dirty="0"/>
              <a:t>1”</a:t>
            </a:r>
            <a:endParaRPr kumimoji="1" lang="ja-JP" altLang="en-US" b="1" dirty="0"/>
          </a:p>
        </p:txBody>
      </p:sp>
      <p:sp>
        <p:nvSpPr>
          <p:cNvPr id="13" name="角丸四角形 6">
            <a:extLst>
              <a:ext uri="{FF2B5EF4-FFF2-40B4-BE49-F238E27FC236}">
                <a16:creationId xmlns:a16="http://schemas.microsoft.com/office/drawing/2014/main" id="{FF400163-63D8-4B4C-91D9-A62CF25BAEA6}"/>
              </a:ext>
            </a:extLst>
          </p:cNvPr>
          <p:cNvSpPr/>
          <p:nvPr/>
        </p:nvSpPr>
        <p:spPr>
          <a:xfrm>
            <a:off x="2803871" y="927971"/>
            <a:ext cx="3858186" cy="52251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a:t>Cryptographic key generations</a:t>
            </a:r>
            <a:endParaRPr kumimoji="1" lang="ja-JP" altLang="en-US" dirty="0"/>
          </a:p>
        </p:txBody>
      </p:sp>
      <p:sp>
        <p:nvSpPr>
          <p:cNvPr id="14" name="角丸四角形 7">
            <a:extLst>
              <a:ext uri="{FF2B5EF4-FFF2-40B4-BE49-F238E27FC236}">
                <a16:creationId xmlns:a16="http://schemas.microsoft.com/office/drawing/2014/main" id="{7CC07930-91F4-43AF-8181-75CDBB8D7834}"/>
              </a:ext>
            </a:extLst>
          </p:cNvPr>
          <p:cNvSpPr/>
          <p:nvPr/>
        </p:nvSpPr>
        <p:spPr>
          <a:xfrm>
            <a:off x="2793669" y="2386940"/>
            <a:ext cx="3868388" cy="52251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t>Approved methods for key destruction</a:t>
            </a:r>
            <a:endParaRPr kumimoji="1" lang="ja-JP" altLang="en-US" sz="1400" dirty="0"/>
          </a:p>
        </p:txBody>
      </p:sp>
      <p:sp>
        <p:nvSpPr>
          <p:cNvPr id="15" name="テキスト ボックス 9">
            <a:extLst>
              <a:ext uri="{FF2B5EF4-FFF2-40B4-BE49-F238E27FC236}">
                <a16:creationId xmlns:a16="http://schemas.microsoft.com/office/drawing/2014/main" id="{8B6CC175-A066-4B17-9823-A4AA929B892E}"/>
              </a:ext>
            </a:extLst>
          </p:cNvPr>
          <p:cNvSpPr txBox="1"/>
          <p:nvPr/>
        </p:nvSpPr>
        <p:spPr>
          <a:xfrm>
            <a:off x="742871" y="988585"/>
            <a:ext cx="1483098" cy="369332"/>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en-US" altLang="ja-JP" dirty="0"/>
              <a:t>FCS_CKM.1</a:t>
            </a:r>
            <a:endParaRPr kumimoji="1" lang="ja-JP" altLang="en-US" dirty="0"/>
          </a:p>
        </p:txBody>
      </p:sp>
      <p:sp>
        <p:nvSpPr>
          <p:cNvPr id="16" name="テキスト ボックス 10">
            <a:extLst>
              <a:ext uri="{FF2B5EF4-FFF2-40B4-BE49-F238E27FC236}">
                <a16:creationId xmlns:a16="http://schemas.microsoft.com/office/drawing/2014/main" id="{28A09318-CC66-4DE1-B81E-66B1F312A589}"/>
              </a:ext>
            </a:extLst>
          </p:cNvPr>
          <p:cNvSpPr txBox="1"/>
          <p:nvPr/>
        </p:nvSpPr>
        <p:spPr>
          <a:xfrm>
            <a:off x="774864" y="2463531"/>
            <a:ext cx="1483098" cy="369332"/>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en-US" altLang="ja-JP" dirty="0"/>
              <a:t>FCS_CKM.4</a:t>
            </a:r>
            <a:endParaRPr kumimoji="1" lang="ja-JP" altLang="en-US" dirty="0"/>
          </a:p>
        </p:txBody>
      </p:sp>
      <p:sp>
        <p:nvSpPr>
          <p:cNvPr id="17" name="角丸四角形 11">
            <a:extLst>
              <a:ext uri="{FF2B5EF4-FFF2-40B4-BE49-F238E27FC236}">
                <a16:creationId xmlns:a16="http://schemas.microsoft.com/office/drawing/2014/main" id="{3E360C79-E214-46B4-9414-F016CC7D8806}"/>
              </a:ext>
            </a:extLst>
          </p:cNvPr>
          <p:cNvSpPr/>
          <p:nvPr/>
        </p:nvSpPr>
        <p:spPr>
          <a:xfrm>
            <a:off x="2793669" y="1588960"/>
            <a:ext cx="3868388" cy="58154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a:t>Keys and key materials tha</a:t>
            </a:r>
            <a:r>
              <a:rPr lang="en-US" altLang="ja-JP" sz="1400" dirty="0"/>
              <a:t>t are no longer needed are destroyed by using an approved method.</a:t>
            </a:r>
            <a:endParaRPr kumimoji="1" lang="ja-JP" altLang="en-US" sz="1400" dirty="0"/>
          </a:p>
        </p:txBody>
      </p:sp>
      <p:sp>
        <p:nvSpPr>
          <p:cNvPr id="18" name="テキスト ボックス 12">
            <a:extLst>
              <a:ext uri="{FF2B5EF4-FFF2-40B4-BE49-F238E27FC236}">
                <a16:creationId xmlns:a16="http://schemas.microsoft.com/office/drawing/2014/main" id="{A1FD082E-B9FF-4F46-8961-0220457561AB}"/>
              </a:ext>
            </a:extLst>
          </p:cNvPr>
          <p:cNvSpPr txBox="1"/>
          <p:nvPr/>
        </p:nvSpPr>
        <p:spPr>
          <a:xfrm>
            <a:off x="222981" y="1693225"/>
            <a:ext cx="2034981" cy="369332"/>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en-US" altLang="ja-JP" dirty="0"/>
              <a:t>FCS_CKM_EXT.4</a:t>
            </a:r>
            <a:endParaRPr kumimoji="1" lang="ja-JP" altLang="en-US" dirty="0"/>
          </a:p>
        </p:txBody>
      </p:sp>
      <p:cxnSp>
        <p:nvCxnSpPr>
          <p:cNvPr id="22" name="直線矢印コネクタ 14">
            <a:extLst>
              <a:ext uri="{FF2B5EF4-FFF2-40B4-BE49-F238E27FC236}">
                <a16:creationId xmlns:a16="http://schemas.microsoft.com/office/drawing/2014/main" id="{50B14FFA-D099-4E03-9E5F-30EB2CCD1BB5}"/>
              </a:ext>
            </a:extLst>
          </p:cNvPr>
          <p:cNvCxnSpPr>
            <a:stCxn id="13" idx="2"/>
            <a:endCxn id="17" idx="0"/>
          </p:cNvCxnSpPr>
          <p:nvPr/>
        </p:nvCxnSpPr>
        <p:spPr>
          <a:xfrm flipH="1">
            <a:off x="4727863" y="1450485"/>
            <a:ext cx="5101" cy="138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15">
            <a:extLst>
              <a:ext uri="{FF2B5EF4-FFF2-40B4-BE49-F238E27FC236}">
                <a16:creationId xmlns:a16="http://schemas.microsoft.com/office/drawing/2014/main" id="{D7CD6919-F198-4688-904D-8E49CEFC805D}"/>
              </a:ext>
            </a:extLst>
          </p:cNvPr>
          <p:cNvCxnSpPr>
            <a:stCxn id="17" idx="2"/>
            <a:endCxn id="14" idx="0"/>
          </p:cNvCxnSpPr>
          <p:nvPr/>
        </p:nvCxnSpPr>
        <p:spPr>
          <a:xfrm>
            <a:off x="4727863" y="2170502"/>
            <a:ext cx="0" cy="2164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線コネクタ 21">
            <a:extLst>
              <a:ext uri="{FF2B5EF4-FFF2-40B4-BE49-F238E27FC236}">
                <a16:creationId xmlns:a16="http://schemas.microsoft.com/office/drawing/2014/main" id="{06F4CA74-0BDE-4023-B013-5990CB48691E}"/>
              </a:ext>
            </a:extLst>
          </p:cNvPr>
          <p:cNvCxnSpPr>
            <a:stCxn id="18" idx="3"/>
            <a:endCxn id="17" idx="1"/>
          </p:cNvCxnSpPr>
          <p:nvPr/>
        </p:nvCxnSpPr>
        <p:spPr>
          <a:xfrm>
            <a:off x="2257962" y="1877891"/>
            <a:ext cx="535707" cy="184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2">
            <a:extLst>
              <a:ext uri="{FF2B5EF4-FFF2-40B4-BE49-F238E27FC236}">
                <a16:creationId xmlns:a16="http://schemas.microsoft.com/office/drawing/2014/main" id="{888BD8BF-CC8B-4FAF-86D5-8AB99597D759}"/>
              </a:ext>
            </a:extLst>
          </p:cNvPr>
          <p:cNvCxnSpPr>
            <a:stCxn id="15" idx="3"/>
            <a:endCxn id="13" idx="1"/>
          </p:cNvCxnSpPr>
          <p:nvPr/>
        </p:nvCxnSpPr>
        <p:spPr>
          <a:xfrm>
            <a:off x="2225969" y="1173251"/>
            <a:ext cx="577902" cy="1597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CB703F6C-318F-441C-820C-5E58A638D5E1}"/>
              </a:ext>
            </a:extLst>
          </p:cNvPr>
          <p:cNvCxnSpPr>
            <a:stCxn id="16" idx="3"/>
            <a:endCxn id="14" idx="1"/>
          </p:cNvCxnSpPr>
          <p:nvPr/>
        </p:nvCxnSpPr>
        <p:spPr>
          <a:xfrm>
            <a:off x="2257962" y="2648197"/>
            <a:ext cx="53570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角丸四角形 31">
            <a:extLst>
              <a:ext uri="{FF2B5EF4-FFF2-40B4-BE49-F238E27FC236}">
                <a16:creationId xmlns:a16="http://schemas.microsoft.com/office/drawing/2014/main" id="{B76DD1AC-03FB-4B17-8FF4-CD7DC9EF027F}"/>
              </a:ext>
            </a:extLst>
          </p:cNvPr>
          <p:cNvSpPr/>
          <p:nvPr/>
        </p:nvSpPr>
        <p:spPr>
          <a:xfrm>
            <a:off x="3550722" y="3419072"/>
            <a:ext cx="2363189" cy="855295"/>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②</a:t>
            </a:r>
            <a:r>
              <a:rPr lang="en-US" altLang="ja-JP" dirty="0"/>
              <a:t>removal of power to the memory</a:t>
            </a:r>
            <a:endParaRPr kumimoji="1" lang="ja-JP" altLang="en-US" dirty="0"/>
          </a:p>
        </p:txBody>
      </p:sp>
      <p:sp>
        <p:nvSpPr>
          <p:cNvPr id="28" name="角丸四角形 32">
            <a:extLst>
              <a:ext uri="{FF2B5EF4-FFF2-40B4-BE49-F238E27FC236}">
                <a16:creationId xmlns:a16="http://schemas.microsoft.com/office/drawing/2014/main" id="{8DFAD753-8BD3-49C7-9E35-6A5A074D07B9}"/>
              </a:ext>
            </a:extLst>
          </p:cNvPr>
          <p:cNvSpPr/>
          <p:nvPr/>
        </p:nvSpPr>
        <p:spPr>
          <a:xfrm>
            <a:off x="6175166" y="3419072"/>
            <a:ext cx="2666012" cy="1206215"/>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t>③</a:t>
            </a:r>
            <a:r>
              <a:rPr lang="en-US" altLang="ja-JP" sz="1400" dirty="0"/>
              <a:t> destruction of reference to the key directly followed by a request for garbage collection</a:t>
            </a:r>
            <a:r>
              <a:rPr lang="ja-JP" altLang="en-US" sz="1400" dirty="0"/>
              <a:t>”</a:t>
            </a:r>
            <a:endParaRPr kumimoji="1" lang="ja-JP" altLang="en-US" sz="1400" dirty="0"/>
          </a:p>
        </p:txBody>
      </p:sp>
      <p:sp>
        <p:nvSpPr>
          <p:cNvPr id="29" name="角丸四角形 33">
            <a:extLst>
              <a:ext uri="{FF2B5EF4-FFF2-40B4-BE49-F238E27FC236}">
                <a16:creationId xmlns:a16="http://schemas.microsoft.com/office/drawing/2014/main" id="{3BF8C8CB-C73D-48A5-AF20-BAA298FEB649}"/>
              </a:ext>
            </a:extLst>
          </p:cNvPr>
          <p:cNvSpPr/>
          <p:nvPr/>
        </p:nvSpPr>
        <p:spPr>
          <a:xfrm>
            <a:off x="77509" y="3404370"/>
            <a:ext cx="2185060" cy="52251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①</a:t>
            </a:r>
            <a:r>
              <a:rPr lang="en-US" altLang="ja-JP" dirty="0"/>
              <a:t> single overwrite </a:t>
            </a:r>
            <a:endParaRPr kumimoji="1" lang="ja-JP" altLang="en-US" dirty="0"/>
          </a:p>
        </p:txBody>
      </p:sp>
      <p:cxnSp>
        <p:nvCxnSpPr>
          <p:cNvPr id="30" name="カギ線コネクタ 36">
            <a:extLst>
              <a:ext uri="{FF2B5EF4-FFF2-40B4-BE49-F238E27FC236}">
                <a16:creationId xmlns:a16="http://schemas.microsoft.com/office/drawing/2014/main" id="{E79D9D47-88D6-4DFD-BD85-FD18718C8AF2}"/>
              </a:ext>
            </a:extLst>
          </p:cNvPr>
          <p:cNvCxnSpPr>
            <a:stCxn id="14" idx="2"/>
            <a:endCxn id="28" idx="0"/>
          </p:cNvCxnSpPr>
          <p:nvPr/>
        </p:nvCxnSpPr>
        <p:spPr>
          <a:xfrm rot="16200000" flipH="1">
            <a:off x="5863208" y="1774108"/>
            <a:ext cx="509618" cy="2780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カギ線コネクタ 37">
            <a:extLst>
              <a:ext uri="{FF2B5EF4-FFF2-40B4-BE49-F238E27FC236}">
                <a16:creationId xmlns:a16="http://schemas.microsoft.com/office/drawing/2014/main" id="{C1DA6F15-7FA3-4C63-B917-627C35D4A49F}"/>
              </a:ext>
            </a:extLst>
          </p:cNvPr>
          <p:cNvCxnSpPr>
            <a:stCxn id="14" idx="2"/>
            <a:endCxn id="29" idx="0"/>
          </p:cNvCxnSpPr>
          <p:nvPr/>
        </p:nvCxnSpPr>
        <p:spPr>
          <a:xfrm rot="5400000">
            <a:off x="2701493" y="1378000"/>
            <a:ext cx="494916" cy="355782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40">
            <a:extLst>
              <a:ext uri="{FF2B5EF4-FFF2-40B4-BE49-F238E27FC236}">
                <a16:creationId xmlns:a16="http://schemas.microsoft.com/office/drawing/2014/main" id="{2C190545-EADE-4BEC-A689-635F57DB12A8}"/>
              </a:ext>
            </a:extLst>
          </p:cNvPr>
          <p:cNvCxnSpPr>
            <a:stCxn id="14" idx="2"/>
            <a:endCxn id="27" idx="0"/>
          </p:cNvCxnSpPr>
          <p:nvPr/>
        </p:nvCxnSpPr>
        <p:spPr>
          <a:xfrm>
            <a:off x="4727863" y="2909454"/>
            <a:ext cx="4454" cy="50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角丸四角形 49">
            <a:extLst>
              <a:ext uri="{FF2B5EF4-FFF2-40B4-BE49-F238E27FC236}">
                <a16:creationId xmlns:a16="http://schemas.microsoft.com/office/drawing/2014/main" id="{ED321914-6262-44A4-9707-0B19E6EF75AB}"/>
              </a:ext>
            </a:extLst>
          </p:cNvPr>
          <p:cNvSpPr/>
          <p:nvPr/>
        </p:nvSpPr>
        <p:spPr>
          <a:xfrm>
            <a:off x="1368131" y="4109224"/>
            <a:ext cx="1968835" cy="3302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a:t>zeros</a:t>
            </a:r>
            <a:endParaRPr kumimoji="1" lang="ja-JP" altLang="en-US" sz="1400" dirty="0"/>
          </a:p>
        </p:txBody>
      </p:sp>
      <p:sp>
        <p:nvSpPr>
          <p:cNvPr id="34" name="角丸四角形 50">
            <a:extLst>
              <a:ext uri="{FF2B5EF4-FFF2-40B4-BE49-F238E27FC236}">
                <a16:creationId xmlns:a16="http://schemas.microsoft.com/office/drawing/2014/main" id="{DE7D0EA0-16A6-4612-8E72-1F73AC891CAB}"/>
              </a:ext>
            </a:extLst>
          </p:cNvPr>
          <p:cNvSpPr/>
          <p:nvPr/>
        </p:nvSpPr>
        <p:spPr>
          <a:xfrm>
            <a:off x="1367058" y="4507375"/>
            <a:ext cx="1968835" cy="3302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a:t>ones</a:t>
            </a:r>
            <a:endParaRPr kumimoji="1" lang="ja-JP" altLang="en-US" sz="1400" dirty="0"/>
          </a:p>
        </p:txBody>
      </p:sp>
      <p:sp>
        <p:nvSpPr>
          <p:cNvPr id="35" name="角丸四角形 51">
            <a:extLst>
              <a:ext uri="{FF2B5EF4-FFF2-40B4-BE49-F238E27FC236}">
                <a16:creationId xmlns:a16="http://schemas.microsoft.com/office/drawing/2014/main" id="{A48C5B6D-1DA6-4E79-87D3-06E5836B7E12}"/>
              </a:ext>
            </a:extLst>
          </p:cNvPr>
          <p:cNvSpPr/>
          <p:nvPr/>
        </p:nvSpPr>
        <p:spPr>
          <a:xfrm>
            <a:off x="1367058" y="4920879"/>
            <a:ext cx="1968835" cy="3302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t>TSF’s RBG</a:t>
            </a:r>
            <a:endParaRPr kumimoji="1" lang="ja-JP" altLang="en-US" sz="1400" dirty="0"/>
          </a:p>
        </p:txBody>
      </p:sp>
      <p:sp>
        <p:nvSpPr>
          <p:cNvPr id="36" name="角丸四角形 52">
            <a:extLst>
              <a:ext uri="{FF2B5EF4-FFF2-40B4-BE49-F238E27FC236}">
                <a16:creationId xmlns:a16="http://schemas.microsoft.com/office/drawing/2014/main" id="{3A2149B3-34DB-467C-A59E-2681FABC71EE}"/>
              </a:ext>
            </a:extLst>
          </p:cNvPr>
          <p:cNvSpPr/>
          <p:nvPr/>
        </p:nvSpPr>
        <p:spPr>
          <a:xfrm>
            <a:off x="1367058" y="5340442"/>
            <a:ext cx="1968835" cy="3302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200" dirty="0"/>
              <a:t>a</a:t>
            </a:r>
            <a:r>
              <a:rPr kumimoji="1" lang="en-US" altLang="ja-JP" sz="1200" dirty="0"/>
              <a:t> new value of a key</a:t>
            </a:r>
            <a:endParaRPr kumimoji="1" lang="ja-JP" altLang="en-US" sz="1200" dirty="0"/>
          </a:p>
        </p:txBody>
      </p:sp>
      <p:sp>
        <p:nvSpPr>
          <p:cNvPr id="37" name="角丸四角形 53">
            <a:extLst>
              <a:ext uri="{FF2B5EF4-FFF2-40B4-BE49-F238E27FC236}">
                <a16:creationId xmlns:a16="http://schemas.microsoft.com/office/drawing/2014/main" id="{2B3BF8AF-C0C5-477C-B4C9-58A6419BEAC2}"/>
              </a:ext>
            </a:extLst>
          </p:cNvPr>
          <p:cNvSpPr/>
          <p:nvPr/>
        </p:nvSpPr>
        <p:spPr>
          <a:xfrm>
            <a:off x="1382570" y="5760005"/>
            <a:ext cx="1968835" cy="3302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a:t>Any value that does not contain any CSP</a:t>
            </a:r>
            <a:endParaRPr kumimoji="1" lang="ja-JP" altLang="en-US" sz="1200" dirty="0"/>
          </a:p>
        </p:txBody>
      </p:sp>
      <p:cxnSp>
        <p:nvCxnSpPr>
          <p:cNvPr id="38" name="カギ線コネクタ 57">
            <a:extLst>
              <a:ext uri="{FF2B5EF4-FFF2-40B4-BE49-F238E27FC236}">
                <a16:creationId xmlns:a16="http://schemas.microsoft.com/office/drawing/2014/main" id="{0296AE8E-591E-43FB-A17E-C1F37D4BC162}"/>
              </a:ext>
            </a:extLst>
          </p:cNvPr>
          <p:cNvCxnSpPr>
            <a:stCxn id="29" idx="2"/>
            <a:endCxn id="33" idx="1"/>
          </p:cNvCxnSpPr>
          <p:nvPr/>
        </p:nvCxnSpPr>
        <p:spPr>
          <a:xfrm rot="16200000" flipH="1">
            <a:off x="1095343" y="4001580"/>
            <a:ext cx="347484" cy="19809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カギ線コネクタ 64">
            <a:extLst>
              <a:ext uri="{FF2B5EF4-FFF2-40B4-BE49-F238E27FC236}">
                <a16:creationId xmlns:a16="http://schemas.microsoft.com/office/drawing/2014/main" id="{D8C489EF-63FB-481C-BD28-F623FF1592A0}"/>
              </a:ext>
            </a:extLst>
          </p:cNvPr>
          <p:cNvCxnSpPr>
            <a:stCxn id="29" idx="2"/>
            <a:endCxn id="34" idx="1"/>
          </p:cNvCxnSpPr>
          <p:nvPr/>
        </p:nvCxnSpPr>
        <p:spPr>
          <a:xfrm rot="16200000" flipH="1">
            <a:off x="895731" y="4201191"/>
            <a:ext cx="745635" cy="1970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カギ線コネクタ 67">
            <a:extLst>
              <a:ext uri="{FF2B5EF4-FFF2-40B4-BE49-F238E27FC236}">
                <a16:creationId xmlns:a16="http://schemas.microsoft.com/office/drawing/2014/main" id="{994CE0E1-C7DB-4396-8C1A-89253D986CF6}"/>
              </a:ext>
            </a:extLst>
          </p:cNvPr>
          <p:cNvCxnSpPr>
            <a:stCxn id="29" idx="2"/>
            <a:endCxn id="36" idx="1"/>
          </p:cNvCxnSpPr>
          <p:nvPr/>
        </p:nvCxnSpPr>
        <p:spPr>
          <a:xfrm rot="16200000" flipH="1">
            <a:off x="479197" y="4617725"/>
            <a:ext cx="1578702" cy="1970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カギ線コネクタ 70">
            <a:extLst>
              <a:ext uri="{FF2B5EF4-FFF2-40B4-BE49-F238E27FC236}">
                <a16:creationId xmlns:a16="http://schemas.microsoft.com/office/drawing/2014/main" id="{0B8920AA-6249-4664-A006-D0164DA0655E}"/>
              </a:ext>
            </a:extLst>
          </p:cNvPr>
          <p:cNvCxnSpPr>
            <a:stCxn id="29" idx="2"/>
            <a:endCxn id="35" idx="1"/>
          </p:cNvCxnSpPr>
          <p:nvPr/>
        </p:nvCxnSpPr>
        <p:spPr>
          <a:xfrm rot="16200000" flipH="1">
            <a:off x="688979" y="4407943"/>
            <a:ext cx="1159139" cy="1970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カギ線コネクタ 73">
            <a:extLst>
              <a:ext uri="{FF2B5EF4-FFF2-40B4-BE49-F238E27FC236}">
                <a16:creationId xmlns:a16="http://schemas.microsoft.com/office/drawing/2014/main" id="{384A5D43-3EC3-4601-B08C-3BF1E1A3A09F}"/>
              </a:ext>
            </a:extLst>
          </p:cNvPr>
          <p:cNvCxnSpPr>
            <a:stCxn id="29" idx="2"/>
            <a:endCxn id="37" idx="1"/>
          </p:cNvCxnSpPr>
          <p:nvPr/>
        </p:nvCxnSpPr>
        <p:spPr>
          <a:xfrm rot="16200000" flipH="1">
            <a:off x="277172" y="4819750"/>
            <a:ext cx="1998265" cy="21253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77">
            <a:extLst>
              <a:ext uri="{FF2B5EF4-FFF2-40B4-BE49-F238E27FC236}">
                <a16:creationId xmlns:a16="http://schemas.microsoft.com/office/drawing/2014/main" id="{6E8917AC-7FA9-4C57-9263-0C642CB26355}"/>
              </a:ext>
            </a:extLst>
          </p:cNvPr>
          <p:cNvSpPr txBox="1"/>
          <p:nvPr/>
        </p:nvSpPr>
        <p:spPr>
          <a:xfrm>
            <a:off x="558140" y="4685503"/>
            <a:ext cx="184731" cy="369332"/>
          </a:xfrm>
          <a:prstGeom prst="rect">
            <a:avLst/>
          </a:prstGeom>
          <a:noFill/>
        </p:spPr>
        <p:txBody>
          <a:bodyPr wrap="none" rtlCol="0">
            <a:spAutoFit/>
          </a:bodyPr>
          <a:lstStyle/>
          <a:p>
            <a:endParaRPr kumimoji="1" lang="ja-JP" altLang="en-US" dirty="0"/>
          </a:p>
        </p:txBody>
      </p:sp>
      <p:sp>
        <p:nvSpPr>
          <p:cNvPr id="44" name="テキスト ボックス 78">
            <a:extLst>
              <a:ext uri="{FF2B5EF4-FFF2-40B4-BE49-F238E27FC236}">
                <a16:creationId xmlns:a16="http://schemas.microsoft.com/office/drawing/2014/main" id="{1148F945-B0C4-4C92-8845-1447EB6899B8}"/>
              </a:ext>
            </a:extLst>
          </p:cNvPr>
          <p:cNvSpPr txBox="1"/>
          <p:nvPr/>
        </p:nvSpPr>
        <p:spPr>
          <a:xfrm>
            <a:off x="-30447" y="4625288"/>
            <a:ext cx="1238416" cy="523220"/>
          </a:xfrm>
          <a:prstGeom prst="rect">
            <a:avLst/>
          </a:prstGeom>
          <a:noFill/>
        </p:spPr>
        <p:txBody>
          <a:bodyPr vert="horz" wrap="none" rtlCol="0">
            <a:spAutoFit/>
          </a:bodyPr>
          <a:lstStyle/>
          <a:p>
            <a:r>
              <a:rPr kumimoji="1" lang="en-US" altLang="ja-JP" sz="1400" dirty="0"/>
              <a:t>The value </a:t>
            </a:r>
          </a:p>
          <a:p>
            <a:r>
              <a:rPr kumimoji="1" lang="en-US" altLang="ja-JP" sz="1400" dirty="0"/>
              <a:t>of overwrite</a:t>
            </a:r>
            <a:endParaRPr kumimoji="1" lang="ja-JP" altLang="en-US" sz="1400" dirty="0"/>
          </a:p>
        </p:txBody>
      </p:sp>
      <p:sp>
        <p:nvSpPr>
          <p:cNvPr id="45" name="右中かっこ 88">
            <a:extLst>
              <a:ext uri="{FF2B5EF4-FFF2-40B4-BE49-F238E27FC236}">
                <a16:creationId xmlns:a16="http://schemas.microsoft.com/office/drawing/2014/main" id="{43195F27-C09B-4C31-99A3-E8C4FB81E9F9}"/>
              </a:ext>
            </a:extLst>
          </p:cNvPr>
          <p:cNvSpPr/>
          <p:nvPr/>
        </p:nvSpPr>
        <p:spPr>
          <a:xfrm>
            <a:off x="6757715" y="967600"/>
            <a:ext cx="172191" cy="175367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テキスト ボックス 89">
            <a:extLst>
              <a:ext uri="{FF2B5EF4-FFF2-40B4-BE49-F238E27FC236}">
                <a16:creationId xmlns:a16="http://schemas.microsoft.com/office/drawing/2014/main" id="{62114333-BEC3-4836-A73D-8044B4584D8D}"/>
              </a:ext>
            </a:extLst>
          </p:cNvPr>
          <p:cNvSpPr txBox="1"/>
          <p:nvPr/>
        </p:nvSpPr>
        <p:spPr>
          <a:xfrm>
            <a:off x="7072091" y="1455188"/>
            <a:ext cx="1997367" cy="923330"/>
          </a:xfrm>
          <a:prstGeom prst="rect">
            <a:avLst/>
          </a:prstGeom>
          <a:ln>
            <a:noFill/>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dirty="0"/>
              <a:t>SFRs for the keys in the volatile memory</a:t>
            </a:r>
          </a:p>
        </p:txBody>
      </p:sp>
    </p:spTree>
    <p:extLst>
      <p:ext uri="{BB962C8B-B14F-4D97-AF65-F5344CB8AC3E}">
        <p14:creationId xmlns:p14="http://schemas.microsoft.com/office/powerpoint/2010/main" val="71595195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More content that could be considered for HCD </a:t>
            </a:r>
            <a:r>
              <a:rPr lang="en-US" dirty="0" err="1"/>
              <a:t>cPP</a:t>
            </a:r>
            <a:r>
              <a:rPr lang="en-US" dirty="0"/>
              <a:t> v1.0</a:t>
            </a:r>
          </a:p>
          <a:p>
            <a:pPr lvl="1"/>
            <a:r>
              <a:rPr lang="en-US" sz="2000" dirty="0"/>
              <a:t>Privacy issues (e.g., GDPR)</a:t>
            </a:r>
          </a:p>
          <a:p>
            <a:pPr lvl="1"/>
            <a:r>
              <a:rPr lang="en-US" sz="2000" dirty="0"/>
              <a:t>Use of TPMs</a:t>
            </a:r>
          </a:p>
          <a:p>
            <a:pPr lvl="1"/>
            <a:r>
              <a:rPr lang="en-US" sz="2000" dirty="0"/>
              <a:t>Securing the default configuration</a:t>
            </a:r>
          </a:p>
          <a:p>
            <a:pPr lvl="1"/>
            <a:r>
              <a:rPr lang="en-US" sz="2000" dirty="0"/>
              <a:t>Integrating the work of the CCDB Cryptographic Working Group’s cryptographic catalog</a:t>
            </a:r>
          </a:p>
          <a:p>
            <a:pPr lvl="1"/>
            <a:r>
              <a:rPr lang="en-US" sz="2000" dirty="0"/>
              <a:t>Dedicated security components</a:t>
            </a:r>
          </a:p>
          <a:p>
            <a:pPr lvl="1"/>
            <a:r>
              <a:rPr lang="en-US" sz="2000" dirty="0"/>
              <a:t>Changes in </a:t>
            </a:r>
            <a:r>
              <a:rPr lang="en-US" sz="2000" dirty="0" err="1"/>
              <a:t>NDcPP</a:t>
            </a:r>
            <a:endParaRPr lang="en-US" sz="2000" dirty="0"/>
          </a:p>
          <a:p>
            <a:r>
              <a:rPr lang="en-US" sz="2400" dirty="0"/>
              <a:t>Key will be determining which of the above potential content are “absolutely necessary” for HCD </a:t>
            </a:r>
            <a:r>
              <a:rPr lang="en-US" sz="2400" dirty="0" err="1"/>
              <a:t>cPP</a:t>
            </a:r>
            <a:r>
              <a:rPr lang="en-US" sz="2400" dirty="0"/>
              <a:t> v1.0 and determining priorities for the other proposed changes.</a:t>
            </a:r>
          </a:p>
        </p:txBody>
      </p:sp>
    </p:spTree>
    <p:extLst>
      <p:ext uri="{BB962C8B-B14F-4D97-AF65-F5344CB8AC3E}">
        <p14:creationId xmlns:p14="http://schemas.microsoft.com/office/powerpoint/2010/main" val="97724283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sz="2400" dirty="0"/>
              <a:t>Changes for </a:t>
            </a:r>
            <a:r>
              <a:rPr lang="en-US" sz="2400" dirty="0" err="1"/>
              <a:t>NDcPP</a:t>
            </a:r>
            <a:r>
              <a:rPr lang="en-US" sz="2400" dirty="0"/>
              <a:t> v2.1 that might be considered</a:t>
            </a:r>
          </a:p>
          <a:p>
            <a:pPr lvl="1"/>
            <a:r>
              <a:rPr lang="en-US" sz="2200" dirty="0"/>
              <a:t>Deletion of support for 192-bit TLS cipher suites and addition of two new TLS_DHE_RSA cipher suites</a:t>
            </a:r>
          </a:p>
          <a:p>
            <a:pPr lvl="1"/>
            <a:r>
              <a:rPr lang="en-US" sz="2200" dirty="0"/>
              <a:t>New NTP SFR</a:t>
            </a:r>
          </a:p>
          <a:p>
            <a:pPr lvl="1"/>
            <a:r>
              <a:rPr lang="en-US" sz="2200" dirty="0"/>
              <a:t>Addition of new encryption algorithms, authentication implementations and key exchange methods for SSH</a:t>
            </a:r>
          </a:p>
          <a:p>
            <a:pPr lvl="1"/>
            <a:r>
              <a:rPr lang="en-US" sz="2200" dirty="0"/>
              <a:t>Added additional management functions for possible selection, some of which we might want to look at for inclusion in HCD PP</a:t>
            </a:r>
          </a:p>
          <a:p>
            <a:pPr lvl="1"/>
            <a:r>
              <a:rPr lang="en-US" sz="2200" dirty="0"/>
              <a:t>Include requirements for authentication protocols like Kerberos and LDAP</a:t>
            </a:r>
          </a:p>
          <a:p>
            <a:pPr lvl="1"/>
            <a:r>
              <a:rPr lang="en-US" sz="2200" dirty="0"/>
              <a:t>Other SFRs that might be applicable</a:t>
            </a:r>
          </a:p>
        </p:txBody>
      </p:sp>
    </p:spTree>
    <p:extLst>
      <p:ext uri="{BB962C8B-B14F-4D97-AF65-F5344CB8AC3E}">
        <p14:creationId xmlns:p14="http://schemas.microsoft.com/office/powerpoint/2010/main" val="218710846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 Content Discussion</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pPr marL="39688" indent="0">
              <a:buNone/>
            </a:pPr>
            <a:r>
              <a:rPr lang="en-US" sz="2400" dirty="0"/>
              <a:t>What do IDS WG Members think must go into HCD </a:t>
            </a:r>
            <a:r>
              <a:rPr lang="en-US" sz="2400" dirty="0" err="1"/>
              <a:t>cPP</a:t>
            </a:r>
            <a:r>
              <a:rPr lang="en-US" sz="2400" dirty="0"/>
              <a:t> v1.0:</a:t>
            </a:r>
          </a:p>
          <a:p>
            <a:r>
              <a:rPr lang="en-US" sz="2400" dirty="0"/>
              <a:t>Distributed security model with block chains</a:t>
            </a:r>
          </a:p>
          <a:p>
            <a:r>
              <a:rPr lang="en-US" sz="2400" dirty="0"/>
              <a:t>Wireless (Wi-Fi, Bluetooth, NFC, Cellular 3G/4G/5G)</a:t>
            </a:r>
          </a:p>
          <a:p>
            <a:r>
              <a:rPr lang="en-US" sz="2400" dirty="0"/>
              <a:t>Advanced cryptographic techniques like hash-based signatures</a:t>
            </a:r>
          </a:p>
          <a:p>
            <a:r>
              <a:rPr lang="en-US" sz="2400" dirty="0"/>
              <a:t>Mobile (e.g., guest authentication, printing, scanning)</a:t>
            </a:r>
          </a:p>
          <a:p>
            <a:r>
              <a:rPr lang="en-US" sz="2400" dirty="0"/>
              <a:t>Integrating differences among national cryptographic requirements – cryptographic agility</a:t>
            </a:r>
          </a:p>
          <a:p>
            <a:endParaRPr lang="en-US" sz="2400" dirty="0"/>
          </a:p>
          <a:p>
            <a:endParaRPr lang="en-US" sz="2400" dirty="0"/>
          </a:p>
          <a:p>
            <a:pPr marL="39688" indent="0">
              <a:buNone/>
            </a:pPr>
            <a:endParaRPr lang="en-US" sz="2400" dirty="0"/>
          </a:p>
        </p:txBody>
      </p:sp>
    </p:spTree>
    <p:extLst>
      <p:ext uri="{BB962C8B-B14F-4D97-AF65-F5344CB8AC3E}">
        <p14:creationId xmlns:p14="http://schemas.microsoft.com/office/powerpoint/2010/main" val="3134003471"/>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iTC</a:t>
            </a:r>
            <a:r>
              <a:rPr lang="en-US" dirty="0"/>
              <a:t> and 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sz="2400" dirty="0"/>
              <a:t>Potential Schedule for creation of HCD </a:t>
            </a:r>
            <a:r>
              <a:rPr lang="en-US" sz="2400" dirty="0" err="1"/>
              <a:t>cPP</a:t>
            </a:r>
            <a:r>
              <a:rPr lang="en-US" sz="2400" dirty="0"/>
              <a:t> v1.0</a:t>
            </a:r>
          </a:p>
          <a:p>
            <a:pPr lvl="1"/>
            <a:r>
              <a:rPr lang="en-US" sz="2200" dirty="0"/>
              <a:t>CCMC approval of creation of HCD </a:t>
            </a:r>
            <a:r>
              <a:rPr lang="en-US" sz="2200" dirty="0" err="1"/>
              <a:t>iTC</a:t>
            </a:r>
            <a:r>
              <a:rPr lang="en-US" sz="2200" dirty="0"/>
              <a:t> – Sep 2019</a:t>
            </a:r>
          </a:p>
          <a:p>
            <a:pPr lvl="1"/>
            <a:r>
              <a:rPr lang="en-US" sz="2200" dirty="0"/>
              <a:t>First HCD </a:t>
            </a:r>
            <a:r>
              <a:rPr lang="en-US" sz="2200" dirty="0" err="1"/>
              <a:t>iTC</a:t>
            </a:r>
            <a:r>
              <a:rPr lang="en-US" sz="2200" dirty="0"/>
              <a:t> F2F Meeting – Sep 2019</a:t>
            </a:r>
          </a:p>
          <a:p>
            <a:pPr lvl="1"/>
            <a:r>
              <a:rPr lang="en-US" sz="2200" dirty="0"/>
              <a:t>First draft of HCD </a:t>
            </a:r>
            <a:r>
              <a:rPr lang="en-US" sz="2200" dirty="0" err="1"/>
              <a:t>cPP</a:t>
            </a:r>
            <a:r>
              <a:rPr lang="en-US" sz="2200" dirty="0"/>
              <a:t> v1.0 – Jun 2020</a:t>
            </a:r>
          </a:p>
          <a:p>
            <a:pPr lvl="1"/>
            <a:r>
              <a:rPr lang="en-US" sz="2200" dirty="0"/>
              <a:t>Updated draft of HCD </a:t>
            </a:r>
            <a:r>
              <a:rPr lang="en-US" sz="2200" dirty="0" err="1"/>
              <a:t>cPP</a:t>
            </a:r>
            <a:r>
              <a:rPr lang="en-US" sz="2200" dirty="0"/>
              <a:t> v1.0 – Sep 2020</a:t>
            </a:r>
          </a:p>
          <a:p>
            <a:pPr lvl="1"/>
            <a:r>
              <a:rPr lang="en-US" sz="2200" dirty="0"/>
              <a:t>HCD </a:t>
            </a:r>
            <a:r>
              <a:rPr lang="en-US" sz="2200" dirty="0" err="1"/>
              <a:t>cPP</a:t>
            </a:r>
            <a:r>
              <a:rPr lang="en-US" sz="2200" dirty="0"/>
              <a:t> v1.0 submitted for approval by HCD </a:t>
            </a:r>
            <a:r>
              <a:rPr lang="en-US" sz="2200" dirty="0" err="1"/>
              <a:t>iTC</a:t>
            </a:r>
            <a:r>
              <a:rPr lang="en-US" sz="2200" dirty="0"/>
              <a:t> membership – Jan 2021</a:t>
            </a:r>
          </a:p>
          <a:p>
            <a:pPr lvl="1"/>
            <a:r>
              <a:rPr lang="en-US" sz="2200" dirty="0"/>
              <a:t>HCD </a:t>
            </a:r>
            <a:r>
              <a:rPr lang="en-US" sz="2200" dirty="0" err="1"/>
              <a:t>cPP</a:t>
            </a:r>
            <a:r>
              <a:rPr lang="en-US" sz="2200" dirty="0"/>
              <a:t> v1.0 submitted to CCDB for approval – Mar 2021</a:t>
            </a:r>
          </a:p>
          <a:p>
            <a:pPr lvl="1"/>
            <a:r>
              <a:rPr lang="en-US" sz="2200" dirty="0"/>
              <a:t>HCD </a:t>
            </a:r>
            <a:r>
              <a:rPr lang="en-US" sz="2200" dirty="0" err="1"/>
              <a:t>cPP</a:t>
            </a:r>
            <a:r>
              <a:rPr lang="en-US" sz="2200" dirty="0"/>
              <a:t> v1.0 published – Jul 2021</a:t>
            </a:r>
          </a:p>
          <a:p>
            <a:pPr lvl="1"/>
            <a:endParaRPr lang="en-US" sz="2000" dirty="0"/>
          </a:p>
          <a:p>
            <a:pPr lvl="1"/>
            <a:endParaRPr lang="en-US" sz="2000" dirty="0"/>
          </a:p>
        </p:txBody>
      </p:sp>
    </p:spTree>
    <p:extLst>
      <p:ext uri="{BB962C8B-B14F-4D97-AF65-F5344CB8AC3E}">
        <p14:creationId xmlns:p14="http://schemas.microsoft.com/office/powerpoint/2010/main" val="227567042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fontScale="92500"/>
          </a:bodyPr>
          <a:lstStyle/>
          <a:p>
            <a:pPr marL="39688" indent="0">
              <a:buNone/>
            </a:pPr>
            <a:r>
              <a:rPr lang="en-US" sz="3000" b="1" dirty="0"/>
              <a:t>HCD Security Guide Status</a:t>
            </a:r>
          </a:p>
        </p:txBody>
      </p:sp>
    </p:spTree>
    <p:extLst>
      <p:ext uri="{BB962C8B-B14F-4D97-AF65-F5344CB8AC3E}">
        <p14:creationId xmlns:p14="http://schemas.microsoft.com/office/powerpoint/2010/main" val="204653601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lnSpcReduction="10000"/>
          </a:bodyPr>
          <a:lstStyle/>
          <a:p>
            <a:pPr eaLnBrk="1" hangingPunct="1"/>
            <a:r>
              <a:rPr lang="en-US" sz="2400" dirty="0"/>
              <a:t>Implement the transition from the HCD TC </a:t>
            </a:r>
            <a:r>
              <a:rPr lang="en-US" sz="2400" dirty="0">
                <a:sym typeface="Wingdings" panose="05000000000000000000" pitchFamily="2" charset="2"/>
              </a:rPr>
              <a:t> HCD </a:t>
            </a:r>
            <a:r>
              <a:rPr lang="en-US" sz="2400" dirty="0" err="1">
                <a:sym typeface="Wingdings" panose="05000000000000000000" pitchFamily="2" charset="2"/>
              </a:rPr>
              <a:t>iTC</a:t>
            </a:r>
            <a:endParaRPr lang="en-US" sz="2400" dirty="0">
              <a:sym typeface="Wingdings" panose="05000000000000000000" pitchFamily="2" charset="2"/>
            </a:endParaRPr>
          </a:p>
          <a:p>
            <a:pPr lvl="1"/>
            <a:r>
              <a:rPr lang="en-US" sz="2200" dirty="0">
                <a:sym typeface="Wingdings" panose="05000000000000000000" pitchFamily="2" charset="2"/>
              </a:rPr>
              <a:t>Determine and install “officers”</a:t>
            </a:r>
          </a:p>
          <a:p>
            <a:pPr lvl="1"/>
            <a:r>
              <a:rPr lang="en-US" sz="2200" dirty="0">
                <a:sym typeface="Wingdings" panose="05000000000000000000" pitchFamily="2" charset="2"/>
              </a:rPr>
              <a:t>Set up meeting cadence, </a:t>
            </a:r>
            <a:r>
              <a:rPr lang="en-US" sz="2200" dirty="0" err="1">
                <a:sym typeface="Wingdings" panose="05000000000000000000" pitchFamily="2" charset="2"/>
              </a:rPr>
              <a:t>iTC</a:t>
            </a:r>
            <a:r>
              <a:rPr lang="en-US" sz="2200" dirty="0">
                <a:sym typeface="Wingdings" panose="05000000000000000000" pitchFamily="2" charset="2"/>
              </a:rPr>
              <a:t> membership, etc.</a:t>
            </a:r>
          </a:p>
          <a:p>
            <a:pPr lvl="1"/>
            <a:r>
              <a:rPr lang="en-US" sz="2200" dirty="0">
                <a:sym typeface="Wingdings" panose="05000000000000000000" pitchFamily="2" charset="2"/>
              </a:rPr>
              <a:t>Have the first </a:t>
            </a:r>
            <a:r>
              <a:rPr lang="en-US" sz="2200" dirty="0" err="1">
                <a:sym typeface="Wingdings" panose="05000000000000000000" pitchFamily="2" charset="2"/>
              </a:rPr>
              <a:t>iTC</a:t>
            </a:r>
            <a:r>
              <a:rPr lang="en-US" sz="2200" dirty="0">
                <a:sym typeface="Wingdings" panose="05000000000000000000" pitchFamily="2" charset="2"/>
              </a:rPr>
              <a:t> meeting</a:t>
            </a:r>
          </a:p>
          <a:p>
            <a:pPr eaLnBrk="1" hangingPunct="1"/>
            <a:r>
              <a:rPr lang="en-US" sz="2400" dirty="0"/>
              <a:t>Start work on HCD </a:t>
            </a:r>
            <a:r>
              <a:rPr lang="en-US" sz="2400" dirty="0" err="1"/>
              <a:t>cPP</a:t>
            </a:r>
            <a:r>
              <a:rPr lang="en-US" sz="2400" dirty="0"/>
              <a:t> v1.0</a:t>
            </a:r>
          </a:p>
          <a:p>
            <a:pPr lvl="1"/>
            <a:r>
              <a:rPr lang="en-US" sz="2200" dirty="0"/>
              <a:t>Develop plan for development, review and release of HCD </a:t>
            </a:r>
            <a:r>
              <a:rPr lang="en-US" sz="2200" dirty="0" err="1"/>
              <a:t>cPP</a:t>
            </a:r>
            <a:r>
              <a:rPr lang="en-US" sz="2200" dirty="0"/>
              <a:t> v1.0</a:t>
            </a:r>
          </a:p>
          <a:p>
            <a:pPr lvl="1"/>
            <a:r>
              <a:rPr lang="en-US" sz="2200" dirty="0"/>
              <a:t>Determine HCD </a:t>
            </a:r>
            <a:r>
              <a:rPr lang="en-US" sz="2200" dirty="0" err="1"/>
              <a:t>cPP</a:t>
            </a:r>
            <a:r>
              <a:rPr lang="en-US" sz="2200" dirty="0"/>
              <a:t> v1.0 content</a:t>
            </a:r>
          </a:p>
          <a:p>
            <a:pPr lvl="1"/>
            <a:r>
              <a:rPr lang="en-US" sz="2200" dirty="0"/>
              <a:t>Initiate “transition” of HCD PP v1.1 into first draft</a:t>
            </a:r>
          </a:p>
          <a:p>
            <a:pPr lvl="1"/>
            <a:r>
              <a:rPr lang="en-US" sz="2200" dirty="0"/>
              <a:t>Update and review drafts as necessary to create “final” version</a:t>
            </a:r>
          </a:p>
          <a:p>
            <a:pPr lvl="1"/>
            <a:r>
              <a:rPr lang="en-US" sz="2200" dirty="0"/>
              <a:t>Get </a:t>
            </a:r>
            <a:r>
              <a:rPr lang="en-US" sz="2200" dirty="0" err="1"/>
              <a:t>iTC</a:t>
            </a:r>
            <a:r>
              <a:rPr lang="en-US" sz="2200" dirty="0"/>
              <a:t> review and approval for “final” version</a:t>
            </a:r>
          </a:p>
          <a:p>
            <a:pPr lvl="1"/>
            <a:r>
              <a:rPr lang="en-US" sz="2200" dirty="0"/>
              <a:t>Release HCD </a:t>
            </a:r>
            <a:r>
              <a:rPr lang="en-US" sz="2200" dirty="0" err="1"/>
              <a:t>cPP</a:t>
            </a:r>
            <a:r>
              <a:rPr lang="en-US" sz="2200" dirty="0"/>
              <a:t> v1.0</a:t>
            </a:r>
            <a:endParaRPr lang="en-US" dirty="0"/>
          </a:p>
        </p:txBody>
      </p:sp>
    </p:spTree>
    <p:extLst>
      <p:ext uri="{BB962C8B-B14F-4D97-AF65-F5344CB8AC3E}">
        <p14:creationId xmlns:p14="http://schemas.microsoft.com/office/powerpoint/2010/main" val="230870763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Brian Smithson (Ricoh)</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Security Guide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sz="2400" dirty="0"/>
              <a:t>Develop Initial Draft Version</a:t>
            </a:r>
            <a:endParaRPr lang="en-US" sz="2200" dirty="0">
              <a:sym typeface="Wingdings" panose="05000000000000000000" pitchFamily="2" charset="2"/>
            </a:endParaRPr>
          </a:p>
          <a:p>
            <a:pPr lvl="1"/>
            <a:r>
              <a:rPr lang="en-US" sz="2200" dirty="0"/>
              <a:t>Review content with IDS WG at Conference Calls and F2F Meetings as it is created</a:t>
            </a:r>
          </a:p>
          <a:p>
            <a:r>
              <a:rPr lang="en-US" sz="2400" dirty="0"/>
              <a:t>Develop Final Draft</a:t>
            </a:r>
          </a:p>
          <a:p>
            <a:r>
              <a:rPr lang="en-US" sz="2400" dirty="0"/>
              <a:t>Obtain PWG Approval Process</a:t>
            </a:r>
          </a:p>
        </p:txBody>
      </p:sp>
    </p:spTree>
    <p:extLst>
      <p:ext uri="{BB962C8B-B14F-4D97-AF65-F5344CB8AC3E}">
        <p14:creationId xmlns:p14="http://schemas.microsoft.com/office/powerpoint/2010/main" val="352837889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Conference Call – Sep 19</a:t>
            </a:r>
          </a:p>
          <a:p>
            <a:pPr lvl="1" eaLnBrk="1" hangingPunct="1">
              <a:spcBef>
                <a:spcPts val="600"/>
              </a:spcBef>
            </a:pPr>
            <a:r>
              <a:rPr lang="en-US" dirty="0"/>
              <a:t>Goal is to help me get ready for the HCD TC Face-to-Face on Sep 26</a:t>
            </a:r>
            <a:r>
              <a:rPr lang="en-US" baseline="30000" dirty="0"/>
              <a:t>th</a:t>
            </a:r>
            <a:endParaRPr lang="en-US" dirty="0"/>
          </a:p>
          <a:p>
            <a:pPr eaLnBrk="1" hangingPunct="1"/>
            <a:r>
              <a:rPr lang="en-US" dirty="0"/>
              <a:t>IDS Conference Call – Oct 10</a:t>
            </a:r>
          </a:p>
          <a:p>
            <a:pPr lvl="1" eaLnBrk="1" hangingPunct="1"/>
            <a:r>
              <a:rPr lang="en-US" dirty="0"/>
              <a:t>Will review results from the HCD TC Face-to-Face on Sep 26</a:t>
            </a:r>
            <a:r>
              <a:rPr lang="en-US" baseline="30000" dirty="0"/>
              <a:t>th</a:t>
            </a:r>
          </a:p>
          <a:p>
            <a:pPr eaLnBrk="1" hangingPunct="1"/>
            <a:r>
              <a:rPr lang="en-US" dirty="0"/>
              <a:t>Start looking at involvement in other HCD standards activities starting Oct 10</a:t>
            </a:r>
            <a:r>
              <a:rPr lang="en-US" baseline="30000" dirty="0"/>
              <a:t>th</a:t>
            </a:r>
          </a:p>
          <a:p>
            <a:pPr lvl="1" eaLnBrk="1" hangingPunct="1"/>
            <a:r>
              <a:rPr lang="en-US" dirty="0"/>
              <a:t>Will try to get IDS WG access to the proposed revision to ISO 15408 (the Common Criteria standard) that will be published in 2020 or access to the slides showing what has changed</a:t>
            </a:r>
          </a:p>
        </p:txBody>
      </p:sp>
    </p:spTree>
    <p:extLst>
      <p:ext uri="{BB962C8B-B14F-4D97-AF65-F5344CB8AC3E}">
        <p14:creationId xmlns:p14="http://schemas.microsoft.com/office/powerpoint/2010/main" val="1617789264"/>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3276600"/>
            <a:ext cx="8890000" cy="519317"/>
          </a:xfrm>
        </p:spPr>
        <p:txBody>
          <a:bodyPr rIns="132080"/>
          <a:lstStyle/>
          <a:p>
            <a:pPr marL="0" indent="0" algn="ctr">
              <a:buNone/>
            </a:pPr>
            <a:r>
              <a:rPr lang="en-US" sz="2800" b="1" dirty="0"/>
              <a:t>BACKUP</a:t>
            </a:r>
          </a:p>
        </p:txBody>
      </p:sp>
    </p:spTree>
    <p:extLst>
      <p:ext uri="{BB962C8B-B14F-4D97-AF65-F5344CB8AC3E}">
        <p14:creationId xmlns:p14="http://schemas.microsoft.com/office/powerpoint/2010/main" val="343486180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sz="2400" dirty="0"/>
              <a:t>Other Changes for </a:t>
            </a:r>
            <a:r>
              <a:rPr lang="en-US" sz="2400" dirty="0" err="1"/>
              <a:t>NDcPP</a:t>
            </a:r>
            <a:r>
              <a:rPr lang="en-US" sz="2400" dirty="0"/>
              <a:t> v2.1 that might be considered</a:t>
            </a:r>
          </a:p>
          <a:p>
            <a:pPr lvl="1"/>
            <a:r>
              <a:rPr lang="en-US" dirty="0"/>
              <a:t>FAU_GEN.1 – add the following requirements</a:t>
            </a:r>
          </a:p>
          <a:p>
            <a:pPr lvl="2"/>
            <a:r>
              <a:rPr lang="en-US" dirty="0"/>
              <a:t>• </a:t>
            </a:r>
            <a:r>
              <a:rPr lang="en-US" i="1" dirty="0"/>
              <a:t>Changes to TSF data related to configuration changes (in addition to the information that a change occurred it shall be logged what has been changed).</a:t>
            </a:r>
            <a:br>
              <a:rPr lang="en-US" i="1" dirty="0"/>
            </a:br>
            <a:r>
              <a:rPr lang="en-US" dirty="0"/>
              <a:t>• </a:t>
            </a:r>
            <a:r>
              <a:rPr lang="en-US" i="1" dirty="0"/>
              <a:t>Generating/import of, changing, or deleting of cryptographic keys (in addition to the action itself a unique key name or key reference shall be logged).</a:t>
            </a:r>
            <a:br>
              <a:rPr lang="en-US" i="1" dirty="0"/>
            </a:br>
            <a:r>
              <a:rPr lang="en-US" dirty="0"/>
              <a:t>• </a:t>
            </a:r>
            <a:r>
              <a:rPr lang="en-US" i="1" dirty="0"/>
              <a:t>Resetting passwords (name of related user account shall be logged)</a:t>
            </a:r>
          </a:p>
          <a:p>
            <a:pPr lvl="1"/>
            <a:r>
              <a:rPr lang="en-US" dirty="0"/>
              <a:t>Expand FAU_STG.1 to add proposal from JBMIA</a:t>
            </a:r>
          </a:p>
          <a:p>
            <a:pPr marL="446088" lvl="1" indent="0">
              <a:buNone/>
            </a:pPr>
            <a:endParaRPr lang="en-US" dirty="0"/>
          </a:p>
        </p:txBody>
      </p:sp>
    </p:spTree>
    <p:extLst>
      <p:ext uri="{BB962C8B-B14F-4D97-AF65-F5344CB8AC3E}">
        <p14:creationId xmlns:p14="http://schemas.microsoft.com/office/powerpoint/2010/main" val="143163146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lnSpcReduction="10000"/>
          </a:bodyPr>
          <a:lstStyle/>
          <a:p>
            <a:r>
              <a:rPr lang="en-US" sz="2400" dirty="0"/>
              <a:t>Other Changes for </a:t>
            </a:r>
            <a:r>
              <a:rPr lang="en-US" sz="2400" dirty="0" err="1"/>
              <a:t>NDcPP</a:t>
            </a:r>
            <a:r>
              <a:rPr lang="en-US" sz="2400" dirty="0"/>
              <a:t> v2.1 that might be considered</a:t>
            </a:r>
          </a:p>
          <a:p>
            <a:pPr lvl="1"/>
            <a:r>
              <a:rPr lang="en-US" dirty="0"/>
              <a:t>FPT_STM.1– add the following requirement</a:t>
            </a:r>
          </a:p>
          <a:p>
            <a:pPr lvl="2"/>
            <a:r>
              <a:rPr lang="en-US" b="1" dirty="0"/>
              <a:t>FPT_STM_EXT.1.2</a:t>
            </a:r>
            <a:r>
              <a:rPr lang="en-US" dirty="0"/>
              <a:t> The TSF shall [selection: allow the Security Administrator to set the time, </a:t>
            </a:r>
            <a:r>
              <a:rPr lang="en-US" dirty="0" err="1"/>
              <a:t>synchronise</a:t>
            </a:r>
            <a:r>
              <a:rPr lang="en-US" dirty="0"/>
              <a:t> time with </a:t>
            </a:r>
            <a:r>
              <a:rPr lang="en-US" i="1" dirty="0"/>
              <a:t>an NTP server</a:t>
            </a:r>
            <a:r>
              <a:rPr lang="en-US" dirty="0"/>
              <a:t>].</a:t>
            </a:r>
          </a:p>
          <a:p>
            <a:pPr lvl="1"/>
            <a:r>
              <a:rPr lang="en-US" dirty="0"/>
              <a:t>Modify FTA_SSL.3 to be like </a:t>
            </a:r>
            <a:r>
              <a:rPr lang="en-US" dirty="0" err="1"/>
              <a:t>NDcPP</a:t>
            </a:r>
            <a:r>
              <a:rPr lang="en-US" dirty="0"/>
              <a:t>:</a:t>
            </a:r>
          </a:p>
          <a:p>
            <a:pPr lvl="2"/>
            <a:r>
              <a:rPr lang="en-US" b="1" dirty="0"/>
              <a:t>FTA_SSL.3.1:</a:t>
            </a:r>
            <a:r>
              <a:rPr lang="en-US" dirty="0"/>
              <a:t> The TSF shall terminate a remote interactive session after a Security Administrator-configurable time interval of session inactivity</a:t>
            </a:r>
          </a:p>
          <a:p>
            <a:pPr lvl="1"/>
            <a:r>
              <a:rPr lang="en-US" dirty="0"/>
              <a:t>Add the following SSH SFR</a:t>
            </a:r>
          </a:p>
          <a:p>
            <a:pPr lvl="2"/>
            <a:r>
              <a:rPr lang="en-US" b="1" dirty="0"/>
              <a:t>FCS_SSHC_EXT.1.9</a:t>
            </a:r>
            <a:r>
              <a:rPr lang="en-US" dirty="0"/>
              <a:t> The TSF shall ensure that the SSH client authenticates the identity of the SSH server using a local database associating each host name with its corresponding public key or [selection:</a:t>
            </a:r>
            <a:r>
              <a:rPr lang="en-US" i="1" dirty="0"/>
              <a:t> a list of trusted certification authorities, no other methods</a:t>
            </a:r>
            <a:r>
              <a:rPr lang="en-US" dirty="0"/>
              <a:t>] as described in RFC 4251 section 4.1</a:t>
            </a:r>
          </a:p>
        </p:txBody>
      </p:sp>
    </p:spTree>
    <p:extLst>
      <p:ext uri="{BB962C8B-B14F-4D97-AF65-F5344CB8AC3E}">
        <p14:creationId xmlns:p14="http://schemas.microsoft.com/office/powerpoint/2010/main" val="381460832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r>
              <a:rPr lang="en-US" sz="2300" dirty="0"/>
              <a:t>Other Changes for </a:t>
            </a:r>
            <a:r>
              <a:rPr lang="en-US" sz="2300" dirty="0" err="1"/>
              <a:t>NDcPP</a:t>
            </a:r>
            <a:r>
              <a:rPr lang="en-US" sz="2300" dirty="0"/>
              <a:t> v2.1 that might be considered</a:t>
            </a:r>
          </a:p>
          <a:p>
            <a:pPr lvl="1"/>
            <a:r>
              <a:rPr lang="en-US" sz="2000" dirty="0"/>
              <a:t>Include the following IPsec SFRs</a:t>
            </a:r>
          </a:p>
          <a:p>
            <a:pPr lvl="2"/>
            <a:r>
              <a:rPr lang="en-US" sz="1500" b="1" dirty="0"/>
              <a:t>FCS_IPSEC_EXT.1.9 </a:t>
            </a:r>
            <a:r>
              <a:rPr lang="en-US" sz="1500" dirty="0"/>
              <a:t>The TSF shall generate the secret value x used in the IKE </a:t>
            </a:r>
            <a:r>
              <a:rPr lang="en-US" sz="1500" dirty="0" err="1"/>
              <a:t>DiffieHellman</a:t>
            </a:r>
            <a:r>
              <a:rPr lang="en-US" sz="1500" dirty="0"/>
              <a:t> key exchange (“x” in </a:t>
            </a:r>
            <a:r>
              <a:rPr lang="en-US" sz="1500" dirty="0" err="1"/>
              <a:t>g^x</a:t>
            </a:r>
            <a:r>
              <a:rPr lang="en-US" sz="1500" dirty="0"/>
              <a:t> mod p) using the random bit generator specified in FCS_RBG_EXT.1, and having a length of at least [</a:t>
            </a:r>
            <a:r>
              <a:rPr lang="en-US" sz="1500" i="1" dirty="0"/>
              <a:t>assignment: (one or more) number(s) of bits that is at least twice the security strength of the negotiated Diffie-Hellman group</a:t>
            </a:r>
            <a:r>
              <a:rPr lang="en-US" sz="1500" dirty="0"/>
              <a:t>] bits.</a:t>
            </a:r>
          </a:p>
          <a:p>
            <a:pPr lvl="2"/>
            <a:r>
              <a:rPr lang="en-US" sz="1500" b="1" dirty="0"/>
              <a:t>FCS_IPSEC_EXT.1.10 </a:t>
            </a:r>
            <a:r>
              <a:rPr lang="en-US" sz="1500" dirty="0"/>
              <a:t>The TSF shall generate </a:t>
            </a:r>
            <a:r>
              <a:rPr lang="en-US" sz="1500" dirty="0" err="1"/>
              <a:t>nonces</a:t>
            </a:r>
            <a:r>
              <a:rPr lang="en-US" sz="1500" dirty="0"/>
              <a:t> used in [selection: </a:t>
            </a:r>
            <a:r>
              <a:rPr lang="en-US" sz="1500" i="1" dirty="0"/>
              <a:t>IKEv1, IKEv2</a:t>
            </a:r>
            <a:r>
              <a:rPr lang="en-US" sz="1500" dirty="0"/>
              <a:t>] exchanges of length [selection:</a:t>
            </a:r>
            <a:br>
              <a:rPr lang="en-US" sz="1500" dirty="0"/>
            </a:br>
            <a:r>
              <a:rPr lang="en-US" sz="1500" dirty="0"/>
              <a:t>• </a:t>
            </a:r>
            <a:r>
              <a:rPr lang="en-US" sz="1500" i="1" dirty="0"/>
              <a:t>according to the security strength associated with the negotiated Diffie-Hellman group];</a:t>
            </a:r>
            <a:br>
              <a:rPr lang="en-US" sz="1500" i="1" dirty="0"/>
            </a:br>
            <a:r>
              <a:rPr lang="en-US" sz="1500" dirty="0"/>
              <a:t>• </a:t>
            </a:r>
            <a:r>
              <a:rPr lang="en-US" sz="1500" i="1" dirty="0"/>
              <a:t>at least 128 bits in size and at least half the output size of the negotiated</a:t>
            </a:r>
            <a:br>
              <a:rPr lang="en-US" sz="1500" i="1" dirty="0"/>
            </a:br>
            <a:r>
              <a:rPr lang="en-US" sz="1500" i="1" dirty="0"/>
              <a:t>pseudorandom function (PRF) hash</a:t>
            </a:r>
            <a:r>
              <a:rPr lang="en-US" sz="1500" dirty="0"/>
              <a:t>] .</a:t>
            </a:r>
          </a:p>
          <a:p>
            <a:pPr lvl="2"/>
            <a:r>
              <a:rPr lang="en-US" sz="1500" b="1" dirty="0"/>
              <a:t>FCS_IPSEC_EXT.1.12 </a:t>
            </a:r>
            <a:r>
              <a:rPr lang="en-US" sz="1500" dirty="0"/>
              <a:t>The TSF shall be able to ensure by default that the strength of the symmetric algorithm (in terms of the number of bits in the key) negotiated to protect the [selection: </a:t>
            </a:r>
            <a:r>
              <a:rPr lang="en-US" sz="1500" i="1" dirty="0"/>
              <a:t>IKEv1 Phase 1, IKEv2 IKE_SA</a:t>
            </a:r>
            <a:r>
              <a:rPr lang="en-US" sz="1500" dirty="0"/>
              <a:t>] connection is greater than or equal to the strength of the symmetric algorithm (in terms of the number of bits in the key) negotiated to protect the [selection: </a:t>
            </a:r>
            <a:r>
              <a:rPr lang="en-US" sz="1500" i="1" dirty="0"/>
              <a:t>IKEv1 Phase 2, IKEv2 CHILD_SA</a:t>
            </a:r>
            <a:r>
              <a:rPr lang="en-US" sz="1500" dirty="0"/>
              <a:t>] connection.</a:t>
            </a:r>
          </a:p>
          <a:p>
            <a:pPr lvl="2"/>
            <a:r>
              <a:rPr lang="en-US" sz="1500" b="1" dirty="0"/>
              <a:t>FCS_IPSEC_EXT.1.14 </a:t>
            </a:r>
            <a:r>
              <a:rPr lang="en-US" sz="1500" dirty="0"/>
              <a:t>The TSF shall only establish a trusted channel if the presented identifier in the received certificate matches the configured reference identifier, where the presented and reference identifiers are of the following types: [selection: </a:t>
            </a:r>
            <a:r>
              <a:rPr lang="en-US" sz="1500" i="1" dirty="0"/>
              <a:t>SAN: IP address, SAN: Fully Qualified Domain Name (FQDN), SAN: user FQDN, CN: IP Address, CN: Fully Qualified Domain Name (FQDN), CN: user FQDN, CN: Distinguished Name (DN)</a:t>
            </a:r>
            <a:r>
              <a:rPr lang="en-US" sz="1500" dirty="0"/>
              <a:t>] and [</a:t>
            </a:r>
            <a:r>
              <a:rPr lang="en-US" sz="1500" i="1" dirty="0"/>
              <a:t>selection: no other reference identifier type, [assignment: other supported reference identifier types]</a:t>
            </a:r>
            <a:r>
              <a:rPr lang="en-US" sz="1500" dirty="0"/>
              <a:t>].</a:t>
            </a:r>
          </a:p>
        </p:txBody>
      </p:sp>
    </p:spTree>
    <p:extLst>
      <p:ext uri="{BB962C8B-B14F-4D97-AF65-F5344CB8AC3E}">
        <p14:creationId xmlns:p14="http://schemas.microsoft.com/office/powerpoint/2010/main" val="3416511487"/>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r>
              <a:rPr lang="en-US" sz="2400" dirty="0" err="1"/>
              <a:t>NDcPP</a:t>
            </a:r>
            <a:r>
              <a:rPr lang="en-US" sz="2400" dirty="0"/>
              <a:t> v2.1 SFRs not in HCD PP that could be considered for inclusion in HCD </a:t>
            </a:r>
            <a:r>
              <a:rPr lang="en-US" sz="2400" dirty="0" err="1"/>
              <a:t>cPP</a:t>
            </a:r>
            <a:r>
              <a:rPr lang="en-US" sz="2400" dirty="0"/>
              <a:t> v1.0 (full text in backup slides):</a:t>
            </a:r>
          </a:p>
          <a:p>
            <a:pPr lvl="1"/>
            <a:r>
              <a:rPr lang="en-US" sz="1900" dirty="0"/>
              <a:t>FAU_GEN.2 User identity association</a:t>
            </a:r>
          </a:p>
          <a:p>
            <a:pPr lvl="1"/>
            <a:r>
              <a:rPr lang="en-US" sz="1900" dirty="0"/>
              <a:t>FCS_CKM.2 Cryptographic Key Establishment (Refinement) </a:t>
            </a:r>
          </a:p>
          <a:p>
            <a:pPr lvl="1"/>
            <a:r>
              <a:rPr lang="en-US" sz="1900" dirty="0"/>
              <a:t>FIA_UAU_EXT.2 Password-based Authentication Mechanism</a:t>
            </a:r>
          </a:p>
          <a:p>
            <a:pPr lvl="1"/>
            <a:r>
              <a:rPr lang="en-US" dirty="0"/>
              <a:t>FIA_X509_EXT.3 X.509 Certificate Requests </a:t>
            </a:r>
            <a:endParaRPr lang="en-US" sz="1900" dirty="0"/>
          </a:p>
          <a:p>
            <a:pPr lvl="1"/>
            <a:r>
              <a:rPr lang="en-US" sz="1900" dirty="0"/>
              <a:t>FPT_APW_EXT.1 Protection of Administrator Passwords (would extend to all authentication passwords)</a:t>
            </a:r>
          </a:p>
          <a:p>
            <a:pPr lvl="1"/>
            <a:r>
              <a:rPr lang="en-US" sz="1900" dirty="0"/>
              <a:t>FAU_ STG.3/</a:t>
            </a:r>
            <a:r>
              <a:rPr lang="en-US" sz="1900" dirty="0" err="1"/>
              <a:t>LocSpace</a:t>
            </a:r>
            <a:r>
              <a:rPr lang="en-US" sz="1900" dirty="0"/>
              <a:t> Action in case of possible audit data loss </a:t>
            </a:r>
          </a:p>
          <a:p>
            <a:pPr lvl="1"/>
            <a:r>
              <a:rPr lang="en-US" sz="1900" dirty="0"/>
              <a:t>FCS_NTP_EXT.1 NTP Protocol</a:t>
            </a:r>
          </a:p>
          <a:p>
            <a:pPr lvl="1"/>
            <a:r>
              <a:rPr lang="en-US" sz="1900" dirty="0"/>
              <a:t>FPT_TST_EXT.2 	Self-tests based on certificates </a:t>
            </a:r>
          </a:p>
          <a:p>
            <a:pPr lvl="1"/>
            <a:r>
              <a:rPr lang="en-US" sz="1900" dirty="0"/>
              <a:t>FPT_TUD_EXT.2 Trusted Update based on certificates </a:t>
            </a:r>
          </a:p>
          <a:p>
            <a:pPr lvl="1"/>
            <a:r>
              <a:rPr lang="en-US" sz="1900" dirty="0"/>
              <a:t>FMT_MOF.1/</a:t>
            </a:r>
            <a:r>
              <a:rPr lang="en-US" sz="1900" dirty="0" err="1"/>
              <a:t>AutoUpdate</a:t>
            </a:r>
            <a:r>
              <a:rPr lang="en-US" sz="1900" dirty="0"/>
              <a:t>  Management of security functions </a:t>
            </a:r>
            <a:r>
              <a:rPr lang="en-US" sz="1900" dirty="0" err="1"/>
              <a:t>behaviour</a:t>
            </a:r>
            <a:r>
              <a:rPr lang="en-US" sz="1900" dirty="0"/>
              <a:t> </a:t>
            </a:r>
          </a:p>
          <a:p>
            <a:pPr lvl="1"/>
            <a:r>
              <a:rPr lang="en-US" sz="1900" dirty="0"/>
              <a:t>FMT_MOF.1/Functions  Management of security functions </a:t>
            </a:r>
            <a:r>
              <a:rPr lang="en-US" sz="1900" dirty="0" err="1"/>
              <a:t>behaviour</a:t>
            </a:r>
            <a:r>
              <a:rPr lang="en-US" sz="1900" dirty="0"/>
              <a:t> </a:t>
            </a:r>
          </a:p>
          <a:p>
            <a:pPr lvl="1"/>
            <a:r>
              <a:rPr lang="en-US" sz="1900" dirty="0"/>
              <a:t>FMT_MTD.1/</a:t>
            </a:r>
            <a:r>
              <a:rPr lang="en-US" sz="1900" dirty="0" err="1"/>
              <a:t>CryptoKeys</a:t>
            </a:r>
            <a:r>
              <a:rPr lang="en-US" sz="1900" dirty="0"/>
              <a:t> Management of TSF data </a:t>
            </a:r>
          </a:p>
        </p:txBody>
      </p:sp>
    </p:spTree>
    <p:extLst>
      <p:ext uri="{BB962C8B-B14F-4D97-AF65-F5344CB8AC3E}">
        <p14:creationId xmlns:p14="http://schemas.microsoft.com/office/powerpoint/2010/main" val="401227049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447800" y="3233850"/>
            <a:ext cx="5850731" cy="652350"/>
          </a:xfrm>
        </p:spPr>
        <p:txBody>
          <a:bodyPr>
            <a:normAutofit/>
          </a:bodyPr>
          <a:lstStyle/>
          <a:p>
            <a:pPr marL="39688" indent="0">
              <a:buNone/>
            </a:pPr>
            <a:r>
              <a:rPr lang="en-US" sz="3000" b="1" dirty="0"/>
              <a:t>HCD PP Version 1.1 Status</a:t>
            </a:r>
          </a:p>
        </p:txBody>
      </p:sp>
    </p:spTree>
    <p:extLst>
      <p:ext uri="{BB962C8B-B14F-4D97-AF65-F5344CB8AC3E}">
        <p14:creationId xmlns:p14="http://schemas.microsoft.com/office/powerpoint/2010/main" val="135206594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PP Version 1.1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41265" y="1237105"/>
            <a:ext cx="8845755" cy="5257800"/>
          </a:xfrm>
        </p:spPr>
        <p:txBody>
          <a:bodyPr rIns="132080"/>
          <a:lstStyle/>
          <a:p>
            <a:r>
              <a:rPr lang="en-US" sz="2400" dirty="0"/>
              <a:t>NIAP has indicated that they will not accept any changes to the current bilateral HCD PP v1.0</a:t>
            </a:r>
          </a:p>
          <a:p>
            <a:r>
              <a:rPr lang="en-US" sz="2400" dirty="0"/>
              <a:t>NIAP is waiting for international HCD </a:t>
            </a:r>
            <a:r>
              <a:rPr lang="en-US" sz="2400" dirty="0" err="1"/>
              <a:t>cPP</a:t>
            </a:r>
            <a:r>
              <a:rPr lang="en-US" sz="2400" dirty="0"/>
              <a:t> v1.0 which they will adopt upon approval</a:t>
            </a:r>
          </a:p>
          <a:p>
            <a:r>
              <a:rPr lang="en-US" sz="2400" dirty="0"/>
              <a:t>As a result, HCD v1.1 will not be published as a new version of the bilateral HCD PP</a:t>
            </a:r>
          </a:p>
          <a:p>
            <a:r>
              <a:rPr lang="en-US" sz="2400" dirty="0"/>
              <a:t>However, it will be the basis for international HCD </a:t>
            </a:r>
            <a:r>
              <a:rPr lang="en-US" sz="2400" dirty="0" err="1"/>
              <a:t>cPP</a:t>
            </a:r>
            <a:r>
              <a:rPr lang="en-US" sz="2400" dirty="0"/>
              <a:t> v1.0</a:t>
            </a:r>
          </a:p>
          <a:p>
            <a:endParaRPr lang="en-US" sz="2200" dirty="0"/>
          </a:p>
          <a:p>
            <a:pPr marL="446088" lvl="1" indent="0">
              <a:buNone/>
            </a:pPr>
            <a:endParaRPr lang="en-US" b="1" dirty="0"/>
          </a:p>
        </p:txBody>
      </p:sp>
    </p:spTree>
    <p:extLst>
      <p:ext uri="{BB962C8B-B14F-4D97-AF65-F5344CB8AC3E}">
        <p14:creationId xmlns:p14="http://schemas.microsoft.com/office/powerpoint/2010/main" val="384231451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3276600"/>
            <a:ext cx="8890000" cy="519317"/>
          </a:xfrm>
        </p:spPr>
        <p:txBody>
          <a:bodyPr rIns="132080"/>
          <a:lstStyle/>
          <a:p>
            <a:pPr marL="0" indent="0" algn="ctr">
              <a:buNone/>
            </a:pPr>
            <a:r>
              <a:rPr lang="en-US" sz="2800" b="1" dirty="0"/>
              <a:t>HCD </a:t>
            </a:r>
            <a:r>
              <a:rPr lang="en-US" sz="2800" b="1" dirty="0" err="1"/>
              <a:t>iTC</a:t>
            </a:r>
            <a:r>
              <a:rPr lang="en-US" sz="2800" b="1" dirty="0"/>
              <a:t> Status</a:t>
            </a:r>
          </a:p>
        </p:txBody>
      </p:sp>
    </p:spTree>
    <p:extLst>
      <p:ext uri="{BB962C8B-B14F-4D97-AF65-F5344CB8AC3E}">
        <p14:creationId xmlns:p14="http://schemas.microsoft.com/office/powerpoint/2010/main" val="91607026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96229" y="1143000"/>
            <a:ext cx="8845755" cy="5257800"/>
          </a:xfrm>
        </p:spPr>
        <p:txBody>
          <a:bodyPr rIns="132080"/>
          <a:lstStyle/>
          <a:p>
            <a:r>
              <a:rPr lang="en-US" sz="2000" dirty="0"/>
              <a:t>Common Criteria Development Board (CCDB) at its Oct 2018 Meeting chartered an HCD Working Group (WG) containing the Korean and Japanese schemes. Goal was formation of the HCD </a:t>
            </a:r>
            <a:r>
              <a:rPr lang="en-US" sz="2000" dirty="0" err="1"/>
              <a:t>iTC</a:t>
            </a:r>
            <a:r>
              <a:rPr lang="en-US" sz="2000" dirty="0"/>
              <a:t> at the April CCDB meeting in Rome</a:t>
            </a:r>
          </a:p>
          <a:p>
            <a:r>
              <a:rPr lang="en-US" sz="2000" dirty="0"/>
              <a:t>HCD WG created the following documents which were submitted to the CCDB for review at the April 2019 CCRA meeting:</a:t>
            </a:r>
          </a:p>
          <a:p>
            <a:pPr lvl="1"/>
            <a:r>
              <a:rPr lang="en-US" sz="1900" dirty="0"/>
              <a:t>Essential Security Requirements (ESR)</a:t>
            </a:r>
          </a:p>
          <a:p>
            <a:pPr lvl="1"/>
            <a:r>
              <a:rPr lang="en-US" sz="1900" dirty="0"/>
              <a:t>Terms of Reference (</a:t>
            </a:r>
            <a:r>
              <a:rPr lang="en-US" sz="1900" dirty="0" err="1"/>
              <a:t>ToR</a:t>
            </a:r>
            <a:r>
              <a:rPr lang="en-US" sz="1900" dirty="0"/>
              <a:t>)</a:t>
            </a:r>
          </a:p>
          <a:p>
            <a:pPr marL="446088" lvl="1" indent="0">
              <a:buNone/>
            </a:pPr>
            <a:r>
              <a:rPr lang="en-US" sz="2000" dirty="0"/>
              <a:t>which incorporated input and comments from the HCD TC</a:t>
            </a:r>
          </a:p>
          <a:p>
            <a:r>
              <a:rPr lang="en-US" sz="2000" dirty="0"/>
              <a:t>HCD WG formally submitted ESR and </a:t>
            </a:r>
            <a:r>
              <a:rPr lang="en-US" sz="2000" dirty="0" err="1"/>
              <a:t>ToR</a:t>
            </a:r>
            <a:r>
              <a:rPr lang="en-US" sz="2000" dirty="0"/>
              <a:t> to CCDB for approval at its April 2019 Meeting</a:t>
            </a:r>
          </a:p>
          <a:p>
            <a:pPr lvl="1"/>
            <a:r>
              <a:rPr lang="en-US" sz="1900" dirty="0"/>
              <a:t>ESR was approved by CCDB in July</a:t>
            </a:r>
          </a:p>
          <a:p>
            <a:pPr lvl="1"/>
            <a:r>
              <a:rPr lang="en-US" sz="1900" dirty="0" err="1"/>
              <a:t>ToR</a:t>
            </a:r>
            <a:r>
              <a:rPr lang="en-US" sz="1900" dirty="0"/>
              <a:t> was approved on August 12</a:t>
            </a:r>
            <a:r>
              <a:rPr lang="en-US" sz="1900" baseline="30000" dirty="0"/>
              <a:t>th</a:t>
            </a:r>
            <a:r>
              <a:rPr lang="en-US" sz="1900" dirty="0"/>
              <a:t> </a:t>
            </a:r>
          </a:p>
        </p:txBody>
      </p:sp>
    </p:spTree>
    <p:extLst>
      <p:ext uri="{BB962C8B-B14F-4D97-AF65-F5344CB8AC3E}">
        <p14:creationId xmlns:p14="http://schemas.microsoft.com/office/powerpoint/2010/main" val="418347844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96229" y="1143000"/>
            <a:ext cx="8845755" cy="5257800"/>
          </a:xfrm>
        </p:spPr>
        <p:txBody>
          <a:bodyPr rIns="132080"/>
          <a:lstStyle/>
          <a:p>
            <a:r>
              <a:rPr lang="en-US" sz="2400" dirty="0"/>
              <a:t>ESR and </a:t>
            </a:r>
            <a:r>
              <a:rPr lang="en-US" sz="2400" dirty="0" err="1"/>
              <a:t>ToR</a:t>
            </a:r>
            <a:r>
              <a:rPr lang="en-US" sz="2400" dirty="0"/>
              <a:t> have been submitted to Common Criteria Management Committee (CCMC) for its approval</a:t>
            </a:r>
          </a:p>
          <a:p>
            <a:pPr lvl="1"/>
            <a:r>
              <a:rPr lang="en-US" sz="2000" dirty="0"/>
              <a:t>Once CCMC approves ESR and </a:t>
            </a:r>
            <a:r>
              <a:rPr lang="en-US" sz="2000" dirty="0" err="1"/>
              <a:t>ToR</a:t>
            </a:r>
            <a:r>
              <a:rPr lang="en-US" sz="2000" dirty="0"/>
              <a:t> we can officially form the HCD </a:t>
            </a:r>
            <a:r>
              <a:rPr lang="en-US" sz="2000" dirty="0" err="1"/>
              <a:t>iTC</a:t>
            </a:r>
            <a:r>
              <a:rPr lang="en-US" sz="2000" dirty="0"/>
              <a:t> and start the work to generate an HCD </a:t>
            </a:r>
            <a:r>
              <a:rPr lang="en-US" sz="2000" dirty="0" err="1"/>
              <a:t>cPP</a:t>
            </a:r>
            <a:endParaRPr lang="en-US" sz="2000" dirty="0"/>
          </a:p>
          <a:p>
            <a:r>
              <a:rPr lang="en-US" sz="2400" dirty="0"/>
              <a:t>Our hope is that the CCMC will approve the ESR and </a:t>
            </a:r>
            <a:r>
              <a:rPr lang="en-US" sz="2400" dirty="0" err="1"/>
              <a:t>ToR</a:t>
            </a:r>
            <a:r>
              <a:rPr lang="en-US" sz="2400" dirty="0"/>
              <a:t> in time to initiate the HCD </a:t>
            </a:r>
            <a:r>
              <a:rPr lang="en-US" sz="2400" dirty="0" err="1"/>
              <a:t>iTC</a:t>
            </a:r>
            <a:r>
              <a:rPr lang="en-US" sz="2400" dirty="0"/>
              <a:t> at the Sep 26</a:t>
            </a:r>
            <a:r>
              <a:rPr lang="en-US" sz="2400" baseline="30000" dirty="0"/>
              <a:t>th</a:t>
            </a:r>
            <a:r>
              <a:rPr lang="en-US" sz="2400" dirty="0"/>
              <a:t> HCD TC Face-to-Face in Singapore</a:t>
            </a:r>
          </a:p>
          <a:p>
            <a:pPr lvl="1"/>
            <a:r>
              <a:rPr lang="en-US" sz="2000" dirty="0"/>
              <a:t>HCD WG is working closely with the CCMC to get both documents approved as quickly as possible</a:t>
            </a:r>
          </a:p>
        </p:txBody>
      </p:sp>
    </p:spTree>
    <p:extLst>
      <p:ext uri="{BB962C8B-B14F-4D97-AF65-F5344CB8AC3E}">
        <p14:creationId xmlns:p14="http://schemas.microsoft.com/office/powerpoint/2010/main" val="3081311320"/>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4596</Words>
  <Characters>0</Characters>
  <Application>Microsoft Office PowerPoint</Application>
  <PresentationFormat>On-screen Show (4:3)</PresentationFormat>
  <Lines>0</Lines>
  <Paragraphs>529</Paragraphs>
  <Slides>46</Slides>
  <Notes>42</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46</vt:i4>
      </vt:variant>
    </vt:vector>
  </HeadingPairs>
  <TitlesOfParts>
    <vt:vector size="58" baseType="lpstr">
      <vt:lpstr>Arial</vt:lpstr>
      <vt:lpstr>Arial Bold</vt:lpstr>
      <vt:lpstr>Calibri</vt:lpstr>
      <vt:lpstr>Times New Roman</vt:lpstr>
      <vt:lpstr>Verdana</vt:lpstr>
      <vt:lpstr>Wingdings</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PowerPoint Presentation</vt:lpstr>
      <vt:lpstr>HCD PP Version 1.1 Status</vt:lpstr>
      <vt:lpstr>PowerPoint Presentation</vt:lpstr>
      <vt:lpstr>HCD iTC Status</vt:lpstr>
      <vt:lpstr>HCD iTC Status</vt:lpstr>
      <vt:lpstr>HCD iTC Status - Essential Security Requirements</vt:lpstr>
      <vt:lpstr>HCD iTC Status - Essential Security Requirements</vt:lpstr>
      <vt:lpstr>HCD iTC Status - Essential Security Requirements</vt:lpstr>
      <vt:lpstr>HCD iTC Status – “Key Persons” List</vt:lpstr>
      <vt:lpstr>PowerPoint Presentation</vt:lpstr>
      <vt:lpstr>HCD TC  HCD iTC Transition</vt:lpstr>
      <vt:lpstr>HCD TC  HCD iTC Transition</vt:lpstr>
      <vt:lpstr>HCD TC  HCD iTC Transition</vt:lpstr>
      <vt:lpstr>HCD TC  HCD iTC Transition</vt:lpstr>
      <vt:lpstr>PowerPoint Presentation</vt:lpstr>
      <vt:lpstr>HCD cPP v1.0</vt:lpstr>
      <vt:lpstr>HCD cPP v1.0</vt:lpstr>
      <vt:lpstr>HCD cPP v1.0</vt:lpstr>
      <vt:lpstr>HCD cPP v1.0</vt:lpstr>
      <vt:lpstr>PowerPoint Presentation</vt:lpstr>
      <vt:lpstr>Purpose of this Proposal</vt:lpstr>
      <vt:lpstr>Proposal for Modification of FCS_CKM.4.1 </vt:lpstr>
      <vt:lpstr>Proposal for Modification of FCS_CKM.4.1 </vt:lpstr>
      <vt:lpstr>Proposal for Modification of FCS_CKM.4.1 1/2</vt:lpstr>
      <vt:lpstr>Proposal for Modification of FCS_CKM.4.1 2/2</vt:lpstr>
      <vt:lpstr>Proposal for Modification of FCS_CKM.4.1 1/2</vt:lpstr>
      <vt:lpstr>Proposal for Modification of FCS_CKM.4.1 1/2</vt:lpstr>
      <vt:lpstr>Proposal for Modification of FCS_CKM.4.1 2/2</vt:lpstr>
      <vt:lpstr>(Reference) The lifecycle of keys, the approved methods for key destruction,  and Assurance Activities in HCD-PPver1.1</vt:lpstr>
      <vt:lpstr>HCD cPP v1.0</vt:lpstr>
      <vt:lpstr>HCD cPP v1.0</vt:lpstr>
      <vt:lpstr>HCD cPP v1.0 Content Discussion</vt:lpstr>
      <vt:lpstr>HCD iTC and HCD cPP v1.0</vt:lpstr>
      <vt:lpstr>PowerPoint Presentation</vt:lpstr>
      <vt:lpstr>Next Steps – HCD cPP v1.0</vt:lpstr>
      <vt:lpstr>Next Steps – Security Guide</vt:lpstr>
      <vt:lpstr>Next Steps – IDS WG</vt:lpstr>
      <vt:lpstr>PowerPoint Presentation</vt:lpstr>
      <vt:lpstr>HCD cPP v1.0</vt:lpstr>
      <vt:lpstr>HCD cPP v1.0</vt:lpstr>
      <vt:lpstr>HCD cPP v1.0</vt:lpstr>
      <vt:lpstr>HCD cPP v1.0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477</cp:revision>
  <dcterms:modified xsi:type="dcterms:W3CDTF">2019-08-29T21:51:47Z</dcterms:modified>
</cp:coreProperties>
</file>