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67"/>
  </p:notesMasterIdLst>
  <p:sldIdLst>
    <p:sldId id="309" r:id="rId6"/>
    <p:sldId id="325" r:id="rId7"/>
    <p:sldId id="334" r:id="rId8"/>
    <p:sldId id="343" r:id="rId9"/>
    <p:sldId id="524" r:id="rId10"/>
    <p:sldId id="352" r:id="rId11"/>
    <p:sldId id="424" r:id="rId12"/>
    <p:sldId id="475" r:id="rId13"/>
    <p:sldId id="476" r:id="rId14"/>
    <p:sldId id="479" r:id="rId15"/>
    <p:sldId id="477" r:id="rId16"/>
    <p:sldId id="478" r:id="rId17"/>
    <p:sldId id="495" r:id="rId18"/>
    <p:sldId id="482" r:id="rId19"/>
    <p:sldId id="465" r:id="rId20"/>
    <p:sldId id="466" r:id="rId21"/>
    <p:sldId id="469" r:id="rId22"/>
    <p:sldId id="480" r:id="rId23"/>
    <p:sldId id="481" r:id="rId24"/>
    <p:sldId id="483" r:id="rId25"/>
    <p:sldId id="502" r:id="rId26"/>
    <p:sldId id="496" r:id="rId27"/>
    <p:sldId id="497" r:id="rId28"/>
    <p:sldId id="498" r:id="rId29"/>
    <p:sldId id="484" r:id="rId30"/>
    <p:sldId id="485" r:id="rId31"/>
    <p:sldId id="503" r:id="rId32"/>
    <p:sldId id="486" r:id="rId33"/>
    <p:sldId id="487" r:id="rId34"/>
    <p:sldId id="488" r:id="rId35"/>
    <p:sldId id="490" r:id="rId36"/>
    <p:sldId id="499" r:id="rId37"/>
    <p:sldId id="505" r:id="rId38"/>
    <p:sldId id="504" r:id="rId39"/>
    <p:sldId id="489" r:id="rId40"/>
    <p:sldId id="491" r:id="rId41"/>
    <p:sldId id="492" r:id="rId42"/>
    <p:sldId id="506" r:id="rId43"/>
    <p:sldId id="507" r:id="rId44"/>
    <p:sldId id="508" r:id="rId45"/>
    <p:sldId id="493" r:id="rId46"/>
    <p:sldId id="471" r:id="rId47"/>
    <p:sldId id="494" r:id="rId48"/>
    <p:sldId id="509" r:id="rId49"/>
    <p:sldId id="510" r:id="rId50"/>
    <p:sldId id="511" r:id="rId51"/>
    <p:sldId id="474" r:id="rId52"/>
    <p:sldId id="421" r:id="rId53"/>
    <p:sldId id="512" r:id="rId54"/>
    <p:sldId id="513" r:id="rId55"/>
    <p:sldId id="514" r:id="rId56"/>
    <p:sldId id="515" r:id="rId57"/>
    <p:sldId id="516" r:id="rId58"/>
    <p:sldId id="517" r:id="rId59"/>
    <p:sldId id="518" r:id="rId60"/>
    <p:sldId id="519" r:id="rId61"/>
    <p:sldId id="520" r:id="rId62"/>
    <p:sldId id="521" r:id="rId63"/>
    <p:sldId id="525" r:id="rId64"/>
    <p:sldId id="523" r:id="rId65"/>
    <p:sldId id="522" r:id="rId66"/>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94" autoAdjust="0"/>
    <p:restoredTop sz="93923" autoAdjust="0"/>
  </p:normalViewPr>
  <p:slideViewPr>
    <p:cSldViewPr>
      <p:cViewPr varScale="1">
        <p:scale>
          <a:sx n="64" d="100"/>
          <a:sy n="64" d="100"/>
        </p:scale>
        <p:origin x="180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presProps" Target="presProps.xml"/><Relationship Id="rId7" Type="http://schemas.openxmlformats.org/officeDocument/2006/relationships/slide" Target="slides/slide2.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notesMaster" Target="notesMasters/notesMaster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4/16/2019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a:t>
            </a:fld>
            <a:endParaRPr lang="en-US" altLang="en-US"/>
          </a:p>
        </p:txBody>
      </p:sp>
    </p:spTree>
    <p:extLst>
      <p:ext uri="{BB962C8B-B14F-4D97-AF65-F5344CB8AC3E}">
        <p14:creationId xmlns:p14="http://schemas.microsoft.com/office/powerpoint/2010/main" val="37053402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14</a:t>
            </a:fld>
            <a:endParaRPr lang="en-US" altLang="en-US"/>
          </a:p>
        </p:txBody>
      </p:sp>
    </p:spTree>
    <p:extLst>
      <p:ext uri="{BB962C8B-B14F-4D97-AF65-F5344CB8AC3E}">
        <p14:creationId xmlns:p14="http://schemas.microsoft.com/office/powerpoint/2010/main" val="565994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15</a:t>
            </a:fld>
            <a:endParaRPr lang="en-US" altLang="en-US"/>
          </a:p>
        </p:txBody>
      </p:sp>
    </p:spTree>
    <p:extLst>
      <p:ext uri="{BB962C8B-B14F-4D97-AF65-F5344CB8AC3E}">
        <p14:creationId xmlns:p14="http://schemas.microsoft.com/office/powerpoint/2010/main" val="54204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16</a:t>
            </a:fld>
            <a:endParaRPr lang="en-US" altLang="en-US"/>
          </a:p>
        </p:txBody>
      </p:sp>
    </p:spTree>
    <p:extLst>
      <p:ext uri="{BB962C8B-B14F-4D97-AF65-F5344CB8AC3E}">
        <p14:creationId xmlns:p14="http://schemas.microsoft.com/office/powerpoint/2010/main" val="536543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17</a:t>
            </a:fld>
            <a:endParaRPr lang="en-US" altLang="en-US"/>
          </a:p>
        </p:txBody>
      </p:sp>
    </p:spTree>
    <p:extLst>
      <p:ext uri="{BB962C8B-B14F-4D97-AF65-F5344CB8AC3E}">
        <p14:creationId xmlns:p14="http://schemas.microsoft.com/office/powerpoint/2010/main" val="214689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18</a:t>
            </a:fld>
            <a:endParaRPr lang="en-US" altLang="en-US"/>
          </a:p>
        </p:txBody>
      </p:sp>
    </p:spTree>
    <p:extLst>
      <p:ext uri="{BB962C8B-B14F-4D97-AF65-F5344CB8AC3E}">
        <p14:creationId xmlns:p14="http://schemas.microsoft.com/office/powerpoint/2010/main" val="34244090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19</a:t>
            </a:fld>
            <a:endParaRPr lang="en-US" altLang="en-US"/>
          </a:p>
        </p:txBody>
      </p:sp>
    </p:spTree>
    <p:extLst>
      <p:ext uri="{BB962C8B-B14F-4D97-AF65-F5344CB8AC3E}">
        <p14:creationId xmlns:p14="http://schemas.microsoft.com/office/powerpoint/2010/main" val="31734925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20</a:t>
            </a:fld>
            <a:endParaRPr lang="en-US" altLang="en-US"/>
          </a:p>
        </p:txBody>
      </p:sp>
    </p:spTree>
    <p:extLst>
      <p:ext uri="{BB962C8B-B14F-4D97-AF65-F5344CB8AC3E}">
        <p14:creationId xmlns:p14="http://schemas.microsoft.com/office/powerpoint/2010/main" val="22637463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21</a:t>
            </a:fld>
            <a:endParaRPr lang="en-US" altLang="en-US"/>
          </a:p>
        </p:txBody>
      </p:sp>
    </p:spTree>
    <p:extLst>
      <p:ext uri="{BB962C8B-B14F-4D97-AF65-F5344CB8AC3E}">
        <p14:creationId xmlns:p14="http://schemas.microsoft.com/office/powerpoint/2010/main" val="40427985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22</a:t>
            </a:fld>
            <a:endParaRPr lang="en-US" altLang="en-US"/>
          </a:p>
        </p:txBody>
      </p:sp>
    </p:spTree>
    <p:extLst>
      <p:ext uri="{BB962C8B-B14F-4D97-AF65-F5344CB8AC3E}">
        <p14:creationId xmlns:p14="http://schemas.microsoft.com/office/powerpoint/2010/main" val="11049247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23</a:t>
            </a:fld>
            <a:endParaRPr lang="en-US" altLang="en-US"/>
          </a:p>
        </p:txBody>
      </p:sp>
    </p:spTree>
    <p:extLst>
      <p:ext uri="{BB962C8B-B14F-4D97-AF65-F5344CB8AC3E}">
        <p14:creationId xmlns:p14="http://schemas.microsoft.com/office/powerpoint/2010/main" val="1637323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a:p>
        </p:txBody>
      </p:sp>
    </p:spTree>
    <p:extLst>
      <p:ext uri="{BB962C8B-B14F-4D97-AF65-F5344CB8AC3E}">
        <p14:creationId xmlns:p14="http://schemas.microsoft.com/office/powerpoint/2010/main" val="31237440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24</a:t>
            </a:fld>
            <a:endParaRPr lang="en-US" altLang="en-US"/>
          </a:p>
        </p:txBody>
      </p:sp>
    </p:spTree>
    <p:extLst>
      <p:ext uri="{BB962C8B-B14F-4D97-AF65-F5344CB8AC3E}">
        <p14:creationId xmlns:p14="http://schemas.microsoft.com/office/powerpoint/2010/main" val="5852713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25</a:t>
            </a:fld>
            <a:endParaRPr lang="en-US" altLang="en-US"/>
          </a:p>
        </p:txBody>
      </p:sp>
    </p:spTree>
    <p:extLst>
      <p:ext uri="{BB962C8B-B14F-4D97-AF65-F5344CB8AC3E}">
        <p14:creationId xmlns:p14="http://schemas.microsoft.com/office/powerpoint/2010/main" val="14154986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26</a:t>
            </a:fld>
            <a:endParaRPr lang="en-US" altLang="en-US"/>
          </a:p>
        </p:txBody>
      </p:sp>
    </p:spTree>
    <p:extLst>
      <p:ext uri="{BB962C8B-B14F-4D97-AF65-F5344CB8AC3E}">
        <p14:creationId xmlns:p14="http://schemas.microsoft.com/office/powerpoint/2010/main" val="11594163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27</a:t>
            </a:fld>
            <a:endParaRPr lang="en-US" altLang="en-US"/>
          </a:p>
        </p:txBody>
      </p:sp>
    </p:spTree>
    <p:extLst>
      <p:ext uri="{BB962C8B-B14F-4D97-AF65-F5344CB8AC3E}">
        <p14:creationId xmlns:p14="http://schemas.microsoft.com/office/powerpoint/2010/main" val="19511322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28</a:t>
            </a:fld>
            <a:endParaRPr lang="en-US" altLang="en-US"/>
          </a:p>
        </p:txBody>
      </p:sp>
    </p:spTree>
    <p:extLst>
      <p:ext uri="{BB962C8B-B14F-4D97-AF65-F5344CB8AC3E}">
        <p14:creationId xmlns:p14="http://schemas.microsoft.com/office/powerpoint/2010/main" val="42119819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29</a:t>
            </a:fld>
            <a:endParaRPr lang="en-US" altLang="en-US"/>
          </a:p>
        </p:txBody>
      </p:sp>
    </p:spTree>
    <p:extLst>
      <p:ext uri="{BB962C8B-B14F-4D97-AF65-F5344CB8AC3E}">
        <p14:creationId xmlns:p14="http://schemas.microsoft.com/office/powerpoint/2010/main" val="31618094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30</a:t>
            </a:fld>
            <a:endParaRPr lang="en-US" altLang="en-US"/>
          </a:p>
        </p:txBody>
      </p:sp>
    </p:spTree>
    <p:extLst>
      <p:ext uri="{BB962C8B-B14F-4D97-AF65-F5344CB8AC3E}">
        <p14:creationId xmlns:p14="http://schemas.microsoft.com/office/powerpoint/2010/main" val="35070464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31</a:t>
            </a:fld>
            <a:endParaRPr lang="en-US" altLang="en-US"/>
          </a:p>
        </p:txBody>
      </p:sp>
    </p:spTree>
    <p:extLst>
      <p:ext uri="{BB962C8B-B14F-4D97-AF65-F5344CB8AC3E}">
        <p14:creationId xmlns:p14="http://schemas.microsoft.com/office/powerpoint/2010/main" val="14921246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32</a:t>
            </a:fld>
            <a:endParaRPr lang="en-US" altLang="en-US"/>
          </a:p>
        </p:txBody>
      </p:sp>
    </p:spTree>
    <p:extLst>
      <p:ext uri="{BB962C8B-B14F-4D97-AF65-F5344CB8AC3E}">
        <p14:creationId xmlns:p14="http://schemas.microsoft.com/office/powerpoint/2010/main" val="38874376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33</a:t>
            </a:fld>
            <a:endParaRPr lang="en-US" altLang="en-US"/>
          </a:p>
        </p:txBody>
      </p:sp>
    </p:spTree>
    <p:extLst>
      <p:ext uri="{BB962C8B-B14F-4D97-AF65-F5344CB8AC3E}">
        <p14:creationId xmlns:p14="http://schemas.microsoft.com/office/powerpoint/2010/main" val="3173764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a:p>
        </p:txBody>
      </p:sp>
    </p:spTree>
    <p:extLst>
      <p:ext uri="{BB962C8B-B14F-4D97-AF65-F5344CB8AC3E}">
        <p14:creationId xmlns:p14="http://schemas.microsoft.com/office/powerpoint/2010/main" val="40968910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34</a:t>
            </a:fld>
            <a:endParaRPr lang="en-US" altLang="en-US"/>
          </a:p>
        </p:txBody>
      </p:sp>
    </p:spTree>
    <p:extLst>
      <p:ext uri="{BB962C8B-B14F-4D97-AF65-F5344CB8AC3E}">
        <p14:creationId xmlns:p14="http://schemas.microsoft.com/office/powerpoint/2010/main" val="21162886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35</a:t>
            </a:fld>
            <a:endParaRPr lang="en-US" altLang="en-US"/>
          </a:p>
        </p:txBody>
      </p:sp>
    </p:spTree>
    <p:extLst>
      <p:ext uri="{BB962C8B-B14F-4D97-AF65-F5344CB8AC3E}">
        <p14:creationId xmlns:p14="http://schemas.microsoft.com/office/powerpoint/2010/main" val="13304661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36</a:t>
            </a:fld>
            <a:endParaRPr lang="en-US" altLang="en-US"/>
          </a:p>
        </p:txBody>
      </p:sp>
    </p:spTree>
    <p:extLst>
      <p:ext uri="{BB962C8B-B14F-4D97-AF65-F5344CB8AC3E}">
        <p14:creationId xmlns:p14="http://schemas.microsoft.com/office/powerpoint/2010/main" val="26431182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37</a:t>
            </a:fld>
            <a:endParaRPr lang="en-US" altLang="en-US"/>
          </a:p>
        </p:txBody>
      </p:sp>
    </p:spTree>
    <p:extLst>
      <p:ext uri="{BB962C8B-B14F-4D97-AF65-F5344CB8AC3E}">
        <p14:creationId xmlns:p14="http://schemas.microsoft.com/office/powerpoint/2010/main" val="18902542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38</a:t>
            </a:fld>
            <a:endParaRPr lang="en-US" altLang="en-US"/>
          </a:p>
        </p:txBody>
      </p:sp>
    </p:spTree>
    <p:extLst>
      <p:ext uri="{BB962C8B-B14F-4D97-AF65-F5344CB8AC3E}">
        <p14:creationId xmlns:p14="http://schemas.microsoft.com/office/powerpoint/2010/main" val="2816836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39</a:t>
            </a:fld>
            <a:endParaRPr lang="en-US" altLang="en-US"/>
          </a:p>
        </p:txBody>
      </p:sp>
    </p:spTree>
    <p:extLst>
      <p:ext uri="{BB962C8B-B14F-4D97-AF65-F5344CB8AC3E}">
        <p14:creationId xmlns:p14="http://schemas.microsoft.com/office/powerpoint/2010/main" val="357355544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40</a:t>
            </a:fld>
            <a:endParaRPr lang="en-US" altLang="en-US"/>
          </a:p>
        </p:txBody>
      </p:sp>
    </p:spTree>
    <p:extLst>
      <p:ext uri="{BB962C8B-B14F-4D97-AF65-F5344CB8AC3E}">
        <p14:creationId xmlns:p14="http://schemas.microsoft.com/office/powerpoint/2010/main" val="16698320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41</a:t>
            </a:fld>
            <a:endParaRPr lang="en-US" altLang="en-US"/>
          </a:p>
        </p:txBody>
      </p:sp>
    </p:spTree>
    <p:extLst>
      <p:ext uri="{BB962C8B-B14F-4D97-AF65-F5344CB8AC3E}">
        <p14:creationId xmlns:p14="http://schemas.microsoft.com/office/powerpoint/2010/main" val="335067652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42</a:t>
            </a:fld>
            <a:endParaRPr lang="en-US" altLang="en-US"/>
          </a:p>
        </p:txBody>
      </p:sp>
    </p:spTree>
    <p:extLst>
      <p:ext uri="{BB962C8B-B14F-4D97-AF65-F5344CB8AC3E}">
        <p14:creationId xmlns:p14="http://schemas.microsoft.com/office/powerpoint/2010/main" val="343040846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43</a:t>
            </a:fld>
            <a:endParaRPr lang="en-US" altLang="en-US"/>
          </a:p>
        </p:txBody>
      </p:sp>
    </p:spTree>
    <p:extLst>
      <p:ext uri="{BB962C8B-B14F-4D97-AF65-F5344CB8AC3E}">
        <p14:creationId xmlns:p14="http://schemas.microsoft.com/office/powerpoint/2010/main" val="1628146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a:p>
        </p:txBody>
      </p:sp>
    </p:spTree>
    <p:extLst>
      <p:ext uri="{BB962C8B-B14F-4D97-AF65-F5344CB8AC3E}">
        <p14:creationId xmlns:p14="http://schemas.microsoft.com/office/powerpoint/2010/main" val="46314679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44</a:t>
            </a:fld>
            <a:endParaRPr lang="en-US" altLang="en-US"/>
          </a:p>
        </p:txBody>
      </p:sp>
    </p:spTree>
    <p:extLst>
      <p:ext uri="{BB962C8B-B14F-4D97-AF65-F5344CB8AC3E}">
        <p14:creationId xmlns:p14="http://schemas.microsoft.com/office/powerpoint/2010/main" val="94016119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45</a:t>
            </a:fld>
            <a:endParaRPr lang="en-US" altLang="en-US"/>
          </a:p>
        </p:txBody>
      </p:sp>
    </p:spTree>
    <p:extLst>
      <p:ext uri="{BB962C8B-B14F-4D97-AF65-F5344CB8AC3E}">
        <p14:creationId xmlns:p14="http://schemas.microsoft.com/office/powerpoint/2010/main" val="405166658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46</a:t>
            </a:fld>
            <a:endParaRPr lang="en-US" altLang="en-US"/>
          </a:p>
        </p:txBody>
      </p:sp>
    </p:spTree>
    <p:extLst>
      <p:ext uri="{BB962C8B-B14F-4D97-AF65-F5344CB8AC3E}">
        <p14:creationId xmlns:p14="http://schemas.microsoft.com/office/powerpoint/2010/main" val="248083938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47</a:t>
            </a:fld>
            <a:endParaRPr lang="en-US" altLang="en-US"/>
          </a:p>
        </p:txBody>
      </p:sp>
    </p:spTree>
    <p:extLst>
      <p:ext uri="{BB962C8B-B14F-4D97-AF65-F5344CB8AC3E}">
        <p14:creationId xmlns:p14="http://schemas.microsoft.com/office/powerpoint/2010/main" val="24877702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48</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52435001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49</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07473723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50</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23879092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51</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7973531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52</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50097010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53</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302501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a:p>
        </p:txBody>
      </p:sp>
    </p:spTree>
    <p:extLst>
      <p:ext uri="{BB962C8B-B14F-4D97-AF65-F5344CB8AC3E}">
        <p14:creationId xmlns:p14="http://schemas.microsoft.com/office/powerpoint/2010/main" val="309842990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54</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57969046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55</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00626636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56</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577358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57</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90173339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58</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406731192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59</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4953921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60</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31847979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61</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3090777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a:p>
        </p:txBody>
      </p:sp>
    </p:spTree>
    <p:extLst>
      <p:ext uri="{BB962C8B-B14F-4D97-AF65-F5344CB8AC3E}">
        <p14:creationId xmlns:p14="http://schemas.microsoft.com/office/powerpoint/2010/main" val="2525756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11</a:t>
            </a:fld>
            <a:endParaRPr lang="en-US" altLang="en-US"/>
          </a:p>
        </p:txBody>
      </p:sp>
    </p:spTree>
    <p:extLst>
      <p:ext uri="{BB962C8B-B14F-4D97-AF65-F5344CB8AC3E}">
        <p14:creationId xmlns:p14="http://schemas.microsoft.com/office/powerpoint/2010/main" val="2098549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12</a:t>
            </a:fld>
            <a:endParaRPr lang="en-US" altLang="en-US"/>
          </a:p>
        </p:txBody>
      </p:sp>
    </p:spTree>
    <p:extLst>
      <p:ext uri="{BB962C8B-B14F-4D97-AF65-F5344CB8AC3E}">
        <p14:creationId xmlns:p14="http://schemas.microsoft.com/office/powerpoint/2010/main" val="20871620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13</a:t>
            </a:fld>
            <a:endParaRPr lang="en-US" altLang="en-US"/>
          </a:p>
        </p:txBody>
      </p:sp>
    </p:spTree>
    <p:extLst>
      <p:ext uri="{BB962C8B-B14F-4D97-AF65-F5344CB8AC3E}">
        <p14:creationId xmlns:p14="http://schemas.microsoft.com/office/powerpoint/2010/main" val="3313754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hyperlink" Target="https://collaborate.ccusersforum.org/wg/HCD_TC/document/159?downloadRevision=activ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hyperlink" Target="https://collaborate.ccusersforum.org/wg/HCD_TC/document/159?downloadRevision=active"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2.xml"/><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6.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7.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dirty="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a:t>April 18, 2019</a:t>
            </a:r>
          </a:p>
          <a:p>
            <a:pPr marL="0" indent="0" eaLnBrk="1" hangingPunct="1"/>
            <a:r>
              <a:rPr lang="en-US" altLang="en-US" dirty="0"/>
              <a:t>PWG April 2019 Virtual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a:solidFill>
                <a:srgbClr val="FFFFFF"/>
              </a:solidFill>
              <a:latin typeface="Arial" charset="0"/>
              <a:cs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PP Version 1.1 Status</a:t>
            </a:r>
            <a:br>
              <a:rPr lang="en-US" dirty="0"/>
            </a:br>
            <a:r>
              <a:rPr lang="en-US" dirty="0"/>
              <a:t>Comment Disposition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r>
              <a:rPr lang="en-US" dirty="0">
                <a:hlinkClick r:id="rId4"/>
              </a:rPr>
              <a:t>TD0074</a:t>
            </a:r>
            <a:r>
              <a:rPr lang="en-US" dirty="0"/>
              <a:t> changed FCS_CKM.1(a) Asymmetric Key Generation from a required SFR to a vendor-optional SFR. It was issued by NIAP, but without any rationale.</a:t>
            </a:r>
          </a:p>
          <a:p>
            <a:r>
              <a:rPr lang="en-US" dirty="0"/>
              <a:t>Further, FCS_CKM.1(a) is a firm dependency of IPsec, TLS, and SSH, which means that it should be a firm dependency in any conforming TOE.</a:t>
            </a:r>
          </a:p>
          <a:p>
            <a:r>
              <a:rPr lang="en-US" dirty="0"/>
              <a:t>Propose that we reverse TD0074 and make FCS_CKM.1(a) a mandatory SFR again</a:t>
            </a:r>
          </a:p>
          <a:p>
            <a:pPr marL="274320" lvl="1" indent="0">
              <a:buNone/>
            </a:pPr>
            <a:r>
              <a:rPr lang="en-US" sz="2500" b="1" i="1" dirty="0"/>
              <a:t>Deferred by HCD TC</a:t>
            </a:r>
          </a:p>
        </p:txBody>
      </p:sp>
    </p:spTree>
    <p:extLst>
      <p:ext uri="{BB962C8B-B14F-4D97-AF65-F5344CB8AC3E}">
        <p14:creationId xmlns:p14="http://schemas.microsoft.com/office/powerpoint/2010/main" val="72611896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PP Version 1.1 Status</a:t>
            </a:r>
            <a:br>
              <a:rPr lang="en-US" dirty="0"/>
            </a:br>
            <a:r>
              <a:rPr lang="en-US" dirty="0"/>
              <a:t>Comment Disposition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r>
              <a:rPr lang="en-US" dirty="0"/>
              <a:t>Per JISEC, need to provide rationale and support for NIAP TD0074 which made FCS_CKM.1(a) optional instead of mandatory, by:</a:t>
            </a:r>
          </a:p>
          <a:p>
            <a:pPr lvl="1"/>
            <a:r>
              <a:rPr lang="en-US" dirty="0"/>
              <a:t>Explicitly allowing the operational environment (OE) to satisfy FCS_CKM.1(a)</a:t>
            </a:r>
          </a:p>
          <a:p>
            <a:pPr lvl="1"/>
            <a:r>
              <a:rPr lang="en-US" dirty="0"/>
              <a:t>Add specification text to a new security objective for the OE, requiring the same crypto strength as FCS_CKM.1(a) and administrative protection for the keys in the OE</a:t>
            </a:r>
          </a:p>
          <a:p>
            <a:pPr lvl="1"/>
            <a:r>
              <a:rPr lang="en-US" dirty="0"/>
              <a:t>Add a new Optional Use Case for this configuration</a:t>
            </a:r>
          </a:p>
          <a:p>
            <a:pPr marL="274320" lvl="1" indent="0">
              <a:buNone/>
            </a:pPr>
            <a:r>
              <a:rPr lang="en-US" sz="2500" b="1" i="1" dirty="0"/>
              <a:t>No decision yet by HCD TC – Still Open</a:t>
            </a:r>
          </a:p>
          <a:p>
            <a:pPr marL="349250" lvl="1" indent="0">
              <a:buNone/>
            </a:pPr>
            <a:endParaRPr lang="en-US" dirty="0"/>
          </a:p>
        </p:txBody>
      </p:sp>
    </p:spTree>
    <p:extLst>
      <p:ext uri="{BB962C8B-B14F-4D97-AF65-F5344CB8AC3E}">
        <p14:creationId xmlns:p14="http://schemas.microsoft.com/office/powerpoint/2010/main" val="79097976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PP Version 1.1 Status</a:t>
            </a:r>
            <a:br>
              <a:rPr lang="en-US" dirty="0"/>
            </a:br>
            <a:r>
              <a:rPr lang="en-US" dirty="0"/>
              <a:t>Comment Disposition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r>
              <a:rPr lang="en-US" dirty="0">
                <a:hlinkClick r:id="rId4"/>
              </a:rPr>
              <a:t>TD0074</a:t>
            </a:r>
            <a:r>
              <a:rPr lang="en-US" dirty="0"/>
              <a:t> changed FCS_CKM.1(a) Asymmetric Key Generation from a required SFR to a vendor-optional SFR. It was issued by NIAP, but without any rationale.</a:t>
            </a:r>
          </a:p>
          <a:p>
            <a:pPr lvl="1"/>
            <a:r>
              <a:rPr lang="en-US" sz="2100" dirty="0"/>
              <a:t>Further, FCS_CKM.1(a) is a firm dependency of IPsec, TLS, and SSH, which means that it should be a firm dependency in any conforming TOE.</a:t>
            </a:r>
          </a:p>
          <a:p>
            <a:pPr lvl="1"/>
            <a:r>
              <a:rPr lang="en-US" sz="2100" dirty="0"/>
              <a:t>I propose that we reverse TD0074 and make FCS_CKM.1(a) a mandatory SFR again</a:t>
            </a:r>
          </a:p>
          <a:p>
            <a:pPr marL="274320" lvl="1" indent="0">
              <a:buNone/>
            </a:pPr>
            <a:r>
              <a:rPr lang="en-US" sz="2400" b="1" i="1" dirty="0"/>
              <a:t>Deferred by HCD TC</a:t>
            </a:r>
            <a:endParaRPr lang="en-US" sz="2400" dirty="0"/>
          </a:p>
          <a:p>
            <a:r>
              <a:rPr lang="en-US" dirty="0"/>
              <a:t>This came up during the Amsterdam TC meeting, during discussion of TD0074. In cases where keys are imported from outside of the TOE, should we have an SFR?</a:t>
            </a:r>
          </a:p>
          <a:p>
            <a:pPr marL="274320" lvl="1" indent="0">
              <a:buNone/>
            </a:pPr>
            <a:r>
              <a:rPr lang="en-US" sz="2500" b="1" i="1" dirty="0"/>
              <a:t>Deferred by HCD TC</a:t>
            </a:r>
          </a:p>
          <a:p>
            <a:pPr marL="349250" lvl="1" indent="0">
              <a:buNone/>
            </a:pPr>
            <a:endParaRPr lang="en-US" dirty="0"/>
          </a:p>
        </p:txBody>
      </p:sp>
    </p:spTree>
    <p:extLst>
      <p:ext uri="{BB962C8B-B14F-4D97-AF65-F5344CB8AC3E}">
        <p14:creationId xmlns:p14="http://schemas.microsoft.com/office/powerpoint/2010/main" val="128540910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PP Version 1.1 Status</a:t>
            </a:r>
            <a:br>
              <a:rPr lang="en-US" dirty="0"/>
            </a:br>
            <a:r>
              <a:rPr lang="en-US" dirty="0"/>
              <a:t>Comment Disposition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09333" y="1142795"/>
            <a:ext cx="8845755" cy="5257800"/>
          </a:xfrm>
        </p:spPr>
        <p:txBody>
          <a:bodyPr rIns="132080"/>
          <a:lstStyle/>
          <a:p>
            <a:r>
              <a:rPr lang="en-US" dirty="0"/>
              <a:t>Believe that some references to Appendixes were broken when Appendix C.4 was added.</a:t>
            </a:r>
            <a:r>
              <a:rPr lang="en-US" sz="2400" dirty="0"/>
              <a:t> S</a:t>
            </a:r>
            <a:r>
              <a:rPr lang="en-US" dirty="0"/>
              <a:t>ee it in paragraph 549, 581 and 612 where "C.4.1" is referred (in addition to "Appendix C") and there is no reference to "Appendix D“</a:t>
            </a:r>
          </a:p>
          <a:p>
            <a:pPr lvl="1"/>
            <a:r>
              <a:rPr lang="en-US" sz="2200" dirty="0"/>
              <a:t>Change text to read “The Assurance Activities contained in Section 4, Appendix B , Appendix C , and Appendix D should provide the ST authors with sufficient information to determine the appropriate content for the TSS section.</a:t>
            </a:r>
          </a:p>
          <a:p>
            <a:pPr marL="274320" lvl="1" indent="0">
              <a:buNone/>
            </a:pPr>
            <a:r>
              <a:rPr lang="en-US" sz="2400" b="1" i="1" dirty="0"/>
              <a:t>No decision yet by HCD TC – Still Open</a:t>
            </a:r>
            <a:endParaRPr lang="en-US" sz="2500" b="1" i="1" dirty="0"/>
          </a:p>
          <a:p>
            <a:pPr marL="388938" lvl="1" indent="0">
              <a:buNone/>
            </a:pPr>
            <a:endParaRPr lang="en-US" dirty="0"/>
          </a:p>
          <a:p>
            <a:pPr marL="349250" lvl="1" indent="0">
              <a:buNone/>
            </a:pPr>
            <a:endParaRPr lang="en-US" dirty="0"/>
          </a:p>
        </p:txBody>
      </p:sp>
    </p:spTree>
    <p:extLst>
      <p:ext uri="{BB962C8B-B14F-4D97-AF65-F5344CB8AC3E}">
        <p14:creationId xmlns:p14="http://schemas.microsoft.com/office/powerpoint/2010/main" val="304504149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PP Version 1.1 Status</a:t>
            </a:r>
            <a:br>
              <a:rPr lang="en-US" dirty="0"/>
            </a:br>
            <a:r>
              <a:rPr lang="en-US" dirty="0"/>
              <a:t>Comment Disposition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r>
              <a:rPr lang="en-US" dirty="0"/>
              <a:t>Editorial error in dependencies of FPT_TUD_EXT.1</a:t>
            </a:r>
          </a:p>
          <a:p>
            <a:pPr lvl="1"/>
            <a:r>
              <a:rPr lang="en-US" dirty="0"/>
              <a:t>FPT_TUD_EXT.1 was updated to incorporate v1.0 errata,</a:t>
            </a:r>
            <a:br>
              <a:rPr lang="en-US" dirty="0"/>
            </a:br>
            <a:r>
              <a:rPr lang="en-US" dirty="0"/>
              <a:t>but the way to update is slightly different from v1.0 errata.</a:t>
            </a:r>
            <a:br>
              <a:rPr lang="en-US" dirty="0"/>
            </a:br>
            <a:r>
              <a:rPr lang="en-US" dirty="0"/>
              <a:t>In v1.1 draft rev2, "or" is removed, but brackets [] is not.</a:t>
            </a:r>
          </a:p>
          <a:p>
            <a:pPr lvl="1"/>
            <a:r>
              <a:rPr lang="en-US" dirty="0"/>
              <a:t>With v1.1 draft rev2, it is not clear enough that both dependencies are mandatory</a:t>
            </a:r>
            <a:endParaRPr lang="en-US" sz="2200" dirty="0"/>
          </a:p>
          <a:p>
            <a:pPr lvl="1"/>
            <a:r>
              <a:rPr lang="en-US" sz="2200" dirty="0"/>
              <a:t>Change dependencies for FPT_TUD_EXT.1 to be</a:t>
            </a:r>
          </a:p>
          <a:p>
            <a:pPr marL="548640" lvl="2" indent="0">
              <a:buNone/>
            </a:pPr>
            <a:r>
              <a:rPr lang="en-US" dirty="0"/>
              <a:t>FCS_COP.1(b) Cryptographic Operation (for signature generation/verification)</a:t>
            </a:r>
          </a:p>
          <a:p>
            <a:pPr marL="548640" lvl="2" indent="0">
              <a:buNone/>
            </a:pPr>
            <a:r>
              <a:rPr lang="en-US" dirty="0"/>
              <a:t>FCS_COP.1(c) Cryptographic operation (Hash Algorithm)</a:t>
            </a:r>
          </a:p>
          <a:p>
            <a:pPr marL="548640" lvl="2" indent="0">
              <a:buNone/>
            </a:pPr>
            <a:endParaRPr lang="en-US" sz="1900" dirty="0"/>
          </a:p>
          <a:p>
            <a:pPr marL="274320" lvl="1" indent="0">
              <a:buNone/>
            </a:pPr>
            <a:r>
              <a:rPr lang="en-US" sz="2400" b="1" i="1" dirty="0"/>
              <a:t>No decision yet by HCD TC – Still Open</a:t>
            </a:r>
            <a:endParaRPr lang="en-US" sz="2500" b="1" i="1" dirty="0"/>
          </a:p>
        </p:txBody>
      </p:sp>
    </p:spTree>
    <p:extLst>
      <p:ext uri="{BB962C8B-B14F-4D97-AF65-F5344CB8AC3E}">
        <p14:creationId xmlns:p14="http://schemas.microsoft.com/office/powerpoint/2010/main" val="181313020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dirty="0"/>
              <a:t>HCD PP Version 1.1 Status</a:t>
            </a:r>
            <a:br>
              <a:rPr lang="en-US" dirty="0"/>
            </a:br>
            <a:r>
              <a:rPr lang="en-US" dirty="0"/>
              <a:t>Comment Disposition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2592"/>
          </a:xfrm>
        </p:spPr>
        <p:txBody>
          <a:bodyPr>
            <a:noAutofit/>
          </a:bodyPr>
          <a:lstStyle/>
          <a:p>
            <a:pPr marL="0" indent="0">
              <a:buNone/>
            </a:pPr>
            <a:r>
              <a:rPr lang="en-US" dirty="0"/>
              <a:t>Implementation of NIAP TD0393 (Require FTP_TRP.1(b) only for printing)</a:t>
            </a:r>
          </a:p>
          <a:p>
            <a:pPr marL="274320" lvl="1" indent="0">
              <a:buNone/>
            </a:pPr>
            <a:r>
              <a:rPr lang="en-US" sz="1900" dirty="0"/>
              <a:t>NIAP has issued TD0393 against the FTP_TRP.1(b) SFR. Per the TD, "HCDPP allows for one or more of the following functions defined in section 1.3.1.1: printing, scanning, copying. HCDPP also contains FTP_TRP.1(b) which requires the existence of a remote, non-administrative interface to the device regardless of the devices functionality. FTP_TRP.1(b) is an issue for department-level copy-only and scan-only devices containing a control panel, which don't have a need for a remote, non-administrative interface". The justification for the changes was that Remote, non-administrative user access to the device is not required anywhere except for this SFR. The concepts of Local and Network Users are mentioned and used in Section 1 but are not incorporated into the U.NORMAL definition in Section 2.1 and A.1. The use cases for copying and scanning specifically apply to Local Users only.</a:t>
            </a:r>
          </a:p>
          <a:p>
            <a:pPr marL="274320" lvl="1" indent="0">
              <a:buNone/>
            </a:pPr>
            <a:r>
              <a:rPr lang="en-US" sz="1900" dirty="0"/>
              <a:t>We need to implement the changes requested in TD0393 into HCD PP v1.1</a:t>
            </a:r>
          </a:p>
          <a:p>
            <a:pPr marL="39688" indent="0">
              <a:buNone/>
            </a:pPr>
            <a:endParaRPr lang="en-US" dirty="0"/>
          </a:p>
        </p:txBody>
      </p:sp>
    </p:spTree>
    <p:extLst>
      <p:ext uri="{BB962C8B-B14F-4D97-AF65-F5344CB8AC3E}">
        <p14:creationId xmlns:p14="http://schemas.microsoft.com/office/powerpoint/2010/main" val="58543603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dirty="0"/>
              <a:t>HCD PP Version 1.1 Status</a:t>
            </a:r>
            <a:br>
              <a:rPr lang="en-US" dirty="0"/>
            </a:br>
            <a:r>
              <a:rPr lang="en-US" dirty="0"/>
              <a:t>Comment Disposition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pPr marL="0" indent="0">
              <a:buNone/>
            </a:pPr>
            <a:r>
              <a:rPr lang="en-US" dirty="0"/>
              <a:t>Implementation of NIAP TD0393</a:t>
            </a:r>
          </a:p>
          <a:p>
            <a:r>
              <a:rPr lang="en-US" sz="2000" dirty="0"/>
              <a:t>Concern about implementing this TD is what is the definition of a “remote, non-administrative interface” in terms of the PP use case “Network  communications: sending or receiving documents over a Local Area Network (LAN)” </a:t>
            </a:r>
          </a:p>
          <a:p>
            <a:pPr lvl="1"/>
            <a:r>
              <a:rPr lang="en-US" sz="1600" dirty="0"/>
              <a:t>Network communications can also be used for administration and/or for user interaction (monitoring jobs, etc.).</a:t>
            </a:r>
          </a:p>
          <a:p>
            <a:pPr lvl="1"/>
            <a:r>
              <a:rPr lang="en-US" sz="1600" dirty="0"/>
              <a:t>“sending or receiving documents” can take place with a user (e.g. submitting a print job) and/or with an IT entity (e.g., scan-to-email). </a:t>
            </a:r>
          </a:p>
          <a:p>
            <a:pPr lvl="1"/>
            <a:r>
              <a:rPr lang="en-US" sz="1600" dirty="0"/>
              <a:t>Should have required network communications for admin functions, and made the other network uses conditionally mandatory. But what SFRs go with network communications involving users? It’s clear that a user interacting with an MFP’s web interface is FTP_TRP.1(b), but what about users submitting prints job from their PCs? Is it TRP or ITC?</a:t>
            </a:r>
          </a:p>
          <a:p>
            <a:pPr lvl="1"/>
            <a:r>
              <a:rPr lang="en-US" sz="1600" dirty="0"/>
              <a:t>Is this really a mandatory or optional SFR</a:t>
            </a:r>
          </a:p>
          <a:p>
            <a:pPr marL="0" indent="0">
              <a:buNone/>
            </a:pPr>
            <a:r>
              <a:rPr lang="en-US" sz="2000" b="1" i="1" dirty="0"/>
              <a:t>Agreed to Implement TD0393 in HCD PP v1.1 as is for now and review by HCD </a:t>
            </a:r>
            <a:r>
              <a:rPr lang="en-US" sz="2000" b="1" i="1" dirty="0" err="1"/>
              <a:t>iTC</a:t>
            </a:r>
            <a:r>
              <a:rPr lang="en-US" sz="2000" b="1" i="1" dirty="0"/>
              <a:t> for change in HCD </a:t>
            </a:r>
            <a:r>
              <a:rPr lang="en-US" sz="2000" b="1" i="1" dirty="0" err="1"/>
              <a:t>cPP</a:t>
            </a:r>
            <a:r>
              <a:rPr lang="en-US" sz="2000" b="1" i="1" dirty="0"/>
              <a:t> v1.0</a:t>
            </a:r>
            <a:endParaRPr lang="en-US" sz="2000" dirty="0"/>
          </a:p>
          <a:p>
            <a:endParaRPr lang="en-US" sz="2000" dirty="0"/>
          </a:p>
        </p:txBody>
      </p:sp>
    </p:spTree>
    <p:extLst>
      <p:ext uri="{BB962C8B-B14F-4D97-AF65-F5344CB8AC3E}">
        <p14:creationId xmlns:p14="http://schemas.microsoft.com/office/powerpoint/2010/main" val="357673063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HCD PP Version 1.1 Status</a:t>
            </a:r>
            <a:br>
              <a:rPr lang="en-US" sz="3200" dirty="0"/>
            </a:br>
            <a:r>
              <a:rPr lang="en-US" sz="3200" dirty="0"/>
              <a:t>Comment Disposition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247931" y="3200400"/>
            <a:ext cx="8648137" cy="654050"/>
          </a:xfrm>
        </p:spPr>
        <p:txBody>
          <a:bodyPr>
            <a:noAutofit/>
          </a:bodyPr>
          <a:lstStyle/>
          <a:p>
            <a:pPr marL="39688" indent="0" algn="ctr">
              <a:buNone/>
            </a:pPr>
            <a:r>
              <a:rPr lang="fr-FR" sz="2400" dirty="0"/>
              <a:t>New </a:t>
            </a:r>
            <a:r>
              <a:rPr lang="fr-FR" sz="2400" dirty="0" err="1"/>
              <a:t>Proposals</a:t>
            </a:r>
            <a:r>
              <a:rPr lang="fr-FR" sz="2400" dirty="0"/>
              <a:t> </a:t>
            </a:r>
            <a:r>
              <a:rPr lang="fr-FR" sz="2400" dirty="0" err="1"/>
              <a:t>from</a:t>
            </a:r>
            <a:r>
              <a:rPr lang="fr-FR" sz="2400" dirty="0"/>
              <a:t> JBMIA</a:t>
            </a:r>
            <a:endParaRPr lang="en-US" sz="2400" dirty="0"/>
          </a:p>
        </p:txBody>
      </p:sp>
    </p:spTree>
    <p:extLst>
      <p:ext uri="{BB962C8B-B14F-4D97-AF65-F5344CB8AC3E}">
        <p14:creationId xmlns:p14="http://schemas.microsoft.com/office/powerpoint/2010/main" val="259024660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304800" y="46038"/>
            <a:ext cx="7734300" cy="1016000"/>
          </a:xfrm>
        </p:spPr>
        <p:txBody>
          <a:bodyPr rIns="132080"/>
          <a:lstStyle/>
          <a:p>
            <a:pPr eaLnBrk="1" hangingPunct="1"/>
            <a:r>
              <a:rPr lang="en-US" sz="2400" dirty="0"/>
              <a:t>HCD PP Version 1.1 Status</a:t>
            </a:r>
            <a:br>
              <a:rPr lang="en-US" sz="2400" dirty="0"/>
            </a:br>
            <a:r>
              <a:rPr lang="en-US" altLang="ja-JP" sz="2400" dirty="0"/>
              <a:t>1.Proposal for Modifications to FCS_CKM.4 </a:t>
            </a:r>
            <a:r>
              <a:rPr lang="ja-JP" altLang="en-US" sz="2400" dirty="0"/>
              <a:t>　</a:t>
            </a:r>
            <a:r>
              <a:rPr lang="en-US" altLang="ja-JP" sz="2400" dirty="0"/>
              <a:t>1/2</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97669" y="1289665"/>
            <a:ext cx="8474075" cy="5034935"/>
          </a:xfrm>
        </p:spPr>
        <p:txBody>
          <a:bodyPr>
            <a:normAutofit fontScale="85000" lnSpcReduction="10000"/>
          </a:bodyPr>
          <a:lstStyle/>
          <a:p>
            <a:pPr marL="285750" indent="-285750">
              <a:buFont typeface="Wingdings" panose="05000000000000000000" pitchFamily="2" charset="2"/>
              <a:buChar char="l"/>
            </a:pPr>
            <a:r>
              <a:rPr lang="en-US" altLang="ja-JP" sz="1600" dirty="0"/>
              <a:t>SFR</a:t>
            </a:r>
            <a:r>
              <a:rPr lang="ja-JP" altLang="en-US" sz="1600" dirty="0"/>
              <a:t>：</a:t>
            </a:r>
            <a:r>
              <a:rPr lang="en-US" altLang="ja-JP" sz="1600" dirty="0"/>
              <a:t> FCS_CKM.4</a:t>
            </a:r>
          </a:p>
          <a:p>
            <a:pPr marL="285750" indent="-285750">
              <a:buFont typeface="Wingdings" panose="05000000000000000000" pitchFamily="2" charset="2"/>
              <a:buChar char="l"/>
            </a:pPr>
            <a:r>
              <a:rPr lang="en-US" altLang="ja-JP" sz="1600" dirty="0"/>
              <a:t>HCD-PP ver1.1 Draft2 (Applied TD0261)</a:t>
            </a:r>
          </a:p>
          <a:p>
            <a:pPr marL="285750" indent="-285750">
              <a:buFont typeface="Wingdings" panose="05000000000000000000" pitchFamily="2" charset="2"/>
              <a:buChar char="l"/>
            </a:pPr>
            <a:endParaRPr lang="en-US" altLang="ja-JP" sz="1600" dirty="0"/>
          </a:p>
          <a:p>
            <a:pPr marL="285750" indent="-285750">
              <a:buFont typeface="Wingdings" panose="05000000000000000000" pitchFamily="2" charset="2"/>
              <a:buChar char="l"/>
            </a:pPr>
            <a:endParaRPr lang="en-US" altLang="ja-JP" sz="1600" dirty="0"/>
          </a:p>
          <a:p>
            <a:pPr marL="285750" indent="-285750">
              <a:buFont typeface="Wingdings" panose="05000000000000000000" pitchFamily="2" charset="2"/>
              <a:buChar char="l"/>
            </a:pPr>
            <a:endParaRPr lang="en-US" altLang="ja-JP" sz="1600" dirty="0"/>
          </a:p>
          <a:p>
            <a:pPr marL="285750" indent="-285750">
              <a:buFont typeface="Wingdings" panose="05000000000000000000" pitchFamily="2" charset="2"/>
              <a:buChar char="l"/>
            </a:pPr>
            <a:endParaRPr lang="en-US" altLang="ja-JP" sz="1600" dirty="0"/>
          </a:p>
          <a:p>
            <a:pPr marL="285750" indent="-285750">
              <a:buFont typeface="Wingdings" panose="05000000000000000000" pitchFamily="2" charset="2"/>
              <a:buChar char="l"/>
            </a:pPr>
            <a:endParaRPr lang="en-US" altLang="ja-JP" sz="1600" dirty="0"/>
          </a:p>
          <a:p>
            <a:pPr marL="285750" indent="-285750">
              <a:buFont typeface="Wingdings" panose="05000000000000000000" pitchFamily="2" charset="2"/>
              <a:buChar char="l"/>
            </a:pPr>
            <a:endParaRPr lang="en-US" altLang="ja-JP" sz="1000" dirty="0"/>
          </a:p>
          <a:p>
            <a:pPr marL="285750" indent="-285750">
              <a:buFont typeface="Wingdings" panose="05000000000000000000" pitchFamily="2" charset="2"/>
              <a:buChar char="l"/>
            </a:pPr>
            <a:endParaRPr lang="en-US" altLang="ja-JP" sz="1600" dirty="0"/>
          </a:p>
          <a:p>
            <a:pPr marL="0" indent="0">
              <a:buNone/>
            </a:pPr>
            <a:endParaRPr lang="en-US" altLang="ja-JP" sz="1600" dirty="0"/>
          </a:p>
          <a:p>
            <a:pPr marL="0" indent="0">
              <a:buNone/>
            </a:pPr>
            <a:endParaRPr lang="en-US" altLang="ja-JP" sz="1600" dirty="0"/>
          </a:p>
          <a:p>
            <a:pPr marL="285750" indent="-285750">
              <a:buFont typeface="Wingdings" panose="05000000000000000000" pitchFamily="2" charset="2"/>
              <a:buChar char="l"/>
            </a:pPr>
            <a:r>
              <a:rPr lang="en-US" altLang="ja-JP" sz="1600" dirty="0"/>
              <a:t>Issue:</a:t>
            </a:r>
          </a:p>
          <a:p>
            <a:pPr lvl="1">
              <a:buFont typeface="Wingdings" panose="05000000000000000000" pitchFamily="2" charset="2"/>
              <a:buChar char="p"/>
            </a:pPr>
            <a:r>
              <a:rPr lang="en-US" altLang="ja-JP" sz="1400" dirty="0"/>
              <a:t>The meaning of “block erase” in HCD-PP ver1.1 Draft2 is ambiguous. </a:t>
            </a:r>
          </a:p>
          <a:p>
            <a:pPr lvl="1">
              <a:buFont typeface="Wingdings" panose="05000000000000000000" pitchFamily="2" charset="2"/>
              <a:buChar char="p"/>
            </a:pPr>
            <a:r>
              <a:rPr lang="en-US" altLang="ja-JP" sz="1400" dirty="0"/>
              <a:t>An</a:t>
            </a:r>
            <a:r>
              <a:rPr lang="ja-JP" altLang="en-US" sz="1400" dirty="0"/>
              <a:t> </a:t>
            </a:r>
            <a:r>
              <a:rPr lang="en-US" altLang="ja-JP" sz="1400" dirty="0"/>
              <a:t>erase command for controller and erase a block of cells are both so-called “block erase” to flash memory. We concern that may be confusing in the requirement.</a:t>
            </a:r>
          </a:p>
          <a:p>
            <a:pPr marL="285750" indent="-285750">
              <a:buFont typeface="Wingdings" panose="05000000000000000000" pitchFamily="2" charset="2"/>
              <a:buChar char="l"/>
            </a:pPr>
            <a:r>
              <a:rPr lang="en-US" altLang="ja-JP" sz="1600" dirty="0"/>
              <a:t>Proposal:</a:t>
            </a:r>
          </a:p>
          <a:p>
            <a:pPr lvl="1">
              <a:buFont typeface="Wingdings" panose="05000000000000000000" pitchFamily="2" charset="2"/>
              <a:buChar char="p"/>
            </a:pPr>
            <a:r>
              <a:rPr lang="en-US" altLang="ja-JP" sz="1400" dirty="0"/>
              <a:t>To specify the purpose of “block erase”, we propose to copy following sentences from </a:t>
            </a:r>
            <a:r>
              <a:rPr lang="en-US" altLang="ja-JP" sz="1400" dirty="0" err="1"/>
              <a:t>FDEcPP</a:t>
            </a:r>
            <a:r>
              <a:rPr lang="en-US" altLang="ja-JP" sz="1400" dirty="0"/>
              <a:t> into Application Note in HCD-PP ver1.1. It describes a resulting effect of block erase command for controller, and the implementation for erasing a block of cells will be vender-specific.</a:t>
            </a:r>
          </a:p>
          <a:p>
            <a:pPr marL="342900" lvl="1" indent="0">
              <a:buNone/>
            </a:pPr>
            <a:r>
              <a:rPr lang="en-US" altLang="ja-JP" sz="1400" b="1" dirty="0"/>
              <a:t>	“A block erase does not require a read verify, since the mappings of logical 	addresses to the erased memory locations are erased as well as the data itself.”</a:t>
            </a:r>
            <a:r>
              <a:rPr lang="ja-JP" altLang="en-US" sz="1400" dirty="0"/>
              <a:t> </a:t>
            </a:r>
            <a:endParaRPr lang="en-US" altLang="ja-JP" sz="1400" dirty="0"/>
          </a:p>
        </p:txBody>
      </p:sp>
      <p:sp>
        <p:nvSpPr>
          <p:cNvPr id="10" name="正方形/長方形 6">
            <a:extLst>
              <a:ext uri="{FF2B5EF4-FFF2-40B4-BE49-F238E27FC236}">
                <a16:creationId xmlns:a16="http://schemas.microsoft.com/office/drawing/2014/main" id="{46507DBE-F3BB-4EDE-9098-4A9D2B9D3B3A}"/>
              </a:ext>
            </a:extLst>
          </p:cNvPr>
          <p:cNvSpPr/>
          <p:nvPr/>
        </p:nvSpPr>
        <p:spPr>
          <a:xfrm>
            <a:off x="427166" y="1905000"/>
            <a:ext cx="8668872" cy="2123658"/>
          </a:xfrm>
          <a:prstGeom prst="rect">
            <a:avLst/>
          </a:prstGeom>
          <a:solidFill>
            <a:srgbClr val="92D050"/>
          </a:solidFill>
          <a:ln>
            <a:solidFill>
              <a:schemeClr val="tx1"/>
            </a:solidFill>
          </a:ln>
        </p:spPr>
        <p:txBody>
          <a:bodyPr wrap="square">
            <a:spAutoFit/>
          </a:bodyPr>
          <a:lstStyle/>
          <a:p>
            <a:r>
              <a:rPr lang="en-US" altLang="ja-JP" sz="1200" i="1" dirty="0"/>
              <a:t>FCS_CKM.4 in the HCD PP is replaced with the following:</a:t>
            </a:r>
            <a:endParaRPr lang="en-US" altLang="ja-JP" sz="1200" dirty="0"/>
          </a:p>
          <a:p>
            <a:r>
              <a:rPr lang="en-US" altLang="ja-JP" sz="1200" b="1" dirty="0"/>
              <a:t>FCS_CKM.4.1(a)</a:t>
            </a:r>
            <a:r>
              <a:rPr lang="en-US" altLang="ja-JP" sz="1200" dirty="0"/>
              <a:t> The TSF shall destroy cryptographic keys in accordance with a specified cryptographic key destruction method [selection:</a:t>
            </a:r>
          </a:p>
          <a:p>
            <a:r>
              <a:rPr lang="ja-JP" altLang="en-US" sz="1200" dirty="0"/>
              <a:t>（</a:t>
            </a:r>
            <a:r>
              <a:rPr lang="en-US" altLang="ja-JP" sz="1200" dirty="0"/>
              <a:t>snip</a:t>
            </a:r>
            <a:r>
              <a:rPr lang="ja-JP" altLang="en-US" sz="1200" dirty="0"/>
              <a:t>）</a:t>
            </a:r>
            <a:endParaRPr lang="en-US" altLang="ja-JP" sz="1200" dirty="0"/>
          </a:p>
          <a:p>
            <a:r>
              <a:rPr lang="en-US" altLang="ja-JP" sz="1200" dirty="0"/>
              <a:t>· </a:t>
            </a:r>
            <a:r>
              <a:rPr lang="en-US" altLang="ja-JP" sz="1200" i="1" dirty="0"/>
              <a:t>For non-volatile memory the destruction shall be executed by a [selection: [selection: single, [assignment: ST author defined multi-pass]] overwrite consisting of [selection: zeroes, ones, pseudo-random pattern, a new value of a key of the same size, [assignment: any value that does not contain any CSP]], </a:t>
            </a:r>
            <a:r>
              <a:rPr lang="en-US" altLang="ja-JP" sz="1200" i="1" dirty="0">
                <a:solidFill>
                  <a:schemeClr val="accent1"/>
                </a:solidFill>
              </a:rPr>
              <a:t>block erase</a:t>
            </a:r>
            <a:r>
              <a:rPr lang="en-US" altLang="ja-JP" sz="1200" i="1" dirty="0"/>
              <a:t>];</a:t>
            </a:r>
            <a:endParaRPr lang="en-US" altLang="ja-JP" sz="1200" dirty="0"/>
          </a:p>
          <a:p>
            <a:r>
              <a:rPr lang="en-US" altLang="ja-JP" sz="1200" dirty="0"/>
              <a:t>]that meets the following: </a:t>
            </a:r>
            <a:r>
              <a:rPr lang="en-US" altLang="ja-JP" sz="1200" i="1" dirty="0"/>
              <a:t>No Standard</a:t>
            </a:r>
            <a:r>
              <a:rPr lang="en-US" altLang="ja-JP" sz="1200" dirty="0"/>
              <a:t>.</a:t>
            </a:r>
          </a:p>
          <a:p>
            <a:r>
              <a:rPr lang="en-US" altLang="ja-JP" sz="1200" b="1" i="1" dirty="0"/>
              <a:t>Application Note: </a:t>
            </a:r>
            <a:r>
              <a:rPr lang="en-US" altLang="ja-JP" sz="1200" i="1" dirty="0"/>
              <a:t>In the first selection, the ST Author is presented options for destroying disused cryptographic keys based on whether they are in volatile memory or non-volatile memory within the TOE.</a:t>
            </a:r>
            <a:endParaRPr lang="en-US" altLang="ja-JP" sz="1200" dirty="0"/>
          </a:p>
          <a:p>
            <a:r>
              <a:rPr lang="en-US" altLang="ja-JP" sz="1200" i="1" dirty="0">
                <a:solidFill>
                  <a:schemeClr val="accent1"/>
                </a:solidFill>
              </a:rPr>
              <a:t>The selection of block erase for non-volatile memory applies only to flash memory.</a:t>
            </a:r>
            <a:endParaRPr lang="en-US" altLang="ja-JP" sz="1200" dirty="0">
              <a:solidFill>
                <a:schemeClr val="accent1"/>
              </a:solidFill>
            </a:endParaRPr>
          </a:p>
        </p:txBody>
      </p:sp>
    </p:spTree>
    <p:extLst>
      <p:ext uri="{BB962C8B-B14F-4D97-AF65-F5344CB8AC3E}">
        <p14:creationId xmlns:p14="http://schemas.microsoft.com/office/powerpoint/2010/main" val="269973416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3" name="テキスト プレースホルダー 3">
            <a:extLst>
              <a:ext uri="{FF2B5EF4-FFF2-40B4-BE49-F238E27FC236}">
                <a16:creationId xmlns:a16="http://schemas.microsoft.com/office/drawing/2014/main" id="{47056B8B-734C-4DBF-867D-9F4585103B06}"/>
              </a:ext>
            </a:extLst>
          </p:cNvPr>
          <p:cNvSpPr txBox="1">
            <a:spLocks/>
          </p:cNvSpPr>
          <p:nvPr/>
        </p:nvSpPr>
        <p:spPr>
          <a:xfrm>
            <a:off x="-99681" y="1009457"/>
            <a:ext cx="9143999" cy="1465768"/>
          </a:xfrm>
          <a:prstGeom prst="rect">
            <a:avLst/>
          </a:prstGeom>
        </p:spPr>
        <p:txBody>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lgn="ctr">
              <a:buNone/>
            </a:pPr>
            <a:r>
              <a:rPr lang="en-US" altLang="ja-JP" sz="1600" kern="0" dirty="0"/>
              <a:t>We refers Application Note in cPP_FDE_EEver2.0</a:t>
            </a:r>
          </a:p>
          <a:p>
            <a:pPr marL="39688" indent="0" algn="ctr">
              <a:buNone/>
            </a:pPr>
            <a:r>
              <a:rPr lang="en-US" altLang="ja-JP" sz="1600" kern="0" dirty="0"/>
              <a:t>In </a:t>
            </a:r>
            <a:r>
              <a:rPr lang="en-US" altLang="ja-JP" sz="1600" kern="0" dirty="0" err="1"/>
              <a:t>FDEcPP</a:t>
            </a:r>
            <a:r>
              <a:rPr lang="en-US" altLang="ja-JP" sz="1600" kern="0" dirty="0"/>
              <a:t>, a “block erase” is described as follows.</a:t>
            </a:r>
          </a:p>
          <a:p>
            <a:pPr marL="39688" indent="0" algn="ctr">
              <a:buNone/>
            </a:pPr>
            <a:r>
              <a:rPr lang="en-US" altLang="ja-JP" sz="1600" kern="0" dirty="0"/>
              <a:t>“the mappings of logical addresses to the erased memory locations are erased as well as the data itself”</a:t>
            </a:r>
            <a:endParaRPr lang="ja-JP" altLang="en-US" sz="1600" kern="0" dirty="0"/>
          </a:p>
        </p:txBody>
      </p:sp>
      <p:sp>
        <p:nvSpPr>
          <p:cNvPr id="14" name="テキスト プレースホルダー 8">
            <a:extLst>
              <a:ext uri="{FF2B5EF4-FFF2-40B4-BE49-F238E27FC236}">
                <a16:creationId xmlns:a16="http://schemas.microsoft.com/office/drawing/2014/main" id="{2E552DCB-A7F0-4A0C-B5A4-99B084257541}"/>
              </a:ext>
            </a:extLst>
          </p:cNvPr>
          <p:cNvSpPr txBox="1">
            <a:spLocks/>
          </p:cNvSpPr>
          <p:nvPr/>
        </p:nvSpPr>
        <p:spPr>
          <a:xfrm>
            <a:off x="268356" y="2199327"/>
            <a:ext cx="8006422" cy="2815623"/>
          </a:xfrm>
          <a:prstGeom prst="rect">
            <a:avLst/>
          </a:prstGeom>
          <a:solidFill>
            <a:schemeClr val="accent2">
              <a:lumMod val="20000"/>
              <a:lumOff val="80000"/>
            </a:schemeClr>
          </a:solidFill>
          <a:ln>
            <a:solidFill>
              <a:schemeClr val="tx1"/>
            </a:solidFill>
          </a:ln>
        </p:spPr>
        <p:txBody>
          <a:bodyPr lIns="0" rIns="0"/>
          <a:lstStyle>
            <a:lvl1pPr marL="0" indent="0" algn="l" defTabSz="685800" rtl="0" eaLnBrk="1" latinLnBrk="0" hangingPunct="1">
              <a:lnSpc>
                <a:spcPct val="100000"/>
              </a:lnSpc>
              <a:spcBef>
                <a:spcPts val="0"/>
              </a:spcBef>
              <a:buFont typeface="Wingdings" charset="2"/>
              <a:buNone/>
              <a:defRPr kumimoji="1" lang="ja-JP" altLang="en-US" sz="2600" kern="1200">
                <a:solidFill>
                  <a:schemeClr val="tx1"/>
                </a:solidFill>
                <a:latin typeface="+mn-ea"/>
                <a:ea typeface="+mn-ea"/>
                <a:cs typeface="Meiryo UI" panose="020B0604030504040204" pitchFamily="50" charset="-128"/>
              </a:defRPr>
            </a:lvl1pPr>
            <a:lvl2pPr marL="514350" indent="-171450" algn="l" defTabSz="685800" rtl="0" eaLnBrk="1" latinLnBrk="0" hangingPunct="1">
              <a:lnSpc>
                <a:spcPct val="90000"/>
              </a:lnSpc>
              <a:spcBef>
                <a:spcPts val="375"/>
              </a:spcBef>
              <a:buFont typeface="Arial" panose="020B0604020202020204" pitchFamily="34" charset="0"/>
              <a:buChar char="•"/>
              <a:defRPr kumimoji="1" lang="ja-JP" altLang="en-US" sz="1800" kern="1200" smtClean="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lang="ja-JP" altLang="en-US" sz="1800" kern="1200" smtClean="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lang="ja-JP" altLang="en-US" sz="1800" kern="1200" smtClean="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lang="ja-JP" altLang="en-US" sz="18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r>
              <a:rPr lang="en-US" altLang="ja-JP" sz="1800" b="1" i="1" dirty="0">
                <a:solidFill>
                  <a:srgbClr val="000000"/>
                </a:solidFill>
                <a:latin typeface="Times New Roman" panose="02020603050405020304" pitchFamily="18" charset="0"/>
              </a:rPr>
              <a:t>Application Note</a:t>
            </a:r>
            <a:r>
              <a:rPr lang="en-US" altLang="ja-JP" sz="1800" b="1" dirty="0">
                <a:solidFill>
                  <a:srgbClr val="000000"/>
                </a:solidFill>
                <a:latin typeface="Times New Roman" panose="02020603050405020304" pitchFamily="18" charset="0"/>
              </a:rPr>
              <a:t>: </a:t>
            </a:r>
            <a:r>
              <a:rPr lang="en-US" altLang="ja-JP" sz="1800" i="1" dirty="0">
                <a:solidFill>
                  <a:srgbClr val="000000"/>
                </a:solidFill>
                <a:latin typeface="Times New Roman" panose="02020603050405020304" pitchFamily="18" charset="0"/>
              </a:rPr>
              <a:t>In the first selection, the ST Author is presented options for destroying a key based on the memory or storage technology where keys are stored within the TOE. </a:t>
            </a:r>
            <a:endParaRPr lang="en-US" altLang="ja-JP" sz="1800" dirty="0">
              <a:solidFill>
                <a:srgbClr val="000000"/>
              </a:solidFill>
              <a:latin typeface="Times New Roman" panose="02020603050405020304" pitchFamily="18" charset="0"/>
            </a:endParaRPr>
          </a:p>
          <a:p>
            <a:r>
              <a:rPr lang="en-US" altLang="ja-JP" sz="1800" i="1" strike="sngStrike" dirty="0">
                <a:solidFill>
                  <a:schemeClr val="accent1"/>
                </a:solidFill>
                <a:latin typeface="Times New Roman" panose="02020603050405020304" pitchFamily="18" charset="0"/>
              </a:rPr>
              <a:t>If non-volatile memory is used to store keys, the ST Author selects whether the memory </a:t>
            </a:r>
            <a:endParaRPr lang="en-US" altLang="ja-JP" sz="1800" strike="sngStrike" dirty="0">
              <a:solidFill>
                <a:schemeClr val="accent1"/>
              </a:solidFill>
              <a:latin typeface="Times New Roman" panose="02020603050405020304" pitchFamily="18" charset="0"/>
            </a:endParaRPr>
          </a:p>
          <a:p>
            <a:r>
              <a:rPr lang="en-US" altLang="ja-JP" sz="1800" i="1" strike="sngStrike" dirty="0">
                <a:solidFill>
                  <a:schemeClr val="accent1"/>
                </a:solidFill>
                <a:latin typeface="Times New Roman" panose="02020603050405020304" pitchFamily="18" charset="0"/>
              </a:rPr>
              <a:t>storage algorithm uses wear-leveling or not. Storage technologies or memory types that use wear-leveling are not required to perform a read verify. </a:t>
            </a:r>
            <a:r>
              <a:rPr lang="en-US" altLang="ja-JP" sz="1800" i="1" dirty="0">
                <a:latin typeface="Times New Roman" panose="02020603050405020304" pitchFamily="18" charset="0"/>
              </a:rPr>
              <a:t>The selection for destruction includes block erase as an option, and this option applies only to flash memory. </a:t>
            </a:r>
            <a:r>
              <a:rPr lang="en-US" altLang="ja-JP" sz="1800" b="1" i="1" dirty="0">
                <a:solidFill>
                  <a:schemeClr val="accent1"/>
                </a:solidFill>
                <a:latin typeface="Times New Roman" panose="02020603050405020304" pitchFamily="18" charset="0"/>
              </a:rPr>
              <a:t>A block erase does not require a read verify, </a:t>
            </a:r>
            <a:r>
              <a:rPr lang="en-US" altLang="ja-JP" sz="1800" b="1" dirty="0">
                <a:solidFill>
                  <a:schemeClr val="accent1"/>
                </a:solidFill>
                <a:latin typeface="Times New Roman" panose="02020603050405020304" pitchFamily="18" charset="0"/>
              </a:rPr>
              <a:t>since the mappings of logical addresses to the erased memory locations are erased as well as the data itself</a:t>
            </a:r>
            <a:r>
              <a:rPr lang="en-US" altLang="ja-JP" sz="1800" b="1" i="1" dirty="0">
                <a:solidFill>
                  <a:schemeClr val="accent1"/>
                </a:solidFill>
                <a:latin typeface="Times New Roman" panose="02020603050405020304" pitchFamily="18" charset="0"/>
              </a:rPr>
              <a:t>. </a:t>
            </a:r>
            <a:endParaRPr lang="ja-JP" altLang="en-US" sz="1800" b="1" dirty="0">
              <a:solidFill>
                <a:schemeClr val="accent1"/>
              </a:solidFill>
            </a:endParaRPr>
          </a:p>
        </p:txBody>
      </p:sp>
      <p:sp>
        <p:nvSpPr>
          <p:cNvPr id="15" name="テキスト ボックス 11">
            <a:extLst>
              <a:ext uri="{FF2B5EF4-FFF2-40B4-BE49-F238E27FC236}">
                <a16:creationId xmlns:a16="http://schemas.microsoft.com/office/drawing/2014/main" id="{6E150A73-D1AF-4544-84C7-E9D902AF3E35}"/>
              </a:ext>
            </a:extLst>
          </p:cNvPr>
          <p:cNvSpPr txBox="1"/>
          <p:nvPr/>
        </p:nvSpPr>
        <p:spPr>
          <a:xfrm>
            <a:off x="1352391" y="5204437"/>
            <a:ext cx="4453358" cy="646331"/>
          </a:xfrm>
          <a:prstGeom prst="rect">
            <a:avLst/>
          </a:prstGeom>
          <a:solidFill>
            <a:schemeClr val="bg1"/>
          </a:solidFill>
          <a:ln>
            <a:solidFill>
              <a:schemeClr val="tx1"/>
            </a:solidFill>
          </a:ln>
        </p:spPr>
        <p:txBody>
          <a:bodyPr wrap="square" rtlCol="0">
            <a:spAutoFit/>
          </a:bodyPr>
          <a:lstStyle/>
          <a:p>
            <a:r>
              <a:rPr lang="en-US" altLang="ja-JP" sz="1200" b="1" dirty="0">
                <a:solidFill>
                  <a:srgbClr val="FF0000"/>
                </a:solidFill>
              </a:rPr>
              <a:t>Our proposal:</a:t>
            </a:r>
          </a:p>
          <a:p>
            <a:r>
              <a:rPr lang="en-US" altLang="ja-JP" sz="1200" b="1" dirty="0">
                <a:solidFill>
                  <a:schemeClr val="accent1"/>
                </a:solidFill>
              </a:rPr>
              <a:t>We</a:t>
            </a:r>
            <a:r>
              <a:rPr lang="ja-JP" altLang="en-US" sz="1200" b="1" dirty="0">
                <a:solidFill>
                  <a:schemeClr val="accent1"/>
                </a:solidFill>
              </a:rPr>
              <a:t> </a:t>
            </a:r>
            <a:r>
              <a:rPr lang="en-US" altLang="ja-JP" sz="1200" b="1" dirty="0">
                <a:solidFill>
                  <a:schemeClr val="accent1"/>
                </a:solidFill>
              </a:rPr>
              <a:t>propose to copy this sentence from </a:t>
            </a:r>
            <a:r>
              <a:rPr lang="en-US" altLang="ja-JP" sz="1200" b="1" dirty="0" err="1">
                <a:solidFill>
                  <a:schemeClr val="accent1"/>
                </a:solidFill>
              </a:rPr>
              <a:t>FDEcPP</a:t>
            </a:r>
            <a:r>
              <a:rPr lang="en-US" altLang="ja-JP" sz="1200" b="1" dirty="0">
                <a:solidFill>
                  <a:schemeClr val="accent1"/>
                </a:solidFill>
              </a:rPr>
              <a:t> into the next of paragraph 214 in the Application Note.</a:t>
            </a:r>
          </a:p>
        </p:txBody>
      </p:sp>
      <p:sp>
        <p:nvSpPr>
          <p:cNvPr id="16" name="テキスト ボックス 10">
            <a:extLst>
              <a:ext uri="{FF2B5EF4-FFF2-40B4-BE49-F238E27FC236}">
                <a16:creationId xmlns:a16="http://schemas.microsoft.com/office/drawing/2014/main" id="{D42A51E6-E5A5-43D2-959C-2EB52441A6BC}"/>
              </a:ext>
            </a:extLst>
          </p:cNvPr>
          <p:cNvSpPr txBox="1"/>
          <p:nvPr/>
        </p:nvSpPr>
        <p:spPr>
          <a:xfrm>
            <a:off x="268356" y="6054367"/>
            <a:ext cx="5960270" cy="646331"/>
          </a:xfrm>
          <a:prstGeom prst="rect">
            <a:avLst/>
          </a:prstGeom>
          <a:solidFill>
            <a:schemeClr val="bg1"/>
          </a:solidFill>
          <a:ln>
            <a:solidFill>
              <a:schemeClr val="tx1"/>
            </a:solidFill>
          </a:ln>
        </p:spPr>
        <p:txBody>
          <a:bodyPr wrap="square" rtlCol="0">
            <a:spAutoFit/>
          </a:bodyPr>
          <a:lstStyle/>
          <a:p>
            <a:r>
              <a:rPr lang="en-US" altLang="ja-JP" sz="1200" b="1" dirty="0">
                <a:solidFill>
                  <a:schemeClr val="accent1"/>
                </a:solidFill>
              </a:rPr>
              <a:t>This strike out sentence specifies whether wear-leveling algorithm is selected or not in non-volatile memory. This sentence is not needed, since there is no requirement for wear-leveling algorithm in HCD-PP. </a:t>
            </a:r>
          </a:p>
        </p:txBody>
      </p:sp>
      <p:sp>
        <p:nvSpPr>
          <p:cNvPr id="17" name="テキスト ボックス 12">
            <a:extLst>
              <a:ext uri="{FF2B5EF4-FFF2-40B4-BE49-F238E27FC236}">
                <a16:creationId xmlns:a16="http://schemas.microsoft.com/office/drawing/2014/main" id="{B442EC3F-189E-4EEC-8E2A-E9F47785DFBB}"/>
              </a:ext>
            </a:extLst>
          </p:cNvPr>
          <p:cNvSpPr txBox="1"/>
          <p:nvPr/>
        </p:nvSpPr>
        <p:spPr>
          <a:xfrm>
            <a:off x="6288355" y="5193873"/>
            <a:ext cx="2432790" cy="646331"/>
          </a:xfrm>
          <a:prstGeom prst="rect">
            <a:avLst/>
          </a:prstGeom>
          <a:solidFill>
            <a:schemeClr val="bg1"/>
          </a:solidFill>
          <a:ln>
            <a:solidFill>
              <a:schemeClr val="tx1"/>
            </a:solidFill>
          </a:ln>
        </p:spPr>
        <p:txBody>
          <a:bodyPr wrap="square" rtlCol="0">
            <a:spAutoFit/>
          </a:bodyPr>
          <a:lstStyle/>
          <a:p>
            <a:r>
              <a:rPr kumimoji="1" lang="en-US" altLang="ja-JP" sz="1200" b="1" dirty="0"/>
              <a:t>This sentence is already exist in paragraph 214 in HCD-PP ver1.1 draft2.</a:t>
            </a:r>
            <a:endParaRPr kumimoji="1" lang="ja-JP" altLang="en-US" sz="1200" b="1" dirty="0"/>
          </a:p>
        </p:txBody>
      </p:sp>
      <p:cxnSp>
        <p:nvCxnSpPr>
          <p:cNvPr id="18" name="直線矢印コネクタ 7">
            <a:extLst>
              <a:ext uri="{FF2B5EF4-FFF2-40B4-BE49-F238E27FC236}">
                <a16:creationId xmlns:a16="http://schemas.microsoft.com/office/drawing/2014/main" id="{D7CCB676-29ED-42B4-BDB8-B3D76087FA69}"/>
              </a:ext>
            </a:extLst>
          </p:cNvPr>
          <p:cNvCxnSpPr>
            <a:stCxn id="17" idx="0"/>
          </p:cNvCxnSpPr>
          <p:nvPr/>
        </p:nvCxnSpPr>
        <p:spPr>
          <a:xfrm flipH="1" flipV="1">
            <a:off x="7197634" y="4140926"/>
            <a:ext cx="307116" cy="105294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5">
            <a:extLst>
              <a:ext uri="{FF2B5EF4-FFF2-40B4-BE49-F238E27FC236}">
                <a16:creationId xmlns:a16="http://schemas.microsoft.com/office/drawing/2014/main" id="{5FD673B7-7D10-478E-B38A-D44B8886A560}"/>
              </a:ext>
            </a:extLst>
          </p:cNvPr>
          <p:cNvCxnSpPr/>
          <p:nvPr/>
        </p:nvCxnSpPr>
        <p:spPr>
          <a:xfrm flipH="1" flipV="1">
            <a:off x="1005840" y="3865076"/>
            <a:ext cx="13063" cy="2189291"/>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0EAA4F3D-96A5-4A2C-960B-CE68A736589C}"/>
              </a:ext>
            </a:extLst>
          </p:cNvPr>
          <p:cNvCxnSpPr>
            <a:stCxn id="15" idx="0"/>
          </p:cNvCxnSpPr>
          <p:nvPr/>
        </p:nvCxnSpPr>
        <p:spPr>
          <a:xfrm flipV="1">
            <a:off x="3579070" y="4743235"/>
            <a:ext cx="0" cy="461202"/>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1" name="テキスト ボックス 24">
            <a:extLst>
              <a:ext uri="{FF2B5EF4-FFF2-40B4-BE49-F238E27FC236}">
                <a16:creationId xmlns:a16="http://schemas.microsoft.com/office/drawing/2014/main" id="{F5AF9AE2-7A2C-482F-97EA-C85AD4B5F456}"/>
              </a:ext>
            </a:extLst>
          </p:cNvPr>
          <p:cNvSpPr txBox="1"/>
          <p:nvPr/>
        </p:nvSpPr>
        <p:spPr>
          <a:xfrm>
            <a:off x="2677886" y="3069771"/>
            <a:ext cx="184731" cy="369332"/>
          </a:xfrm>
          <a:prstGeom prst="rect">
            <a:avLst/>
          </a:prstGeom>
          <a:noFill/>
        </p:spPr>
        <p:txBody>
          <a:bodyPr wrap="none" rtlCol="0">
            <a:spAutoFit/>
          </a:bodyPr>
          <a:lstStyle/>
          <a:p>
            <a:endParaRPr kumimoji="1" lang="ja-JP" altLang="en-US" dirty="0"/>
          </a:p>
        </p:txBody>
      </p:sp>
      <p:sp>
        <p:nvSpPr>
          <p:cNvPr id="5" name="Title 4">
            <a:extLst>
              <a:ext uri="{FF2B5EF4-FFF2-40B4-BE49-F238E27FC236}">
                <a16:creationId xmlns:a16="http://schemas.microsoft.com/office/drawing/2014/main" id="{6217FA45-D575-4328-BF3B-6DE5DEB2C883}"/>
              </a:ext>
            </a:extLst>
          </p:cNvPr>
          <p:cNvSpPr>
            <a:spLocks noGrp="1"/>
          </p:cNvSpPr>
          <p:nvPr>
            <p:ph type="title"/>
          </p:nvPr>
        </p:nvSpPr>
        <p:spPr>
          <a:xfrm>
            <a:off x="268356" y="46038"/>
            <a:ext cx="7770744" cy="1016000"/>
          </a:xfrm>
        </p:spPr>
        <p:txBody>
          <a:bodyPr/>
          <a:lstStyle/>
          <a:p>
            <a:r>
              <a:rPr lang="en-US" sz="2400" dirty="0"/>
              <a:t>HCD PP Version 1.1 Status</a:t>
            </a:r>
            <a:br>
              <a:rPr lang="en-US" sz="2400" dirty="0"/>
            </a:br>
            <a:r>
              <a:rPr lang="en-US" altLang="ja-JP" sz="2400" dirty="0"/>
              <a:t>1.Proposal for Modifications to FCS_CKM.4 </a:t>
            </a:r>
            <a:r>
              <a:rPr lang="ja-JP" altLang="en-US" sz="2400" dirty="0"/>
              <a:t>　</a:t>
            </a:r>
            <a:r>
              <a:rPr lang="en-US" altLang="ja-JP" sz="2400" dirty="0"/>
              <a:t>2/2</a:t>
            </a:r>
            <a:endParaRPr lang="en-US" sz="2400" dirty="0"/>
          </a:p>
        </p:txBody>
      </p:sp>
      <p:sp>
        <p:nvSpPr>
          <p:cNvPr id="26" name="テキスト ボックス 12">
            <a:extLst>
              <a:ext uri="{FF2B5EF4-FFF2-40B4-BE49-F238E27FC236}">
                <a16:creationId xmlns:a16="http://schemas.microsoft.com/office/drawing/2014/main" id="{F21C7B1F-DC39-4860-8B83-2ECF3F3A5261}"/>
              </a:ext>
            </a:extLst>
          </p:cNvPr>
          <p:cNvSpPr txBox="1"/>
          <p:nvPr/>
        </p:nvSpPr>
        <p:spPr>
          <a:xfrm>
            <a:off x="6326113" y="6019127"/>
            <a:ext cx="2432790" cy="584775"/>
          </a:xfrm>
          <a:prstGeom prst="rect">
            <a:avLst/>
          </a:prstGeom>
          <a:solidFill>
            <a:schemeClr val="bg1"/>
          </a:solidFill>
          <a:ln>
            <a:solidFill>
              <a:schemeClr val="tx1"/>
            </a:solidFill>
          </a:ln>
        </p:spPr>
        <p:txBody>
          <a:bodyPr wrap="square" rtlCol="0">
            <a:spAutoFit/>
          </a:bodyPr>
          <a:lstStyle/>
          <a:p>
            <a:r>
              <a:rPr kumimoji="1" lang="en-US" altLang="ja-JP" b="1" i="1" dirty="0"/>
              <a:t>Proposal accepted by HCD TC</a:t>
            </a:r>
            <a:endParaRPr kumimoji="1" lang="ja-JP" altLang="en-US" b="1" i="1" dirty="0"/>
          </a:p>
        </p:txBody>
      </p:sp>
    </p:spTree>
    <p:extLst>
      <p:ext uri="{BB962C8B-B14F-4D97-AF65-F5344CB8AC3E}">
        <p14:creationId xmlns:p14="http://schemas.microsoft.com/office/powerpoint/2010/main" val="86804209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2019 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aphicFrame>
        <p:nvGraphicFramePr>
          <p:cNvPr id="2" name="Group 5"/>
          <p:cNvGraphicFramePr>
            <a:graphicFrameLocks noGrp="1"/>
          </p:cNvGraphicFramePr>
          <p:nvPr>
            <p:extLst>
              <p:ext uri="{D42A27DB-BD31-4B8C-83A1-F6EECF244321}">
                <p14:modId xmlns:p14="http://schemas.microsoft.com/office/powerpoint/2010/main" val="3217092088"/>
              </p:ext>
            </p:extLst>
          </p:nvPr>
        </p:nvGraphicFramePr>
        <p:xfrm>
          <a:off x="762000" y="1925634"/>
          <a:ext cx="7099301" cy="2352678"/>
        </p:xfrm>
        <a:graphic>
          <a:graphicData uri="http://schemas.openxmlformats.org/drawingml/2006/table">
            <a:tbl>
              <a:tblPr/>
              <a:tblGrid>
                <a:gridCol w="1841500">
                  <a:extLst>
                    <a:ext uri="{9D8B030D-6E8A-4147-A177-3AD203B41FA5}">
                      <a16:colId xmlns:a16="http://schemas.microsoft.com/office/drawing/2014/main" val="20000"/>
                    </a:ext>
                  </a:extLst>
                </a:gridCol>
                <a:gridCol w="5257801">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9:00 –  9:05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9:05 – 10:40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Discuss results of latest HCD TC Meetings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0003"/>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10:40 – 10:50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HCD Security Guide 1.0 Status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268602967"/>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10:50 – 11:00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Wrap Up / Next Steps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4"/>
                  </a:ext>
                </a:extLst>
              </a:tr>
            </a:tbl>
          </a:graphicData>
        </a:graphic>
      </p:graphicFrame>
      <p:sp>
        <p:nvSpPr>
          <p:cNvPr id="7194" name="Rectangle 85"/>
          <p:cNvSpPr>
            <a:spLocks noGrp="1" noChangeArrowheads="1"/>
          </p:cNvSpPr>
          <p:nvPr>
            <p:ph type="title"/>
          </p:nvPr>
        </p:nvSpPr>
        <p:spPr/>
        <p:txBody>
          <a:bodyPr rIns="132080"/>
          <a:lstStyle/>
          <a:p>
            <a:pPr eaLnBrk="1" hangingPunct="1"/>
            <a:r>
              <a:rPr lang="en-US" altLang="en-US"/>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a:solidFill>
                <a:srgbClr val="FFFFFF"/>
              </a:solidFill>
              <a:cs typeface="Arial"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4" name="タイトル 6">
            <a:extLst>
              <a:ext uri="{FF2B5EF4-FFF2-40B4-BE49-F238E27FC236}">
                <a16:creationId xmlns:a16="http://schemas.microsoft.com/office/drawing/2014/main" id="{7F2ECD7D-1FCB-4220-8E4A-5CB49E6D84D3}"/>
              </a:ext>
            </a:extLst>
          </p:cNvPr>
          <p:cNvSpPr>
            <a:spLocks noGrp="1"/>
          </p:cNvSpPr>
          <p:nvPr>
            <p:ph type="title"/>
          </p:nvPr>
        </p:nvSpPr>
        <p:spPr>
          <a:xfrm>
            <a:off x="1" y="282075"/>
            <a:ext cx="9143999" cy="749165"/>
          </a:xfrm>
        </p:spPr>
        <p:txBody>
          <a:bodyPr/>
          <a:lstStyle/>
          <a:p>
            <a:r>
              <a:rPr lang="en-US" sz="2400" dirty="0"/>
              <a:t>HCD PP Version 1.1 Status </a:t>
            </a:r>
            <a:br>
              <a:rPr lang="en-US" sz="2400" dirty="0"/>
            </a:br>
            <a:r>
              <a:rPr lang="en-US" altLang="ja-JP" sz="2400" dirty="0"/>
              <a:t>2.Proposal for Modifications to FPT_KYP_EXT.1 1/2</a:t>
            </a:r>
            <a:endParaRPr kumimoji="1" lang="ja-JP" altLang="en-US" sz="2400" b="1" dirty="0"/>
          </a:p>
        </p:txBody>
      </p:sp>
      <p:sp>
        <p:nvSpPr>
          <p:cNvPr id="15" name="テキスト プレースホルダー 8">
            <a:extLst>
              <a:ext uri="{FF2B5EF4-FFF2-40B4-BE49-F238E27FC236}">
                <a16:creationId xmlns:a16="http://schemas.microsoft.com/office/drawing/2014/main" id="{4D2EAF2B-007E-48F2-8080-9D111C45BB13}"/>
              </a:ext>
            </a:extLst>
          </p:cNvPr>
          <p:cNvSpPr txBox="1">
            <a:spLocks/>
          </p:cNvSpPr>
          <p:nvPr/>
        </p:nvSpPr>
        <p:spPr>
          <a:xfrm>
            <a:off x="274858" y="817966"/>
            <a:ext cx="8228325" cy="749165"/>
          </a:xfrm>
          <a:prstGeom prst="rect">
            <a:avLst/>
          </a:prstGeom>
        </p:spPr>
        <p:txBody>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285750" indent="-285750">
              <a:buFont typeface="Wingdings" panose="05000000000000000000" pitchFamily="2" charset="2"/>
              <a:buChar char="l"/>
            </a:pPr>
            <a:endParaRPr lang="en-US" altLang="ja-JP" sz="2000" kern="0" dirty="0"/>
          </a:p>
          <a:p>
            <a:pPr marL="285750" indent="-285750">
              <a:buFont typeface="Wingdings" panose="05000000000000000000" pitchFamily="2" charset="2"/>
              <a:buChar char="l"/>
            </a:pPr>
            <a:r>
              <a:rPr lang="en-US" altLang="ja-JP" sz="2000" kern="0" dirty="0"/>
              <a:t>O.KEY_MATERIAL in HCD-PP ver1.1 Draft2</a:t>
            </a:r>
          </a:p>
          <a:p>
            <a:pPr marL="285750" indent="-285750">
              <a:buFont typeface="Wingdings" panose="05000000000000000000" pitchFamily="2" charset="2"/>
              <a:buChar char="l"/>
            </a:pPr>
            <a:endParaRPr lang="en-US" altLang="ja-JP" sz="2000" kern="0" dirty="0"/>
          </a:p>
          <a:p>
            <a:pPr marL="285750" indent="-285750">
              <a:buFont typeface="Wingdings" panose="05000000000000000000" pitchFamily="2" charset="2"/>
              <a:buChar char="l"/>
            </a:pPr>
            <a:endParaRPr lang="en-US" altLang="ja-JP" sz="2000" kern="0" dirty="0"/>
          </a:p>
          <a:p>
            <a:endParaRPr lang="en-US" altLang="ja-JP" sz="2000" kern="0" dirty="0"/>
          </a:p>
          <a:p>
            <a:pPr marL="285750" indent="-285750">
              <a:buFont typeface="Wingdings" panose="05000000000000000000" pitchFamily="2" charset="2"/>
              <a:buChar char="l"/>
            </a:pPr>
            <a:r>
              <a:rPr lang="en-US" altLang="ja-JP" sz="2000" kern="0" dirty="0"/>
              <a:t>FPT_KYP_EXT.1 in HCD-PP ver1.1 Draft2</a:t>
            </a:r>
          </a:p>
          <a:p>
            <a:pPr marL="285750" indent="-285750">
              <a:buFont typeface="Wingdings" panose="05000000000000000000" pitchFamily="2" charset="2"/>
              <a:buChar char="l"/>
            </a:pPr>
            <a:endParaRPr lang="en-US" altLang="ja-JP" sz="2000" kern="0" dirty="0"/>
          </a:p>
          <a:p>
            <a:pPr marL="285750" indent="-285750">
              <a:buFont typeface="Wingdings" panose="05000000000000000000" pitchFamily="2" charset="2"/>
              <a:buChar char="l"/>
            </a:pPr>
            <a:r>
              <a:rPr lang="en-US" altLang="ja-JP" sz="2000" kern="0" dirty="0"/>
              <a:t>Issue</a:t>
            </a:r>
            <a:r>
              <a:rPr lang="ja-JP" altLang="en-US" sz="2000" kern="0" dirty="0"/>
              <a:t>：</a:t>
            </a:r>
            <a:endParaRPr lang="en-US" altLang="ja-JP" sz="2000" kern="0" dirty="0"/>
          </a:p>
          <a:p>
            <a:pPr marL="800100" lvl="1">
              <a:buFont typeface="Wingdings" panose="05000000000000000000" pitchFamily="2" charset="2"/>
              <a:buChar char="p"/>
            </a:pPr>
            <a:r>
              <a:rPr lang="en-US" altLang="ja-JP" sz="1600" kern="0" dirty="0"/>
              <a:t>Compared to the description of that requirement of [O.KEY_MATERIAL], the cleartext key material is not specified in FPT_KYP_EXT.1.1.</a:t>
            </a:r>
          </a:p>
          <a:p>
            <a:pPr marL="800100" lvl="1">
              <a:buFont typeface="Wingdings" panose="05000000000000000000" pitchFamily="2" charset="2"/>
              <a:buChar char="p"/>
            </a:pPr>
            <a:r>
              <a:rPr lang="en-US" altLang="ja-JP" sz="1600" kern="0" dirty="0"/>
              <a:t>O.KEY_MATERIAL can not be achieved if FPT_KYP_EXT.1.1 is satisfied.</a:t>
            </a:r>
          </a:p>
          <a:p>
            <a:pPr marL="800100" lvl="1">
              <a:buFont typeface="Wingdings" panose="05000000000000000000" pitchFamily="2" charset="2"/>
              <a:buChar char="p"/>
            </a:pPr>
            <a:r>
              <a:rPr lang="en-US" altLang="ja-JP" sz="1600" kern="0" dirty="0"/>
              <a:t>We consider that FPT_KYP_EXT.1.1 is missing “key materials”.</a:t>
            </a:r>
          </a:p>
        </p:txBody>
      </p:sp>
      <p:sp>
        <p:nvSpPr>
          <p:cNvPr id="16" name="テキスト プレースホルダー 8">
            <a:extLst>
              <a:ext uri="{FF2B5EF4-FFF2-40B4-BE49-F238E27FC236}">
                <a16:creationId xmlns:a16="http://schemas.microsoft.com/office/drawing/2014/main" id="{093A5160-6D71-4E5A-965E-6431D02FA647}"/>
              </a:ext>
            </a:extLst>
          </p:cNvPr>
          <p:cNvSpPr txBox="1">
            <a:spLocks/>
          </p:cNvSpPr>
          <p:nvPr/>
        </p:nvSpPr>
        <p:spPr>
          <a:xfrm>
            <a:off x="433216" y="3074891"/>
            <a:ext cx="8093528" cy="526096"/>
          </a:xfrm>
          <a:prstGeom prst="rect">
            <a:avLst/>
          </a:prstGeom>
          <a:solidFill>
            <a:schemeClr val="accent2">
              <a:lumMod val="20000"/>
              <a:lumOff val="80000"/>
            </a:schemeClr>
          </a:solidFill>
          <a:ln>
            <a:solidFill>
              <a:schemeClr val="tx1"/>
            </a:solidFill>
          </a:ln>
        </p:spPr>
        <p:txBody>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altLang="ja-JP" sz="1200" i="1" kern="0"/>
              <a:t>¶ 924 </a:t>
            </a:r>
            <a:r>
              <a:rPr lang="en-US" altLang="ja-JP" sz="1200" b="1" kern="0"/>
              <a:t>FPT_KYP_EXT.1.1 </a:t>
            </a:r>
            <a:r>
              <a:rPr lang="en-US" altLang="ja-JP" sz="1200" kern="0">
                <a:solidFill>
                  <a:schemeClr val="accent1"/>
                </a:solidFill>
              </a:rPr>
              <a:t>The TSF shall not store plaintext keys that are part of the keychain specified by FCS_KYC_EXT.1 </a:t>
            </a:r>
            <a:r>
              <a:rPr lang="en-US" altLang="ja-JP" sz="1200" kern="0"/>
              <a:t>in </a:t>
            </a:r>
            <a:r>
              <a:rPr lang="en-US" altLang="ja-JP" sz="1200" b="1" kern="0"/>
              <a:t>any Field-Replaceable Nonvolatile Storage </a:t>
            </a:r>
            <a:endParaRPr lang="en-US" altLang="ja-JP" sz="1200" b="1" kern="0" dirty="0"/>
          </a:p>
        </p:txBody>
      </p:sp>
      <p:sp>
        <p:nvSpPr>
          <p:cNvPr id="17" name="テキスト プレースホルダー 8">
            <a:extLst>
              <a:ext uri="{FF2B5EF4-FFF2-40B4-BE49-F238E27FC236}">
                <a16:creationId xmlns:a16="http://schemas.microsoft.com/office/drawing/2014/main" id="{0B8A2D45-9669-4F59-9D9C-CA0465FEC893}"/>
              </a:ext>
            </a:extLst>
          </p:cNvPr>
          <p:cNvSpPr txBox="1">
            <a:spLocks/>
          </p:cNvSpPr>
          <p:nvPr/>
        </p:nvSpPr>
        <p:spPr>
          <a:xfrm>
            <a:off x="409655" y="1567131"/>
            <a:ext cx="8093528" cy="1217616"/>
          </a:xfrm>
          <a:prstGeom prst="rect">
            <a:avLst/>
          </a:prstGeom>
          <a:solidFill>
            <a:schemeClr val="accent2">
              <a:lumMod val="20000"/>
              <a:lumOff val="80000"/>
            </a:schemeClr>
          </a:solidFill>
          <a:ln>
            <a:solidFill>
              <a:schemeClr val="tx1"/>
            </a:solidFill>
          </a:ln>
        </p:spPr>
        <p:txBody>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altLang="ja-JP" sz="1200" kern="0" dirty="0"/>
              <a:t>3.1.10 </a:t>
            </a:r>
            <a:r>
              <a:rPr lang="en-US" altLang="ja-JP" sz="1200" b="1" kern="0" dirty="0"/>
              <a:t>Protection of Key Material (conditionally mandatory) </a:t>
            </a:r>
            <a:endParaRPr lang="en-US" altLang="ja-JP" sz="1200" kern="0" dirty="0"/>
          </a:p>
          <a:p>
            <a:r>
              <a:rPr lang="en-US" altLang="ja-JP" sz="1200" i="1" kern="0" dirty="0"/>
              <a:t>¶ 132 </a:t>
            </a:r>
            <a:r>
              <a:rPr lang="en-US" altLang="ja-JP" sz="1200" kern="0" dirty="0"/>
              <a:t>The TOE shall protect from unauthorized access any cleartext keys, </a:t>
            </a:r>
            <a:r>
              <a:rPr lang="en-US" altLang="ja-JP" sz="1200" kern="0" dirty="0" err="1"/>
              <a:t>submasks</a:t>
            </a:r>
            <a:r>
              <a:rPr lang="en-US" altLang="ja-JP" sz="1200" kern="0" dirty="0"/>
              <a:t>, random numbers, or other values that contribute to the creation of encryption keys for storage of User Document Data or Confidential TSF Data in </a:t>
            </a:r>
            <a:r>
              <a:rPr lang="en-US" altLang="ja-JP" sz="1200" kern="0" dirty="0">
                <a:solidFill>
                  <a:schemeClr val="accent1"/>
                </a:solidFill>
              </a:rPr>
              <a:t>Field-Replaceable Nonvolatile Storage Devices; The TOE shall ensure that such key material is not stored in cleartext on the storage device that uses that material </a:t>
            </a:r>
            <a:r>
              <a:rPr lang="en-US" altLang="ja-JP" sz="1200" kern="0" dirty="0"/>
              <a:t>[O.KEY_MATERIAL]. </a:t>
            </a:r>
          </a:p>
          <a:p>
            <a:endParaRPr lang="en-US" altLang="ja-JP" sz="1400" kern="0" dirty="0"/>
          </a:p>
        </p:txBody>
      </p:sp>
      <p:graphicFrame>
        <p:nvGraphicFramePr>
          <p:cNvPr id="18" name="表 9">
            <a:extLst>
              <a:ext uri="{FF2B5EF4-FFF2-40B4-BE49-F238E27FC236}">
                <a16:creationId xmlns:a16="http://schemas.microsoft.com/office/drawing/2014/main" id="{8BC9BEF4-3214-483C-AE31-43E579791BCE}"/>
              </a:ext>
            </a:extLst>
          </p:cNvPr>
          <p:cNvGraphicFramePr>
            <a:graphicFrameLocks noGrp="1"/>
          </p:cNvGraphicFramePr>
          <p:nvPr>
            <p:extLst>
              <p:ext uri="{D42A27DB-BD31-4B8C-83A1-F6EECF244321}">
                <p14:modId xmlns:p14="http://schemas.microsoft.com/office/powerpoint/2010/main" val="906357062"/>
              </p:ext>
            </p:extLst>
          </p:nvPr>
        </p:nvGraphicFramePr>
        <p:xfrm>
          <a:off x="409655" y="5257800"/>
          <a:ext cx="8734345" cy="1341120"/>
        </p:xfrm>
        <a:graphic>
          <a:graphicData uri="http://schemas.openxmlformats.org/drawingml/2006/table">
            <a:tbl>
              <a:tblPr firstRow="1" bandRow="1">
                <a:tableStyleId>{5C22544A-7EE6-4342-B048-85BDC9FD1C3A}</a:tableStyleId>
              </a:tblPr>
              <a:tblGrid>
                <a:gridCol w="504745">
                  <a:extLst>
                    <a:ext uri="{9D8B030D-6E8A-4147-A177-3AD203B41FA5}">
                      <a16:colId xmlns:a16="http://schemas.microsoft.com/office/drawing/2014/main" val="20000"/>
                    </a:ext>
                  </a:extLst>
                </a:gridCol>
                <a:gridCol w="903383">
                  <a:extLst>
                    <a:ext uri="{9D8B030D-6E8A-4147-A177-3AD203B41FA5}">
                      <a16:colId xmlns:a16="http://schemas.microsoft.com/office/drawing/2014/main" val="20001"/>
                    </a:ext>
                  </a:extLst>
                </a:gridCol>
                <a:gridCol w="1597770">
                  <a:extLst>
                    <a:ext uri="{9D8B030D-6E8A-4147-A177-3AD203B41FA5}">
                      <a16:colId xmlns:a16="http://schemas.microsoft.com/office/drawing/2014/main" val="20002"/>
                    </a:ext>
                  </a:extLst>
                </a:gridCol>
                <a:gridCol w="5728447">
                  <a:extLst>
                    <a:ext uri="{9D8B030D-6E8A-4147-A177-3AD203B41FA5}">
                      <a16:colId xmlns:a16="http://schemas.microsoft.com/office/drawing/2014/main" val="20003"/>
                    </a:ext>
                  </a:extLst>
                </a:gridCol>
              </a:tblGrid>
              <a:tr h="147096">
                <a:tc>
                  <a:txBody>
                    <a:bodyPr/>
                    <a:lstStyle/>
                    <a:p>
                      <a:pPr algn="ctr"/>
                      <a:r>
                        <a:rPr kumimoji="1" lang="en-US" altLang="ja-JP" sz="1200" dirty="0"/>
                        <a:t>NO.</a:t>
                      </a:r>
                      <a:endParaRPr kumimoji="1" lang="ja-JP" altLang="en-US" sz="1200" dirty="0"/>
                    </a:p>
                  </a:txBody>
                  <a:tcPr/>
                </a:tc>
                <a:tc gridSpan="2">
                  <a:txBody>
                    <a:bodyPr/>
                    <a:lstStyle/>
                    <a:p>
                      <a:pPr algn="ctr"/>
                      <a:r>
                        <a:rPr kumimoji="1" lang="en-US" altLang="ja-JP" sz="1200" dirty="0"/>
                        <a:t>category</a:t>
                      </a:r>
                      <a:endParaRPr kumimoji="1" lang="ja-JP" altLang="en-US" sz="1200" dirty="0"/>
                    </a:p>
                  </a:txBody>
                  <a:tcPr/>
                </a:tc>
                <a:tc hMerge="1">
                  <a:txBody>
                    <a:bodyPr/>
                    <a:lstStyle/>
                    <a:p>
                      <a:pPr algn="ctr"/>
                      <a:endParaRPr kumimoji="1" lang="ja-JP" altLang="en-US" sz="1200" dirty="0"/>
                    </a:p>
                  </a:txBody>
                  <a:tcPr/>
                </a:tc>
                <a:tc>
                  <a:txBody>
                    <a:bodyPr/>
                    <a:lstStyle/>
                    <a:p>
                      <a:pPr algn="ctr"/>
                      <a:r>
                        <a:rPr kumimoji="1" lang="en-US" altLang="ja-JP" sz="1200" dirty="0"/>
                        <a:t>description</a:t>
                      </a:r>
                      <a:endParaRPr kumimoji="1" lang="ja-JP" altLang="en-US" sz="1200" dirty="0"/>
                    </a:p>
                  </a:txBody>
                  <a:tcPr/>
                </a:tc>
                <a:extLst>
                  <a:ext uri="{0D108BD9-81ED-4DB2-BD59-A6C34878D82A}">
                    <a16:rowId xmlns:a16="http://schemas.microsoft.com/office/drawing/2014/main" val="10000"/>
                  </a:ext>
                </a:extLst>
              </a:tr>
              <a:tr h="370840">
                <a:tc>
                  <a:txBody>
                    <a:bodyPr/>
                    <a:lstStyle/>
                    <a:p>
                      <a:r>
                        <a:rPr kumimoji="1" lang="en-US" altLang="ja-JP" sz="1400" dirty="0"/>
                        <a:t>1</a:t>
                      </a:r>
                      <a:endParaRPr kumimoji="1" lang="ja-JP" altLang="en-US" sz="1400" dirty="0"/>
                    </a:p>
                  </a:txBody>
                  <a:tcPr/>
                </a:tc>
                <a:tc>
                  <a:txBody>
                    <a:bodyPr/>
                    <a:lstStyle/>
                    <a:p>
                      <a:r>
                        <a:rPr kumimoji="1" lang="en-US" altLang="ja-JP" sz="1200" dirty="0"/>
                        <a:t>Security</a:t>
                      </a:r>
                    </a:p>
                    <a:p>
                      <a:r>
                        <a:rPr kumimoji="1" lang="en-US" altLang="ja-JP" sz="1200" dirty="0"/>
                        <a:t>Objective</a:t>
                      </a:r>
                      <a:endParaRPr kumimoji="1" lang="ja-JP" altLang="en-US" sz="1200" dirty="0"/>
                    </a:p>
                  </a:txBody>
                  <a:tcPr/>
                </a:tc>
                <a:tc>
                  <a:txBody>
                    <a:bodyPr/>
                    <a:lstStyle/>
                    <a:p>
                      <a:r>
                        <a:rPr lang="en-US" altLang="ja-JP" sz="1200" dirty="0"/>
                        <a:t>O.KEY_MATERIAL</a:t>
                      </a:r>
                      <a:endParaRPr kumimoji="1" lang="ja-JP" alt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100" dirty="0">
                          <a:solidFill>
                            <a:schemeClr val="accent1"/>
                          </a:solidFill>
                        </a:rPr>
                        <a:t>Field-Replaceable Nonvolatile Storage Devices; The TOE shall ensure that such key material is not stored in </a:t>
                      </a:r>
                      <a:r>
                        <a:rPr lang="en-US" altLang="ja-JP" sz="1100" dirty="0" err="1">
                          <a:solidFill>
                            <a:schemeClr val="accent1"/>
                          </a:solidFill>
                        </a:rPr>
                        <a:t>cleartext</a:t>
                      </a:r>
                      <a:r>
                        <a:rPr lang="en-US" altLang="ja-JP" sz="1100" dirty="0">
                          <a:solidFill>
                            <a:schemeClr val="accent1"/>
                          </a:solidFill>
                        </a:rPr>
                        <a:t> on the storage device that uses that material </a:t>
                      </a:r>
                      <a:endParaRPr kumimoji="1" lang="ja-JP" altLang="en-US" sz="1100" dirty="0"/>
                    </a:p>
                  </a:txBody>
                  <a:tcPr/>
                </a:tc>
                <a:extLst>
                  <a:ext uri="{0D108BD9-81ED-4DB2-BD59-A6C34878D82A}">
                    <a16:rowId xmlns:a16="http://schemas.microsoft.com/office/drawing/2014/main" val="10001"/>
                  </a:ext>
                </a:extLst>
              </a:tr>
              <a:tr h="370840">
                <a:tc>
                  <a:txBody>
                    <a:bodyPr/>
                    <a:lstStyle/>
                    <a:p>
                      <a:r>
                        <a:rPr kumimoji="1" lang="en-US" altLang="ja-JP" sz="1400" dirty="0"/>
                        <a:t>2</a:t>
                      </a:r>
                      <a:endParaRPr kumimoji="1" lang="ja-JP" altLang="en-US" sz="1400" dirty="0"/>
                    </a:p>
                  </a:txBody>
                  <a:tcPr/>
                </a:tc>
                <a:tc>
                  <a:txBody>
                    <a:bodyPr/>
                    <a:lstStyle/>
                    <a:p>
                      <a:r>
                        <a:rPr kumimoji="1" lang="en-US" altLang="ja-JP" sz="1200" dirty="0"/>
                        <a:t>SFR</a:t>
                      </a:r>
                      <a:endParaRPr kumimoji="1" lang="ja-JP" altLang="en-US" sz="1200" dirty="0"/>
                    </a:p>
                  </a:txBody>
                  <a:tcPr/>
                </a:tc>
                <a:tc>
                  <a:txBody>
                    <a:bodyPr/>
                    <a:lstStyle/>
                    <a:p>
                      <a:r>
                        <a:rPr kumimoji="1" lang="en-US" altLang="ja-JP" sz="1200" dirty="0"/>
                        <a:t>FPT_KYP_EXT.1.1</a:t>
                      </a:r>
                      <a:endParaRPr kumimoji="1" lang="ja-JP" altLang="en-US" sz="1200" dirty="0"/>
                    </a:p>
                  </a:txBody>
                  <a:tcPr/>
                </a:tc>
                <a:tc>
                  <a:txBody>
                    <a:bodyPr/>
                    <a:lstStyle/>
                    <a:p>
                      <a:r>
                        <a:rPr lang="en-US" altLang="ja-JP" sz="1100" dirty="0">
                          <a:solidFill>
                            <a:schemeClr val="accent1"/>
                          </a:solidFill>
                        </a:rPr>
                        <a:t>The TSF shall not store plaintext keys that are part of the keychain specified by FCS_KYC_EXT.1 .</a:t>
                      </a:r>
                      <a:endParaRPr kumimoji="1" lang="ja-JP" altLang="en-US" sz="1100" b="0" dirty="0">
                        <a:solidFill>
                          <a:schemeClr val="tx1"/>
                        </a:solidFill>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6822710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4" name="タイトル 6">
            <a:extLst>
              <a:ext uri="{FF2B5EF4-FFF2-40B4-BE49-F238E27FC236}">
                <a16:creationId xmlns:a16="http://schemas.microsoft.com/office/drawing/2014/main" id="{900A8B90-3A66-48E7-B2D7-D13C3651C1CF}"/>
              </a:ext>
            </a:extLst>
          </p:cNvPr>
          <p:cNvSpPr>
            <a:spLocks noGrp="1"/>
          </p:cNvSpPr>
          <p:nvPr>
            <p:ph type="title"/>
          </p:nvPr>
        </p:nvSpPr>
        <p:spPr>
          <a:xfrm>
            <a:off x="42495" y="346971"/>
            <a:ext cx="9143999" cy="749165"/>
          </a:xfrm>
        </p:spPr>
        <p:txBody>
          <a:bodyPr/>
          <a:lstStyle/>
          <a:p>
            <a:r>
              <a:rPr lang="en-US" sz="2400" dirty="0"/>
              <a:t>HCD PP Version 1.1 Status</a:t>
            </a:r>
            <a:br>
              <a:rPr lang="en-US" sz="2400" dirty="0"/>
            </a:br>
            <a:r>
              <a:rPr lang="en-US" altLang="ja-JP" sz="2400" dirty="0"/>
              <a:t>2.Proposal for Modifications to FPT_KYP_EXT.1 2/2</a:t>
            </a:r>
            <a:endParaRPr kumimoji="1" lang="ja-JP" altLang="en-US" sz="2400" b="1" dirty="0"/>
          </a:p>
        </p:txBody>
      </p:sp>
      <p:sp>
        <p:nvSpPr>
          <p:cNvPr id="15" name="テキスト プレースホルダー 8">
            <a:extLst>
              <a:ext uri="{FF2B5EF4-FFF2-40B4-BE49-F238E27FC236}">
                <a16:creationId xmlns:a16="http://schemas.microsoft.com/office/drawing/2014/main" id="{CD5C8E60-09BF-493E-8B5B-AD15C561E0D9}"/>
              </a:ext>
            </a:extLst>
          </p:cNvPr>
          <p:cNvSpPr txBox="1">
            <a:spLocks/>
          </p:cNvSpPr>
          <p:nvPr/>
        </p:nvSpPr>
        <p:spPr>
          <a:xfrm>
            <a:off x="188912" y="1270000"/>
            <a:ext cx="8228325" cy="588211"/>
          </a:xfrm>
          <a:prstGeom prst="rect">
            <a:avLst/>
          </a:prstGeom>
        </p:spPr>
        <p:txBody>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42900">
              <a:buFont typeface="Wingdings" panose="05000000000000000000" pitchFamily="2" charset="2"/>
              <a:buChar char="l"/>
            </a:pPr>
            <a:r>
              <a:rPr lang="en-US" altLang="ja-JP" sz="1800" kern="0"/>
              <a:t>Modifications</a:t>
            </a:r>
            <a:r>
              <a:rPr lang="ja-JP" altLang="en-US" sz="1800" kern="0"/>
              <a:t>：</a:t>
            </a:r>
            <a:endParaRPr lang="en-US" altLang="ja-JP" sz="1600" kern="0"/>
          </a:p>
          <a:p>
            <a:pPr marL="800100" lvl="1">
              <a:buFont typeface="Wingdings" panose="05000000000000000000" pitchFamily="2" charset="2"/>
              <a:buChar char="p"/>
            </a:pPr>
            <a:r>
              <a:rPr lang="en-US" altLang="ja-JP" sz="1600" kern="0"/>
              <a:t> Add the “key materials” to FPT_KYP_EXT.1.1 and Assurance Activity.</a:t>
            </a:r>
          </a:p>
          <a:p>
            <a:pPr marL="800100" lvl="1">
              <a:buFont typeface="Wingdings" panose="05000000000000000000" pitchFamily="2" charset="2"/>
              <a:buChar char="p"/>
            </a:pPr>
            <a:endParaRPr lang="en-US" altLang="ja-JP" sz="1600" kern="0"/>
          </a:p>
          <a:p>
            <a:pPr lvl="1" indent="0">
              <a:buFont typeface="Verdana" pitchFamily="34" charset="0"/>
              <a:buNone/>
            </a:pPr>
            <a:endParaRPr lang="en-US" altLang="ja-JP" sz="1600" kern="0" dirty="0"/>
          </a:p>
        </p:txBody>
      </p:sp>
      <p:sp>
        <p:nvSpPr>
          <p:cNvPr id="16" name="テキスト プレースホルダー 8">
            <a:extLst>
              <a:ext uri="{FF2B5EF4-FFF2-40B4-BE49-F238E27FC236}">
                <a16:creationId xmlns:a16="http://schemas.microsoft.com/office/drawing/2014/main" id="{49FC07BF-BD61-4B29-8BD1-7F43C5AE39DD}"/>
              </a:ext>
            </a:extLst>
          </p:cNvPr>
          <p:cNvSpPr txBox="1">
            <a:spLocks/>
          </p:cNvSpPr>
          <p:nvPr/>
        </p:nvSpPr>
        <p:spPr>
          <a:xfrm>
            <a:off x="498189" y="2032075"/>
            <a:ext cx="7840542" cy="713486"/>
          </a:xfrm>
          <a:prstGeom prst="rect">
            <a:avLst/>
          </a:prstGeom>
          <a:solidFill>
            <a:srgbClr val="FFC000"/>
          </a:solidFill>
          <a:ln>
            <a:solidFill>
              <a:schemeClr val="tx1"/>
            </a:solidFill>
          </a:ln>
        </p:spPr>
        <p:txBody>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altLang="ja-JP" sz="1200" i="1" kern="0" dirty="0"/>
              <a:t>¶ 924 </a:t>
            </a:r>
            <a:r>
              <a:rPr lang="en-US" altLang="ja-JP" sz="1200" b="1" kern="0" dirty="0"/>
              <a:t>FPT_KYP_EXT.1.1 </a:t>
            </a:r>
            <a:r>
              <a:rPr lang="en-US" altLang="ja-JP" sz="1200" kern="0" dirty="0"/>
              <a:t>The TSF shall not store plaintext keys and </a:t>
            </a:r>
            <a:r>
              <a:rPr lang="en-US" altLang="ja-JP" sz="1200" kern="0" dirty="0">
                <a:solidFill>
                  <a:srgbClr val="FF0000"/>
                </a:solidFill>
              </a:rPr>
              <a:t>key materials </a:t>
            </a:r>
            <a:r>
              <a:rPr lang="en-US" altLang="ja-JP" sz="1200" kern="0" dirty="0"/>
              <a:t>that are part of the keychain specified by FCS_KYC_EXT.1 in </a:t>
            </a:r>
            <a:r>
              <a:rPr lang="en-US" altLang="ja-JP" sz="1200" b="1" kern="0" dirty="0"/>
              <a:t>any Field-Replaceable Nonvolatile Storage Device</a:t>
            </a:r>
            <a:r>
              <a:rPr lang="en-US" altLang="ja-JP" sz="1200" kern="0" dirty="0"/>
              <a:t>. </a:t>
            </a:r>
          </a:p>
        </p:txBody>
      </p:sp>
      <p:sp>
        <p:nvSpPr>
          <p:cNvPr id="17" name="テキスト プレースホルダー 8">
            <a:extLst>
              <a:ext uri="{FF2B5EF4-FFF2-40B4-BE49-F238E27FC236}">
                <a16:creationId xmlns:a16="http://schemas.microsoft.com/office/drawing/2014/main" id="{94BCF4B0-6363-4AE3-A6E6-D2B7D4BFBD4E}"/>
              </a:ext>
            </a:extLst>
          </p:cNvPr>
          <p:cNvSpPr txBox="1">
            <a:spLocks/>
          </p:cNvSpPr>
          <p:nvPr/>
        </p:nvSpPr>
        <p:spPr>
          <a:xfrm>
            <a:off x="554572" y="2919425"/>
            <a:ext cx="7840542" cy="713486"/>
          </a:xfrm>
          <a:prstGeom prst="rect">
            <a:avLst/>
          </a:prstGeom>
          <a:solidFill>
            <a:srgbClr val="FFC000"/>
          </a:solidFill>
          <a:ln>
            <a:solidFill>
              <a:schemeClr val="tx1"/>
            </a:solidFill>
          </a:ln>
        </p:spPr>
        <p:txBody>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altLang="ja-JP" sz="1200" i="1" kern="0" dirty="0"/>
              <a:t>¶ 928 </a:t>
            </a:r>
            <a:r>
              <a:rPr lang="en-US" altLang="ja-JP" sz="1200" kern="0" dirty="0"/>
              <a:t>The evaluator shall verify the KMD to ensure it describes the storage location of all keys and </a:t>
            </a:r>
            <a:r>
              <a:rPr lang="en-US" altLang="ja-JP" sz="1200" kern="0" dirty="0">
                <a:solidFill>
                  <a:srgbClr val="FF0000"/>
                </a:solidFill>
              </a:rPr>
              <a:t>key materials </a:t>
            </a:r>
            <a:r>
              <a:rPr lang="en-US" altLang="ja-JP" sz="1200" kern="0" dirty="0"/>
              <a:t>and the protection of all keys and </a:t>
            </a:r>
            <a:r>
              <a:rPr lang="en-US" altLang="ja-JP" sz="1200" kern="0" dirty="0">
                <a:solidFill>
                  <a:srgbClr val="FF0000"/>
                </a:solidFill>
              </a:rPr>
              <a:t>key materials </a:t>
            </a:r>
            <a:r>
              <a:rPr lang="en-US" altLang="ja-JP" sz="1200" kern="0" dirty="0"/>
              <a:t>stored in nonvolatile memory. </a:t>
            </a:r>
          </a:p>
        </p:txBody>
      </p:sp>
      <p:sp>
        <p:nvSpPr>
          <p:cNvPr id="7" name="Rectangle 6">
            <a:extLst>
              <a:ext uri="{FF2B5EF4-FFF2-40B4-BE49-F238E27FC236}">
                <a16:creationId xmlns:a16="http://schemas.microsoft.com/office/drawing/2014/main" id="{60C7C796-0B5F-4B14-82B8-DE2FCD5EE0D1}"/>
              </a:ext>
            </a:extLst>
          </p:cNvPr>
          <p:cNvSpPr/>
          <p:nvPr/>
        </p:nvSpPr>
        <p:spPr>
          <a:xfrm>
            <a:off x="498188" y="3923348"/>
            <a:ext cx="6055011" cy="461665"/>
          </a:xfrm>
          <a:prstGeom prst="rect">
            <a:avLst/>
          </a:prstGeom>
        </p:spPr>
        <p:txBody>
          <a:bodyPr wrap="square">
            <a:spAutoFit/>
          </a:bodyPr>
          <a:lstStyle/>
          <a:p>
            <a:r>
              <a:rPr lang="en-US" sz="2400" b="1" i="1" dirty="0">
                <a:latin typeface="+mn-lt"/>
              </a:rPr>
              <a:t>Proposal accepted in principle</a:t>
            </a:r>
          </a:p>
        </p:txBody>
      </p:sp>
    </p:spTree>
    <p:extLst>
      <p:ext uri="{BB962C8B-B14F-4D97-AF65-F5344CB8AC3E}">
        <p14:creationId xmlns:p14="http://schemas.microsoft.com/office/powerpoint/2010/main" val="314142697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PP Version 1.1 </a:t>
            </a:r>
            <a:r>
              <a:rPr lang="fr-FR" dirty="0" err="1"/>
              <a:t>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41265" y="1237105"/>
            <a:ext cx="8845755" cy="5257800"/>
          </a:xfrm>
        </p:spPr>
        <p:txBody>
          <a:bodyPr rIns="132080"/>
          <a:lstStyle/>
          <a:p>
            <a:pPr marL="0" indent="0">
              <a:buNone/>
            </a:pPr>
            <a:r>
              <a:rPr lang="en-US" sz="2400" dirty="0"/>
              <a:t>Current Plan</a:t>
            </a:r>
          </a:p>
          <a:p>
            <a:r>
              <a:rPr lang="en-US" sz="2400" dirty="0"/>
              <a:t>Implement TD0393 to create the “final” HCD PP v1.1 text by end of April</a:t>
            </a:r>
          </a:p>
          <a:p>
            <a:r>
              <a:rPr lang="en-US" sz="2400" dirty="0"/>
              <a:t>Submit to NIAP and JISEC for their review and approval as soon as possible thereafter</a:t>
            </a:r>
          </a:p>
          <a:p>
            <a:r>
              <a:rPr lang="en-US" sz="2400" dirty="0"/>
              <a:t>One question/concern:</a:t>
            </a:r>
          </a:p>
          <a:p>
            <a:pPr lvl="1"/>
            <a:r>
              <a:rPr lang="en-US" sz="2200" dirty="0"/>
              <a:t>In announcing TLS Package 1.1 NIAP indicated that “As new and updated PPs/PP-Modules are published, they will make use of this TLS package, where applicable.”</a:t>
            </a:r>
          </a:p>
          <a:p>
            <a:pPr lvl="1"/>
            <a:r>
              <a:rPr lang="en-US" sz="2200" dirty="0"/>
              <a:t>If we get HCD PP v1.1 approved by NIAP and JISEC, does that mean we automatically include TLS Package 1.1 by reference in place of FCS_TLS_EXT.1 that is currently in the HCD PP? </a:t>
            </a:r>
          </a:p>
          <a:p>
            <a:pPr marL="446088" lvl="1" indent="0">
              <a:buNone/>
            </a:pPr>
            <a:r>
              <a:rPr lang="en-US" sz="2200" b="1" dirty="0"/>
              <a:t>Note: Per NIAP the answer is “YES”</a:t>
            </a:r>
          </a:p>
          <a:p>
            <a:pPr marL="446088" lvl="1" indent="0">
              <a:buNone/>
            </a:pPr>
            <a:endParaRPr lang="en-US" b="1" dirty="0"/>
          </a:p>
        </p:txBody>
      </p:sp>
    </p:spTree>
    <p:extLst>
      <p:ext uri="{BB962C8B-B14F-4D97-AF65-F5344CB8AC3E}">
        <p14:creationId xmlns:p14="http://schemas.microsoft.com/office/powerpoint/2010/main" val="3842314513"/>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3276600"/>
            <a:ext cx="8890000" cy="519317"/>
          </a:xfrm>
        </p:spPr>
        <p:txBody>
          <a:bodyPr rIns="132080"/>
          <a:lstStyle/>
          <a:p>
            <a:pPr marL="0" indent="0" algn="ctr">
              <a:buNone/>
            </a:pPr>
            <a:r>
              <a:rPr lang="en-US" sz="2800" b="1" dirty="0"/>
              <a:t>HCD </a:t>
            </a:r>
            <a:r>
              <a:rPr lang="en-US" sz="2800" b="1" dirty="0" err="1"/>
              <a:t>iTC</a:t>
            </a:r>
            <a:r>
              <a:rPr lang="en-US" sz="2800" b="1" dirty="0"/>
              <a:t> Status</a:t>
            </a:r>
          </a:p>
        </p:txBody>
      </p:sp>
    </p:spTree>
    <p:extLst>
      <p:ext uri="{BB962C8B-B14F-4D97-AF65-F5344CB8AC3E}">
        <p14:creationId xmlns:p14="http://schemas.microsoft.com/office/powerpoint/2010/main" val="91607026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96229" y="1143000"/>
            <a:ext cx="8845755" cy="5257800"/>
          </a:xfrm>
        </p:spPr>
        <p:txBody>
          <a:bodyPr rIns="132080"/>
          <a:lstStyle/>
          <a:p>
            <a:r>
              <a:rPr lang="en-US" sz="1900" dirty="0"/>
              <a:t>CCDB at its Oct 2018 Meeting chartered a CCDB Working Group (WG) containing the Korean and Japanese schemes. Goal was formation of the HCD </a:t>
            </a:r>
            <a:r>
              <a:rPr lang="en-US" sz="1900" dirty="0" err="1"/>
              <a:t>iTC</a:t>
            </a:r>
            <a:r>
              <a:rPr lang="en-US" sz="1900" dirty="0"/>
              <a:t> at the April CCDB meeting in Rome</a:t>
            </a:r>
          </a:p>
          <a:p>
            <a:r>
              <a:rPr lang="en-US" sz="1900" dirty="0"/>
              <a:t>HCD WG is creating the following documents to be submitted to the CCDB for review at the April CCRA meeting:</a:t>
            </a:r>
          </a:p>
          <a:p>
            <a:pPr lvl="1"/>
            <a:r>
              <a:rPr lang="en-US" dirty="0"/>
              <a:t>Essential Security Requirements (ESR)</a:t>
            </a:r>
          </a:p>
          <a:p>
            <a:pPr lvl="1"/>
            <a:r>
              <a:rPr lang="en-US" dirty="0"/>
              <a:t>Terms of Reference (</a:t>
            </a:r>
            <a:r>
              <a:rPr lang="en-US" dirty="0" err="1"/>
              <a:t>ToR</a:t>
            </a:r>
            <a:r>
              <a:rPr lang="en-US" dirty="0"/>
              <a:t>)</a:t>
            </a:r>
          </a:p>
          <a:p>
            <a:r>
              <a:rPr lang="en-US" sz="1900" dirty="0"/>
              <a:t>At the same time the HCD TC as creating its own versions of the same two documents plus a “Key Persons” document that will be referenced by the </a:t>
            </a:r>
            <a:r>
              <a:rPr lang="en-US" sz="1900" dirty="0" err="1"/>
              <a:t>ToR</a:t>
            </a:r>
            <a:endParaRPr lang="en-US" sz="1900" dirty="0"/>
          </a:p>
          <a:p>
            <a:pPr marL="388938" lvl="1" indent="0">
              <a:buNone/>
            </a:pPr>
            <a:r>
              <a:rPr lang="en-US" sz="1900" dirty="0"/>
              <a:t>Goal is to fold the HCD TC documents into the HCD WG versions that are submitted to the CCDB</a:t>
            </a:r>
          </a:p>
          <a:p>
            <a:r>
              <a:rPr lang="en-US" sz="1900" dirty="0"/>
              <a:t>HCD WG submitted </a:t>
            </a:r>
            <a:r>
              <a:rPr lang="en-US" sz="1900" dirty="0" err="1"/>
              <a:t>ToR</a:t>
            </a:r>
            <a:r>
              <a:rPr lang="en-US" sz="1900" dirty="0"/>
              <a:t> to CCDB for approval at its April 2019 Meeting</a:t>
            </a:r>
          </a:p>
          <a:p>
            <a:pPr lvl="1"/>
            <a:r>
              <a:rPr lang="en-US" sz="1600" dirty="0"/>
              <a:t>Is currently being voted on by CCDB members; will take 60-90 days to finish</a:t>
            </a:r>
          </a:p>
          <a:p>
            <a:pPr lvl="1"/>
            <a:r>
              <a:rPr lang="en-US" sz="1600" dirty="0"/>
              <a:t>If passed will be submitted to CCMC for approval; should take about 1 </a:t>
            </a:r>
            <a:r>
              <a:rPr lang="en-US" sz="1600" dirty="0" err="1"/>
              <a:t>mo</a:t>
            </a:r>
            <a:endParaRPr lang="en-US" sz="1600" dirty="0"/>
          </a:p>
          <a:p>
            <a:pPr lvl="1"/>
            <a:r>
              <a:rPr lang="en-US" sz="1600" dirty="0"/>
              <a:t>CCMC approval gives official authorization to form HCD </a:t>
            </a:r>
            <a:r>
              <a:rPr lang="en-US" sz="1600" dirty="0" err="1"/>
              <a:t>iTC</a:t>
            </a:r>
            <a:endParaRPr lang="en-US" sz="1600" dirty="0"/>
          </a:p>
        </p:txBody>
      </p:sp>
    </p:spTree>
    <p:extLst>
      <p:ext uri="{BB962C8B-B14F-4D97-AF65-F5344CB8AC3E}">
        <p14:creationId xmlns:p14="http://schemas.microsoft.com/office/powerpoint/2010/main" val="418347844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Essential Security Requirements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pPr fontAlgn="ctr"/>
            <a:r>
              <a:rPr lang="en-US" dirty="0"/>
              <a:t>The HCD WG is aware of recent work including the draft ESR done by the HCD TC since HCD TC provided the latest resolution of review comments as an input to support the HCD WG’s works.</a:t>
            </a:r>
          </a:p>
          <a:p>
            <a:pPr fontAlgn="ctr"/>
            <a:r>
              <a:rPr lang="en-US" dirty="0"/>
              <a:t>The HCD WG almost harmonized the ESR and will make a call for participation that goes out all CCRA participants soon. </a:t>
            </a:r>
          </a:p>
          <a:p>
            <a:pPr fontAlgn="ctr"/>
            <a:r>
              <a:rPr lang="en-US" dirty="0"/>
              <a:t>HCD WG provided its draft ESR to HCD TC for comment </a:t>
            </a:r>
          </a:p>
          <a:p>
            <a:pPr lvl="1" fontAlgn="ctr"/>
            <a:r>
              <a:rPr lang="en-US" dirty="0"/>
              <a:t>Comments due back to HCD WG by mid-June</a:t>
            </a:r>
          </a:p>
          <a:p>
            <a:pPr lvl="1" fontAlgn="ctr"/>
            <a:r>
              <a:rPr lang="en-US" dirty="0"/>
              <a:t>Should formally submit to CCDB shortly thereafter</a:t>
            </a:r>
          </a:p>
          <a:p>
            <a:pPr marL="388938" lvl="1" indent="0">
              <a:buNone/>
            </a:pPr>
            <a:endParaRPr lang="en-US" dirty="0"/>
          </a:p>
        </p:txBody>
      </p:sp>
    </p:spTree>
    <p:extLst>
      <p:ext uri="{BB962C8B-B14F-4D97-AF65-F5344CB8AC3E}">
        <p14:creationId xmlns:p14="http://schemas.microsoft.com/office/powerpoint/2010/main" val="592033817"/>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Essential Security Requirements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5" name="Rectangle 4">
            <a:extLst>
              <a:ext uri="{FF2B5EF4-FFF2-40B4-BE49-F238E27FC236}">
                <a16:creationId xmlns:a16="http://schemas.microsoft.com/office/drawing/2014/main" id="{6227A5E2-9DE8-44B8-B10F-48A09824F81F}"/>
              </a:ext>
            </a:extLst>
          </p:cNvPr>
          <p:cNvSpPr/>
          <p:nvPr/>
        </p:nvSpPr>
        <p:spPr>
          <a:xfrm>
            <a:off x="457200" y="1189038"/>
            <a:ext cx="4964821" cy="492443"/>
          </a:xfrm>
          <a:prstGeom prst="rect">
            <a:avLst/>
          </a:prstGeom>
        </p:spPr>
        <p:txBody>
          <a:bodyPr wrap="none">
            <a:spAutoFit/>
          </a:bodyPr>
          <a:lstStyle/>
          <a:p>
            <a:pPr marL="0" indent="0" fontAlgn="ctr">
              <a:buNone/>
            </a:pPr>
            <a:r>
              <a:rPr lang="en-US" sz="2600" dirty="0"/>
              <a:t>HCD TC ESR Comment Status</a:t>
            </a:r>
          </a:p>
        </p:txBody>
      </p:sp>
      <p:graphicFrame>
        <p:nvGraphicFramePr>
          <p:cNvPr id="6" name="Table 5">
            <a:extLst>
              <a:ext uri="{FF2B5EF4-FFF2-40B4-BE49-F238E27FC236}">
                <a16:creationId xmlns:a16="http://schemas.microsoft.com/office/drawing/2014/main" id="{0586E029-0C07-4CC8-AA8B-6E2E1EB40BA3}"/>
              </a:ext>
            </a:extLst>
          </p:cNvPr>
          <p:cNvGraphicFramePr>
            <a:graphicFrameLocks noGrp="1"/>
          </p:cNvGraphicFramePr>
          <p:nvPr>
            <p:extLst>
              <p:ext uri="{D42A27DB-BD31-4B8C-83A1-F6EECF244321}">
                <p14:modId xmlns:p14="http://schemas.microsoft.com/office/powerpoint/2010/main" val="3636192500"/>
              </p:ext>
            </p:extLst>
          </p:nvPr>
        </p:nvGraphicFramePr>
        <p:xfrm>
          <a:off x="445957" y="2296160"/>
          <a:ext cx="8240843" cy="4206240"/>
        </p:xfrm>
        <a:graphic>
          <a:graphicData uri="http://schemas.openxmlformats.org/drawingml/2006/table">
            <a:tbl>
              <a:tblPr firstRow="1" bandRow="1"/>
              <a:tblGrid>
                <a:gridCol w="476084">
                  <a:extLst>
                    <a:ext uri="{9D8B030D-6E8A-4147-A177-3AD203B41FA5}">
                      <a16:colId xmlns:a16="http://schemas.microsoft.com/office/drawing/2014/main" val="3134013019"/>
                    </a:ext>
                  </a:extLst>
                </a:gridCol>
                <a:gridCol w="6269422">
                  <a:extLst>
                    <a:ext uri="{9D8B030D-6E8A-4147-A177-3AD203B41FA5}">
                      <a16:colId xmlns:a16="http://schemas.microsoft.com/office/drawing/2014/main" val="1924154120"/>
                    </a:ext>
                  </a:extLst>
                </a:gridCol>
                <a:gridCol w="1495337">
                  <a:extLst>
                    <a:ext uri="{9D8B030D-6E8A-4147-A177-3AD203B41FA5}">
                      <a16:colId xmlns:a16="http://schemas.microsoft.com/office/drawing/2014/main" val="1659578376"/>
                    </a:ext>
                  </a:extLst>
                </a:gridCol>
              </a:tblGrid>
              <a:tr h="370840">
                <a:tc>
                  <a:txBody>
                    <a:bodyPr/>
                    <a:lstStyle/>
                    <a:p>
                      <a:r>
                        <a:rPr lang="en-US" dirty="0">
                          <a:solidFill>
                            <a:schemeClr val="tx1"/>
                          </a:solidFill>
                        </a:rPr>
                        <a:t>43</a:t>
                      </a:r>
                    </a:p>
                  </a:txBody>
                  <a:tcPr/>
                </a:tc>
                <a:tc>
                  <a:txBody>
                    <a:bodyPr/>
                    <a:lstStyle/>
                    <a:p>
                      <a:r>
                        <a:rPr lang="en-US" b="0" i="0" u="none" strike="noStrike" dirty="0">
                          <a:solidFill>
                            <a:schemeClr val="tx1"/>
                          </a:solidFill>
                          <a:effectLst/>
                          <a:latin typeface="+mn-lt"/>
                          <a:ea typeface="+mn-ea"/>
                          <a:cs typeface="+mn-cs"/>
                        </a:rPr>
                        <a:t>PSTN and Document Storage are Conditionally Mandatory, which is different from Optional. The Conditionally Mandatory functions (according to HCDPP at least) are fax, document storage/retrieval, and field-replaceable nonvolatile storage. Need to clarify in ESR</a:t>
                      </a:r>
                      <a:endParaRPr lang="en-US" dirty="0">
                        <a:solidFill>
                          <a:schemeClr val="tx1"/>
                        </a:solidFill>
                      </a:endParaRPr>
                    </a:p>
                  </a:txBody>
                  <a:tcPr/>
                </a:tc>
                <a:tc>
                  <a:txBody>
                    <a:bodyPr/>
                    <a:lstStyle/>
                    <a:p>
                      <a:r>
                        <a:rPr lang="en-US" dirty="0"/>
                        <a:t>Accepted in Principle</a:t>
                      </a:r>
                    </a:p>
                  </a:txBody>
                  <a:tcPr/>
                </a:tc>
                <a:extLst>
                  <a:ext uri="{0D108BD9-81ED-4DB2-BD59-A6C34878D82A}">
                    <a16:rowId xmlns:a16="http://schemas.microsoft.com/office/drawing/2014/main" val="4294658229"/>
                  </a:ext>
                </a:extLst>
              </a:tr>
              <a:tr h="370840">
                <a:tc>
                  <a:txBody>
                    <a:bodyPr/>
                    <a:lstStyle/>
                    <a:p>
                      <a:r>
                        <a:rPr lang="en-US" dirty="0"/>
                        <a:t>44</a:t>
                      </a:r>
                    </a:p>
                  </a:txBody>
                  <a:tcPr/>
                </a:tc>
                <a:tc>
                  <a:txBody>
                    <a:bodyPr/>
                    <a:lstStyle/>
                    <a:p>
                      <a:r>
                        <a:rPr lang="en-US" b="0" i="0" u="none" strike="noStrike" dirty="0">
                          <a:solidFill>
                            <a:schemeClr val="tx1"/>
                          </a:solidFill>
                          <a:effectLst/>
                          <a:latin typeface="+mn-lt"/>
                          <a:ea typeface="+mn-ea"/>
                          <a:cs typeface="+mn-cs"/>
                        </a:rPr>
                        <a:t>All products should have a means for updating software. It should not be optional.</a:t>
                      </a:r>
                      <a:endParaRPr lang="en-US" dirty="0"/>
                    </a:p>
                  </a:txBody>
                  <a:tcPr/>
                </a:tc>
                <a:tc>
                  <a:txBody>
                    <a:bodyPr/>
                    <a:lstStyle/>
                    <a:p>
                      <a:r>
                        <a:rPr lang="en-US" dirty="0"/>
                        <a:t>Accepted</a:t>
                      </a:r>
                    </a:p>
                  </a:txBody>
                  <a:tcPr/>
                </a:tc>
                <a:extLst>
                  <a:ext uri="{0D108BD9-81ED-4DB2-BD59-A6C34878D82A}">
                    <a16:rowId xmlns:a16="http://schemas.microsoft.com/office/drawing/2014/main" val="3034236754"/>
                  </a:ext>
                </a:extLst>
              </a:tr>
              <a:tr h="370840">
                <a:tc>
                  <a:txBody>
                    <a:bodyPr/>
                    <a:lstStyle/>
                    <a:p>
                      <a:r>
                        <a:rPr lang="en-US" dirty="0"/>
                        <a:t>45</a:t>
                      </a:r>
                    </a:p>
                  </a:txBody>
                  <a:tcPr/>
                </a:tc>
                <a:tc>
                  <a:txBody>
                    <a:bodyPr/>
                    <a:lstStyle/>
                    <a:p>
                      <a:r>
                        <a:rPr lang="en-US" b="0" i="0" u="none" strike="noStrike" dirty="0">
                          <a:solidFill>
                            <a:schemeClr val="tx1"/>
                          </a:solidFill>
                          <a:effectLst/>
                          <a:latin typeface="+mn-lt"/>
                          <a:ea typeface="+mn-ea"/>
                          <a:cs typeface="+mn-cs"/>
                        </a:rPr>
                        <a:t>There are other reasons for ensuring software integrity, not just to prevent malware distribution</a:t>
                      </a:r>
                      <a:endParaRPr lang="en-US" dirty="0"/>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dirty="0"/>
                        <a:t>Accepted</a:t>
                      </a:r>
                    </a:p>
                  </a:txBody>
                  <a:tcPr/>
                </a:tc>
                <a:extLst>
                  <a:ext uri="{0D108BD9-81ED-4DB2-BD59-A6C34878D82A}">
                    <a16:rowId xmlns:a16="http://schemas.microsoft.com/office/drawing/2014/main" val="1212501434"/>
                  </a:ext>
                </a:extLst>
              </a:tr>
              <a:tr h="370840">
                <a:tc>
                  <a:txBody>
                    <a:bodyPr/>
                    <a:lstStyle/>
                    <a:p>
                      <a:r>
                        <a:rPr lang="en-US" dirty="0"/>
                        <a:t>46</a:t>
                      </a:r>
                    </a:p>
                  </a:txBody>
                  <a:tcPr/>
                </a:tc>
                <a:tc>
                  <a:txBody>
                    <a:bodyPr/>
                    <a:lstStyle/>
                    <a:p>
                      <a:r>
                        <a:rPr lang="en-US" b="0" i="0" u="none" strike="noStrike" dirty="0">
                          <a:solidFill>
                            <a:schemeClr val="tx1"/>
                          </a:solidFill>
                          <a:effectLst/>
                          <a:latin typeface="+mn-lt"/>
                          <a:ea typeface="+mn-ea"/>
                          <a:cs typeface="+mn-cs"/>
                        </a:rPr>
                        <a:t>In addition to not checking User Data for malware, the ESR also does not require checking for other kinds of malicious User Data (for example, PostScript, JPEG)</a:t>
                      </a:r>
                      <a:endParaRPr lang="en-US" dirty="0"/>
                    </a:p>
                  </a:txBody>
                  <a:tcPr/>
                </a:tc>
                <a:tc>
                  <a:txBody>
                    <a:bodyPr/>
                    <a:lstStyle/>
                    <a:p>
                      <a:r>
                        <a:rPr lang="en-US" dirty="0"/>
                        <a:t>Accepted</a:t>
                      </a:r>
                    </a:p>
                  </a:txBody>
                  <a:tcPr/>
                </a:tc>
                <a:extLst>
                  <a:ext uri="{0D108BD9-81ED-4DB2-BD59-A6C34878D82A}">
                    <a16:rowId xmlns:a16="http://schemas.microsoft.com/office/drawing/2014/main" val="3904612886"/>
                  </a:ext>
                </a:extLst>
              </a:tr>
            </a:tbl>
          </a:graphicData>
        </a:graphic>
      </p:graphicFrame>
      <p:graphicFrame>
        <p:nvGraphicFramePr>
          <p:cNvPr id="7" name="Table 6">
            <a:extLst>
              <a:ext uri="{FF2B5EF4-FFF2-40B4-BE49-F238E27FC236}">
                <a16:creationId xmlns:a16="http://schemas.microsoft.com/office/drawing/2014/main" id="{14FF916D-7860-48D4-9B64-BA24EAC46CA0}"/>
              </a:ext>
            </a:extLst>
          </p:cNvPr>
          <p:cNvGraphicFramePr>
            <a:graphicFrameLocks noGrp="1"/>
          </p:cNvGraphicFramePr>
          <p:nvPr>
            <p:extLst>
              <p:ext uri="{D42A27DB-BD31-4B8C-83A1-F6EECF244321}">
                <p14:modId xmlns:p14="http://schemas.microsoft.com/office/powerpoint/2010/main" val="1726222614"/>
              </p:ext>
            </p:extLst>
          </p:nvPr>
        </p:nvGraphicFramePr>
        <p:xfrm>
          <a:off x="457200" y="1808480"/>
          <a:ext cx="8229600" cy="477519"/>
        </p:xfrm>
        <a:graphic>
          <a:graphicData uri="http://schemas.openxmlformats.org/drawingml/2006/table">
            <a:tbl>
              <a:tblPr firstRow="1" bandRow="1"/>
              <a:tblGrid>
                <a:gridCol w="486687">
                  <a:extLst>
                    <a:ext uri="{9D8B030D-6E8A-4147-A177-3AD203B41FA5}">
                      <a16:colId xmlns:a16="http://schemas.microsoft.com/office/drawing/2014/main" val="1461473127"/>
                    </a:ext>
                  </a:extLst>
                </a:gridCol>
                <a:gridCol w="6218913">
                  <a:extLst>
                    <a:ext uri="{9D8B030D-6E8A-4147-A177-3AD203B41FA5}">
                      <a16:colId xmlns:a16="http://schemas.microsoft.com/office/drawing/2014/main" val="2604275861"/>
                    </a:ext>
                  </a:extLst>
                </a:gridCol>
                <a:gridCol w="1524000">
                  <a:extLst>
                    <a:ext uri="{9D8B030D-6E8A-4147-A177-3AD203B41FA5}">
                      <a16:colId xmlns:a16="http://schemas.microsoft.com/office/drawing/2014/main" val="362251701"/>
                    </a:ext>
                  </a:extLst>
                </a:gridCol>
              </a:tblGrid>
              <a:tr h="477519">
                <a:tc>
                  <a:txBody>
                    <a:bodyPr/>
                    <a:lstStyle/>
                    <a:p>
                      <a:r>
                        <a:rPr lang="en-US" dirty="0"/>
                        <a:t>#</a:t>
                      </a:r>
                    </a:p>
                  </a:txBody>
                  <a:tcPr/>
                </a:tc>
                <a:tc>
                  <a:txBody>
                    <a:bodyPr/>
                    <a:lstStyle/>
                    <a:p>
                      <a:r>
                        <a:rPr lang="en-US" dirty="0"/>
                        <a:t>Comment</a:t>
                      </a:r>
                    </a:p>
                  </a:txBody>
                  <a:tcPr/>
                </a:tc>
                <a:tc>
                  <a:txBody>
                    <a:bodyPr/>
                    <a:lstStyle/>
                    <a:p>
                      <a:r>
                        <a:rPr lang="en-US" dirty="0"/>
                        <a:t>Resolution</a:t>
                      </a:r>
                    </a:p>
                  </a:txBody>
                  <a:tcPr/>
                </a:tc>
                <a:extLst>
                  <a:ext uri="{0D108BD9-81ED-4DB2-BD59-A6C34878D82A}">
                    <a16:rowId xmlns:a16="http://schemas.microsoft.com/office/drawing/2014/main" val="1269279883"/>
                  </a:ext>
                </a:extLst>
              </a:tr>
            </a:tbl>
          </a:graphicData>
        </a:graphic>
      </p:graphicFrame>
    </p:spTree>
    <p:extLst>
      <p:ext uri="{BB962C8B-B14F-4D97-AF65-F5344CB8AC3E}">
        <p14:creationId xmlns:p14="http://schemas.microsoft.com/office/powerpoint/2010/main" val="4075514074"/>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Essential Security Requirements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4" name="Table 3">
            <a:extLst>
              <a:ext uri="{FF2B5EF4-FFF2-40B4-BE49-F238E27FC236}">
                <a16:creationId xmlns:a16="http://schemas.microsoft.com/office/drawing/2014/main" id="{468ADCC0-031A-49D3-A4D4-F3A6A3C01298}"/>
              </a:ext>
            </a:extLst>
          </p:cNvPr>
          <p:cNvGraphicFramePr>
            <a:graphicFrameLocks noGrp="1"/>
          </p:cNvGraphicFramePr>
          <p:nvPr>
            <p:extLst>
              <p:ext uri="{D42A27DB-BD31-4B8C-83A1-F6EECF244321}">
                <p14:modId xmlns:p14="http://schemas.microsoft.com/office/powerpoint/2010/main" val="1062433550"/>
              </p:ext>
            </p:extLst>
          </p:nvPr>
        </p:nvGraphicFramePr>
        <p:xfrm>
          <a:off x="146987" y="1149647"/>
          <a:ext cx="8497888" cy="5400040"/>
        </p:xfrm>
        <a:graphic>
          <a:graphicData uri="http://schemas.openxmlformats.org/drawingml/2006/table">
            <a:tbl>
              <a:tblPr firstRow="1" bandRow="1"/>
              <a:tblGrid>
                <a:gridCol w="524384">
                  <a:extLst>
                    <a:ext uri="{9D8B030D-6E8A-4147-A177-3AD203B41FA5}">
                      <a16:colId xmlns:a16="http://schemas.microsoft.com/office/drawing/2014/main" val="1844098135"/>
                    </a:ext>
                  </a:extLst>
                </a:gridCol>
                <a:gridCol w="6596153">
                  <a:extLst>
                    <a:ext uri="{9D8B030D-6E8A-4147-A177-3AD203B41FA5}">
                      <a16:colId xmlns:a16="http://schemas.microsoft.com/office/drawing/2014/main" val="2567229915"/>
                    </a:ext>
                  </a:extLst>
                </a:gridCol>
                <a:gridCol w="1377351">
                  <a:extLst>
                    <a:ext uri="{9D8B030D-6E8A-4147-A177-3AD203B41FA5}">
                      <a16:colId xmlns:a16="http://schemas.microsoft.com/office/drawing/2014/main" val="121318145"/>
                    </a:ext>
                  </a:extLst>
                </a:gridCol>
              </a:tblGrid>
              <a:tr h="0">
                <a:tc>
                  <a:txBody>
                    <a:bodyPr/>
                    <a:lstStyle/>
                    <a:p>
                      <a:r>
                        <a:rPr lang="en-US" dirty="0"/>
                        <a:t>#</a:t>
                      </a:r>
                    </a:p>
                  </a:txBody>
                  <a:tcPr/>
                </a:tc>
                <a:tc>
                  <a:txBody>
                    <a:bodyPr/>
                    <a:lstStyle/>
                    <a:p>
                      <a:r>
                        <a:rPr lang="en-US" dirty="0"/>
                        <a:t>Comment</a:t>
                      </a:r>
                    </a:p>
                  </a:txBody>
                  <a:tcPr/>
                </a:tc>
                <a:tc>
                  <a:txBody>
                    <a:bodyPr/>
                    <a:lstStyle/>
                    <a:p>
                      <a:r>
                        <a:rPr lang="en-US" dirty="0"/>
                        <a:t>Resolution</a:t>
                      </a:r>
                    </a:p>
                  </a:txBody>
                  <a:tcPr/>
                </a:tc>
                <a:extLst>
                  <a:ext uri="{0D108BD9-81ED-4DB2-BD59-A6C34878D82A}">
                    <a16:rowId xmlns:a16="http://schemas.microsoft.com/office/drawing/2014/main" val="1702384253"/>
                  </a:ext>
                </a:extLst>
              </a:tr>
              <a:tr h="370840">
                <a:tc>
                  <a:txBody>
                    <a:bodyPr/>
                    <a:lstStyle/>
                    <a:p>
                      <a:r>
                        <a:rPr lang="en-US" dirty="0">
                          <a:solidFill>
                            <a:schemeClr val="tx1"/>
                          </a:solidFill>
                        </a:rPr>
                        <a:t>54</a:t>
                      </a:r>
                    </a:p>
                  </a:txBody>
                  <a:tcPr/>
                </a:tc>
                <a:tc>
                  <a:txBody>
                    <a:bodyPr/>
                    <a:lstStyle/>
                    <a:p>
                      <a:r>
                        <a:rPr lang="en-US" b="0" i="0" u="none" strike="noStrike" dirty="0">
                          <a:solidFill>
                            <a:schemeClr val="tx1"/>
                          </a:solidFill>
                          <a:effectLst/>
                          <a:latin typeface="+mn-lt"/>
                          <a:ea typeface="+mn-ea"/>
                          <a:cs typeface="+mn-cs"/>
                        </a:rPr>
                        <a:t>Fax should be added to the ‘Use Case’ discussion</a:t>
                      </a:r>
                      <a:endParaRPr lang="en-US" dirty="0">
                        <a:solidFill>
                          <a:schemeClr val="tx1"/>
                        </a:solidFill>
                      </a:endParaRPr>
                    </a:p>
                  </a:txBody>
                  <a:tcPr/>
                </a:tc>
                <a:tc>
                  <a:txBody>
                    <a:bodyPr/>
                    <a:lstStyle/>
                    <a:p>
                      <a:r>
                        <a:rPr lang="en-US" dirty="0"/>
                        <a:t>Rejected</a:t>
                      </a:r>
                    </a:p>
                  </a:txBody>
                  <a:tcPr/>
                </a:tc>
                <a:extLst>
                  <a:ext uri="{0D108BD9-81ED-4DB2-BD59-A6C34878D82A}">
                    <a16:rowId xmlns:a16="http://schemas.microsoft.com/office/drawing/2014/main" val="2836259052"/>
                  </a:ext>
                </a:extLst>
              </a:tr>
              <a:tr h="370840">
                <a:tc>
                  <a:txBody>
                    <a:bodyPr/>
                    <a:lstStyle/>
                    <a:p>
                      <a:r>
                        <a:rPr lang="en-US" dirty="0"/>
                        <a:t>55</a:t>
                      </a:r>
                    </a:p>
                  </a:txBody>
                  <a:tcPr/>
                </a:tc>
                <a:tc>
                  <a:txBody>
                    <a:bodyPr/>
                    <a:lstStyle/>
                    <a:p>
                      <a:r>
                        <a:rPr lang="en-US" b="0" i="0" u="none" strike="noStrike" dirty="0">
                          <a:solidFill>
                            <a:schemeClr val="tx1"/>
                          </a:solidFill>
                          <a:effectLst/>
                          <a:latin typeface="+mn-lt"/>
                          <a:ea typeface="+mn-ea"/>
                          <a:cs typeface="+mn-cs"/>
                        </a:rPr>
                        <a:t>Under ‘Attacker’s Resources’ there was the statement “There is numerous PC software providing HCD users with a variety of applications delivered by each HCD vendor. “Some rewording of this sentence to make it grammatically correct was suggested. Also, there is also the statement “The tools used for attacks are expected to be tools that are free or non-free according to the knowledge levels of the attackers”. Either revise or remove this statement</a:t>
                      </a:r>
                      <a:endParaRPr lang="en-US" dirty="0"/>
                    </a:p>
                  </a:txBody>
                  <a:tcPr/>
                </a:tc>
                <a:tc>
                  <a:txBody>
                    <a:bodyPr/>
                    <a:lstStyle/>
                    <a:p>
                      <a:r>
                        <a:rPr lang="en-US" dirty="0"/>
                        <a:t>Accepted</a:t>
                      </a:r>
                    </a:p>
                  </a:txBody>
                  <a:tcPr/>
                </a:tc>
                <a:extLst>
                  <a:ext uri="{0D108BD9-81ED-4DB2-BD59-A6C34878D82A}">
                    <a16:rowId xmlns:a16="http://schemas.microsoft.com/office/drawing/2014/main" val="3006702917"/>
                  </a:ext>
                </a:extLst>
              </a:tr>
              <a:tr h="370840">
                <a:tc>
                  <a:txBody>
                    <a:bodyPr/>
                    <a:lstStyle/>
                    <a:p>
                      <a:r>
                        <a:rPr lang="en-US" dirty="0"/>
                        <a:t>56</a:t>
                      </a:r>
                    </a:p>
                  </a:txBody>
                  <a:tcPr/>
                </a:tc>
                <a:tc>
                  <a:txBody>
                    <a:bodyPr/>
                    <a:lstStyle/>
                    <a:p>
                      <a:r>
                        <a:rPr lang="en-US" b="0" i="0" u="none" strike="noStrike" dirty="0">
                          <a:solidFill>
                            <a:schemeClr val="tx1"/>
                          </a:solidFill>
                          <a:effectLst/>
                          <a:latin typeface="+mn-lt"/>
                          <a:ea typeface="+mn-ea"/>
                          <a:cs typeface="+mn-cs"/>
                        </a:rPr>
                        <a:t>It was suggested that we add something about physical attacks to the ‘Attacker’s Access’ section</a:t>
                      </a:r>
                      <a:endParaRPr lang="en-US" dirty="0"/>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dirty="0"/>
                        <a:t>Rejected</a:t>
                      </a:r>
                    </a:p>
                  </a:txBody>
                  <a:tcPr/>
                </a:tc>
                <a:extLst>
                  <a:ext uri="{0D108BD9-81ED-4DB2-BD59-A6C34878D82A}">
                    <a16:rowId xmlns:a16="http://schemas.microsoft.com/office/drawing/2014/main" val="3849597999"/>
                  </a:ext>
                </a:extLst>
              </a:tr>
              <a:tr h="370840">
                <a:tc>
                  <a:txBody>
                    <a:bodyPr/>
                    <a:lstStyle/>
                    <a:p>
                      <a:r>
                        <a:rPr lang="en-US" dirty="0"/>
                        <a:t>57</a:t>
                      </a:r>
                    </a:p>
                  </a:txBody>
                  <a:tcPr/>
                </a:tc>
                <a:tc>
                  <a:txBody>
                    <a:bodyPr/>
                    <a:lstStyle/>
                    <a:p>
                      <a:r>
                        <a:rPr lang="en-US" b="0" i="0" u="none" strike="noStrike" dirty="0">
                          <a:solidFill>
                            <a:schemeClr val="tx1"/>
                          </a:solidFill>
                          <a:effectLst/>
                          <a:latin typeface="+mn-lt"/>
                          <a:ea typeface="+mn-ea"/>
                          <a:cs typeface="+mn-cs"/>
                        </a:rPr>
                        <a:t>Under the ‘ESR’ section,  the statement “HCD shall test some subset of its security functionality to help ensure that subset is operating properly” should add some wording about when this subset is run and be reworded slightly to make this statement clearer</a:t>
                      </a:r>
                      <a:endParaRPr lang="en-US" dirty="0"/>
                    </a:p>
                  </a:txBody>
                  <a:tcPr/>
                </a:tc>
                <a:tc>
                  <a:txBody>
                    <a:bodyPr/>
                    <a:lstStyle/>
                    <a:p>
                      <a:r>
                        <a:rPr lang="en-US" dirty="0"/>
                        <a:t>Accepted</a:t>
                      </a:r>
                    </a:p>
                  </a:txBody>
                  <a:tcPr/>
                </a:tc>
                <a:extLst>
                  <a:ext uri="{0D108BD9-81ED-4DB2-BD59-A6C34878D82A}">
                    <a16:rowId xmlns:a16="http://schemas.microsoft.com/office/drawing/2014/main" val="3583135676"/>
                  </a:ext>
                </a:extLst>
              </a:tr>
            </a:tbl>
          </a:graphicData>
        </a:graphic>
      </p:graphicFrame>
    </p:spTree>
    <p:extLst>
      <p:ext uri="{BB962C8B-B14F-4D97-AF65-F5344CB8AC3E}">
        <p14:creationId xmlns:p14="http://schemas.microsoft.com/office/powerpoint/2010/main" val="320997639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Essential Security Requirements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3" name="Content Placeholder 4">
            <a:extLst>
              <a:ext uri="{FF2B5EF4-FFF2-40B4-BE49-F238E27FC236}">
                <a16:creationId xmlns:a16="http://schemas.microsoft.com/office/drawing/2014/main" id="{7035D1B3-170C-4366-AFDE-72CC31CE8E52}"/>
              </a:ext>
            </a:extLst>
          </p:cNvPr>
          <p:cNvSpPr>
            <a:spLocks noGrp="1"/>
          </p:cNvSpPr>
          <p:nvPr>
            <p:ph sz="quarter" idx="1"/>
          </p:nvPr>
        </p:nvSpPr>
        <p:spPr bwMode="auto">
          <a:xfrm>
            <a:off x="478875" y="1128261"/>
            <a:ext cx="8229600" cy="471939"/>
          </a:xfrm>
          <a:prstGeom prst="rect">
            <a:avLst/>
          </a:prstGeom>
        </p:spPr>
        <p:txBody>
          <a:bodyPr/>
          <a:lstStyle/>
          <a:p>
            <a:pPr marL="0" indent="0" fontAlgn="ctr">
              <a:buNone/>
            </a:pPr>
            <a:r>
              <a:rPr lang="en-US" dirty="0"/>
              <a:t>HCD TC ESR Comment Status</a:t>
            </a:r>
          </a:p>
          <a:p>
            <a:pPr marL="0" indent="0">
              <a:buNone/>
            </a:pPr>
            <a:endParaRPr lang="en-US" dirty="0"/>
          </a:p>
          <a:p>
            <a:pPr lvl="2"/>
            <a:endParaRPr lang="en-US" sz="2100" dirty="0"/>
          </a:p>
        </p:txBody>
      </p:sp>
      <p:graphicFrame>
        <p:nvGraphicFramePr>
          <p:cNvPr id="5" name="Table 4">
            <a:extLst>
              <a:ext uri="{FF2B5EF4-FFF2-40B4-BE49-F238E27FC236}">
                <a16:creationId xmlns:a16="http://schemas.microsoft.com/office/drawing/2014/main" id="{0131AE13-E522-42FF-92BF-986F8C91C61D}"/>
              </a:ext>
            </a:extLst>
          </p:cNvPr>
          <p:cNvGraphicFramePr>
            <a:graphicFrameLocks noGrp="1"/>
          </p:cNvGraphicFramePr>
          <p:nvPr>
            <p:extLst>
              <p:ext uri="{D42A27DB-BD31-4B8C-83A1-F6EECF244321}">
                <p14:modId xmlns:p14="http://schemas.microsoft.com/office/powerpoint/2010/main" val="3255618153"/>
              </p:ext>
            </p:extLst>
          </p:nvPr>
        </p:nvGraphicFramePr>
        <p:xfrm>
          <a:off x="457200" y="1552065"/>
          <a:ext cx="8497887" cy="4942840"/>
        </p:xfrm>
        <a:graphic>
          <a:graphicData uri="http://schemas.openxmlformats.org/drawingml/2006/table">
            <a:tbl>
              <a:tblPr firstRow="1" bandRow="1"/>
              <a:tblGrid>
                <a:gridCol w="502748">
                  <a:extLst>
                    <a:ext uri="{9D8B030D-6E8A-4147-A177-3AD203B41FA5}">
                      <a16:colId xmlns:a16="http://schemas.microsoft.com/office/drawing/2014/main" val="2812967950"/>
                    </a:ext>
                  </a:extLst>
                </a:gridCol>
                <a:gridCol w="6614051">
                  <a:extLst>
                    <a:ext uri="{9D8B030D-6E8A-4147-A177-3AD203B41FA5}">
                      <a16:colId xmlns:a16="http://schemas.microsoft.com/office/drawing/2014/main" val="2973213847"/>
                    </a:ext>
                  </a:extLst>
                </a:gridCol>
                <a:gridCol w="1381088">
                  <a:extLst>
                    <a:ext uri="{9D8B030D-6E8A-4147-A177-3AD203B41FA5}">
                      <a16:colId xmlns:a16="http://schemas.microsoft.com/office/drawing/2014/main" val="2721393007"/>
                    </a:ext>
                  </a:extLst>
                </a:gridCol>
              </a:tblGrid>
              <a:tr h="370840">
                <a:tc>
                  <a:txBody>
                    <a:bodyPr/>
                    <a:lstStyle/>
                    <a:p>
                      <a:r>
                        <a:rPr lang="en-US" dirty="0"/>
                        <a:t>#</a:t>
                      </a:r>
                    </a:p>
                  </a:txBody>
                  <a:tcPr/>
                </a:tc>
                <a:tc>
                  <a:txBody>
                    <a:bodyPr/>
                    <a:lstStyle/>
                    <a:p>
                      <a:r>
                        <a:rPr lang="en-US" dirty="0"/>
                        <a:t>Comment</a:t>
                      </a:r>
                    </a:p>
                  </a:txBody>
                  <a:tcPr/>
                </a:tc>
                <a:tc>
                  <a:txBody>
                    <a:bodyPr/>
                    <a:lstStyle/>
                    <a:p>
                      <a:r>
                        <a:rPr lang="en-US" dirty="0"/>
                        <a:t>Resolution</a:t>
                      </a:r>
                    </a:p>
                  </a:txBody>
                  <a:tcPr/>
                </a:tc>
                <a:extLst>
                  <a:ext uri="{0D108BD9-81ED-4DB2-BD59-A6C34878D82A}">
                    <a16:rowId xmlns:a16="http://schemas.microsoft.com/office/drawing/2014/main" val="2021451132"/>
                  </a:ext>
                </a:extLst>
              </a:tr>
              <a:tr h="370840">
                <a:tc>
                  <a:txBody>
                    <a:bodyPr/>
                    <a:lstStyle/>
                    <a:p>
                      <a:r>
                        <a:rPr lang="en-US" dirty="0">
                          <a:solidFill>
                            <a:schemeClr val="tx1"/>
                          </a:solidFill>
                        </a:rPr>
                        <a:t>64</a:t>
                      </a:r>
                    </a:p>
                  </a:txBody>
                  <a:tcPr/>
                </a:tc>
                <a:tc>
                  <a:txBody>
                    <a:bodyPr/>
                    <a:lstStyle/>
                    <a:p>
                      <a:r>
                        <a:rPr lang="en-US" b="0" i="0" u="none" strike="noStrike" dirty="0">
                          <a:solidFill>
                            <a:schemeClr val="tx1"/>
                          </a:solidFill>
                          <a:effectLst/>
                          <a:latin typeface="+mn-lt"/>
                          <a:ea typeface="+mn-ea"/>
                          <a:cs typeface="+mn-cs"/>
                        </a:rPr>
                        <a:t>An HCD has firmware (e.g. BIOS) in addition to software. The protection of HCD's firmware is critical to the security of the HCD</a:t>
                      </a:r>
                      <a:endParaRPr lang="en-US" dirty="0">
                        <a:solidFill>
                          <a:schemeClr val="tx1"/>
                        </a:solidFill>
                      </a:endParaRPr>
                    </a:p>
                  </a:txBody>
                  <a:tcPr/>
                </a:tc>
                <a:tc>
                  <a:txBody>
                    <a:bodyPr/>
                    <a:lstStyle/>
                    <a:p>
                      <a:r>
                        <a:rPr lang="en-US" dirty="0"/>
                        <a:t>Accepted</a:t>
                      </a:r>
                    </a:p>
                  </a:txBody>
                  <a:tcPr/>
                </a:tc>
                <a:extLst>
                  <a:ext uri="{0D108BD9-81ED-4DB2-BD59-A6C34878D82A}">
                    <a16:rowId xmlns:a16="http://schemas.microsoft.com/office/drawing/2014/main" val="1884591753"/>
                  </a:ext>
                </a:extLst>
              </a:tr>
              <a:tr h="370840">
                <a:tc>
                  <a:txBody>
                    <a:bodyPr/>
                    <a:lstStyle/>
                    <a:p>
                      <a:r>
                        <a:rPr lang="en-US" dirty="0"/>
                        <a:t>65</a:t>
                      </a:r>
                    </a:p>
                  </a:txBody>
                  <a:tcPr/>
                </a:tc>
                <a:tc>
                  <a:txBody>
                    <a:bodyPr/>
                    <a:lstStyle/>
                    <a:p>
                      <a:pPr fontAlgn="base"/>
                      <a:r>
                        <a:rPr lang="en-US" b="0" i="0" u="none" strike="noStrike" dirty="0">
                          <a:solidFill>
                            <a:schemeClr val="tx1"/>
                          </a:solidFill>
                          <a:effectLst/>
                          <a:latin typeface="+mn-lt"/>
                          <a:ea typeface="+mn-ea"/>
                          <a:cs typeface="+mn-cs"/>
                        </a:rPr>
                        <a:t>Currently the following bulleted item in the "Attacker's Access" section covers firmware / software: </a:t>
                      </a:r>
                      <a:br>
                        <a:rPr lang="en-US" b="0" i="0" u="none" strike="noStrike" dirty="0">
                          <a:solidFill>
                            <a:schemeClr val="tx1"/>
                          </a:solidFill>
                          <a:effectLst/>
                          <a:latin typeface="+mn-lt"/>
                          <a:ea typeface="+mn-ea"/>
                          <a:cs typeface="+mn-cs"/>
                        </a:rPr>
                      </a:br>
                      <a:r>
                        <a:rPr lang="en-US" b="0" i="0" u="none" strike="noStrike" dirty="0">
                          <a:solidFill>
                            <a:schemeClr val="tx1"/>
                          </a:solidFill>
                          <a:effectLst/>
                          <a:latin typeface="+mn-lt"/>
                          <a:ea typeface="+mn-ea"/>
                          <a:cs typeface="+mn-cs"/>
                        </a:rPr>
                        <a:t>"An attacker may cause the installation of unauthorized software on the HCD." </a:t>
                      </a:r>
                    </a:p>
                    <a:p>
                      <a:pPr fontAlgn="base"/>
                      <a:r>
                        <a:rPr lang="en-US" b="0" i="0" u="none" strike="noStrike" dirty="0">
                          <a:solidFill>
                            <a:schemeClr val="tx1"/>
                          </a:solidFill>
                          <a:effectLst/>
                          <a:latin typeface="+mn-lt"/>
                          <a:ea typeface="+mn-ea"/>
                          <a:cs typeface="+mn-cs"/>
                        </a:rPr>
                        <a:t>I propose to supplement the attacker's access to firmware / software above by adding the following attacker's access: </a:t>
                      </a:r>
                      <a:br>
                        <a:rPr lang="en-US" b="0" i="0" u="none" strike="noStrike" dirty="0">
                          <a:solidFill>
                            <a:schemeClr val="tx1"/>
                          </a:solidFill>
                          <a:effectLst/>
                          <a:latin typeface="+mn-lt"/>
                          <a:ea typeface="+mn-ea"/>
                          <a:cs typeface="+mn-cs"/>
                        </a:rPr>
                      </a:br>
                      <a:r>
                        <a:rPr lang="en-US" b="0" i="0" u="none" strike="noStrike" dirty="0">
                          <a:solidFill>
                            <a:schemeClr val="tx1"/>
                          </a:solidFill>
                          <a:effectLst/>
                          <a:latin typeface="+mn-lt"/>
                          <a:ea typeface="+mn-ea"/>
                          <a:cs typeface="+mn-cs"/>
                        </a:rPr>
                        <a:t>"An attacker may change (modify or delete) firmware / software in the HCD through one of the HCD’s interfaces"</a:t>
                      </a:r>
                    </a:p>
                    <a:p>
                      <a:pPr fontAlgn="base"/>
                      <a:r>
                        <a:rPr lang="en-US" b="0" i="0" u="none" strike="noStrike" dirty="0">
                          <a:solidFill>
                            <a:schemeClr val="tx1"/>
                          </a:solidFill>
                          <a:effectLst/>
                          <a:latin typeface="+mn-lt"/>
                          <a:ea typeface="+mn-ea"/>
                          <a:cs typeface="+mn-cs"/>
                        </a:rPr>
                        <a:t>The proposed attacker's access covers access to firmware / software outside the firmware / software update process</a:t>
                      </a:r>
                    </a:p>
                  </a:txBody>
                  <a:tcPr/>
                </a:tc>
                <a:tc>
                  <a:txBody>
                    <a:bodyPr/>
                    <a:lstStyle/>
                    <a:p>
                      <a:r>
                        <a:rPr lang="en-US" dirty="0"/>
                        <a:t>Accepted</a:t>
                      </a:r>
                    </a:p>
                  </a:txBody>
                  <a:tcPr/>
                </a:tc>
                <a:extLst>
                  <a:ext uri="{0D108BD9-81ED-4DB2-BD59-A6C34878D82A}">
                    <a16:rowId xmlns:a16="http://schemas.microsoft.com/office/drawing/2014/main" val="4103671191"/>
                  </a:ext>
                </a:extLst>
              </a:tr>
            </a:tbl>
          </a:graphicData>
        </a:graphic>
      </p:graphicFrame>
    </p:spTree>
    <p:extLst>
      <p:ext uri="{BB962C8B-B14F-4D97-AF65-F5344CB8AC3E}">
        <p14:creationId xmlns:p14="http://schemas.microsoft.com/office/powerpoint/2010/main" val="3373662397"/>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Essential Security Requirements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Content Placeholder 4">
            <a:extLst>
              <a:ext uri="{FF2B5EF4-FFF2-40B4-BE49-F238E27FC236}">
                <a16:creationId xmlns:a16="http://schemas.microsoft.com/office/drawing/2014/main" id="{43D26D38-6F48-4D4D-9FAB-70E65269D64A}"/>
              </a:ext>
            </a:extLst>
          </p:cNvPr>
          <p:cNvSpPr>
            <a:spLocks noGrp="1"/>
          </p:cNvSpPr>
          <p:nvPr>
            <p:ph sz="quarter" idx="1"/>
          </p:nvPr>
        </p:nvSpPr>
        <p:spPr bwMode="auto">
          <a:xfrm>
            <a:off x="457200" y="1093788"/>
            <a:ext cx="8229600" cy="471939"/>
          </a:xfrm>
          <a:prstGeom prst="rect">
            <a:avLst/>
          </a:prstGeom>
        </p:spPr>
        <p:txBody>
          <a:bodyPr/>
          <a:lstStyle/>
          <a:p>
            <a:pPr marL="0" indent="0" fontAlgn="ctr">
              <a:buNone/>
            </a:pPr>
            <a:r>
              <a:rPr lang="en-US" dirty="0"/>
              <a:t>HCD TC ESR Comment Status</a:t>
            </a:r>
          </a:p>
          <a:p>
            <a:pPr marL="0" indent="0">
              <a:buNone/>
            </a:pPr>
            <a:endParaRPr lang="en-US" dirty="0"/>
          </a:p>
          <a:p>
            <a:pPr lvl="2"/>
            <a:endParaRPr lang="en-US" sz="2100" dirty="0"/>
          </a:p>
        </p:txBody>
      </p:sp>
      <p:graphicFrame>
        <p:nvGraphicFramePr>
          <p:cNvPr id="4" name="Table 3">
            <a:extLst>
              <a:ext uri="{FF2B5EF4-FFF2-40B4-BE49-F238E27FC236}">
                <a16:creationId xmlns:a16="http://schemas.microsoft.com/office/drawing/2014/main" id="{D4AD2A96-66CD-4833-A3FD-60AFB2695FBD}"/>
              </a:ext>
            </a:extLst>
          </p:cNvPr>
          <p:cNvGraphicFramePr>
            <a:graphicFrameLocks noGrp="1"/>
          </p:cNvGraphicFramePr>
          <p:nvPr>
            <p:extLst>
              <p:ext uri="{D42A27DB-BD31-4B8C-83A1-F6EECF244321}">
                <p14:modId xmlns:p14="http://schemas.microsoft.com/office/powerpoint/2010/main" val="702097698"/>
              </p:ext>
            </p:extLst>
          </p:nvPr>
        </p:nvGraphicFramePr>
        <p:xfrm>
          <a:off x="304800" y="1643515"/>
          <a:ext cx="8483600" cy="3114040"/>
        </p:xfrm>
        <a:graphic>
          <a:graphicData uri="http://schemas.openxmlformats.org/drawingml/2006/table">
            <a:tbl>
              <a:tblPr firstRow="1" bandRow="1"/>
              <a:tblGrid>
                <a:gridCol w="501903">
                  <a:extLst>
                    <a:ext uri="{9D8B030D-6E8A-4147-A177-3AD203B41FA5}">
                      <a16:colId xmlns:a16="http://schemas.microsoft.com/office/drawing/2014/main" val="3250294312"/>
                    </a:ext>
                  </a:extLst>
                </a:gridCol>
                <a:gridCol w="6602932">
                  <a:extLst>
                    <a:ext uri="{9D8B030D-6E8A-4147-A177-3AD203B41FA5}">
                      <a16:colId xmlns:a16="http://schemas.microsoft.com/office/drawing/2014/main" val="2753839451"/>
                    </a:ext>
                  </a:extLst>
                </a:gridCol>
                <a:gridCol w="1378765">
                  <a:extLst>
                    <a:ext uri="{9D8B030D-6E8A-4147-A177-3AD203B41FA5}">
                      <a16:colId xmlns:a16="http://schemas.microsoft.com/office/drawing/2014/main" val="3809637432"/>
                    </a:ext>
                  </a:extLst>
                </a:gridCol>
              </a:tblGrid>
              <a:tr h="370840">
                <a:tc>
                  <a:txBody>
                    <a:bodyPr/>
                    <a:lstStyle/>
                    <a:p>
                      <a:r>
                        <a:rPr lang="en-US" dirty="0"/>
                        <a:t>#</a:t>
                      </a:r>
                    </a:p>
                  </a:txBody>
                  <a:tcPr/>
                </a:tc>
                <a:tc>
                  <a:txBody>
                    <a:bodyPr/>
                    <a:lstStyle/>
                    <a:p>
                      <a:r>
                        <a:rPr lang="en-US" dirty="0"/>
                        <a:t>Comment</a:t>
                      </a:r>
                    </a:p>
                  </a:txBody>
                  <a:tcPr/>
                </a:tc>
                <a:tc>
                  <a:txBody>
                    <a:bodyPr/>
                    <a:lstStyle/>
                    <a:p>
                      <a:r>
                        <a:rPr lang="en-US" dirty="0"/>
                        <a:t>Resolution</a:t>
                      </a:r>
                    </a:p>
                  </a:txBody>
                  <a:tcPr/>
                </a:tc>
                <a:extLst>
                  <a:ext uri="{0D108BD9-81ED-4DB2-BD59-A6C34878D82A}">
                    <a16:rowId xmlns:a16="http://schemas.microsoft.com/office/drawing/2014/main" val="4013652678"/>
                  </a:ext>
                </a:extLst>
              </a:tr>
              <a:tr h="370840">
                <a:tc>
                  <a:txBody>
                    <a:bodyPr/>
                    <a:lstStyle/>
                    <a:p>
                      <a:r>
                        <a:rPr lang="en-US" dirty="0"/>
                        <a:t>66</a:t>
                      </a:r>
                    </a:p>
                  </a:txBody>
                  <a:tcPr/>
                </a:tc>
                <a:tc>
                  <a:txBody>
                    <a:bodyPr/>
                    <a:lstStyle/>
                    <a:p>
                      <a:r>
                        <a:rPr lang="en-US" b="0" i="0" u="none" strike="noStrike" dirty="0">
                          <a:solidFill>
                            <a:schemeClr val="tx1"/>
                          </a:solidFill>
                          <a:effectLst/>
                          <a:latin typeface="+mn-lt"/>
                          <a:ea typeface="+mn-ea"/>
                          <a:cs typeface="+mn-cs"/>
                        </a:rPr>
                        <a:t>Execution of corrupted code can degrade the security of the HCD. As such, the HCD should detect corrupted code, and alert when corrupted code is detected, to enable corrective action</a:t>
                      </a:r>
                      <a:endParaRPr lang="en-US" dirty="0"/>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dirty="0"/>
                        <a:t>Deferred</a:t>
                      </a:r>
                    </a:p>
                  </a:txBody>
                  <a:tcPr/>
                </a:tc>
                <a:extLst>
                  <a:ext uri="{0D108BD9-81ED-4DB2-BD59-A6C34878D82A}">
                    <a16:rowId xmlns:a16="http://schemas.microsoft.com/office/drawing/2014/main" val="767428219"/>
                  </a:ext>
                </a:extLst>
              </a:tr>
              <a:tr h="370840">
                <a:tc>
                  <a:txBody>
                    <a:bodyPr/>
                    <a:lstStyle/>
                    <a:p>
                      <a:r>
                        <a:rPr lang="en-US" dirty="0"/>
                        <a:t>67</a:t>
                      </a:r>
                    </a:p>
                  </a:txBody>
                  <a:tcPr/>
                </a:tc>
                <a:tc>
                  <a:txBody>
                    <a:bodyPr/>
                    <a:lstStyle/>
                    <a:p>
                      <a:pPr fontAlgn="base"/>
                      <a:r>
                        <a:rPr lang="en-US" b="0" i="0" u="none" strike="noStrike" dirty="0">
                          <a:solidFill>
                            <a:schemeClr val="tx1"/>
                          </a:solidFill>
                          <a:effectLst/>
                          <a:latin typeface="+mn-lt"/>
                          <a:ea typeface="+mn-ea"/>
                          <a:cs typeface="+mn-cs"/>
                        </a:rPr>
                        <a:t>Having a root of trust for the verifying boot firmware provides added assurance of the security mechanism</a:t>
                      </a:r>
                    </a:p>
                  </a:txBody>
                  <a:tcPr/>
                </a:tc>
                <a:tc>
                  <a:txBody>
                    <a:bodyPr/>
                    <a:lstStyle/>
                    <a:p>
                      <a:r>
                        <a:rPr lang="en-US" dirty="0"/>
                        <a:t>Deferred</a:t>
                      </a:r>
                    </a:p>
                  </a:txBody>
                  <a:tcPr/>
                </a:tc>
                <a:extLst>
                  <a:ext uri="{0D108BD9-81ED-4DB2-BD59-A6C34878D82A}">
                    <a16:rowId xmlns:a16="http://schemas.microsoft.com/office/drawing/2014/main" val="2270270683"/>
                  </a:ext>
                </a:extLst>
              </a:tr>
              <a:tr h="606856">
                <a:tc>
                  <a:txBody>
                    <a:bodyPr/>
                    <a:lstStyle/>
                    <a:p>
                      <a:r>
                        <a:rPr lang="en-US" dirty="0"/>
                        <a:t>71</a:t>
                      </a:r>
                    </a:p>
                  </a:txBody>
                  <a:tcPr/>
                </a:tc>
                <a:tc>
                  <a:txBody>
                    <a:bodyPr/>
                    <a:lstStyle/>
                    <a:p>
                      <a:r>
                        <a:rPr lang="en-US" b="0" i="0" u="none" strike="noStrike" dirty="0">
                          <a:solidFill>
                            <a:schemeClr val="tx1"/>
                          </a:solidFill>
                          <a:effectLst/>
                          <a:latin typeface="+mn-lt"/>
                          <a:ea typeface="+mn-ea"/>
                          <a:cs typeface="+mn-cs"/>
                        </a:rPr>
                        <a:t>HCD shall verify the hardware-anchored integrity of firmware/software, including initial boot, operating system, </a:t>
                      </a:r>
                      <a:r>
                        <a:rPr lang="en-US" b="0" i="0" u="none" strike="noStrike">
                          <a:solidFill>
                            <a:schemeClr val="tx1"/>
                          </a:solidFill>
                          <a:effectLst/>
                          <a:latin typeface="+mn-lt"/>
                          <a:ea typeface="+mn-ea"/>
                          <a:cs typeface="+mn-cs"/>
                        </a:rPr>
                        <a:t>and applications.</a:t>
                      </a:r>
                      <a:endParaRPr lang="en-US" dirty="0"/>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dirty="0"/>
                        <a:t>Accepted in Principle</a:t>
                      </a:r>
                    </a:p>
                  </a:txBody>
                  <a:tcPr/>
                </a:tc>
                <a:extLst>
                  <a:ext uri="{0D108BD9-81ED-4DB2-BD59-A6C34878D82A}">
                    <a16:rowId xmlns:a16="http://schemas.microsoft.com/office/drawing/2014/main" val="2612980837"/>
                  </a:ext>
                </a:extLst>
              </a:tr>
            </a:tbl>
          </a:graphicData>
        </a:graphic>
      </p:graphicFrame>
    </p:spTree>
    <p:extLst>
      <p:ext uri="{BB962C8B-B14F-4D97-AF65-F5344CB8AC3E}">
        <p14:creationId xmlns:p14="http://schemas.microsoft.com/office/powerpoint/2010/main" val="322392029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8199" name="Rectangle 5"/>
          <p:cNvSpPr>
            <a:spLocks noGrp="1" noChangeArrowheads="1"/>
          </p:cNvSpPr>
          <p:nvPr>
            <p:ph type="title"/>
          </p:nvPr>
        </p:nvSpPr>
        <p:spPr/>
        <p:txBody>
          <a:bodyPr rIns="132080"/>
          <a:lstStyle/>
          <a:p>
            <a:pPr eaLnBrk="1" hangingPunct="1"/>
            <a:r>
              <a:rPr lang="en-US" altLang="en-US"/>
              <a:t>Intellectual Property Policy</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br>
              <a:rPr lang="en-US" altLang="en-US" dirty="0"/>
            </a:br>
            <a:r>
              <a:rPr lang="en-US" altLang="en-US" sz="2400" i="1" dirty="0"/>
              <a:t>“This meeting is conducted under the rules of the PWG IP policy”.  </a:t>
            </a:r>
          </a:p>
          <a:p>
            <a:pPr marL="782638" lvl="2" indent="-342900" eaLnBrk="1" hangingPunct="1"/>
            <a:r>
              <a:rPr lang="en-US" altLang="en-US" sz="2200" dirty="0"/>
              <a:t>Refer to the IP statements in the plenary slides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Essential Security Requirements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94521" y="1066853"/>
            <a:ext cx="8922479" cy="5257800"/>
          </a:xfrm>
        </p:spPr>
        <p:txBody>
          <a:bodyPr rIns="132080"/>
          <a:lstStyle/>
          <a:p>
            <a:r>
              <a:rPr lang="en-US" dirty="0"/>
              <a:t>Current Set of Essential Requirements in latest draft HCD TC ESR:</a:t>
            </a:r>
          </a:p>
          <a:p>
            <a:pPr lvl="1"/>
            <a:r>
              <a:rPr lang="en-GB" dirty="0"/>
              <a:t>HCD shall perform authorization of Users in accordance with security policies</a:t>
            </a:r>
            <a:endParaRPr lang="en-US" dirty="0"/>
          </a:p>
          <a:p>
            <a:pPr lvl="1"/>
            <a:r>
              <a:rPr lang="en-GB" dirty="0"/>
              <a:t>HCD shall perform identification and authentication of Users for operations that require access control, User authorization, or Administrator roles</a:t>
            </a:r>
            <a:endParaRPr lang="en-US" dirty="0"/>
          </a:p>
          <a:p>
            <a:pPr lvl="1"/>
            <a:r>
              <a:rPr lang="en-GB" dirty="0"/>
              <a:t>HCD shall enforce access controls to protect User Data and TSF Data in accordance with security policies.</a:t>
            </a:r>
            <a:endParaRPr lang="en-US" dirty="0"/>
          </a:p>
          <a:p>
            <a:pPr lvl="2"/>
            <a:r>
              <a:rPr lang="en-GB" sz="1700" dirty="0"/>
              <a:t>User Document Data can be accessed only by the Document owner or an Administrator.</a:t>
            </a:r>
            <a:endParaRPr lang="en-US" sz="1700" dirty="0"/>
          </a:p>
          <a:p>
            <a:pPr lvl="2"/>
            <a:r>
              <a:rPr lang="en-GB" sz="1700" dirty="0"/>
              <a:t>User Job Data can be read by any User but can be modified only by the Job Owner or an Administrator.</a:t>
            </a:r>
            <a:endParaRPr lang="en-US" sz="1700" dirty="0"/>
          </a:p>
          <a:p>
            <a:pPr lvl="2"/>
            <a:r>
              <a:rPr lang="en-GB" sz="1700" dirty="0"/>
              <a:t>Protected TSF Data are data that can be read by any User but can be modified only by an Administrator or (in certain cases) a Normal User who is the owner of or otherwise associated with that data.</a:t>
            </a:r>
            <a:endParaRPr lang="en-US" sz="1700" dirty="0"/>
          </a:p>
          <a:p>
            <a:pPr lvl="2"/>
            <a:r>
              <a:rPr lang="en-GB" sz="1700" dirty="0"/>
              <a:t>Confidential TSF Data are data that can only be accessed by an Administrator or (in certain cases) a Normal User who is the owner of or otherwise associated with that data.</a:t>
            </a:r>
            <a:endParaRPr lang="en-US" sz="1700" dirty="0"/>
          </a:p>
          <a:p>
            <a:endParaRPr lang="en-US" dirty="0"/>
          </a:p>
          <a:p>
            <a:endParaRPr lang="en-US" sz="2000" dirty="0"/>
          </a:p>
        </p:txBody>
      </p:sp>
    </p:spTree>
    <p:extLst>
      <p:ext uri="{BB962C8B-B14F-4D97-AF65-F5344CB8AC3E}">
        <p14:creationId xmlns:p14="http://schemas.microsoft.com/office/powerpoint/2010/main" val="6135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Essential Security Requirements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8740" y="1226513"/>
            <a:ext cx="8845755" cy="5257800"/>
          </a:xfrm>
        </p:spPr>
        <p:txBody>
          <a:bodyPr rIns="132080"/>
          <a:lstStyle/>
          <a:p>
            <a:r>
              <a:rPr lang="en-US" dirty="0"/>
              <a:t>Current Set of Essential Requirements in latest draft HCD TC Version:</a:t>
            </a:r>
          </a:p>
          <a:p>
            <a:pPr lvl="1"/>
            <a:r>
              <a:rPr lang="en-GB" sz="2000" dirty="0"/>
              <a:t>HCD shall ensure that only authorized Administrators are permitted to perform administrator functions.</a:t>
            </a:r>
            <a:endParaRPr lang="en-US" sz="2000" dirty="0"/>
          </a:p>
          <a:p>
            <a:pPr lvl="1"/>
            <a:r>
              <a:rPr lang="en-GB" sz="2000" dirty="0"/>
              <a:t>HCD shall provide mechanisms to verify the authenticity of software updates.</a:t>
            </a:r>
            <a:endParaRPr lang="en-US" sz="2000" dirty="0"/>
          </a:p>
          <a:p>
            <a:pPr lvl="1"/>
            <a:r>
              <a:rPr lang="en-GB" sz="2000" dirty="0"/>
              <a:t>HCD shall test some subset of its security functionality to help ensure that subset is operating properly.</a:t>
            </a:r>
            <a:endParaRPr lang="en-US" sz="2000" dirty="0"/>
          </a:p>
          <a:p>
            <a:pPr lvl="1"/>
            <a:r>
              <a:rPr lang="en-GB" sz="2000" dirty="0"/>
              <a:t>HCD shall have the capability to protect LAN communications of User Data and TSF Data from Unauthorized Access, replay, and source/destination spoofing.</a:t>
            </a:r>
            <a:endParaRPr lang="en-US" sz="2000" dirty="0"/>
          </a:p>
          <a:p>
            <a:pPr lvl="1"/>
            <a:r>
              <a:rPr lang="en-GB" sz="2000" dirty="0"/>
              <a:t>HCD shall generate audit data, and be capable of sending it to a trusted External IT Entity. Optionally, it may store audit data in the HCD.</a:t>
            </a:r>
            <a:endParaRPr lang="en-US" sz="2000" dirty="0"/>
          </a:p>
        </p:txBody>
      </p:sp>
    </p:spTree>
    <p:extLst>
      <p:ext uri="{BB962C8B-B14F-4D97-AF65-F5344CB8AC3E}">
        <p14:creationId xmlns:p14="http://schemas.microsoft.com/office/powerpoint/2010/main" val="3851274801"/>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1499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Essential Security Requirements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3" name="Rectangle 7">
            <a:extLst>
              <a:ext uri="{FF2B5EF4-FFF2-40B4-BE49-F238E27FC236}">
                <a16:creationId xmlns:a16="http://schemas.microsoft.com/office/drawing/2014/main" id="{52BA21CD-AF92-4862-B7B9-634BC2944A4E}"/>
              </a:ext>
            </a:extLst>
          </p:cNvPr>
          <p:cNvSpPr txBox="1">
            <a:spLocks noChangeArrowheads="1"/>
          </p:cNvSpPr>
          <p:nvPr/>
        </p:nvSpPr>
        <p:spPr bwMode="auto">
          <a:xfrm>
            <a:off x="54720" y="983756"/>
            <a:ext cx="8845755"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132080" bIns="50800" numCol="1" anchor="t" anchorCtr="0" compatLnSpc="1">
            <a:prstTxWarp prst="textNoShape">
              <a:avLst/>
            </a:prstTxWarp>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kern="0" dirty="0"/>
              <a:t>Current Set of Essential Requirements in draft HCD WG Version:</a:t>
            </a:r>
          </a:p>
          <a:p>
            <a:pPr lvl="1"/>
            <a:r>
              <a:rPr lang="en-GB" sz="2000" dirty="0"/>
              <a:t>The HCD shall perform authorization of users in accordance with security policies</a:t>
            </a:r>
            <a:endParaRPr lang="en-US" sz="2000" dirty="0"/>
          </a:p>
          <a:p>
            <a:pPr lvl="1"/>
            <a:r>
              <a:rPr lang="en-GB" sz="2000" dirty="0"/>
              <a:t>The HCD shall perform identification and authentication of users for operations that require access control, user authorization, or administrator roles</a:t>
            </a:r>
            <a:endParaRPr lang="en-US" sz="2000" dirty="0"/>
          </a:p>
          <a:p>
            <a:pPr lvl="1"/>
            <a:r>
              <a:rPr lang="en-US" sz="2000" dirty="0"/>
              <a:t>HCD shall verify the hardware-anchored integrity of firmware/software, including initial boot, operating system, and applications.</a:t>
            </a:r>
            <a:endParaRPr lang="en-GB" sz="2000" dirty="0"/>
          </a:p>
          <a:p>
            <a:pPr lvl="1"/>
            <a:r>
              <a:rPr lang="en-GB" sz="2000" dirty="0"/>
              <a:t>The HCD shall enforce access controls to protect user data and the HCD critical data in accordance with security policies.</a:t>
            </a:r>
            <a:endParaRPr lang="en-US" sz="2000" dirty="0"/>
          </a:p>
          <a:p>
            <a:pPr lvl="2"/>
            <a:r>
              <a:rPr lang="en-GB" dirty="0"/>
              <a:t>User document data can be accessed only by the document owner or an administrator.</a:t>
            </a:r>
            <a:endParaRPr lang="en-US" sz="2400" dirty="0"/>
          </a:p>
          <a:p>
            <a:pPr lvl="2"/>
            <a:r>
              <a:rPr lang="en-GB" dirty="0"/>
              <a:t>Shared user document data can be accessed by the authorized users if the HCD has such a capability.</a:t>
            </a:r>
            <a:endParaRPr lang="en-US" sz="2400" dirty="0"/>
          </a:p>
          <a:p>
            <a:pPr lvl="2"/>
            <a:r>
              <a:rPr lang="en-GB" dirty="0"/>
              <a:t>User job data can be read by any user but can be modified only by the job owner or an administrator.</a:t>
            </a:r>
            <a:endParaRPr lang="en-US" sz="2400" dirty="0"/>
          </a:p>
        </p:txBody>
      </p:sp>
    </p:spTree>
    <p:extLst>
      <p:ext uri="{BB962C8B-B14F-4D97-AF65-F5344CB8AC3E}">
        <p14:creationId xmlns:p14="http://schemas.microsoft.com/office/powerpoint/2010/main" val="305078442"/>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1499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Essential Security Requirements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3" name="Rectangle 7">
            <a:extLst>
              <a:ext uri="{FF2B5EF4-FFF2-40B4-BE49-F238E27FC236}">
                <a16:creationId xmlns:a16="http://schemas.microsoft.com/office/drawing/2014/main" id="{52BA21CD-AF92-4862-B7B9-634BC2944A4E}"/>
              </a:ext>
            </a:extLst>
          </p:cNvPr>
          <p:cNvSpPr txBox="1">
            <a:spLocks noChangeArrowheads="1"/>
          </p:cNvSpPr>
          <p:nvPr/>
        </p:nvSpPr>
        <p:spPr bwMode="auto">
          <a:xfrm>
            <a:off x="91844" y="1016000"/>
            <a:ext cx="8845755"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132080" bIns="50800" numCol="1" anchor="t" anchorCtr="0" compatLnSpc="1">
            <a:prstTxWarp prst="textNoShape">
              <a:avLst/>
            </a:prstTxWarp>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kern="0" dirty="0"/>
              <a:t>Current Set of Essential Requirements in draft HCD WG Version:</a:t>
            </a:r>
          </a:p>
          <a:p>
            <a:pPr lvl="1"/>
            <a:r>
              <a:rPr lang="en-GB" sz="2000" dirty="0"/>
              <a:t>The HCD shall enforce access controls to protect user data and the HCD critical data in accordance with security policies.</a:t>
            </a:r>
            <a:endParaRPr lang="en-US" sz="2000" dirty="0"/>
          </a:p>
          <a:p>
            <a:pPr lvl="2"/>
            <a:r>
              <a:rPr lang="en-GB" dirty="0"/>
              <a:t>The HCD critical data (for integrity protection) are data that can be read by any user but can be modified only by an administrator or (in certain cases) a normal user who is the owner of or otherwise associated with that data.</a:t>
            </a:r>
            <a:endParaRPr lang="en-US" sz="2400" dirty="0"/>
          </a:p>
          <a:p>
            <a:pPr lvl="2"/>
            <a:r>
              <a:rPr lang="en-GB" dirty="0"/>
              <a:t>The HCD critical data (for confidentiality protection) are data that can only be accessed by an administrator or (in certain cases) a normal user who is the owner of or otherwise associated with that data.</a:t>
            </a:r>
          </a:p>
          <a:p>
            <a:pPr lvl="1"/>
            <a:r>
              <a:rPr lang="en-GB" sz="2000" dirty="0"/>
              <a:t>The HCD shall ensure that only authorized administrators are permitted to perform administrator functions.</a:t>
            </a:r>
            <a:endParaRPr lang="en-US" sz="2000" dirty="0"/>
          </a:p>
          <a:p>
            <a:pPr lvl="1"/>
            <a:r>
              <a:rPr lang="en-GB" sz="2000" dirty="0"/>
              <a:t>The HCD shall provide mechanisms to verify the authenticity of firmware and/or software updates.</a:t>
            </a:r>
          </a:p>
          <a:p>
            <a:pPr lvl="1"/>
            <a:r>
              <a:rPr lang="en-GB" sz="2000" dirty="0"/>
              <a:t>The HCD shall test some subset of its security functionality to ensure that the security functionality is not compromised by the detectable malfunction.</a:t>
            </a:r>
            <a:endParaRPr lang="en-US" sz="2000" dirty="0"/>
          </a:p>
          <a:p>
            <a:pPr lvl="0"/>
            <a:endParaRPr lang="en-US" sz="2000" dirty="0"/>
          </a:p>
          <a:p>
            <a:pPr lvl="1"/>
            <a:endParaRPr lang="en-US" sz="2400" dirty="0"/>
          </a:p>
        </p:txBody>
      </p:sp>
    </p:spTree>
    <p:extLst>
      <p:ext uri="{BB962C8B-B14F-4D97-AF65-F5344CB8AC3E}">
        <p14:creationId xmlns:p14="http://schemas.microsoft.com/office/powerpoint/2010/main" val="1979566049"/>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1499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Essential Security Requirements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3" name="Rectangle 7">
            <a:extLst>
              <a:ext uri="{FF2B5EF4-FFF2-40B4-BE49-F238E27FC236}">
                <a16:creationId xmlns:a16="http://schemas.microsoft.com/office/drawing/2014/main" id="{52BA21CD-AF92-4862-B7B9-634BC2944A4E}"/>
              </a:ext>
            </a:extLst>
          </p:cNvPr>
          <p:cNvSpPr txBox="1">
            <a:spLocks noChangeArrowheads="1"/>
          </p:cNvSpPr>
          <p:nvPr/>
        </p:nvSpPr>
        <p:spPr bwMode="auto">
          <a:xfrm>
            <a:off x="91844" y="1016000"/>
            <a:ext cx="8845755"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132080" bIns="50800" numCol="1" anchor="t" anchorCtr="0" compatLnSpc="1">
            <a:prstTxWarp prst="textNoShape">
              <a:avLst/>
            </a:prstTxWarp>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kern="0" dirty="0"/>
              <a:t>Current Set of Essential Requirements in draft HCD WG Version:</a:t>
            </a:r>
          </a:p>
          <a:p>
            <a:pPr lvl="1"/>
            <a:r>
              <a:rPr lang="en-GB" sz="1900" dirty="0"/>
              <a:t>The HCD shall have the capability to protect LAN communications of transmitted user data and the HCD critical data from unauthorized access, replay and source/destination spoofing.</a:t>
            </a:r>
            <a:endParaRPr lang="en-US" sz="1900" dirty="0"/>
          </a:p>
          <a:p>
            <a:pPr lvl="1"/>
            <a:r>
              <a:rPr lang="en-GB" sz="1900" dirty="0"/>
              <a:t>The HCD shall generate audit data, and be capable of sending it to a trusted external IT entity and store it in the HCD.</a:t>
            </a:r>
          </a:p>
          <a:p>
            <a:pPr lvl="1"/>
            <a:r>
              <a:rPr lang="en-GB" sz="1900" dirty="0"/>
              <a:t>The HCD shall ensure logical separation of the PSTN and the LAN if it provides a PSTN faxing function.</a:t>
            </a:r>
            <a:endParaRPr lang="en-US" sz="1900" dirty="0"/>
          </a:p>
          <a:p>
            <a:pPr lvl="1"/>
            <a:r>
              <a:rPr lang="en-GB" sz="1900" dirty="0"/>
              <a:t>The HCD shall encrypt user document data and/or the HCD critical data (for confidentiality protection) stored on the </a:t>
            </a:r>
            <a:r>
              <a:rPr lang="en-US" sz="1900" dirty="0"/>
              <a:t>nonvolatile storage device if it uses nonvolatile storage device for the purpose of storing those data. </a:t>
            </a:r>
            <a:r>
              <a:rPr lang="en-GB" sz="1900" dirty="0"/>
              <a:t>To support encryption, the HCD shall maintain key chains so that keys and key materials are protected. Note that the initial data of the key chain stored on the </a:t>
            </a:r>
            <a:r>
              <a:rPr lang="en-US" sz="1900" dirty="0"/>
              <a:t>nonvolatile </a:t>
            </a:r>
            <a:r>
              <a:rPr lang="en-GB" sz="1900" dirty="0"/>
              <a:t>storage device without protection do not meet the requirement.</a:t>
            </a:r>
            <a:endParaRPr lang="en-US" sz="1900" dirty="0"/>
          </a:p>
          <a:p>
            <a:pPr lvl="2"/>
            <a:endParaRPr lang="en-US" sz="2000" dirty="0"/>
          </a:p>
          <a:p>
            <a:pPr lvl="1"/>
            <a:endParaRPr lang="en-US" sz="1400" dirty="0"/>
          </a:p>
          <a:p>
            <a:pPr lvl="1"/>
            <a:endParaRPr lang="en-US" sz="2400" dirty="0"/>
          </a:p>
        </p:txBody>
      </p:sp>
    </p:spTree>
    <p:extLst>
      <p:ext uri="{BB962C8B-B14F-4D97-AF65-F5344CB8AC3E}">
        <p14:creationId xmlns:p14="http://schemas.microsoft.com/office/powerpoint/2010/main" val="1502031175"/>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Terms of Reference</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5" y="1290638"/>
            <a:ext cx="8845755" cy="5257800"/>
          </a:xfrm>
        </p:spPr>
        <p:txBody>
          <a:bodyPr rIns="132080"/>
          <a:lstStyle/>
          <a:p>
            <a:pPr fontAlgn="ctr"/>
            <a:r>
              <a:rPr lang="en-US" dirty="0"/>
              <a:t>HCD TC shared the draft version of HCD </a:t>
            </a:r>
            <a:r>
              <a:rPr lang="en-US" dirty="0" err="1"/>
              <a:t>iTC</a:t>
            </a:r>
            <a:r>
              <a:rPr lang="en-US" dirty="0"/>
              <a:t> </a:t>
            </a:r>
            <a:r>
              <a:rPr lang="en-US" dirty="0" err="1"/>
              <a:t>ToR</a:t>
            </a:r>
            <a:r>
              <a:rPr lang="en-US" dirty="0"/>
              <a:t> to HCD WG (ITSCC, JISEC). HCD WG reviewed the draft </a:t>
            </a:r>
            <a:r>
              <a:rPr lang="en-US" dirty="0" err="1"/>
              <a:t>ToR</a:t>
            </a:r>
            <a:r>
              <a:rPr lang="en-US" dirty="0"/>
              <a:t> that was provided by HCD TC and had one major comment:</a:t>
            </a:r>
          </a:p>
          <a:p>
            <a:pPr lvl="1" fontAlgn="ctr"/>
            <a:r>
              <a:rPr lang="en-US" dirty="0"/>
              <a:t>Wanted more details on the voting and decision process than the simplified process we borrowed from the OSPP </a:t>
            </a:r>
            <a:r>
              <a:rPr lang="en-US" dirty="0" err="1"/>
              <a:t>iTC</a:t>
            </a:r>
            <a:endParaRPr lang="en-US" dirty="0"/>
          </a:p>
          <a:p>
            <a:pPr fontAlgn="ctr"/>
            <a:r>
              <a:rPr lang="en-US" dirty="0"/>
              <a:t>HCD TC resolved the comment by including from original draft; HCD WG accepted revised </a:t>
            </a:r>
            <a:r>
              <a:rPr lang="en-US" dirty="0" err="1"/>
              <a:t>ToR</a:t>
            </a:r>
            <a:r>
              <a:rPr lang="en-US" dirty="0"/>
              <a:t> and is submitting it to the CCDB.</a:t>
            </a:r>
          </a:p>
        </p:txBody>
      </p:sp>
    </p:spTree>
    <p:extLst>
      <p:ext uri="{BB962C8B-B14F-4D97-AF65-F5344CB8AC3E}">
        <p14:creationId xmlns:p14="http://schemas.microsoft.com/office/powerpoint/2010/main" val="280206320"/>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Terms of Reference</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 name="Rectangle 3">
            <a:extLst>
              <a:ext uri="{FF2B5EF4-FFF2-40B4-BE49-F238E27FC236}">
                <a16:creationId xmlns:a16="http://schemas.microsoft.com/office/drawing/2014/main" id="{DF0E75D1-4A1E-4B60-9EA6-3C85D8538665}"/>
              </a:ext>
            </a:extLst>
          </p:cNvPr>
          <p:cNvSpPr/>
          <p:nvPr/>
        </p:nvSpPr>
        <p:spPr>
          <a:xfrm>
            <a:off x="457200" y="1212772"/>
            <a:ext cx="4347280" cy="461665"/>
          </a:xfrm>
          <a:prstGeom prst="rect">
            <a:avLst/>
          </a:prstGeom>
        </p:spPr>
        <p:txBody>
          <a:bodyPr wrap="none">
            <a:spAutoFit/>
          </a:bodyPr>
          <a:lstStyle/>
          <a:p>
            <a:pPr marL="0" indent="0" fontAlgn="ctr">
              <a:buNone/>
            </a:pPr>
            <a:r>
              <a:rPr lang="en-US" sz="2400" dirty="0"/>
              <a:t>HCD TC </a:t>
            </a:r>
            <a:r>
              <a:rPr lang="en-US" sz="2400" dirty="0" err="1"/>
              <a:t>ToR</a:t>
            </a:r>
            <a:r>
              <a:rPr lang="en-US" sz="2400" dirty="0"/>
              <a:t> Comment Status</a:t>
            </a:r>
          </a:p>
        </p:txBody>
      </p:sp>
      <p:graphicFrame>
        <p:nvGraphicFramePr>
          <p:cNvPr id="5" name="Table 4">
            <a:extLst>
              <a:ext uri="{FF2B5EF4-FFF2-40B4-BE49-F238E27FC236}">
                <a16:creationId xmlns:a16="http://schemas.microsoft.com/office/drawing/2014/main" id="{754C3394-B21C-4283-8945-E5F10EFFD2FA}"/>
              </a:ext>
            </a:extLst>
          </p:cNvPr>
          <p:cNvGraphicFramePr>
            <a:graphicFrameLocks noGrp="1"/>
          </p:cNvGraphicFramePr>
          <p:nvPr>
            <p:extLst>
              <p:ext uri="{D42A27DB-BD31-4B8C-83A1-F6EECF244321}">
                <p14:modId xmlns:p14="http://schemas.microsoft.com/office/powerpoint/2010/main" val="1123009610"/>
              </p:ext>
            </p:extLst>
          </p:nvPr>
        </p:nvGraphicFramePr>
        <p:xfrm>
          <a:off x="318190" y="1674437"/>
          <a:ext cx="8559800" cy="4389120"/>
        </p:xfrm>
        <a:graphic>
          <a:graphicData uri="http://schemas.openxmlformats.org/drawingml/2006/table">
            <a:tbl>
              <a:tblPr firstRow="1" bandRow="1"/>
              <a:tblGrid>
                <a:gridCol w="506214">
                  <a:extLst>
                    <a:ext uri="{9D8B030D-6E8A-4147-A177-3AD203B41FA5}">
                      <a16:colId xmlns:a16="http://schemas.microsoft.com/office/drawing/2014/main" val="1290130718"/>
                    </a:ext>
                  </a:extLst>
                </a:gridCol>
                <a:gridCol w="6666200">
                  <a:extLst>
                    <a:ext uri="{9D8B030D-6E8A-4147-A177-3AD203B41FA5}">
                      <a16:colId xmlns:a16="http://schemas.microsoft.com/office/drawing/2014/main" val="3547226079"/>
                    </a:ext>
                  </a:extLst>
                </a:gridCol>
                <a:gridCol w="1387386">
                  <a:extLst>
                    <a:ext uri="{9D8B030D-6E8A-4147-A177-3AD203B41FA5}">
                      <a16:colId xmlns:a16="http://schemas.microsoft.com/office/drawing/2014/main" val="3706342726"/>
                    </a:ext>
                  </a:extLst>
                </a:gridCol>
              </a:tblGrid>
              <a:tr h="200000">
                <a:tc>
                  <a:txBody>
                    <a:bodyPr/>
                    <a:lstStyle/>
                    <a:p>
                      <a:r>
                        <a:rPr lang="en-US" dirty="0"/>
                        <a:t>#</a:t>
                      </a:r>
                    </a:p>
                  </a:txBody>
                  <a:tcPr/>
                </a:tc>
                <a:tc>
                  <a:txBody>
                    <a:bodyPr/>
                    <a:lstStyle/>
                    <a:p>
                      <a:r>
                        <a:rPr lang="en-US" dirty="0"/>
                        <a:t>Comment</a:t>
                      </a:r>
                    </a:p>
                  </a:txBody>
                  <a:tcPr/>
                </a:tc>
                <a:tc>
                  <a:txBody>
                    <a:bodyPr/>
                    <a:lstStyle/>
                    <a:p>
                      <a:r>
                        <a:rPr lang="en-US" dirty="0"/>
                        <a:t>Resolution</a:t>
                      </a:r>
                    </a:p>
                  </a:txBody>
                  <a:tcPr/>
                </a:tc>
                <a:extLst>
                  <a:ext uri="{0D108BD9-81ED-4DB2-BD59-A6C34878D82A}">
                    <a16:rowId xmlns:a16="http://schemas.microsoft.com/office/drawing/2014/main" val="190890582"/>
                  </a:ext>
                </a:extLst>
              </a:tr>
              <a:tr h="370840">
                <a:tc>
                  <a:txBody>
                    <a:bodyPr/>
                    <a:lstStyle/>
                    <a:p>
                      <a:r>
                        <a:rPr lang="en-US" dirty="0">
                          <a:solidFill>
                            <a:schemeClr val="tx1"/>
                          </a:solidFill>
                        </a:rPr>
                        <a:t>39</a:t>
                      </a:r>
                    </a:p>
                  </a:txBody>
                  <a:tcPr/>
                </a:tc>
                <a:tc>
                  <a:txBody>
                    <a:bodyPr/>
                    <a:lstStyle/>
                    <a:p>
                      <a:r>
                        <a:rPr lang="en-US" b="0" i="0" u="none" strike="noStrike" dirty="0">
                          <a:solidFill>
                            <a:schemeClr val="tx1"/>
                          </a:solidFill>
                          <a:effectLst/>
                          <a:latin typeface="+mn-lt"/>
                          <a:ea typeface="+mn-ea"/>
                          <a:cs typeface="+mn-cs"/>
                        </a:rPr>
                        <a:t>Most of the ToR refers to the iTC Chair when referencing the Chairperson. However, Lines 171 and 172 (Section 8.2) talks about Chairpersons. The ToR should be consistent in how it refers to the iTC Chair</a:t>
                      </a:r>
                      <a:endParaRPr lang="en-US" dirty="0">
                        <a:solidFill>
                          <a:schemeClr val="tx1"/>
                        </a:solidFill>
                      </a:endParaRPr>
                    </a:p>
                  </a:txBody>
                  <a:tcPr/>
                </a:tc>
                <a:tc>
                  <a:txBody>
                    <a:bodyPr/>
                    <a:lstStyle/>
                    <a:p>
                      <a:r>
                        <a:rPr lang="en-US" dirty="0"/>
                        <a:t>Accepted</a:t>
                      </a:r>
                    </a:p>
                  </a:txBody>
                  <a:tcPr/>
                </a:tc>
                <a:extLst>
                  <a:ext uri="{0D108BD9-81ED-4DB2-BD59-A6C34878D82A}">
                    <a16:rowId xmlns:a16="http://schemas.microsoft.com/office/drawing/2014/main" val="918132828"/>
                  </a:ext>
                </a:extLst>
              </a:tr>
              <a:tr h="370840">
                <a:tc>
                  <a:txBody>
                    <a:bodyPr/>
                    <a:lstStyle/>
                    <a:p>
                      <a:r>
                        <a:rPr lang="en-US" dirty="0"/>
                        <a:t>40</a:t>
                      </a:r>
                    </a:p>
                  </a:txBody>
                  <a:tcPr/>
                </a:tc>
                <a:tc>
                  <a:txBody>
                    <a:bodyPr/>
                    <a:lstStyle/>
                    <a:p>
                      <a:pPr fontAlgn="base"/>
                      <a:r>
                        <a:rPr lang="en-US" b="0" i="0" u="none" strike="noStrike" dirty="0">
                          <a:solidFill>
                            <a:schemeClr val="tx1"/>
                          </a:solidFill>
                          <a:effectLst/>
                          <a:latin typeface="+mn-lt"/>
                          <a:ea typeface="+mn-ea"/>
                          <a:cs typeface="+mn-cs"/>
                        </a:rPr>
                        <a:t>Concerned about the process described in Section 7.6.2 for making technical decisions. Specifically, the Core SMEs should determine how to resolve the issue by consensus, and if no consensus is reached the iTC Chair should make the decision how to resolve the issue; then it should be up to the Technical Editor and original issuer on how to implement the resolution that is decided upon. Also, the Technical Editor should not be making the judgement what to do with the proposed solution; the iTC Chair should be doing that</a:t>
                      </a:r>
                    </a:p>
                  </a:txBody>
                  <a:tcPr/>
                </a:tc>
                <a:tc>
                  <a:txBody>
                    <a:bodyPr/>
                    <a:lstStyle/>
                    <a:p>
                      <a:r>
                        <a:rPr lang="en-US" dirty="0"/>
                        <a:t>Accepted</a:t>
                      </a:r>
                    </a:p>
                  </a:txBody>
                  <a:tcPr/>
                </a:tc>
                <a:extLst>
                  <a:ext uri="{0D108BD9-81ED-4DB2-BD59-A6C34878D82A}">
                    <a16:rowId xmlns:a16="http://schemas.microsoft.com/office/drawing/2014/main" val="4146796227"/>
                  </a:ext>
                </a:extLst>
              </a:tr>
            </a:tbl>
          </a:graphicData>
        </a:graphic>
      </p:graphicFrame>
    </p:spTree>
    <p:extLst>
      <p:ext uri="{BB962C8B-B14F-4D97-AF65-F5344CB8AC3E}">
        <p14:creationId xmlns:p14="http://schemas.microsoft.com/office/powerpoint/2010/main" val="1839178742"/>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Terms of Reference</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Rectangle 11">
            <a:extLst>
              <a:ext uri="{FF2B5EF4-FFF2-40B4-BE49-F238E27FC236}">
                <a16:creationId xmlns:a16="http://schemas.microsoft.com/office/drawing/2014/main" id="{8C96F268-0449-4D39-ABAA-C041CBD291C8}"/>
              </a:ext>
            </a:extLst>
          </p:cNvPr>
          <p:cNvSpPr/>
          <p:nvPr/>
        </p:nvSpPr>
        <p:spPr>
          <a:xfrm>
            <a:off x="355389" y="1092815"/>
            <a:ext cx="4003275" cy="430887"/>
          </a:xfrm>
          <a:prstGeom prst="rect">
            <a:avLst/>
          </a:prstGeom>
        </p:spPr>
        <p:txBody>
          <a:bodyPr wrap="none">
            <a:spAutoFit/>
          </a:bodyPr>
          <a:lstStyle/>
          <a:p>
            <a:pPr marL="0" indent="0" fontAlgn="ctr">
              <a:buNone/>
            </a:pPr>
            <a:r>
              <a:rPr lang="en-US" sz="2200" dirty="0"/>
              <a:t>HCD TC </a:t>
            </a:r>
            <a:r>
              <a:rPr lang="en-US" sz="2200" dirty="0" err="1"/>
              <a:t>ToR</a:t>
            </a:r>
            <a:r>
              <a:rPr lang="en-US" sz="2200" dirty="0"/>
              <a:t> Comment Status</a:t>
            </a:r>
          </a:p>
        </p:txBody>
      </p:sp>
      <p:graphicFrame>
        <p:nvGraphicFramePr>
          <p:cNvPr id="4" name="Table 3">
            <a:extLst>
              <a:ext uri="{FF2B5EF4-FFF2-40B4-BE49-F238E27FC236}">
                <a16:creationId xmlns:a16="http://schemas.microsoft.com/office/drawing/2014/main" id="{611C57CD-F2C6-44E8-AC12-3BC71AD8335F}"/>
              </a:ext>
            </a:extLst>
          </p:cNvPr>
          <p:cNvGraphicFramePr>
            <a:graphicFrameLocks noGrp="1"/>
          </p:cNvGraphicFramePr>
          <p:nvPr>
            <p:extLst>
              <p:ext uri="{D42A27DB-BD31-4B8C-83A1-F6EECF244321}">
                <p14:modId xmlns:p14="http://schemas.microsoft.com/office/powerpoint/2010/main" val="869981054"/>
              </p:ext>
            </p:extLst>
          </p:nvPr>
        </p:nvGraphicFramePr>
        <p:xfrm>
          <a:off x="311943" y="1548186"/>
          <a:ext cx="8559801" cy="4785360"/>
        </p:xfrm>
        <a:graphic>
          <a:graphicData uri="http://schemas.openxmlformats.org/drawingml/2006/table">
            <a:tbl>
              <a:tblPr firstRow="1" bandRow="1"/>
              <a:tblGrid>
                <a:gridCol w="505110">
                  <a:extLst>
                    <a:ext uri="{9D8B030D-6E8A-4147-A177-3AD203B41FA5}">
                      <a16:colId xmlns:a16="http://schemas.microsoft.com/office/drawing/2014/main" val="1235006682"/>
                    </a:ext>
                  </a:extLst>
                </a:gridCol>
                <a:gridCol w="6667115">
                  <a:extLst>
                    <a:ext uri="{9D8B030D-6E8A-4147-A177-3AD203B41FA5}">
                      <a16:colId xmlns:a16="http://schemas.microsoft.com/office/drawing/2014/main" val="3335028951"/>
                    </a:ext>
                  </a:extLst>
                </a:gridCol>
                <a:gridCol w="1387576">
                  <a:extLst>
                    <a:ext uri="{9D8B030D-6E8A-4147-A177-3AD203B41FA5}">
                      <a16:colId xmlns:a16="http://schemas.microsoft.com/office/drawing/2014/main" val="2020408556"/>
                    </a:ext>
                  </a:extLst>
                </a:gridCol>
              </a:tblGrid>
              <a:tr h="200000">
                <a:tc>
                  <a:txBody>
                    <a:bodyPr/>
                    <a:lstStyle/>
                    <a:p>
                      <a:r>
                        <a:rPr lang="en-US" dirty="0"/>
                        <a:t>#</a:t>
                      </a:r>
                    </a:p>
                  </a:txBody>
                  <a:tcPr/>
                </a:tc>
                <a:tc>
                  <a:txBody>
                    <a:bodyPr/>
                    <a:lstStyle/>
                    <a:p>
                      <a:r>
                        <a:rPr lang="en-US" dirty="0"/>
                        <a:t>Comment</a:t>
                      </a:r>
                    </a:p>
                  </a:txBody>
                  <a:tcPr/>
                </a:tc>
                <a:tc>
                  <a:txBody>
                    <a:bodyPr/>
                    <a:lstStyle/>
                    <a:p>
                      <a:r>
                        <a:rPr lang="en-US" dirty="0"/>
                        <a:t>Resolution</a:t>
                      </a:r>
                    </a:p>
                  </a:txBody>
                  <a:tcPr/>
                </a:tc>
                <a:extLst>
                  <a:ext uri="{0D108BD9-81ED-4DB2-BD59-A6C34878D82A}">
                    <a16:rowId xmlns:a16="http://schemas.microsoft.com/office/drawing/2014/main" val="4261670225"/>
                  </a:ext>
                </a:extLst>
              </a:tr>
              <a:tr h="370840">
                <a:tc>
                  <a:txBody>
                    <a:bodyPr/>
                    <a:lstStyle/>
                    <a:p>
                      <a:r>
                        <a:rPr lang="en-US" dirty="0"/>
                        <a:t>41</a:t>
                      </a:r>
                    </a:p>
                  </a:txBody>
                  <a:tcPr/>
                </a:tc>
                <a:tc>
                  <a:txBody>
                    <a:bodyPr/>
                    <a:lstStyle/>
                    <a:p>
                      <a:r>
                        <a:rPr lang="en-US" sz="1700" b="0" i="0" u="none" strike="noStrike" dirty="0">
                          <a:solidFill>
                            <a:schemeClr val="tx1"/>
                          </a:solidFill>
                          <a:effectLst/>
                          <a:latin typeface="+mn-lt"/>
                          <a:ea typeface="+mn-ea"/>
                          <a:cs typeface="+mn-cs"/>
                        </a:rPr>
                        <a:t>The ToR does not really talk about how persons are assigned to a given role (are they elected, do they volunteer, is there some other method used) and how long a person such as the iTC Chair stay in that role. I don't want to create a bureaucracy or a complicated process here, but the ToR should at least say something generic about this</a:t>
                      </a:r>
                      <a:endParaRPr lang="en-US" sz="1700" dirty="0"/>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700" dirty="0"/>
                        <a:t>Open – will leave to HCD iTC to address in ToR update</a:t>
                      </a:r>
                    </a:p>
                  </a:txBody>
                  <a:tcPr/>
                </a:tc>
                <a:extLst>
                  <a:ext uri="{0D108BD9-81ED-4DB2-BD59-A6C34878D82A}">
                    <a16:rowId xmlns:a16="http://schemas.microsoft.com/office/drawing/2014/main" val="2898713621"/>
                  </a:ext>
                </a:extLst>
              </a:tr>
              <a:tr h="370840">
                <a:tc>
                  <a:txBody>
                    <a:bodyPr/>
                    <a:lstStyle/>
                    <a:p>
                      <a:r>
                        <a:rPr lang="en-US" dirty="0"/>
                        <a:t>42</a:t>
                      </a:r>
                    </a:p>
                  </a:txBody>
                  <a:tcPr/>
                </a:tc>
                <a:tc>
                  <a:txBody>
                    <a:bodyPr/>
                    <a:lstStyle/>
                    <a:p>
                      <a:pPr fontAlgn="base"/>
                      <a:r>
                        <a:rPr lang="en-US" sz="1700" b="0" i="0" u="none" strike="noStrike" dirty="0">
                          <a:solidFill>
                            <a:schemeClr val="tx1"/>
                          </a:solidFill>
                          <a:effectLst/>
                          <a:latin typeface="+mn-lt"/>
                          <a:ea typeface="+mn-ea"/>
                          <a:cs typeface="+mn-cs"/>
                        </a:rPr>
                        <a:t>The ”Hardcopy Devices International Technical Community ‑ Key persons and affiliations”  document referenced in the ToR needs to be provided</a:t>
                      </a:r>
                    </a:p>
                  </a:txBody>
                  <a:tcPr/>
                </a:tc>
                <a:tc>
                  <a:txBody>
                    <a:bodyPr/>
                    <a:lstStyle/>
                    <a:p>
                      <a:r>
                        <a:rPr lang="en-US" sz="1700" dirty="0"/>
                        <a:t>Accepted</a:t>
                      </a:r>
                    </a:p>
                  </a:txBody>
                  <a:tcPr/>
                </a:tc>
                <a:extLst>
                  <a:ext uri="{0D108BD9-81ED-4DB2-BD59-A6C34878D82A}">
                    <a16:rowId xmlns:a16="http://schemas.microsoft.com/office/drawing/2014/main" val="652786876"/>
                  </a:ext>
                </a:extLst>
              </a:tr>
              <a:tr h="370840">
                <a:tc>
                  <a:txBody>
                    <a:bodyPr/>
                    <a:lstStyle/>
                    <a:p>
                      <a:r>
                        <a:rPr lang="en-US" dirty="0"/>
                        <a:t>49</a:t>
                      </a:r>
                    </a:p>
                  </a:txBody>
                  <a:tcPr/>
                </a:tc>
                <a:tc>
                  <a:txBody>
                    <a:bodyPr/>
                    <a:lstStyle/>
                    <a:p>
                      <a:r>
                        <a:rPr lang="en-US" sz="1700" b="0" i="0" u="none" strike="noStrike" dirty="0">
                          <a:solidFill>
                            <a:schemeClr val="tx1"/>
                          </a:solidFill>
                          <a:effectLst/>
                          <a:latin typeface="+mn-lt"/>
                          <a:ea typeface="+mn-ea"/>
                          <a:cs typeface="+mn-cs"/>
                        </a:rPr>
                        <a:t>There was a discussion at the 1/24 IDS Conference Call of what functions were applicable to an HCD in this context, whether Fax was an optional function or not, and whether the scope should include the ‘Transform’ function. It was agreed to relook at the ‘Scope’ statement in the ToR and revise as needed to address the comments</a:t>
                      </a:r>
                      <a:endParaRPr lang="en-US" sz="1700" dirty="0"/>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700" dirty="0"/>
                        <a:t>Rejected</a:t>
                      </a:r>
                    </a:p>
                  </a:txBody>
                  <a:tcPr/>
                </a:tc>
                <a:extLst>
                  <a:ext uri="{0D108BD9-81ED-4DB2-BD59-A6C34878D82A}">
                    <a16:rowId xmlns:a16="http://schemas.microsoft.com/office/drawing/2014/main" val="1033484267"/>
                  </a:ext>
                </a:extLst>
              </a:tr>
            </a:tbl>
          </a:graphicData>
        </a:graphic>
      </p:graphicFrame>
    </p:spTree>
    <p:extLst>
      <p:ext uri="{BB962C8B-B14F-4D97-AF65-F5344CB8AC3E}">
        <p14:creationId xmlns:p14="http://schemas.microsoft.com/office/powerpoint/2010/main" val="1245331397"/>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Terms of Reference</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Rectangle 11">
            <a:extLst>
              <a:ext uri="{FF2B5EF4-FFF2-40B4-BE49-F238E27FC236}">
                <a16:creationId xmlns:a16="http://schemas.microsoft.com/office/drawing/2014/main" id="{8C96F268-0449-4D39-ABAA-C041CBD291C8}"/>
              </a:ext>
            </a:extLst>
          </p:cNvPr>
          <p:cNvSpPr/>
          <p:nvPr/>
        </p:nvSpPr>
        <p:spPr>
          <a:xfrm>
            <a:off x="355389" y="1092815"/>
            <a:ext cx="4003275" cy="430887"/>
          </a:xfrm>
          <a:prstGeom prst="rect">
            <a:avLst/>
          </a:prstGeom>
        </p:spPr>
        <p:txBody>
          <a:bodyPr wrap="none">
            <a:spAutoFit/>
          </a:bodyPr>
          <a:lstStyle/>
          <a:p>
            <a:pPr marL="0" indent="0" fontAlgn="ctr">
              <a:buNone/>
            </a:pPr>
            <a:r>
              <a:rPr lang="en-US" sz="2200" dirty="0"/>
              <a:t>HCD TC </a:t>
            </a:r>
            <a:r>
              <a:rPr lang="en-US" sz="2200" dirty="0" err="1"/>
              <a:t>ToR</a:t>
            </a:r>
            <a:r>
              <a:rPr lang="en-US" sz="2200" dirty="0"/>
              <a:t> Comment Status</a:t>
            </a:r>
          </a:p>
        </p:txBody>
      </p:sp>
      <p:graphicFrame>
        <p:nvGraphicFramePr>
          <p:cNvPr id="3" name="Table 2">
            <a:extLst>
              <a:ext uri="{FF2B5EF4-FFF2-40B4-BE49-F238E27FC236}">
                <a16:creationId xmlns:a16="http://schemas.microsoft.com/office/drawing/2014/main" id="{5E26813A-4608-40EB-9C24-B6C4B905DBCF}"/>
              </a:ext>
            </a:extLst>
          </p:cNvPr>
          <p:cNvGraphicFramePr>
            <a:graphicFrameLocks noGrp="1"/>
          </p:cNvGraphicFramePr>
          <p:nvPr>
            <p:extLst>
              <p:ext uri="{D42A27DB-BD31-4B8C-83A1-F6EECF244321}">
                <p14:modId xmlns:p14="http://schemas.microsoft.com/office/powerpoint/2010/main" val="1138731581"/>
              </p:ext>
            </p:extLst>
          </p:nvPr>
        </p:nvGraphicFramePr>
        <p:xfrm>
          <a:off x="323056" y="1388110"/>
          <a:ext cx="8497888" cy="5273040"/>
        </p:xfrm>
        <a:graphic>
          <a:graphicData uri="http://schemas.openxmlformats.org/drawingml/2006/table">
            <a:tbl>
              <a:tblPr firstRow="1" bandRow="1"/>
              <a:tblGrid>
                <a:gridCol w="505292">
                  <a:extLst>
                    <a:ext uri="{9D8B030D-6E8A-4147-A177-3AD203B41FA5}">
                      <a16:colId xmlns:a16="http://schemas.microsoft.com/office/drawing/2014/main" val="3222599919"/>
                    </a:ext>
                  </a:extLst>
                </a:gridCol>
                <a:gridCol w="6604521">
                  <a:extLst>
                    <a:ext uri="{9D8B030D-6E8A-4147-A177-3AD203B41FA5}">
                      <a16:colId xmlns:a16="http://schemas.microsoft.com/office/drawing/2014/main" val="1186580782"/>
                    </a:ext>
                  </a:extLst>
                </a:gridCol>
                <a:gridCol w="1388075">
                  <a:extLst>
                    <a:ext uri="{9D8B030D-6E8A-4147-A177-3AD203B41FA5}">
                      <a16:colId xmlns:a16="http://schemas.microsoft.com/office/drawing/2014/main" val="3294025012"/>
                    </a:ext>
                  </a:extLst>
                </a:gridCol>
              </a:tblGrid>
              <a:tr h="0">
                <a:tc>
                  <a:txBody>
                    <a:bodyPr/>
                    <a:lstStyle/>
                    <a:p>
                      <a:r>
                        <a:rPr lang="en-US" dirty="0"/>
                        <a:t>#</a:t>
                      </a:r>
                    </a:p>
                  </a:txBody>
                  <a:tcPr/>
                </a:tc>
                <a:tc>
                  <a:txBody>
                    <a:bodyPr/>
                    <a:lstStyle/>
                    <a:p>
                      <a:r>
                        <a:rPr lang="en-US" sz="1700" dirty="0"/>
                        <a:t>Comment</a:t>
                      </a:r>
                    </a:p>
                  </a:txBody>
                  <a:tcPr/>
                </a:tc>
                <a:tc>
                  <a:txBody>
                    <a:bodyPr/>
                    <a:lstStyle/>
                    <a:p>
                      <a:r>
                        <a:rPr lang="en-US" sz="1700" dirty="0"/>
                        <a:t>Resolution</a:t>
                      </a:r>
                    </a:p>
                  </a:txBody>
                  <a:tcPr/>
                </a:tc>
                <a:extLst>
                  <a:ext uri="{0D108BD9-81ED-4DB2-BD59-A6C34878D82A}">
                    <a16:rowId xmlns:a16="http://schemas.microsoft.com/office/drawing/2014/main" val="76083748"/>
                  </a:ext>
                </a:extLst>
              </a:tr>
              <a:tr h="370840">
                <a:tc>
                  <a:txBody>
                    <a:bodyPr/>
                    <a:lstStyle/>
                    <a:p>
                      <a:r>
                        <a:rPr lang="en-US" sz="1600" dirty="0"/>
                        <a:t>50</a:t>
                      </a:r>
                    </a:p>
                  </a:txBody>
                  <a:tcPr/>
                </a:tc>
                <a:tc>
                  <a:txBody>
                    <a:bodyPr/>
                    <a:lstStyle/>
                    <a:p>
                      <a:r>
                        <a:rPr lang="en-US" sz="1600" b="0" i="0" u="none" strike="noStrike" dirty="0">
                          <a:solidFill>
                            <a:schemeClr val="tx1"/>
                          </a:solidFill>
                          <a:effectLst/>
                          <a:latin typeface="+mn-lt"/>
                          <a:ea typeface="+mn-ea"/>
                          <a:cs typeface="+mn-cs"/>
                        </a:rPr>
                        <a:t>One of the comments from the 1/24/19 IDS Conference Call was that instead of referencing Causeway in the ToR we just refer to an “approved collaboration tool” so we don’t have to revise the ToR if we change collaboration tools</a:t>
                      </a:r>
                      <a:endParaRPr lang="en-US" sz="1600" dirty="0"/>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600" dirty="0"/>
                        <a:t>Accepted</a:t>
                      </a:r>
                    </a:p>
                  </a:txBody>
                  <a:tcPr/>
                </a:tc>
                <a:extLst>
                  <a:ext uri="{0D108BD9-81ED-4DB2-BD59-A6C34878D82A}">
                    <a16:rowId xmlns:a16="http://schemas.microsoft.com/office/drawing/2014/main" val="3245956011"/>
                  </a:ext>
                </a:extLst>
              </a:tr>
              <a:tr h="370840">
                <a:tc>
                  <a:txBody>
                    <a:bodyPr/>
                    <a:lstStyle/>
                    <a:p>
                      <a:r>
                        <a:rPr lang="en-US" sz="1600" dirty="0"/>
                        <a:t>51</a:t>
                      </a:r>
                    </a:p>
                  </a:txBody>
                  <a:tcPr/>
                </a:tc>
                <a:tc>
                  <a:txBody>
                    <a:bodyPr/>
                    <a:lstStyle/>
                    <a:p>
                      <a:pPr fontAlgn="base"/>
                      <a:r>
                        <a:rPr lang="en-US" sz="1600" b="0" i="0" u="none" strike="noStrike" dirty="0">
                          <a:solidFill>
                            <a:schemeClr val="tx1"/>
                          </a:solidFill>
                          <a:effectLst/>
                          <a:latin typeface="+mn-lt"/>
                          <a:ea typeface="+mn-ea"/>
                          <a:cs typeface="+mn-cs"/>
                        </a:rPr>
                        <a:t>At the 1/24/19 IDS Conference Call, there was a long discussion about the rules around ‘Technical Decisions’ and how they are made. The consensus appeared to be that what was there now wasn’t correct, but we didn’t have an agreed-upon way to fix it. This will have to be an area the HCD TC will have to address</a:t>
                      </a:r>
                    </a:p>
                  </a:txBody>
                  <a:tcPr/>
                </a:tc>
                <a:tc>
                  <a:txBody>
                    <a:bodyPr/>
                    <a:lstStyle/>
                    <a:p>
                      <a:r>
                        <a:rPr lang="en-US" sz="1600" dirty="0"/>
                        <a:t>Accepted</a:t>
                      </a:r>
                    </a:p>
                  </a:txBody>
                  <a:tcPr/>
                </a:tc>
                <a:extLst>
                  <a:ext uri="{0D108BD9-81ED-4DB2-BD59-A6C34878D82A}">
                    <a16:rowId xmlns:a16="http://schemas.microsoft.com/office/drawing/2014/main" val="2102202216"/>
                  </a:ext>
                </a:extLst>
              </a:tr>
              <a:tr h="370840">
                <a:tc>
                  <a:txBody>
                    <a:bodyPr/>
                    <a:lstStyle/>
                    <a:p>
                      <a:r>
                        <a:rPr lang="en-US" sz="1600" dirty="0"/>
                        <a:t>52</a:t>
                      </a:r>
                    </a:p>
                  </a:txBody>
                  <a:tcPr/>
                </a:tc>
                <a:tc>
                  <a:txBody>
                    <a:bodyPr/>
                    <a:lstStyle/>
                    <a:p>
                      <a:r>
                        <a:rPr lang="en-US" sz="1600" b="0" i="0" u="none" strike="noStrike" dirty="0">
                          <a:solidFill>
                            <a:schemeClr val="tx1"/>
                          </a:solidFill>
                          <a:effectLst/>
                          <a:latin typeface="+mn-lt"/>
                          <a:ea typeface="+mn-ea"/>
                          <a:cs typeface="+mn-cs"/>
                        </a:rPr>
                        <a:t>It was suggested at the 1/24/19 IDS Conference Call that the ToR include in its ‘Voting’ discussion some wording around who can participate to vote in terms of meeting attendance; the concern was that we didn’t want to allow the case where someone joins the iTC, does not come to any meetings and then comes to a meeting where a vote is to be taken and votes against the proposal in question. No resolution was formulated here – again this will have to be an area the HCD TC will have to address</a:t>
                      </a:r>
                      <a:endParaRPr lang="en-US" sz="1600" dirty="0"/>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600" dirty="0"/>
                        <a:t>Open – will leave to HCD iTC to address in ToR update</a:t>
                      </a:r>
                    </a:p>
                  </a:txBody>
                  <a:tcPr/>
                </a:tc>
                <a:extLst>
                  <a:ext uri="{0D108BD9-81ED-4DB2-BD59-A6C34878D82A}">
                    <a16:rowId xmlns:a16="http://schemas.microsoft.com/office/drawing/2014/main" val="1906543514"/>
                  </a:ext>
                </a:extLst>
              </a:tr>
            </a:tbl>
          </a:graphicData>
        </a:graphic>
      </p:graphicFrame>
    </p:spTree>
    <p:extLst>
      <p:ext uri="{BB962C8B-B14F-4D97-AF65-F5344CB8AC3E}">
        <p14:creationId xmlns:p14="http://schemas.microsoft.com/office/powerpoint/2010/main" val="2339675996"/>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Terms of Reference</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Rectangle 11">
            <a:extLst>
              <a:ext uri="{FF2B5EF4-FFF2-40B4-BE49-F238E27FC236}">
                <a16:creationId xmlns:a16="http://schemas.microsoft.com/office/drawing/2014/main" id="{8C96F268-0449-4D39-ABAA-C041CBD291C8}"/>
              </a:ext>
            </a:extLst>
          </p:cNvPr>
          <p:cNvSpPr/>
          <p:nvPr/>
        </p:nvSpPr>
        <p:spPr>
          <a:xfrm>
            <a:off x="355389" y="1092815"/>
            <a:ext cx="4003275" cy="430887"/>
          </a:xfrm>
          <a:prstGeom prst="rect">
            <a:avLst/>
          </a:prstGeom>
        </p:spPr>
        <p:txBody>
          <a:bodyPr wrap="none">
            <a:spAutoFit/>
          </a:bodyPr>
          <a:lstStyle/>
          <a:p>
            <a:pPr marL="0" indent="0" fontAlgn="ctr">
              <a:buNone/>
            </a:pPr>
            <a:r>
              <a:rPr lang="en-US" sz="2200" dirty="0"/>
              <a:t>HCD TC </a:t>
            </a:r>
            <a:r>
              <a:rPr lang="en-US" sz="2200" dirty="0" err="1"/>
              <a:t>ToR</a:t>
            </a:r>
            <a:r>
              <a:rPr lang="en-US" sz="2200" dirty="0"/>
              <a:t> Comment Status</a:t>
            </a:r>
          </a:p>
        </p:txBody>
      </p:sp>
      <p:graphicFrame>
        <p:nvGraphicFramePr>
          <p:cNvPr id="2" name="Table 1">
            <a:extLst>
              <a:ext uri="{FF2B5EF4-FFF2-40B4-BE49-F238E27FC236}">
                <a16:creationId xmlns:a16="http://schemas.microsoft.com/office/drawing/2014/main" id="{6BA6C1FD-D5CD-4389-A51F-48A7E7CF6791}"/>
              </a:ext>
            </a:extLst>
          </p:cNvPr>
          <p:cNvGraphicFramePr>
            <a:graphicFrameLocks noGrp="1"/>
          </p:cNvGraphicFramePr>
          <p:nvPr>
            <p:extLst>
              <p:ext uri="{D42A27DB-BD31-4B8C-83A1-F6EECF244321}">
                <p14:modId xmlns:p14="http://schemas.microsoft.com/office/powerpoint/2010/main" val="3684587458"/>
              </p:ext>
            </p:extLst>
          </p:nvPr>
        </p:nvGraphicFramePr>
        <p:xfrm>
          <a:off x="135744" y="1523702"/>
          <a:ext cx="8819344" cy="3657600"/>
        </p:xfrm>
        <a:graphic>
          <a:graphicData uri="http://schemas.openxmlformats.org/drawingml/2006/table">
            <a:tbl>
              <a:tblPr firstRow="1" bandRow="1"/>
              <a:tblGrid>
                <a:gridCol w="520425">
                  <a:extLst>
                    <a:ext uri="{9D8B030D-6E8A-4147-A177-3AD203B41FA5}">
                      <a16:colId xmlns:a16="http://schemas.microsoft.com/office/drawing/2014/main" val="919031962"/>
                    </a:ext>
                  </a:extLst>
                </a:gridCol>
                <a:gridCol w="6869270">
                  <a:extLst>
                    <a:ext uri="{9D8B030D-6E8A-4147-A177-3AD203B41FA5}">
                      <a16:colId xmlns:a16="http://schemas.microsoft.com/office/drawing/2014/main" val="3076618608"/>
                    </a:ext>
                  </a:extLst>
                </a:gridCol>
                <a:gridCol w="1429649">
                  <a:extLst>
                    <a:ext uri="{9D8B030D-6E8A-4147-A177-3AD203B41FA5}">
                      <a16:colId xmlns:a16="http://schemas.microsoft.com/office/drawing/2014/main" val="4182924591"/>
                    </a:ext>
                  </a:extLst>
                </a:gridCol>
              </a:tblGrid>
              <a:tr h="200000">
                <a:tc>
                  <a:txBody>
                    <a:bodyPr/>
                    <a:lstStyle/>
                    <a:p>
                      <a:r>
                        <a:rPr lang="en-US" dirty="0"/>
                        <a:t>#</a:t>
                      </a:r>
                    </a:p>
                  </a:txBody>
                  <a:tcPr/>
                </a:tc>
                <a:tc>
                  <a:txBody>
                    <a:bodyPr/>
                    <a:lstStyle/>
                    <a:p>
                      <a:r>
                        <a:rPr lang="en-US" dirty="0"/>
                        <a:t>Comment</a:t>
                      </a:r>
                    </a:p>
                  </a:txBody>
                  <a:tcPr/>
                </a:tc>
                <a:tc>
                  <a:txBody>
                    <a:bodyPr/>
                    <a:lstStyle/>
                    <a:p>
                      <a:r>
                        <a:rPr lang="en-US" dirty="0"/>
                        <a:t>Resolution</a:t>
                      </a:r>
                    </a:p>
                  </a:txBody>
                  <a:tcPr/>
                </a:tc>
                <a:extLst>
                  <a:ext uri="{0D108BD9-81ED-4DB2-BD59-A6C34878D82A}">
                    <a16:rowId xmlns:a16="http://schemas.microsoft.com/office/drawing/2014/main" val="3732743738"/>
                  </a:ext>
                </a:extLst>
              </a:tr>
              <a:tr h="370840">
                <a:tc>
                  <a:txBody>
                    <a:bodyPr/>
                    <a:lstStyle/>
                    <a:p>
                      <a:r>
                        <a:rPr lang="en-US" dirty="0"/>
                        <a:t>53</a:t>
                      </a:r>
                    </a:p>
                  </a:txBody>
                  <a:tcPr/>
                </a:tc>
                <a:tc>
                  <a:txBody>
                    <a:bodyPr/>
                    <a:lstStyle/>
                    <a:p>
                      <a:r>
                        <a:rPr lang="en-US" b="0" i="0" u="none" strike="noStrike" dirty="0">
                          <a:solidFill>
                            <a:schemeClr val="tx1"/>
                          </a:solidFill>
                          <a:effectLst/>
                          <a:latin typeface="+mn-lt"/>
                          <a:ea typeface="+mn-ea"/>
                          <a:cs typeface="+mn-cs"/>
                        </a:rPr>
                        <a:t>At the 1/24/19 PWG IDS Conference Call it was pointed out all the different types of SMEs mentioned in the TOR, but that only the Core SMEs are included in the technical decisions. We agreed that the whole SME discussion should be simplified in the ToR</a:t>
                      </a:r>
                      <a:endParaRPr lang="en-US" dirty="0"/>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dirty="0"/>
                        <a:t>Withdrawn</a:t>
                      </a:r>
                    </a:p>
                  </a:txBody>
                  <a:tcPr/>
                </a:tc>
                <a:extLst>
                  <a:ext uri="{0D108BD9-81ED-4DB2-BD59-A6C34878D82A}">
                    <a16:rowId xmlns:a16="http://schemas.microsoft.com/office/drawing/2014/main" val="1277285447"/>
                  </a:ext>
                </a:extLst>
              </a:tr>
              <a:tr h="370840">
                <a:tc>
                  <a:txBody>
                    <a:bodyPr/>
                    <a:lstStyle/>
                    <a:p>
                      <a:r>
                        <a:rPr lang="en-US" dirty="0"/>
                        <a:t>62</a:t>
                      </a:r>
                    </a:p>
                  </a:txBody>
                  <a:tcPr/>
                </a:tc>
                <a:tc>
                  <a:txBody>
                    <a:bodyPr/>
                    <a:lstStyle/>
                    <a:p>
                      <a:pPr fontAlgn="base"/>
                      <a:r>
                        <a:rPr lang="en-US" b="0" i="0" u="none" strike="noStrike" dirty="0">
                          <a:solidFill>
                            <a:schemeClr val="tx1"/>
                          </a:solidFill>
                          <a:effectLst/>
                          <a:latin typeface="+mn-lt"/>
                          <a:ea typeface="+mn-ea"/>
                          <a:cs typeface="+mn-cs"/>
                        </a:rPr>
                        <a:t>Since we may or may not be able to continue indefinitely with the Causeway tool, we shouldn't make specific reference to it in the ToR</a:t>
                      </a:r>
                    </a:p>
                  </a:txBody>
                  <a:tcPr/>
                </a:tc>
                <a:tc>
                  <a:txBody>
                    <a:bodyPr/>
                    <a:lstStyle/>
                    <a:p>
                      <a:r>
                        <a:rPr lang="en-US" dirty="0"/>
                        <a:t>Accepted</a:t>
                      </a:r>
                    </a:p>
                  </a:txBody>
                  <a:tcPr/>
                </a:tc>
                <a:extLst>
                  <a:ext uri="{0D108BD9-81ED-4DB2-BD59-A6C34878D82A}">
                    <a16:rowId xmlns:a16="http://schemas.microsoft.com/office/drawing/2014/main" val="755211536"/>
                  </a:ext>
                </a:extLst>
              </a:tr>
              <a:tr h="370840">
                <a:tc>
                  <a:txBody>
                    <a:bodyPr/>
                    <a:lstStyle/>
                    <a:p>
                      <a:r>
                        <a:rPr lang="en-US" dirty="0"/>
                        <a:t>63</a:t>
                      </a:r>
                    </a:p>
                  </a:txBody>
                  <a:tcPr/>
                </a:tc>
                <a:tc>
                  <a:txBody>
                    <a:bodyPr/>
                    <a:lstStyle/>
                    <a:p>
                      <a:pPr fontAlgn="base"/>
                      <a:r>
                        <a:rPr lang="en-US" b="0" i="0" u="none" strike="noStrike" dirty="0">
                          <a:solidFill>
                            <a:schemeClr val="tx1"/>
                          </a:solidFill>
                          <a:effectLst/>
                          <a:latin typeface="+mn-lt"/>
                          <a:ea typeface="+mn-ea"/>
                          <a:cs typeface="+mn-cs"/>
                        </a:rPr>
                        <a:t>This covers the whole of sections 7.6 and 7.7. Propose that we pretty much copy what is in the OSPP TC ToR section 6.2 to replace our existing sections 7.6 and 7.7</a:t>
                      </a:r>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dirty="0"/>
                        <a:t>Accepted</a:t>
                      </a:r>
                      <a:r>
                        <a:rPr lang="en-US" baseline="30000" dirty="0"/>
                        <a:t>1</a:t>
                      </a:r>
                    </a:p>
                  </a:txBody>
                  <a:tcPr/>
                </a:tc>
                <a:extLst>
                  <a:ext uri="{0D108BD9-81ED-4DB2-BD59-A6C34878D82A}">
                    <a16:rowId xmlns:a16="http://schemas.microsoft.com/office/drawing/2014/main" val="35886922"/>
                  </a:ext>
                </a:extLst>
              </a:tr>
            </a:tbl>
          </a:graphicData>
        </a:graphic>
      </p:graphicFrame>
      <p:sp>
        <p:nvSpPr>
          <p:cNvPr id="13" name="TextBox 12">
            <a:extLst>
              <a:ext uri="{FF2B5EF4-FFF2-40B4-BE49-F238E27FC236}">
                <a16:creationId xmlns:a16="http://schemas.microsoft.com/office/drawing/2014/main" id="{CD9CD439-04B3-44BA-A266-247A493F5153}"/>
              </a:ext>
            </a:extLst>
          </p:cNvPr>
          <p:cNvSpPr txBox="1"/>
          <p:nvPr/>
        </p:nvSpPr>
        <p:spPr bwMode="auto">
          <a:xfrm>
            <a:off x="21236" y="5334298"/>
            <a:ext cx="8933852" cy="584775"/>
          </a:xfrm>
          <a:prstGeom prst="rect">
            <a:avLst/>
          </a:prstGeom>
          <a:noFill/>
        </p:spPr>
        <p:txBody>
          <a:bodyPr wrap="square" rtlCol="0">
            <a:spAutoFit/>
          </a:bodyPr>
          <a:lstStyle/>
          <a:p>
            <a:r>
              <a:rPr lang="en-US" baseline="30000" dirty="0"/>
              <a:t>1</a:t>
            </a:r>
            <a:r>
              <a:rPr lang="en-US" dirty="0"/>
              <a:t>This was superseded by need to address HCD WG comment (#70) about decision process; original text was restored </a:t>
            </a:r>
          </a:p>
        </p:txBody>
      </p:sp>
    </p:spTree>
    <p:extLst>
      <p:ext uri="{BB962C8B-B14F-4D97-AF65-F5344CB8AC3E}">
        <p14:creationId xmlns:p14="http://schemas.microsoft.com/office/powerpoint/2010/main" val="292742939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a:sym typeface="Verdana" charset="0"/>
              </a:rPr>
              <a:t>Chair:</a:t>
            </a:r>
          </a:p>
          <a:p>
            <a:pPr marL="782638" lvl="1" eaLnBrk="1" hangingPunct="1">
              <a:buFont typeface="Verdana" charset="0"/>
              <a:buChar char="•"/>
              <a:defRPr/>
            </a:pPr>
            <a:r>
              <a:rPr lang="en-US" altLang="en-US" dirty="0">
                <a:sym typeface="Verdana" charset="0"/>
              </a:rPr>
              <a:t>Alan Sukert (Xerox)</a:t>
            </a:r>
          </a:p>
          <a:p>
            <a:pPr eaLnBrk="1" hangingPunct="1">
              <a:buFont typeface="Verdana" charset="0"/>
              <a:buChar char="•"/>
              <a:defRPr/>
            </a:pPr>
            <a:r>
              <a:rPr lang="en-US" altLang="en-US" dirty="0">
                <a:sym typeface="Verdana" charset="0"/>
              </a:rPr>
              <a:t>Vice-Chair:</a:t>
            </a:r>
          </a:p>
          <a:p>
            <a:pPr marL="782638" lvl="1" eaLnBrk="1" hangingPunct="1">
              <a:buFont typeface="Verdana" charset="0"/>
              <a:buChar char="•"/>
              <a:defRPr/>
            </a:pPr>
            <a:r>
              <a:rPr lang="en-US" altLang="en-US" dirty="0">
                <a:sym typeface="Verdana" charset="0"/>
              </a:rPr>
              <a:t>Brian Smithson (Ricoh)</a:t>
            </a:r>
          </a:p>
          <a:p>
            <a:pPr eaLnBrk="1" hangingPunct="1">
              <a:buFont typeface="Verdana" charset="0"/>
              <a:buChar char="•"/>
              <a:defRPr/>
            </a:pPr>
            <a:r>
              <a:rPr lang="en-US" altLang="en-US" dirty="0">
                <a:sym typeface="Verdana" charset="0"/>
              </a:rPr>
              <a:t>Secretary:</a:t>
            </a:r>
          </a:p>
          <a:p>
            <a:pPr marL="782638" lvl="1" eaLnBrk="1" hangingPunct="1">
              <a:buFont typeface="Verdana" charset="0"/>
              <a:buChar char="•"/>
              <a:defRPr/>
            </a:pPr>
            <a:r>
              <a:rPr lang="en-US" altLang="en-US" dirty="0">
                <a:sym typeface="Verdana" charset="0"/>
              </a:rPr>
              <a:t>Alan Sukert (Xerox)</a:t>
            </a:r>
          </a:p>
          <a:p>
            <a:pPr marL="433388" eaLnBrk="1" hangingPunct="1">
              <a:buFont typeface="Verdana" charset="0"/>
              <a:buChar char="•"/>
              <a:defRPr/>
            </a:pPr>
            <a:r>
              <a:rPr lang="en-US" altLang="en-US" dirty="0">
                <a:sym typeface="Verdana" charset="0"/>
              </a:rPr>
              <a:t>Document Editor:</a:t>
            </a:r>
          </a:p>
          <a:p>
            <a:pPr marL="782638" lvl="1" eaLnBrk="1" hangingPunct="1">
              <a:buFont typeface="Verdana" charset="0"/>
              <a:buChar char="•"/>
              <a:defRPr/>
            </a:pPr>
            <a:r>
              <a:rPr lang="en-US" altLang="en-US" dirty="0">
                <a:sym typeface="Verdana" charset="0"/>
              </a:rPr>
              <a:t>Ira McDonald (High North) – HCD Security Guide</a:t>
            </a:r>
          </a:p>
        </p:txBody>
      </p:sp>
    </p:spTree>
    <p:extLst>
      <p:ext uri="{BB962C8B-B14F-4D97-AF65-F5344CB8AC3E}">
        <p14:creationId xmlns:p14="http://schemas.microsoft.com/office/powerpoint/2010/main" val="427676790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Terms of Reference</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Rectangle 11">
            <a:extLst>
              <a:ext uri="{FF2B5EF4-FFF2-40B4-BE49-F238E27FC236}">
                <a16:creationId xmlns:a16="http://schemas.microsoft.com/office/drawing/2014/main" id="{8C96F268-0449-4D39-ABAA-C041CBD291C8}"/>
              </a:ext>
            </a:extLst>
          </p:cNvPr>
          <p:cNvSpPr/>
          <p:nvPr/>
        </p:nvSpPr>
        <p:spPr>
          <a:xfrm>
            <a:off x="355389" y="1092815"/>
            <a:ext cx="4003275" cy="430887"/>
          </a:xfrm>
          <a:prstGeom prst="rect">
            <a:avLst/>
          </a:prstGeom>
        </p:spPr>
        <p:txBody>
          <a:bodyPr wrap="none">
            <a:spAutoFit/>
          </a:bodyPr>
          <a:lstStyle/>
          <a:p>
            <a:pPr marL="0" indent="0" fontAlgn="ctr">
              <a:buNone/>
            </a:pPr>
            <a:r>
              <a:rPr lang="en-US" sz="2200" dirty="0"/>
              <a:t>HCD TC </a:t>
            </a:r>
            <a:r>
              <a:rPr lang="en-US" sz="2200" dirty="0" err="1"/>
              <a:t>ToR</a:t>
            </a:r>
            <a:r>
              <a:rPr lang="en-US" sz="2200" dirty="0"/>
              <a:t> Comment Status</a:t>
            </a:r>
          </a:p>
        </p:txBody>
      </p:sp>
      <p:graphicFrame>
        <p:nvGraphicFramePr>
          <p:cNvPr id="4" name="Table 3">
            <a:extLst>
              <a:ext uri="{FF2B5EF4-FFF2-40B4-BE49-F238E27FC236}">
                <a16:creationId xmlns:a16="http://schemas.microsoft.com/office/drawing/2014/main" id="{2C2A4955-A892-4161-977D-E42490337B87}"/>
              </a:ext>
            </a:extLst>
          </p:cNvPr>
          <p:cNvGraphicFramePr>
            <a:graphicFrameLocks noGrp="1"/>
          </p:cNvGraphicFramePr>
          <p:nvPr>
            <p:extLst>
              <p:ext uri="{D42A27DB-BD31-4B8C-83A1-F6EECF244321}">
                <p14:modId xmlns:p14="http://schemas.microsoft.com/office/powerpoint/2010/main" val="2319569429"/>
              </p:ext>
            </p:extLst>
          </p:nvPr>
        </p:nvGraphicFramePr>
        <p:xfrm>
          <a:off x="246571" y="1554479"/>
          <a:ext cx="8661399" cy="2377440"/>
        </p:xfrm>
        <a:graphic>
          <a:graphicData uri="http://schemas.openxmlformats.org/drawingml/2006/table">
            <a:tbl>
              <a:tblPr firstRow="1" bandRow="1"/>
              <a:tblGrid>
                <a:gridCol w="511105">
                  <a:extLst>
                    <a:ext uri="{9D8B030D-6E8A-4147-A177-3AD203B41FA5}">
                      <a16:colId xmlns:a16="http://schemas.microsoft.com/office/drawing/2014/main" val="2331671587"/>
                    </a:ext>
                  </a:extLst>
                </a:gridCol>
                <a:gridCol w="6746249">
                  <a:extLst>
                    <a:ext uri="{9D8B030D-6E8A-4147-A177-3AD203B41FA5}">
                      <a16:colId xmlns:a16="http://schemas.microsoft.com/office/drawing/2014/main" val="3696160522"/>
                    </a:ext>
                  </a:extLst>
                </a:gridCol>
                <a:gridCol w="1404045">
                  <a:extLst>
                    <a:ext uri="{9D8B030D-6E8A-4147-A177-3AD203B41FA5}">
                      <a16:colId xmlns:a16="http://schemas.microsoft.com/office/drawing/2014/main" val="2318432547"/>
                    </a:ext>
                  </a:extLst>
                </a:gridCol>
              </a:tblGrid>
              <a:tr h="200000">
                <a:tc>
                  <a:txBody>
                    <a:bodyPr/>
                    <a:lstStyle/>
                    <a:p>
                      <a:r>
                        <a:rPr lang="en-US" dirty="0"/>
                        <a:t>#</a:t>
                      </a:r>
                    </a:p>
                  </a:txBody>
                  <a:tcPr/>
                </a:tc>
                <a:tc>
                  <a:txBody>
                    <a:bodyPr/>
                    <a:lstStyle/>
                    <a:p>
                      <a:r>
                        <a:rPr lang="en-US" dirty="0"/>
                        <a:t>Comment</a:t>
                      </a:r>
                    </a:p>
                  </a:txBody>
                  <a:tcPr/>
                </a:tc>
                <a:tc>
                  <a:txBody>
                    <a:bodyPr/>
                    <a:lstStyle/>
                    <a:p>
                      <a:r>
                        <a:rPr lang="en-US" dirty="0"/>
                        <a:t>Resolution</a:t>
                      </a:r>
                    </a:p>
                  </a:txBody>
                  <a:tcPr/>
                </a:tc>
                <a:extLst>
                  <a:ext uri="{0D108BD9-81ED-4DB2-BD59-A6C34878D82A}">
                    <a16:rowId xmlns:a16="http://schemas.microsoft.com/office/drawing/2014/main" val="1446302565"/>
                  </a:ext>
                </a:extLst>
              </a:tr>
              <a:tr h="370840">
                <a:tc>
                  <a:txBody>
                    <a:bodyPr/>
                    <a:lstStyle/>
                    <a:p>
                      <a:r>
                        <a:rPr lang="en-US" dirty="0"/>
                        <a:t>70</a:t>
                      </a:r>
                    </a:p>
                  </a:txBody>
                  <a:tcPr/>
                </a:tc>
                <a:tc>
                  <a:txBody>
                    <a:bodyPr/>
                    <a:lstStyle/>
                    <a:p>
                      <a:r>
                        <a:rPr lang="en-US" b="0" i="0" u="none" strike="noStrike" dirty="0">
                          <a:solidFill>
                            <a:schemeClr val="tx1"/>
                          </a:solidFill>
                          <a:effectLst/>
                          <a:latin typeface="+mn-lt"/>
                          <a:ea typeface="+mn-ea"/>
                          <a:cs typeface="+mn-cs"/>
                        </a:rPr>
                        <a:t>Address more specific voting procedures including on-line/off-line voting. For example, there may exist a situation that parts of iTC members are attended at a face-to-face meeting and decisions made by voting. Then the iTC may need a rule for valid ballot. For decisions through Internet voting, the procedure may need the minimum limit date for responding</a:t>
                      </a:r>
                      <a:endParaRPr lang="en-US" dirty="0"/>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dirty="0"/>
                        <a:t>Accepted</a:t>
                      </a:r>
                    </a:p>
                  </a:txBody>
                  <a:tcPr/>
                </a:tc>
                <a:extLst>
                  <a:ext uri="{0D108BD9-81ED-4DB2-BD59-A6C34878D82A}">
                    <a16:rowId xmlns:a16="http://schemas.microsoft.com/office/drawing/2014/main" val="2229339797"/>
                  </a:ext>
                </a:extLst>
              </a:tr>
            </a:tbl>
          </a:graphicData>
        </a:graphic>
      </p:graphicFrame>
    </p:spTree>
    <p:extLst>
      <p:ext uri="{BB962C8B-B14F-4D97-AF65-F5344CB8AC3E}">
        <p14:creationId xmlns:p14="http://schemas.microsoft.com/office/powerpoint/2010/main" val="2437457890"/>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a:t>
            </a:r>
            <a:r>
              <a:rPr lang="en-US" dirty="0" err="1"/>
              <a:t>iTC</a:t>
            </a:r>
            <a:r>
              <a:rPr lang="en-US" dirty="0"/>
              <a:t> Status – “Key Persons” List</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5" y="1244600"/>
            <a:ext cx="8845755" cy="5257800"/>
          </a:xfrm>
        </p:spPr>
        <p:txBody>
          <a:bodyPr rIns="132080"/>
          <a:lstStyle/>
          <a:p>
            <a:pPr fontAlgn="ctr"/>
            <a:r>
              <a:rPr lang="en-US" dirty="0"/>
              <a:t>HCD TC (Kwangwoo Lee) requested several HCD stakeholders to invite the SME(s) list of HCD </a:t>
            </a:r>
            <a:r>
              <a:rPr lang="en-US" dirty="0" err="1"/>
              <a:t>iTC</a:t>
            </a:r>
            <a:r>
              <a:rPr lang="en-US" dirty="0"/>
              <a:t>. According to the feedbacks of each organization, HCD TC created a draft Hardcopy Device International Technical Community – Key persons and affiliations</a:t>
            </a:r>
          </a:p>
          <a:p>
            <a:pPr lvl="1" fontAlgn="ctr"/>
            <a:r>
              <a:rPr lang="en-US" sz="2000" dirty="0"/>
              <a:t>Made key roles ‘TBD’ </a:t>
            </a:r>
          </a:p>
          <a:p>
            <a:pPr fontAlgn="ctr"/>
            <a:r>
              <a:rPr lang="en-US" dirty="0"/>
              <a:t>Document submitted to HCD WG and accepted. Will be forwarded to CCDB.</a:t>
            </a:r>
          </a:p>
          <a:p>
            <a:pPr fontAlgn="ctr"/>
            <a:r>
              <a:rPr lang="en-US" dirty="0"/>
              <a:t>The Status of Subject Matter Experts </a:t>
            </a:r>
          </a:p>
          <a:p>
            <a:pPr lvl="1" fontAlgn="ctr"/>
            <a:r>
              <a:rPr lang="en-US" dirty="0"/>
              <a:t>Industry SMEs: 26 members 11 organizations</a:t>
            </a:r>
          </a:p>
          <a:p>
            <a:pPr lvl="1" fontAlgn="ctr"/>
            <a:r>
              <a:rPr lang="en-US" dirty="0"/>
              <a:t>Lab SMEs: 15 members 9 organizations</a:t>
            </a:r>
          </a:p>
          <a:p>
            <a:pPr lvl="1" fontAlgn="ctr"/>
            <a:r>
              <a:rPr lang="en-US" dirty="0"/>
              <a:t>Certification Body SMEs: 3 members 2 schemes (KR, JP)</a:t>
            </a:r>
          </a:p>
          <a:p>
            <a:pPr lvl="2" fontAlgn="ctr"/>
            <a:r>
              <a:rPr lang="en-US" dirty="0"/>
              <a:t>Waiting the official feedback from 2 schemes (US, SE)</a:t>
            </a:r>
          </a:p>
          <a:p>
            <a:pPr lvl="1" fontAlgn="ctr"/>
            <a:r>
              <a:rPr lang="en-US" dirty="0"/>
              <a:t>Other SMEs: 4 members (IEEE-ISTO PWG experts/Biometric </a:t>
            </a:r>
            <a:r>
              <a:rPr lang="en-US" dirty="0" err="1"/>
              <a:t>iTC</a:t>
            </a:r>
            <a:r>
              <a:rPr lang="en-US" dirty="0"/>
              <a:t> expert</a:t>
            </a:r>
          </a:p>
        </p:txBody>
      </p:sp>
    </p:spTree>
    <p:extLst>
      <p:ext uri="{BB962C8B-B14F-4D97-AF65-F5344CB8AC3E}">
        <p14:creationId xmlns:p14="http://schemas.microsoft.com/office/powerpoint/2010/main" val="78011017"/>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3140075"/>
            <a:ext cx="8648137" cy="577850"/>
          </a:xfrm>
        </p:spPr>
        <p:txBody>
          <a:bodyPr>
            <a:noAutofit/>
          </a:bodyPr>
          <a:lstStyle/>
          <a:p>
            <a:pPr marL="39688" indent="0" algn="ctr">
              <a:buNone/>
            </a:pPr>
            <a:r>
              <a:rPr lang="en-US" sz="3000" b="1" dirty="0"/>
              <a:t>HCD TC to HCD </a:t>
            </a:r>
            <a:r>
              <a:rPr lang="en-US" sz="3000" b="1" dirty="0" err="1"/>
              <a:t>iTC</a:t>
            </a:r>
            <a:r>
              <a:rPr lang="en-US" sz="3000" b="1" dirty="0"/>
              <a:t> Transition</a:t>
            </a:r>
          </a:p>
          <a:p>
            <a:pPr marL="39688" indent="0">
              <a:buNone/>
            </a:pPr>
            <a:endParaRPr lang="en-US" dirty="0"/>
          </a:p>
        </p:txBody>
      </p:sp>
    </p:spTree>
    <p:extLst>
      <p:ext uri="{BB962C8B-B14F-4D97-AF65-F5344CB8AC3E}">
        <p14:creationId xmlns:p14="http://schemas.microsoft.com/office/powerpoint/2010/main" val="1819224624"/>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HCD TC </a:t>
            </a:r>
            <a:r>
              <a:rPr lang="en-US" sz="3200" dirty="0">
                <a:sym typeface="Wingdings" panose="05000000000000000000" pitchFamily="2" charset="2"/>
              </a:rPr>
              <a:t> HCD </a:t>
            </a:r>
            <a:r>
              <a:rPr lang="en-US" sz="3200" dirty="0" err="1">
                <a:sym typeface="Wingdings" panose="05000000000000000000" pitchFamily="2" charset="2"/>
              </a:rPr>
              <a:t>iTC</a:t>
            </a:r>
            <a:r>
              <a:rPr lang="en-US" sz="3200" dirty="0">
                <a:sym typeface="Wingdings" panose="05000000000000000000" pitchFamily="2" charset="2"/>
              </a:rPr>
              <a:t> Transition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dirty="0"/>
              <a:t>Questions that need to be addressed:</a:t>
            </a:r>
          </a:p>
          <a:p>
            <a:pPr lvl="1"/>
            <a:r>
              <a:rPr lang="en-US" sz="2000" dirty="0"/>
              <a:t>Leadership</a:t>
            </a:r>
          </a:p>
          <a:p>
            <a:pPr lvl="2"/>
            <a:r>
              <a:rPr lang="en-US" sz="1900" dirty="0"/>
              <a:t>Probably the most important question now -- who will take on the following roles defined in the </a:t>
            </a:r>
            <a:r>
              <a:rPr lang="en-US" sz="1900" dirty="0" err="1"/>
              <a:t>ToR</a:t>
            </a:r>
            <a:r>
              <a:rPr lang="en-US" sz="1900" dirty="0"/>
              <a:t>:</a:t>
            </a:r>
          </a:p>
          <a:p>
            <a:pPr lvl="3"/>
            <a:r>
              <a:rPr lang="en-US" sz="1900" dirty="0" err="1"/>
              <a:t>iTC</a:t>
            </a:r>
            <a:r>
              <a:rPr lang="en-US" sz="1900" dirty="0"/>
              <a:t> Chair</a:t>
            </a:r>
          </a:p>
          <a:p>
            <a:pPr lvl="3"/>
            <a:r>
              <a:rPr lang="en-US" sz="1900" dirty="0"/>
              <a:t>ITC Deputy Chair</a:t>
            </a:r>
          </a:p>
          <a:p>
            <a:pPr lvl="3"/>
            <a:r>
              <a:rPr lang="en-US" sz="1900" dirty="0"/>
              <a:t>Record Manager (aka “Secretary”)</a:t>
            </a:r>
          </a:p>
          <a:p>
            <a:pPr lvl="3"/>
            <a:r>
              <a:rPr lang="en-US" sz="1900" dirty="0"/>
              <a:t>Technical Editor(s)</a:t>
            </a:r>
          </a:p>
          <a:p>
            <a:pPr lvl="2"/>
            <a:r>
              <a:rPr lang="en-US" sz="1900" dirty="0"/>
              <a:t>How do we determine who takes each role and when will that occur</a:t>
            </a:r>
          </a:p>
          <a:p>
            <a:pPr lvl="2"/>
            <a:r>
              <a:rPr lang="en-US" sz="1900" dirty="0"/>
              <a:t>How long the terms of office will be for each of these roles</a:t>
            </a:r>
          </a:p>
          <a:p>
            <a:pPr lvl="2"/>
            <a:r>
              <a:rPr lang="en-US" sz="1900" dirty="0"/>
              <a:t>The original thought was that theses roles would be “voluntary” in terms of how they are assigned and the term would be for as long as the volunteers wanted to serve in that role. Do we (or should we) make this more formal?</a:t>
            </a:r>
          </a:p>
          <a:p>
            <a:pPr lvl="1"/>
            <a:endParaRPr lang="en-US" sz="2200" dirty="0"/>
          </a:p>
        </p:txBody>
      </p:sp>
    </p:spTree>
    <p:extLst>
      <p:ext uri="{BB962C8B-B14F-4D97-AF65-F5344CB8AC3E}">
        <p14:creationId xmlns:p14="http://schemas.microsoft.com/office/powerpoint/2010/main" val="2790212352"/>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HCD TC </a:t>
            </a:r>
            <a:r>
              <a:rPr lang="en-US" sz="3200" dirty="0">
                <a:sym typeface="Wingdings" panose="05000000000000000000" pitchFamily="2" charset="2"/>
              </a:rPr>
              <a:t> HCD </a:t>
            </a:r>
            <a:r>
              <a:rPr lang="en-US" sz="3200" dirty="0" err="1">
                <a:sym typeface="Wingdings" panose="05000000000000000000" pitchFamily="2" charset="2"/>
              </a:rPr>
              <a:t>iTC</a:t>
            </a:r>
            <a:r>
              <a:rPr lang="en-US" sz="3200" dirty="0">
                <a:sym typeface="Wingdings" panose="05000000000000000000" pitchFamily="2" charset="2"/>
              </a:rPr>
              <a:t> Transition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dirty="0"/>
              <a:t>Questions that need to be addressed:</a:t>
            </a:r>
          </a:p>
          <a:p>
            <a:pPr lvl="1"/>
            <a:r>
              <a:rPr lang="en-US" sz="2000" dirty="0"/>
              <a:t>What </a:t>
            </a:r>
            <a:r>
              <a:rPr lang="en-US" sz="2000" dirty="0" err="1"/>
              <a:t>iTC</a:t>
            </a:r>
            <a:r>
              <a:rPr lang="en-US" sz="2000" dirty="0"/>
              <a:t> or TC, if any, should we pattern the formation and processes of the HCD </a:t>
            </a:r>
            <a:r>
              <a:rPr lang="en-US" sz="2000" dirty="0" err="1"/>
              <a:t>iTC</a:t>
            </a:r>
            <a:r>
              <a:rPr lang="en-US" sz="2000" dirty="0"/>
              <a:t> after –</a:t>
            </a:r>
          </a:p>
          <a:p>
            <a:pPr lvl="2"/>
            <a:r>
              <a:rPr lang="en-US" sz="2000" dirty="0"/>
              <a:t>Network Device</a:t>
            </a:r>
          </a:p>
          <a:p>
            <a:pPr lvl="2"/>
            <a:r>
              <a:rPr lang="en-US" sz="2000" dirty="0"/>
              <a:t>Full Drive Encryption</a:t>
            </a:r>
          </a:p>
          <a:p>
            <a:pPr lvl="2"/>
            <a:r>
              <a:rPr lang="en-US" sz="2000" dirty="0"/>
              <a:t>OS</a:t>
            </a:r>
          </a:p>
          <a:p>
            <a:pPr lvl="2"/>
            <a:r>
              <a:rPr lang="en-US" sz="2000" dirty="0"/>
              <a:t>Some other TC</a:t>
            </a:r>
          </a:p>
          <a:p>
            <a:pPr lvl="2"/>
            <a:r>
              <a:rPr lang="en-US" sz="2000" dirty="0"/>
              <a:t>None of the above</a:t>
            </a:r>
          </a:p>
          <a:p>
            <a:pPr lvl="1"/>
            <a:r>
              <a:rPr lang="en-US" sz="2000" dirty="0"/>
              <a:t>Should the HCD </a:t>
            </a:r>
            <a:r>
              <a:rPr lang="en-US" sz="2000" dirty="0" err="1"/>
              <a:t>iTC</a:t>
            </a:r>
            <a:r>
              <a:rPr lang="en-US" sz="2000" dirty="0"/>
              <a:t> implement some type of “NIT” process like the ND </a:t>
            </a:r>
            <a:r>
              <a:rPr lang="en-US" sz="2000" dirty="0" err="1"/>
              <a:t>iTC</a:t>
            </a:r>
            <a:r>
              <a:rPr lang="en-US" sz="2000" dirty="0"/>
              <a:t> has where a small team develops any interpretations needed? If so, how soon after formation of the </a:t>
            </a:r>
            <a:r>
              <a:rPr lang="en-US" sz="2000" dirty="0" err="1"/>
              <a:t>iTC</a:t>
            </a:r>
            <a:endParaRPr lang="en-US" sz="2000" dirty="0"/>
          </a:p>
          <a:p>
            <a:pPr lvl="1"/>
            <a:endParaRPr lang="en-US" sz="2200" dirty="0"/>
          </a:p>
        </p:txBody>
      </p:sp>
    </p:spTree>
    <p:extLst>
      <p:ext uri="{BB962C8B-B14F-4D97-AF65-F5344CB8AC3E}">
        <p14:creationId xmlns:p14="http://schemas.microsoft.com/office/powerpoint/2010/main" val="1202125183"/>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HCD TC </a:t>
            </a:r>
            <a:r>
              <a:rPr lang="en-US" sz="3200" dirty="0">
                <a:sym typeface="Wingdings" panose="05000000000000000000" pitchFamily="2" charset="2"/>
              </a:rPr>
              <a:t> HCD </a:t>
            </a:r>
            <a:r>
              <a:rPr lang="en-US" sz="3200" dirty="0" err="1">
                <a:sym typeface="Wingdings" panose="05000000000000000000" pitchFamily="2" charset="2"/>
              </a:rPr>
              <a:t>iTC</a:t>
            </a:r>
            <a:r>
              <a:rPr lang="en-US" sz="3200" dirty="0">
                <a:sym typeface="Wingdings" panose="05000000000000000000" pitchFamily="2" charset="2"/>
              </a:rPr>
              <a:t> Transition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dirty="0"/>
              <a:t>Questions that need to be addressed:</a:t>
            </a:r>
          </a:p>
          <a:p>
            <a:pPr lvl="1"/>
            <a:r>
              <a:rPr lang="en-US" sz="2000" dirty="0"/>
              <a:t>How should we handle comments against the </a:t>
            </a:r>
            <a:r>
              <a:rPr lang="en-US" sz="2000" dirty="0" err="1"/>
              <a:t>cPP</a:t>
            </a:r>
            <a:r>
              <a:rPr lang="en-US" sz="2000" dirty="0"/>
              <a:t> drafts?</a:t>
            </a:r>
          </a:p>
          <a:p>
            <a:pPr lvl="1"/>
            <a:r>
              <a:rPr lang="en-US" sz="2000" dirty="0"/>
              <a:t>How often should the HCD </a:t>
            </a:r>
            <a:r>
              <a:rPr lang="en-US" sz="2000" dirty="0" err="1"/>
              <a:t>iTC</a:t>
            </a:r>
            <a:r>
              <a:rPr lang="en-US" sz="2000" dirty="0"/>
              <a:t> meet</a:t>
            </a:r>
          </a:p>
          <a:p>
            <a:pPr lvl="2"/>
            <a:r>
              <a:rPr lang="en-US" dirty="0"/>
              <a:t>We have the Spring and Fall Face-to-Face Meetings as part of the CCUF now; do we need additional Face-to-Face Meetings beyond these two</a:t>
            </a:r>
          </a:p>
          <a:p>
            <a:pPr lvl="3"/>
            <a:r>
              <a:rPr lang="en-US" sz="1600" dirty="0"/>
              <a:t>If so, where would we hold them</a:t>
            </a:r>
          </a:p>
          <a:p>
            <a:pPr lvl="2"/>
            <a:r>
              <a:rPr lang="en-US" dirty="0"/>
              <a:t>Should we have monthly Conference Calls, and if so how often</a:t>
            </a:r>
          </a:p>
          <a:p>
            <a:pPr lvl="1"/>
            <a:r>
              <a:rPr lang="en-US" sz="2000" dirty="0" err="1"/>
              <a:t>iTC</a:t>
            </a:r>
            <a:r>
              <a:rPr lang="en-US" sz="2000" dirty="0"/>
              <a:t> participation</a:t>
            </a:r>
          </a:p>
          <a:p>
            <a:pPr lvl="2"/>
            <a:r>
              <a:rPr lang="en-US" dirty="0"/>
              <a:t>Should we have some type of minimum participation requirement on the part of a voting entity to allow that entity to vote</a:t>
            </a:r>
          </a:p>
          <a:p>
            <a:pPr lvl="2"/>
            <a:r>
              <a:rPr lang="en-US" dirty="0"/>
              <a:t>How do we get as many vendors, labs and schemes as possible to participate in the </a:t>
            </a:r>
            <a:r>
              <a:rPr lang="en-US" dirty="0" err="1"/>
              <a:t>iTC</a:t>
            </a:r>
            <a:endParaRPr lang="en-US" dirty="0"/>
          </a:p>
          <a:p>
            <a:pPr lvl="1"/>
            <a:endParaRPr lang="en-US" sz="2200" dirty="0"/>
          </a:p>
        </p:txBody>
      </p:sp>
    </p:spTree>
    <p:extLst>
      <p:ext uri="{BB962C8B-B14F-4D97-AF65-F5344CB8AC3E}">
        <p14:creationId xmlns:p14="http://schemas.microsoft.com/office/powerpoint/2010/main" val="4008168006"/>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HCD TC </a:t>
            </a:r>
            <a:r>
              <a:rPr lang="en-US" sz="3200" dirty="0">
                <a:sym typeface="Wingdings" panose="05000000000000000000" pitchFamily="2" charset="2"/>
              </a:rPr>
              <a:t> HCD </a:t>
            </a:r>
            <a:r>
              <a:rPr lang="en-US" sz="3200" dirty="0" err="1">
                <a:sym typeface="Wingdings" panose="05000000000000000000" pitchFamily="2" charset="2"/>
              </a:rPr>
              <a:t>iTC</a:t>
            </a:r>
            <a:r>
              <a:rPr lang="en-US" sz="3200" dirty="0">
                <a:sym typeface="Wingdings" panose="05000000000000000000" pitchFamily="2" charset="2"/>
              </a:rPr>
              <a:t> Transition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dirty="0"/>
              <a:t>Questions that need to be addressed:</a:t>
            </a:r>
          </a:p>
          <a:p>
            <a:pPr lvl="1"/>
            <a:r>
              <a:rPr lang="en-US" sz="2000" dirty="0"/>
              <a:t>How often should we update the </a:t>
            </a:r>
            <a:r>
              <a:rPr lang="en-US" sz="2000" dirty="0" err="1"/>
              <a:t>ToR</a:t>
            </a:r>
            <a:r>
              <a:rPr lang="en-US" sz="2000" dirty="0"/>
              <a:t> </a:t>
            </a:r>
          </a:p>
          <a:p>
            <a:pPr lvl="1"/>
            <a:r>
              <a:rPr lang="en-US" sz="2000" dirty="0"/>
              <a:t>How often should we issue updates to the HCD </a:t>
            </a:r>
            <a:r>
              <a:rPr lang="en-US" sz="2000" dirty="0" err="1"/>
              <a:t>cPP</a:t>
            </a:r>
            <a:endParaRPr lang="en-US" sz="2000" dirty="0"/>
          </a:p>
          <a:p>
            <a:pPr lvl="2"/>
            <a:r>
              <a:rPr lang="en-US" dirty="0"/>
              <a:t>Major version update (e.g., 1.0 </a:t>
            </a:r>
            <a:r>
              <a:rPr lang="en-US" dirty="0">
                <a:sym typeface="Wingdings" panose="05000000000000000000" pitchFamily="2" charset="2"/>
              </a:rPr>
              <a:t> 2.0) once 1-2 years and minor updates at least once every six months</a:t>
            </a:r>
          </a:p>
          <a:p>
            <a:pPr lvl="2"/>
            <a:r>
              <a:rPr lang="en-US" dirty="0">
                <a:sym typeface="Wingdings" panose="05000000000000000000" pitchFamily="2" charset="2"/>
              </a:rPr>
              <a:t>Some other cadence</a:t>
            </a:r>
          </a:p>
          <a:p>
            <a:pPr lvl="1"/>
            <a:r>
              <a:rPr lang="en-US" sz="2000" dirty="0"/>
              <a:t>Other questions I haven’t thought about</a:t>
            </a:r>
          </a:p>
        </p:txBody>
      </p:sp>
    </p:spTree>
    <p:extLst>
      <p:ext uri="{BB962C8B-B14F-4D97-AF65-F5344CB8AC3E}">
        <p14:creationId xmlns:p14="http://schemas.microsoft.com/office/powerpoint/2010/main" val="1640970941"/>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155253" y="3140075"/>
            <a:ext cx="8648137" cy="577850"/>
          </a:xfrm>
        </p:spPr>
        <p:txBody>
          <a:bodyPr>
            <a:noAutofit/>
          </a:bodyPr>
          <a:lstStyle/>
          <a:p>
            <a:pPr marL="446088" lvl="1" indent="0" algn="ctr">
              <a:buNone/>
            </a:pPr>
            <a:r>
              <a:rPr lang="en-US" sz="3000" b="1" dirty="0"/>
              <a:t>HCD CPP v1.0</a:t>
            </a:r>
          </a:p>
        </p:txBody>
      </p:sp>
    </p:spTree>
    <p:extLst>
      <p:ext uri="{BB962C8B-B14F-4D97-AF65-F5344CB8AC3E}">
        <p14:creationId xmlns:p14="http://schemas.microsoft.com/office/powerpoint/2010/main" val="863202144"/>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48</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48</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r>
              <a:rPr lang="en-US" sz="2400" dirty="0"/>
              <a:t>When we start making a </a:t>
            </a:r>
            <a:r>
              <a:rPr lang="en-US" sz="2400" dirty="0" err="1"/>
              <a:t>cPP</a:t>
            </a:r>
            <a:r>
              <a:rPr lang="en-US" sz="2400" dirty="0"/>
              <a:t>, we will use HCD PP v1.1 as the starting place, then make changes as necessary:</a:t>
            </a:r>
          </a:p>
          <a:p>
            <a:pPr lvl="1"/>
            <a:r>
              <a:rPr lang="en-US" sz="2200" dirty="0"/>
              <a:t>Move assurance activities from HCD PP v1.1 to a supporting document</a:t>
            </a:r>
          </a:p>
          <a:p>
            <a:pPr lvl="1"/>
            <a:r>
              <a:rPr lang="en-US" sz="2200" dirty="0"/>
              <a:t>Internationalize references to NIST, FIPS, etc.</a:t>
            </a:r>
          </a:p>
          <a:p>
            <a:pPr lvl="1"/>
            <a:r>
              <a:rPr lang="en-US" sz="2200" dirty="0"/>
              <a:t>Include some issues on the HCD PP issues list that we deferred to the </a:t>
            </a:r>
            <a:r>
              <a:rPr lang="en-US" sz="2200" dirty="0" err="1"/>
              <a:t>cPP</a:t>
            </a:r>
            <a:endParaRPr lang="en-US" sz="2200" dirty="0"/>
          </a:p>
          <a:p>
            <a:r>
              <a:rPr lang="en-US" sz="2400" dirty="0"/>
              <a:t>Our Initial thoughts were that big changes like TLS1.3, use of packages or modules, etc. would likely be included over time in subsequent versions of the </a:t>
            </a:r>
            <a:r>
              <a:rPr lang="en-US" sz="2400" dirty="0" err="1"/>
              <a:t>cPP</a:t>
            </a:r>
            <a:r>
              <a:rPr lang="en-US" sz="2400" dirty="0"/>
              <a:t>. However, that needs to be reconsidered</a:t>
            </a:r>
          </a:p>
          <a:p>
            <a:pPr lvl="1"/>
            <a:endParaRPr lang="en-US" dirty="0"/>
          </a:p>
          <a:p>
            <a:endParaRPr lang="en-US" dirty="0"/>
          </a:p>
          <a:p>
            <a:endParaRPr lang="en-US" dirty="0"/>
          </a:p>
          <a:p>
            <a:endParaRPr lang="en-US" dirty="0"/>
          </a:p>
        </p:txBody>
      </p:sp>
    </p:spTree>
    <p:extLst>
      <p:ext uri="{BB962C8B-B14F-4D97-AF65-F5344CB8AC3E}">
        <p14:creationId xmlns:p14="http://schemas.microsoft.com/office/powerpoint/2010/main" val="687115950"/>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49</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49</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r>
              <a:rPr lang="en-US" dirty="0"/>
              <a:t>Issues that should be considered for HCD </a:t>
            </a:r>
            <a:r>
              <a:rPr lang="en-US" dirty="0" err="1"/>
              <a:t>cPP</a:t>
            </a:r>
            <a:r>
              <a:rPr lang="en-US" dirty="0"/>
              <a:t> v1.0</a:t>
            </a:r>
          </a:p>
          <a:p>
            <a:pPr lvl="1"/>
            <a:r>
              <a:rPr lang="en-US" sz="2000" dirty="0"/>
              <a:t>HCD PP v1.1 comments that are open or deferred</a:t>
            </a:r>
          </a:p>
          <a:p>
            <a:pPr lvl="1"/>
            <a:r>
              <a:rPr lang="en-US" sz="2000" dirty="0"/>
              <a:t>Parking Lot issues from the development of HCD PP v1.0 (see backup slides)</a:t>
            </a:r>
          </a:p>
          <a:p>
            <a:pPr lvl="1"/>
            <a:r>
              <a:rPr lang="en-US" sz="2000" dirty="0"/>
              <a:t>Impact of recently approved NIST SP 800-131A and NIST SP 800-56B updates as they relate to:</a:t>
            </a:r>
          </a:p>
          <a:p>
            <a:pPr lvl="2"/>
            <a:r>
              <a:rPr lang="en-US" dirty="0"/>
              <a:t>Sunset of cipher suites with SHA1</a:t>
            </a:r>
          </a:p>
          <a:p>
            <a:pPr lvl="2"/>
            <a:r>
              <a:rPr lang="en-US" dirty="0"/>
              <a:t>Sunset of cipher suites with RSA Key Generation with keys &lt; 2048 bits</a:t>
            </a:r>
          </a:p>
          <a:p>
            <a:pPr lvl="1"/>
            <a:r>
              <a:rPr lang="en-US" sz="2000" dirty="0"/>
              <a:t>Inclusion of requirement to include TLS 1.3 and removal of requirement to include TLS 1.1</a:t>
            </a:r>
          </a:p>
          <a:p>
            <a:pPr lvl="1"/>
            <a:r>
              <a:rPr lang="en-US" sz="2000" dirty="0"/>
              <a:t>Implementing the high-level requirements that are in the ESR approved by the CCDB</a:t>
            </a:r>
          </a:p>
          <a:p>
            <a:pPr lvl="1"/>
            <a:r>
              <a:rPr lang="en-US" sz="2000" dirty="0"/>
              <a:t>Updating Assurance Activities</a:t>
            </a:r>
          </a:p>
          <a:p>
            <a:endParaRPr lang="en-US" dirty="0"/>
          </a:p>
          <a:p>
            <a:endParaRPr lang="en-US" dirty="0"/>
          </a:p>
          <a:p>
            <a:endParaRPr lang="en-US" dirty="0"/>
          </a:p>
        </p:txBody>
      </p:sp>
    </p:spTree>
    <p:extLst>
      <p:ext uri="{BB962C8B-B14F-4D97-AF65-F5344CB8AC3E}">
        <p14:creationId xmlns:p14="http://schemas.microsoft.com/office/powerpoint/2010/main" val="201604865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1447800" y="3233850"/>
            <a:ext cx="5850731" cy="652350"/>
          </a:xfrm>
        </p:spPr>
        <p:txBody>
          <a:bodyPr>
            <a:normAutofit/>
          </a:bodyPr>
          <a:lstStyle/>
          <a:p>
            <a:pPr marL="39688" indent="0">
              <a:buNone/>
            </a:pPr>
            <a:r>
              <a:rPr lang="en-US" sz="3000" b="1" dirty="0"/>
              <a:t>HCD PP Version 1.1 Status</a:t>
            </a:r>
          </a:p>
        </p:txBody>
      </p:sp>
    </p:spTree>
    <p:extLst>
      <p:ext uri="{BB962C8B-B14F-4D97-AF65-F5344CB8AC3E}">
        <p14:creationId xmlns:p14="http://schemas.microsoft.com/office/powerpoint/2010/main" val="1352065942"/>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50</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50</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r>
              <a:rPr lang="en-US" dirty="0"/>
              <a:t>Issues that should be considered for HCD </a:t>
            </a:r>
            <a:r>
              <a:rPr lang="en-US" dirty="0" err="1"/>
              <a:t>cPP</a:t>
            </a:r>
            <a:r>
              <a:rPr lang="en-US" dirty="0"/>
              <a:t> v1.0</a:t>
            </a:r>
          </a:p>
          <a:p>
            <a:pPr lvl="1"/>
            <a:r>
              <a:rPr lang="en-US" sz="2000" dirty="0"/>
              <a:t>NIAP TLS Package</a:t>
            </a:r>
          </a:p>
          <a:p>
            <a:pPr lvl="2"/>
            <a:r>
              <a:rPr lang="en-US" dirty="0"/>
              <a:t>Splitting up of separate requirements for TLS as a client and TLS as a server. </a:t>
            </a:r>
          </a:p>
          <a:p>
            <a:pPr lvl="2"/>
            <a:r>
              <a:rPr lang="en-US" dirty="0"/>
              <a:t>Elimination of support for any ‘SHA’ TLS cypher suites except for TLS_RSA_WITH_AES_128_CBC_SHA </a:t>
            </a:r>
          </a:p>
          <a:p>
            <a:pPr lvl="2"/>
            <a:r>
              <a:rPr lang="en-US" dirty="0"/>
              <a:t>The selection of TLS supporting ‘mutual authentication’ and ‘session renegotiation and the TLS requirements for each of the two if either is supported.</a:t>
            </a:r>
          </a:p>
          <a:p>
            <a:pPr lvl="2"/>
            <a:r>
              <a:rPr lang="en-US" dirty="0"/>
              <a:t>New requirement for TLS as a client if any ECDHE or ECDHA cipher suites are selected in FCS_TLSS_EXT.5. </a:t>
            </a:r>
          </a:p>
          <a:p>
            <a:pPr lvl="2"/>
            <a:r>
              <a:rPr lang="en-US" dirty="0"/>
              <a:t>Inclusion by reference of FIA_X509_EXT.1 (X.509 Certificate Validation) and FIA_X509_EXT.2 (X.509 Certificate Authentication) from </a:t>
            </a:r>
            <a:r>
              <a:rPr lang="en-US" dirty="0" err="1"/>
              <a:t>NDcPP</a:t>
            </a:r>
            <a:r>
              <a:rPr lang="en-US" dirty="0"/>
              <a:t> (see backup slides)</a:t>
            </a:r>
          </a:p>
          <a:p>
            <a:endParaRPr lang="en-US" dirty="0"/>
          </a:p>
          <a:p>
            <a:endParaRPr lang="en-US" dirty="0"/>
          </a:p>
          <a:p>
            <a:endParaRPr lang="en-US" dirty="0"/>
          </a:p>
        </p:txBody>
      </p:sp>
    </p:spTree>
    <p:extLst>
      <p:ext uri="{BB962C8B-B14F-4D97-AF65-F5344CB8AC3E}">
        <p14:creationId xmlns:p14="http://schemas.microsoft.com/office/powerpoint/2010/main" val="2846686938"/>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51</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51</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r>
              <a:rPr lang="en-US" dirty="0"/>
              <a:t>Issues that should be considered for HCD </a:t>
            </a:r>
            <a:r>
              <a:rPr lang="en-US" dirty="0" err="1"/>
              <a:t>cPP</a:t>
            </a:r>
            <a:r>
              <a:rPr lang="en-US" dirty="0"/>
              <a:t> v1.0</a:t>
            </a:r>
          </a:p>
          <a:p>
            <a:pPr lvl="1"/>
            <a:r>
              <a:rPr lang="en-US" sz="2000" dirty="0"/>
              <a:t>Sync with requirements and assurance activities in </a:t>
            </a:r>
            <a:r>
              <a:rPr lang="en-US" sz="2000" dirty="0" err="1"/>
              <a:t>NDcPP</a:t>
            </a:r>
            <a:r>
              <a:rPr lang="en-US" sz="2000" dirty="0"/>
              <a:t> and FDE </a:t>
            </a:r>
            <a:r>
              <a:rPr lang="en-US" sz="2000" dirty="0" err="1"/>
              <a:t>cPP</a:t>
            </a:r>
            <a:r>
              <a:rPr lang="en-US" sz="2000" dirty="0"/>
              <a:t> updates (e.g., changes for </a:t>
            </a:r>
            <a:r>
              <a:rPr lang="en-US" sz="2000" dirty="0" err="1"/>
              <a:t>NDcPP</a:t>
            </a:r>
            <a:r>
              <a:rPr lang="en-US" sz="2000" dirty="0"/>
              <a:t> v2.1)</a:t>
            </a:r>
          </a:p>
          <a:p>
            <a:pPr lvl="1"/>
            <a:r>
              <a:rPr lang="en-US" sz="2000" dirty="0" err="1"/>
              <a:t>NDcPP</a:t>
            </a:r>
            <a:r>
              <a:rPr lang="en-US" sz="2000" dirty="0"/>
              <a:t> or FDE </a:t>
            </a:r>
            <a:r>
              <a:rPr lang="en-US" sz="2000" dirty="0" err="1"/>
              <a:t>cPP</a:t>
            </a:r>
            <a:r>
              <a:rPr lang="en-US" sz="2000" dirty="0"/>
              <a:t> SFRs that are not currently in HCD PP but could be in HCD </a:t>
            </a:r>
            <a:r>
              <a:rPr lang="en-US" sz="2000" dirty="0" err="1"/>
              <a:t>cPP</a:t>
            </a:r>
            <a:r>
              <a:rPr lang="en-US" sz="2000" dirty="0"/>
              <a:t> v1.0</a:t>
            </a:r>
          </a:p>
          <a:p>
            <a:pPr lvl="1"/>
            <a:r>
              <a:rPr lang="en-US" sz="2000" dirty="0"/>
              <a:t>Any new NIAP or JISEC Technical Decisions against the HCD PP</a:t>
            </a:r>
          </a:p>
          <a:p>
            <a:pPr lvl="1"/>
            <a:r>
              <a:rPr lang="en-US" sz="2000" dirty="0"/>
              <a:t>Any new NIAP or JISEC policies that impact HCD PP</a:t>
            </a:r>
          </a:p>
          <a:p>
            <a:pPr lvl="1"/>
            <a:r>
              <a:rPr lang="en-US" sz="2000" dirty="0"/>
              <a:t>Password policies to comply with the new California “password” law and NIST SP 800-171</a:t>
            </a:r>
          </a:p>
          <a:p>
            <a:pPr lvl="1"/>
            <a:r>
              <a:rPr lang="en-US" sz="2000" dirty="0"/>
              <a:t>Internationally-friendly crypto requirements that don’t rely on FIPS </a:t>
            </a:r>
          </a:p>
          <a:p>
            <a:pPr lvl="1"/>
            <a:r>
              <a:rPr lang="en-US" sz="2000" dirty="0"/>
              <a:t>Proposals from JBMIA</a:t>
            </a:r>
            <a:endParaRPr lang="en-US" dirty="0"/>
          </a:p>
          <a:p>
            <a:endParaRPr lang="en-US" dirty="0"/>
          </a:p>
        </p:txBody>
      </p:sp>
    </p:spTree>
    <p:extLst>
      <p:ext uri="{BB962C8B-B14F-4D97-AF65-F5344CB8AC3E}">
        <p14:creationId xmlns:p14="http://schemas.microsoft.com/office/powerpoint/2010/main" val="3517159138"/>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52</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52</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marL="0" indent="0">
              <a:buNone/>
            </a:pPr>
            <a:r>
              <a:rPr lang="en-US" dirty="0"/>
              <a:t>California “Password” Law</a:t>
            </a:r>
          </a:p>
          <a:p>
            <a:pPr lvl="1"/>
            <a:r>
              <a:rPr lang="en-US" dirty="0"/>
              <a:t>As of Jan 1, 2020 each connected device must ensure that either:</a:t>
            </a:r>
          </a:p>
          <a:p>
            <a:pPr lvl="2"/>
            <a:r>
              <a:rPr lang="en-US" dirty="0"/>
              <a:t>The preprogrammed (aka “default”) authentication password is unique to each device manufactured or</a:t>
            </a:r>
          </a:p>
          <a:p>
            <a:pPr lvl="2"/>
            <a:r>
              <a:rPr lang="en-US" dirty="0"/>
              <a:t>The device contains a security feature that requires a user to generate a new means of authentication (i.e., a new authentication password) before access is granted to the device for the first time</a:t>
            </a:r>
          </a:p>
          <a:p>
            <a:pPr marL="45720" indent="0">
              <a:buNone/>
            </a:pPr>
            <a:r>
              <a:rPr lang="en-US" dirty="0"/>
              <a:t>NIST SP 800-171</a:t>
            </a:r>
          </a:p>
          <a:p>
            <a:pPr marL="777240" lvl="1" indent="-457200"/>
            <a:r>
              <a:rPr lang="en-US" dirty="0"/>
              <a:t>As of Jan 1, 2018 requires among other things that we</a:t>
            </a:r>
          </a:p>
          <a:p>
            <a:pPr marL="1051560" lvl="2" indent="-457200"/>
            <a:r>
              <a:rPr lang="en-US" dirty="0"/>
              <a:t>Prohibit password use for a specified number of generations</a:t>
            </a:r>
          </a:p>
          <a:p>
            <a:pPr marL="1051560" lvl="2" indent="-457200"/>
            <a:r>
              <a:rPr lang="en-US" dirty="0"/>
              <a:t>Allow temporary password use for system logons with an immediate change to a permanent password</a:t>
            </a:r>
          </a:p>
        </p:txBody>
      </p:sp>
    </p:spTree>
    <p:extLst>
      <p:ext uri="{BB962C8B-B14F-4D97-AF65-F5344CB8AC3E}">
        <p14:creationId xmlns:p14="http://schemas.microsoft.com/office/powerpoint/2010/main" val="2542489081"/>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53</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53</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r>
              <a:rPr lang="en-US" dirty="0"/>
              <a:t>More Issues that should be considered for HCD </a:t>
            </a:r>
            <a:r>
              <a:rPr lang="en-US" dirty="0" err="1"/>
              <a:t>cPP</a:t>
            </a:r>
            <a:r>
              <a:rPr lang="en-US" dirty="0"/>
              <a:t> v1.0</a:t>
            </a:r>
          </a:p>
          <a:p>
            <a:pPr lvl="1"/>
            <a:r>
              <a:rPr lang="en-US" sz="2000" dirty="0"/>
              <a:t>Privacy issues (e.g., GDPR)</a:t>
            </a:r>
          </a:p>
          <a:p>
            <a:pPr lvl="1"/>
            <a:r>
              <a:rPr lang="en-US" sz="2000" dirty="0"/>
              <a:t>Use of TPMs</a:t>
            </a:r>
          </a:p>
          <a:p>
            <a:pPr lvl="1"/>
            <a:r>
              <a:rPr lang="en-US" sz="2000" dirty="0"/>
              <a:t>Securing the default configuration</a:t>
            </a:r>
          </a:p>
          <a:p>
            <a:pPr lvl="1"/>
            <a:r>
              <a:rPr lang="en-US" sz="2000" dirty="0"/>
              <a:t>Integrating the work of the CCDB Cryptographic Working Group’s cryptographic catalog</a:t>
            </a:r>
          </a:p>
          <a:p>
            <a:pPr lvl="1"/>
            <a:r>
              <a:rPr lang="en-US" sz="2000" dirty="0"/>
              <a:t>Use of ISO 19790 instead of FIPS 140-2</a:t>
            </a:r>
          </a:p>
          <a:p>
            <a:pPr lvl="1"/>
            <a:r>
              <a:rPr lang="en-US" sz="2000" dirty="0"/>
              <a:t>Implementing the latest NIST cryptographic algorithms and guidance</a:t>
            </a:r>
          </a:p>
          <a:p>
            <a:pPr lvl="1"/>
            <a:r>
              <a:rPr lang="en-US" sz="2000" dirty="0"/>
              <a:t>More specific requirements around the concepts of secure boot, roots of trust, etc. under the umbrella of a “trusted computing environment”</a:t>
            </a:r>
          </a:p>
          <a:p>
            <a:pPr lvl="1"/>
            <a:r>
              <a:rPr lang="en-US" sz="2000" dirty="0"/>
              <a:t>Dedicated security components</a:t>
            </a:r>
            <a:endParaRPr lang="en-US" dirty="0"/>
          </a:p>
        </p:txBody>
      </p:sp>
    </p:spTree>
    <p:extLst>
      <p:ext uri="{BB962C8B-B14F-4D97-AF65-F5344CB8AC3E}">
        <p14:creationId xmlns:p14="http://schemas.microsoft.com/office/powerpoint/2010/main" val="977242835"/>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54</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54</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r>
              <a:rPr lang="en-US" sz="2400" dirty="0"/>
              <a:t>Changes for </a:t>
            </a:r>
            <a:r>
              <a:rPr lang="en-US" sz="2400" dirty="0" err="1"/>
              <a:t>NDcPP</a:t>
            </a:r>
            <a:r>
              <a:rPr lang="en-US" sz="2400" dirty="0"/>
              <a:t> v2.1 that might be considered</a:t>
            </a:r>
          </a:p>
          <a:p>
            <a:pPr lvl="1"/>
            <a:r>
              <a:rPr lang="en-US" sz="2200" dirty="0"/>
              <a:t>Deletion of support for 192-bit TLS cipher suites and addition of two new TLS_DHE_RSA cipher suites</a:t>
            </a:r>
          </a:p>
          <a:p>
            <a:pPr lvl="1"/>
            <a:r>
              <a:rPr lang="en-US" sz="2200" dirty="0"/>
              <a:t>New NTP SFR</a:t>
            </a:r>
          </a:p>
          <a:p>
            <a:pPr lvl="1"/>
            <a:r>
              <a:rPr lang="en-US" sz="2200" dirty="0"/>
              <a:t>Addition of new encryption algorithms, authentication implementations and key exchange methods for SSH</a:t>
            </a:r>
          </a:p>
          <a:p>
            <a:pPr lvl="1"/>
            <a:r>
              <a:rPr lang="en-US" sz="2200" dirty="0"/>
              <a:t>Added additional management functions for possible selection, some of which we might want to look at for inclusion in HCD PP</a:t>
            </a:r>
          </a:p>
          <a:p>
            <a:pPr lvl="1"/>
            <a:r>
              <a:rPr lang="en-US" sz="2200" dirty="0"/>
              <a:t>Include requirements for authentication protocols like Kerberos and LDAP</a:t>
            </a:r>
          </a:p>
        </p:txBody>
      </p:sp>
    </p:spTree>
    <p:extLst>
      <p:ext uri="{BB962C8B-B14F-4D97-AF65-F5344CB8AC3E}">
        <p14:creationId xmlns:p14="http://schemas.microsoft.com/office/powerpoint/2010/main" val="2187108461"/>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55</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55</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r>
              <a:rPr lang="en-US" sz="2400" dirty="0"/>
              <a:t>Other Changes for </a:t>
            </a:r>
            <a:r>
              <a:rPr lang="en-US" sz="2400" dirty="0" err="1"/>
              <a:t>NDcPP</a:t>
            </a:r>
            <a:r>
              <a:rPr lang="en-US" sz="2400" dirty="0"/>
              <a:t> v2.1 that might be considered</a:t>
            </a:r>
          </a:p>
          <a:p>
            <a:pPr lvl="1"/>
            <a:r>
              <a:rPr lang="en-US" dirty="0"/>
              <a:t>FAU_GEN.1 – add the following requirements</a:t>
            </a:r>
          </a:p>
          <a:p>
            <a:pPr lvl="2"/>
            <a:r>
              <a:rPr lang="en-US" dirty="0"/>
              <a:t>• </a:t>
            </a:r>
            <a:r>
              <a:rPr lang="en-US" i="1" dirty="0"/>
              <a:t>Changes to TSF data related to configuration changes (in addition to the information that a change occurred it shall be logged what has been changed).</a:t>
            </a:r>
            <a:br>
              <a:rPr lang="en-US" i="1" dirty="0"/>
            </a:br>
            <a:r>
              <a:rPr lang="en-US" dirty="0"/>
              <a:t>• </a:t>
            </a:r>
            <a:r>
              <a:rPr lang="en-US" i="1" dirty="0"/>
              <a:t>Generating/import of, changing, or deleting of cryptographic keys (in addition to the action itself a unique key name or key reference shall be logged).</a:t>
            </a:r>
            <a:br>
              <a:rPr lang="en-US" i="1" dirty="0"/>
            </a:br>
            <a:r>
              <a:rPr lang="en-US" dirty="0"/>
              <a:t>• </a:t>
            </a:r>
            <a:r>
              <a:rPr lang="en-US" i="1" dirty="0"/>
              <a:t>Resetting passwords (name of related user account shall be logged)</a:t>
            </a:r>
          </a:p>
          <a:p>
            <a:pPr lvl="1"/>
            <a:r>
              <a:rPr lang="en-US" dirty="0"/>
              <a:t>Expand FAU_STG.1 to add proposal from JBMIA</a:t>
            </a:r>
          </a:p>
          <a:p>
            <a:pPr marL="446088" lvl="1" indent="0">
              <a:buNone/>
            </a:pPr>
            <a:endParaRPr lang="en-US" dirty="0"/>
          </a:p>
        </p:txBody>
      </p:sp>
    </p:spTree>
    <p:extLst>
      <p:ext uri="{BB962C8B-B14F-4D97-AF65-F5344CB8AC3E}">
        <p14:creationId xmlns:p14="http://schemas.microsoft.com/office/powerpoint/2010/main" val="2694208124"/>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56</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56</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lnSpcReduction="10000"/>
          </a:bodyPr>
          <a:lstStyle/>
          <a:p>
            <a:r>
              <a:rPr lang="en-US" sz="2400" dirty="0"/>
              <a:t>Other Changes for </a:t>
            </a:r>
            <a:r>
              <a:rPr lang="en-US" sz="2400" dirty="0" err="1"/>
              <a:t>NDcPP</a:t>
            </a:r>
            <a:r>
              <a:rPr lang="en-US" sz="2400" dirty="0"/>
              <a:t> v2.1 that might be considered</a:t>
            </a:r>
          </a:p>
          <a:p>
            <a:pPr lvl="1"/>
            <a:r>
              <a:rPr lang="en-US" dirty="0"/>
              <a:t>FPT_STM.1– add the following requirement</a:t>
            </a:r>
          </a:p>
          <a:p>
            <a:pPr lvl="2"/>
            <a:r>
              <a:rPr lang="en-US" b="1" dirty="0"/>
              <a:t>FPT_STM_EXT.1.2</a:t>
            </a:r>
            <a:r>
              <a:rPr lang="en-US" dirty="0"/>
              <a:t> The TSF shall [selection: allow the Security Administrator to set the time, </a:t>
            </a:r>
            <a:r>
              <a:rPr lang="en-US" dirty="0" err="1"/>
              <a:t>synchronise</a:t>
            </a:r>
            <a:r>
              <a:rPr lang="en-US" dirty="0"/>
              <a:t> time with </a:t>
            </a:r>
            <a:r>
              <a:rPr lang="en-US" i="1" dirty="0"/>
              <a:t>an NTP server</a:t>
            </a:r>
            <a:r>
              <a:rPr lang="en-US" dirty="0"/>
              <a:t>].</a:t>
            </a:r>
          </a:p>
          <a:p>
            <a:pPr lvl="1"/>
            <a:r>
              <a:rPr lang="en-US" dirty="0"/>
              <a:t>Modify FTA_SSL.3 to be like </a:t>
            </a:r>
            <a:r>
              <a:rPr lang="en-US" dirty="0" err="1"/>
              <a:t>NDcPP</a:t>
            </a:r>
            <a:r>
              <a:rPr lang="en-US" dirty="0"/>
              <a:t>:</a:t>
            </a:r>
          </a:p>
          <a:p>
            <a:pPr lvl="2"/>
            <a:r>
              <a:rPr lang="en-US" b="1" dirty="0"/>
              <a:t>FTA_SSL.3.1:</a:t>
            </a:r>
            <a:r>
              <a:rPr lang="en-US" dirty="0"/>
              <a:t> The TSF shall terminate a remote interactive session after a Security Administrator-configurable time interval of session inactivity</a:t>
            </a:r>
          </a:p>
          <a:p>
            <a:pPr lvl="1"/>
            <a:r>
              <a:rPr lang="en-US" dirty="0"/>
              <a:t>Add the following SSH SFR</a:t>
            </a:r>
          </a:p>
          <a:p>
            <a:pPr lvl="2"/>
            <a:r>
              <a:rPr lang="en-US" b="1" dirty="0"/>
              <a:t>FCS_SSHC_EXT.1.9</a:t>
            </a:r>
            <a:r>
              <a:rPr lang="en-US" dirty="0"/>
              <a:t> The TSF shall ensure that the SSH client authenticates the identity of the SSH server using a local database associating each host name with its corresponding public key or [selection:</a:t>
            </a:r>
            <a:r>
              <a:rPr lang="en-US" i="1" dirty="0"/>
              <a:t> a list of trusted certification authorities, no other methods</a:t>
            </a:r>
            <a:r>
              <a:rPr lang="en-US" dirty="0"/>
              <a:t>] as described in RFC 4251 section 4.1</a:t>
            </a:r>
          </a:p>
        </p:txBody>
      </p:sp>
    </p:spTree>
    <p:extLst>
      <p:ext uri="{BB962C8B-B14F-4D97-AF65-F5344CB8AC3E}">
        <p14:creationId xmlns:p14="http://schemas.microsoft.com/office/powerpoint/2010/main" val="317108406"/>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57</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57</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fontScale="92500" lnSpcReduction="20000"/>
          </a:bodyPr>
          <a:lstStyle/>
          <a:p>
            <a:r>
              <a:rPr lang="en-US" sz="2300" dirty="0"/>
              <a:t>Other Changes for </a:t>
            </a:r>
            <a:r>
              <a:rPr lang="en-US" sz="2300" dirty="0" err="1"/>
              <a:t>NDcPP</a:t>
            </a:r>
            <a:r>
              <a:rPr lang="en-US" sz="2300" dirty="0"/>
              <a:t> v2.1 that might be considered</a:t>
            </a:r>
          </a:p>
          <a:p>
            <a:pPr lvl="1"/>
            <a:r>
              <a:rPr lang="en-US" sz="2000" dirty="0"/>
              <a:t>Include the following IPsec SFRs</a:t>
            </a:r>
          </a:p>
          <a:p>
            <a:pPr lvl="2"/>
            <a:r>
              <a:rPr lang="en-US" sz="1500" b="1" dirty="0"/>
              <a:t>FCS_IPSEC_EXT.1.9 </a:t>
            </a:r>
            <a:r>
              <a:rPr lang="en-US" sz="1500" dirty="0"/>
              <a:t>The TSF shall generate the secret value x used in the IKE </a:t>
            </a:r>
            <a:r>
              <a:rPr lang="en-US" sz="1500" dirty="0" err="1"/>
              <a:t>DiffieHellman</a:t>
            </a:r>
            <a:r>
              <a:rPr lang="en-US" sz="1500" dirty="0"/>
              <a:t> key exchange (“x” in </a:t>
            </a:r>
            <a:r>
              <a:rPr lang="en-US" sz="1500" dirty="0" err="1"/>
              <a:t>g^x</a:t>
            </a:r>
            <a:r>
              <a:rPr lang="en-US" sz="1500" dirty="0"/>
              <a:t> mod p) using the random bit generator specified in FCS_RBG_EXT.1, and having a length of at least [</a:t>
            </a:r>
            <a:r>
              <a:rPr lang="en-US" sz="1500" i="1" dirty="0"/>
              <a:t>assignment: (one or more) number(s) of bits that is at least twice the security strength of the negotiated Diffie-Hellman group</a:t>
            </a:r>
            <a:r>
              <a:rPr lang="en-US" sz="1500" dirty="0"/>
              <a:t>] bits.</a:t>
            </a:r>
          </a:p>
          <a:p>
            <a:pPr lvl="2"/>
            <a:r>
              <a:rPr lang="en-US" sz="1500" b="1" dirty="0"/>
              <a:t>FCS_IPSEC_EXT.1.10 </a:t>
            </a:r>
            <a:r>
              <a:rPr lang="en-US" sz="1500" dirty="0"/>
              <a:t>The TSF shall generate </a:t>
            </a:r>
            <a:r>
              <a:rPr lang="en-US" sz="1500" dirty="0" err="1"/>
              <a:t>nonces</a:t>
            </a:r>
            <a:r>
              <a:rPr lang="en-US" sz="1500" dirty="0"/>
              <a:t> used in [selection: </a:t>
            </a:r>
            <a:r>
              <a:rPr lang="en-US" sz="1500" i="1" dirty="0"/>
              <a:t>IKEv1, IKEv2</a:t>
            </a:r>
            <a:r>
              <a:rPr lang="en-US" sz="1500" dirty="0"/>
              <a:t>] exchanges of length [selection:</a:t>
            </a:r>
            <a:br>
              <a:rPr lang="en-US" sz="1500" dirty="0"/>
            </a:br>
            <a:r>
              <a:rPr lang="en-US" sz="1500" dirty="0"/>
              <a:t>• </a:t>
            </a:r>
            <a:r>
              <a:rPr lang="en-US" sz="1500" i="1" dirty="0"/>
              <a:t>according to the security strength associated with the negotiated Diffie-Hellman group];</a:t>
            </a:r>
            <a:br>
              <a:rPr lang="en-US" sz="1500" i="1" dirty="0"/>
            </a:br>
            <a:r>
              <a:rPr lang="en-US" sz="1500" dirty="0"/>
              <a:t>• </a:t>
            </a:r>
            <a:r>
              <a:rPr lang="en-US" sz="1500" i="1" dirty="0"/>
              <a:t>at least 128 bits in size and at least half the output size of the negotiated</a:t>
            </a:r>
            <a:br>
              <a:rPr lang="en-US" sz="1500" i="1" dirty="0"/>
            </a:br>
            <a:r>
              <a:rPr lang="en-US" sz="1500" i="1" dirty="0"/>
              <a:t>pseudorandom function (PRF) hash</a:t>
            </a:r>
            <a:r>
              <a:rPr lang="en-US" sz="1500" dirty="0"/>
              <a:t>] .</a:t>
            </a:r>
          </a:p>
          <a:p>
            <a:pPr lvl="2"/>
            <a:r>
              <a:rPr lang="en-US" sz="1500" b="1" dirty="0"/>
              <a:t>FCS_IPSEC_EXT.1.12 </a:t>
            </a:r>
            <a:r>
              <a:rPr lang="en-US" sz="1500" dirty="0"/>
              <a:t>The TSF shall be able to ensure by default that the strength of the symmetric algorithm (in terms of the number of bits in the key) negotiated to protect the [selection: </a:t>
            </a:r>
            <a:r>
              <a:rPr lang="en-US" sz="1500" i="1" dirty="0"/>
              <a:t>IKEv1 Phase 1, IKEv2 IKE_SA</a:t>
            </a:r>
            <a:r>
              <a:rPr lang="en-US" sz="1500" dirty="0"/>
              <a:t>] connection is greater than or equal to the strength of the symmetric algorithm (in terms of the number of bits in the key) negotiated to protect the [selection: </a:t>
            </a:r>
            <a:r>
              <a:rPr lang="en-US" sz="1500" i="1" dirty="0"/>
              <a:t>IKEv1 Phase 2, IKEv2 CHILD_SA</a:t>
            </a:r>
            <a:r>
              <a:rPr lang="en-US" sz="1500" dirty="0"/>
              <a:t>] connection.</a:t>
            </a:r>
          </a:p>
          <a:p>
            <a:pPr lvl="2"/>
            <a:r>
              <a:rPr lang="en-US" sz="1500" b="1" dirty="0"/>
              <a:t>FCS_IPSEC_EXT.1.14 </a:t>
            </a:r>
            <a:r>
              <a:rPr lang="en-US" sz="1500" dirty="0"/>
              <a:t>The TSF shall only establish a trusted channel if the presented identifier in the received certificate matches the configured reference identifier, where the presented and reference identifiers are of the following types: [selection: </a:t>
            </a:r>
            <a:r>
              <a:rPr lang="en-US" sz="1500" i="1" dirty="0"/>
              <a:t>SAN: IP address, SAN: Fully Qualified Domain Name (FQDN), SAN: user FQDN, CN: IP Address, CN: Fully Qualified Domain Name (FQDN), CN: user FQDN, CN: Distinguished Name (DN)</a:t>
            </a:r>
            <a:r>
              <a:rPr lang="en-US" sz="1500" dirty="0"/>
              <a:t>] and [</a:t>
            </a:r>
            <a:r>
              <a:rPr lang="en-US" sz="1500" i="1" dirty="0"/>
              <a:t>selection: no other reference identifier type, [assignment: other supported reference identifier types]</a:t>
            </a:r>
            <a:r>
              <a:rPr lang="en-US" sz="1500" dirty="0"/>
              <a:t>].</a:t>
            </a:r>
          </a:p>
        </p:txBody>
      </p:sp>
    </p:spTree>
    <p:extLst>
      <p:ext uri="{BB962C8B-B14F-4D97-AF65-F5344CB8AC3E}">
        <p14:creationId xmlns:p14="http://schemas.microsoft.com/office/powerpoint/2010/main" val="3207777853"/>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58</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58</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fontScale="92500" lnSpcReduction="20000"/>
          </a:bodyPr>
          <a:lstStyle/>
          <a:p>
            <a:r>
              <a:rPr lang="en-US" sz="2400" dirty="0" err="1"/>
              <a:t>NDcPP</a:t>
            </a:r>
            <a:r>
              <a:rPr lang="en-US" sz="2400" dirty="0"/>
              <a:t> v2.1 SFRs not in HCD PP that could be considered for inclusion in HCD </a:t>
            </a:r>
            <a:r>
              <a:rPr lang="en-US" sz="2400" dirty="0" err="1"/>
              <a:t>cPP</a:t>
            </a:r>
            <a:r>
              <a:rPr lang="en-US" sz="2400" dirty="0"/>
              <a:t> v1.0 (full text in backup slides):</a:t>
            </a:r>
          </a:p>
          <a:p>
            <a:pPr lvl="1"/>
            <a:r>
              <a:rPr lang="en-US" sz="1900" dirty="0"/>
              <a:t>FAU_GEN.2 User identity association</a:t>
            </a:r>
          </a:p>
          <a:p>
            <a:pPr lvl="1"/>
            <a:r>
              <a:rPr lang="en-US" sz="1900" dirty="0"/>
              <a:t>FCS_CKM.2 Cryptographic Key Establishment (Refinement) </a:t>
            </a:r>
          </a:p>
          <a:p>
            <a:pPr lvl="1"/>
            <a:r>
              <a:rPr lang="en-US" sz="1900" dirty="0"/>
              <a:t>FIA_UAU_EXT.2 Password-based Authentication Mechanism</a:t>
            </a:r>
          </a:p>
          <a:p>
            <a:pPr lvl="1"/>
            <a:r>
              <a:rPr lang="en-US" dirty="0"/>
              <a:t>FIA_X509_EXT.3 X.509 Certificate Requests </a:t>
            </a:r>
            <a:endParaRPr lang="en-US" sz="1900" dirty="0"/>
          </a:p>
          <a:p>
            <a:pPr lvl="1"/>
            <a:r>
              <a:rPr lang="en-US" sz="1900" dirty="0"/>
              <a:t>FPT_APW_EXT.1 Protection of Administrator Passwords (would extend to all authentication passwords)</a:t>
            </a:r>
          </a:p>
          <a:p>
            <a:pPr lvl="1"/>
            <a:r>
              <a:rPr lang="en-US" sz="1900" dirty="0"/>
              <a:t>FAU_ STG.3/</a:t>
            </a:r>
            <a:r>
              <a:rPr lang="en-US" sz="1900" dirty="0" err="1"/>
              <a:t>LocSpace</a:t>
            </a:r>
            <a:r>
              <a:rPr lang="en-US" sz="1900" dirty="0"/>
              <a:t> Action in case of possible audit data loss </a:t>
            </a:r>
          </a:p>
          <a:p>
            <a:pPr lvl="1"/>
            <a:r>
              <a:rPr lang="en-US" sz="1900" dirty="0"/>
              <a:t>FCS_NTP_EXT.1 NTP Protocol</a:t>
            </a:r>
          </a:p>
          <a:p>
            <a:pPr lvl="1"/>
            <a:r>
              <a:rPr lang="en-US" sz="1900" dirty="0"/>
              <a:t>FPT_TST_EXT.2 	Self-tests based on certificates </a:t>
            </a:r>
          </a:p>
          <a:p>
            <a:pPr lvl="1"/>
            <a:r>
              <a:rPr lang="en-US" sz="1900" dirty="0"/>
              <a:t>FPT_TUD_EXT.2 Trusted Update based on certificates </a:t>
            </a:r>
          </a:p>
          <a:p>
            <a:pPr lvl="1"/>
            <a:r>
              <a:rPr lang="en-US" sz="1900" dirty="0"/>
              <a:t>FMT_MOF.1/</a:t>
            </a:r>
            <a:r>
              <a:rPr lang="en-US" sz="1900" dirty="0" err="1"/>
              <a:t>AutoUpdate</a:t>
            </a:r>
            <a:r>
              <a:rPr lang="en-US" sz="1900" dirty="0"/>
              <a:t>  Management of security functions </a:t>
            </a:r>
            <a:r>
              <a:rPr lang="en-US" sz="1900" dirty="0" err="1"/>
              <a:t>behaviour</a:t>
            </a:r>
            <a:r>
              <a:rPr lang="en-US" sz="1900" dirty="0"/>
              <a:t> </a:t>
            </a:r>
          </a:p>
          <a:p>
            <a:pPr lvl="1"/>
            <a:r>
              <a:rPr lang="en-US" sz="1900" dirty="0"/>
              <a:t>FMT_MOF.1/Functions  Management of security functions </a:t>
            </a:r>
            <a:r>
              <a:rPr lang="en-US" sz="1900" dirty="0" err="1"/>
              <a:t>behaviour</a:t>
            </a:r>
            <a:r>
              <a:rPr lang="en-US" sz="1900" dirty="0"/>
              <a:t> </a:t>
            </a:r>
          </a:p>
          <a:p>
            <a:pPr lvl="1"/>
            <a:r>
              <a:rPr lang="en-US" sz="1900" dirty="0"/>
              <a:t>FMT_MTD.1/</a:t>
            </a:r>
            <a:r>
              <a:rPr lang="en-US" sz="1900" dirty="0" err="1"/>
              <a:t>CryptoKeys</a:t>
            </a:r>
            <a:r>
              <a:rPr lang="en-US" sz="1900" dirty="0"/>
              <a:t> Management of TSF data </a:t>
            </a:r>
          </a:p>
        </p:txBody>
      </p:sp>
    </p:spTree>
    <p:extLst>
      <p:ext uri="{BB962C8B-B14F-4D97-AF65-F5344CB8AC3E}">
        <p14:creationId xmlns:p14="http://schemas.microsoft.com/office/powerpoint/2010/main" val="2634164177"/>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59</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iTC</a:t>
            </a:r>
            <a:r>
              <a:rPr lang="en-US" dirty="0"/>
              <a:t> and 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59</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r>
              <a:rPr lang="en-US" sz="2400" dirty="0"/>
              <a:t>Potential Schedule for creation of HCD </a:t>
            </a:r>
            <a:r>
              <a:rPr lang="en-US" sz="2400" dirty="0" err="1"/>
              <a:t>cPP</a:t>
            </a:r>
            <a:r>
              <a:rPr lang="en-US" sz="2400" dirty="0"/>
              <a:t> v1.0</a:t>
            </a:r>
          </a:p>
          <a:p>
            <a:pPr lvl="1"/>
            <a:r>
              <a:rPr lang="en-US" sz="2200" dirty="0"/>
              <a:t>CCMC approval of creation of HCD </a:t>
            </a:r>
            <a:r>
              <a:rPr lang="en-US" sz="2200" dirty="0" err="1"/>
              <a:t>iTC</a:t>
            </a:r>
            <a:r>
              <a:rPr lang="en-US" sz="2200" dirty="0"/>
              <a:t> – July 2019</a:t>
            </a:r>
          </a:p>
          <a:p>
            <a:pPr lvl="1"/>
            <a:r>
              <a:rPr lang="en-US" sz="2200" dirty="0"/>
              <a:t>First HCD </a:t>
            </a:r>
            <a:r>
              <a:rPr lang="en-US" sz="2200" dirty="0" err="1"/>
              <a:t>iTC</a:t>
            </a:r>
            <a:r>
              <a:rPr lang="en-US" sz="2200" dirty="0"/>
              <a:t> F2F Meeting – Sep 2019</a:t>
            </a:r>
          </a:p>
          <a:p>
            <a:pPr lvl="1"/>
            <a:r>
              <a:rPr lang="en-US" sz="2200" dirty="0"/>
              <a:t>First draft of HCD </a:t>
            </a:r>
            <a:r>
              <a:rPr lang="en-US" sz="2200" dirty="0" err="1"/>
              <a:t>cPP</a:t>
            </a:r>
            <a:r>
              <a:rPr lang="en-US" sz="2200" dirty="0"/>
              <a:t> v1.0 – Apr 2020</a:t>
            </a:r>
          </a:p>
          <a:p>
            <a:pPr lvl="1"/>
            <a:r>
              <a:rPr lang="en-US" sz="2200" dirty="0"/>
              <a:t>Updated draft of HCD </a:t>
            </a:r>
            <a:r>
              <a:rPr lang="en-US" sz="2200" dirty="0" err="1"/>
              <a:t>cPP</a:t>
            </a:r>
            <a:r>
              <a:rPr lang="en-US" sz="2200" dirty="0"/>
              <a:t> v1.0 – Oct 2020</a:t>
            </a:r>
          </a:p>
          <a:p>
            <a:pPr lvl="1"/>
            <a:r>
              <a:rPr lang="en-US" sz="2200" dirty="0"/>
              <a:t>HCD </a:t>
            </a:r>
            <a:r>
              <a:rPr lang="en-US" sz="2200" dirty="0" err="1"/>
              <a:t>cPP</a:t>
            </a:r>
            <a:r>
              <a:rPr lang="en-US" sz="2200" dirty="0"/>
              <a:t> v1.0 submitted for approval by HCD </a:t>
            </a:r>
            <a:r>
              <a:rPr lang="en-US" sz="2200" dirty="0" err="1"/>
              <a:t>iTC</a:t>
            </a:r>
            <a:r>
              <a:rPr lang="en-US" sz="2200" dirty="0"/>
              <a:t> membership – Feb 2021</a:t>
            </a:r>
          </a:p>
          <a:p>
            <a:pPr lvl="1"/>
            <a:r>
              <a:rPr lang="en-US" sz="2200" dirty="0"/>
              <a:t>HCD </a:t>
            </a:r>
            <a:r>
              <a:rPr lang="en-US" sz="2200" dirty="0" err="1"/>
              <a:t>cPP</a:t>
            </a:r>
            <a:r>
              <a:rPr lang="en-US" sz="2200" dirty="0"/>
              <a:t> v1.0 submitted to CCDB for approval – Mar 2021</a:t>
            </a:r>
          </a:p>
          <a:p>
            <a:pPr lvl="1"/>
            <a:r>
              <a:rPr lang="en-US" sz="2200" dirty="0"/>
              <a:t>HCD </a:t>
            </a:r>
            <a:r>
              <a:rPr lang="en-US" sz="2200" dirty="0" err="1"/>
              <a:t>cPP</a:t>
            </a:r>
            <a:r>
              <a:rPr lang="en-US" sz="2200" dirty="0"/>
              <a:t> v1.0 published – Apr 2021</a:t>
            </a:r>
          </a:p>
          <a:p>
            <a:pPr lvl="1"/>
            <a:endParaRPr lang="en-US" sz="2000" dirty="0"/>
          </a:p>
          <a:p>
            <a:pPr lvl="1"/>
            <a:endParaRPr lang="en-US" sz="2000" dirty="0"/>
          </a:p>
        </p:txBody>
      </p:sp>
    </p:spTree>
    <p:extLst>
      <p:ext uri="{BB962C8B-B14F-4D97-AF65-F5344CB8AC3E}">
        <p14:creationId xmlns:p14="http://schemas.microsoft.com/office/powerpoint/2010/main" val="227567042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dirty="0"/>
              <a:t>HCD PP Version 1.1 Status</a:t>
            </a:r>
            <a:br>
              <a:rPr lang="en-US" dirty="0"/>
            </a:br>
            <a:r>
              <a:rPr lang="en-US" dirty="0"/>
              <a:t>Comment Disposition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97669" y="1481250"/>
            <a:ext cx="8474075" cy="4690949"/>
          </a:xfrm>
        </p:spPr>
        <p:txBody>
          <a:bodyPr>
            <a:normAutofit/>
          </a:bodyPr>
          <a:lstStyle/>
          <a:p>
            <a:r>
              <a:rPr lang="en-US" sz="2400" dirty="0"/>
              <a:t>Final draft (Version 1.0.1) that included the current NIAP Technical Decisions against the HCD PP, Errata #1 changes and other changes previously approved by the HCD TC had a final review by HCD TC members </a:t>
            </a:r>
          </a:p>
          <a:p>
            <a:pPr lvl="1"/>
            <a:r>
              <a:rPr lang="en-US" sz="2200" dirty="0"/>
              <a:t>11 Comments Against HCD PP v1.1 Received Since last HCD TC Face-to-Face in Amsterdam</a:t>
            </a:r>
          </a:p>
        </p:txBody>
      </p:sp>
    </p:spTree>
    <p:extLst>
      <p:ext uri="{BB962C8B-B14F-4D97-AF65-F5344CB8AC3E}">
        <p14:creationId xmlns:p14="http://schemas.microsoft.com/office/powerpoint/2010/main" val="3297117681"/>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60</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60</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708670" y="3124200"/>
            <a:ext cx="5726659" cy="609600"/>
          </a:xfrm>
        </p:spPr>
        <p:txBody>
          <a:bodyPr>
            <a:normAutofit fontScale="92500"/>
          </a:bodyPr>
          <a:lstStyle/>
          <a:p>
            <a:pPr marL="39688" indent="0">
              <a:buNone/>
            </a:pPr>
            <a:r>
              <a:rPr lang="en-US" sz="3000" b="1" dirty="0"/>
              <a:t>HCD Security Guide Status</a:t>
            </a:r>
          </a:p>
        </p:txBody>
      </p:sp>
    </p:spTree>
    <p:extLst>
      <p:ext uri="{BB962C8B-B14F-4D97-AF65-F5344CB8AC3E}">
        <p14:creationId xmlns:p14="http://schemas.microsoft.com/office/powerpoint/2010/main" val="2046536013"/>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61</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61</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fontScale="92500" lnSpcReduction="20000"/>
          </a:bodyPr>
          <a:lstStyle/>
          <a:p>
            <a:pPr eaLnBrk="1" hangingPunct="1"/>
            <a:r>
              <a:rPr lang="en-US" sz="2400" dirty="0"/>
              <a:t>Submit HCD PP v1.1 to NIAP/JISEC and get it approved</a:t>
            </a:r>
          </a:p>
          <a:p>
            <a:pPr eaLnBrk="1" hangingPunct="1"/>
            <a:r>
              <a:rPr lang="en-US" sz="2400" dirty="0"/>
              <a:t>Implement the transition from the HCD TC </a:t>
            </a:r>
            <a:r>
              <a:rPr lang="en-US" sz="2400" dirty="0">
                <a:sym typeface="Wingdings" panose="05000000000000000000" pitchFamily="2" charset="2"/>
              </a:rPr>
              <a:t> HCD </a:t>
            </a:r>
            <a:r>
              <a:rPr lang="en-US" sz="2400" dirty="0" err="1">
                <a:sym typeface="Wingdings" panose="05000000000000000000" pitchFamily="2" charset="2"/>
              </a:rPr>
              <a:t>iTC</a:t>
            </a:r>
            <a:endParaRPr lang="en-US" sz="2400" dirty="0">
              <a:sym typeface="Wingdings" panose="05000000000000000000" pitchFamily="2" charset="2"/>
            </a:endParaRPr>
          </a:p>
          <a:p>
            <a:pPr lvl="1"/>
            <a:r>
              <a:rPr lang="en-US" sz="2200" dirty="0">
                <a:sym typeface="Wingdings" panose="05000000000000000000" pitchFamily="2" charset="2"/>
              </a:rPr>
              <a:t>Determine and install “officers”</a:t>
            </a:r>
          </a:p>
          <a:p>
            <a:pPr lvl="1"/>
            <a:r>
              <a:rPr lang="en-US" sz="2200" dirty="0">
                <a:sym typeface="Wingdings" panose="05000000000000000000" pitchFamily="2" charset="2"/>
              </a:rPr>
              <a:t>Set up meeting cadence, </a:t>
            </a:r>
            <a:r>
              <a:rPr lang="en-US" sz="2200" dirty="0" err="1">
                <a:sym typeface="Wingdings" panose="05000000000000000000" pitchFamily="2" charset="2"/>
              </a:rPr>
              <a:t>iTC</a:t>
            </a:r>
            <a:r>
              <a:rPr lang="en-US" sz="2200" dirty="0">
                <a:sym typeface="Wingdings" panose="05000000000000000000" pitchFamily="2" charset="2"/>
              </a:rPr>
              <a:t> membership, etc.</a:t>
            </a:r>
          </a:p>
          <a:p>
            <a:pPr lvl="1"/>
            <a:r>
              <a:rPr lang="en-US" sz="2200" dirty="0">
                <a:sym typeface="Wingdings" panose="05000000000000000000" pitchFamily="2" charset="2"/>
              </a:rPr>
              <a:t>Have the first </a:t>
            </a:r>
            <a:r>
              <a:rPr lang="en-US" sz="2200" dirty="0" err="1">
                <a:sym typeface="Wingdings" panose="05000000000000000000" pitchFamily="2" charset="2"/>
              </a:rPr>
              <a:t>iTC</a:t>
            </a:r>
            <a:r>
              <a:rPr lang="en-US" sz="2200" dirty="0">
                <a:sym typeface="Wingdings" panose="05000000000000000000" pitchFamily="2" charset="2"/>
              </a:rPr>
              <a:t> meeting</a:t>
            </a:r>
          </a:p>
          <a:p>
            <a:pPr eaLnBrk="1" hangingPunct="1"/>
            <a:r>
              <a:rPr lang="en-US" sz="2400" dirty="0"/>
              <a:t>Reconcile any gaps between the HCD WG version and the HCD TC version of the ESR</a:t>
            </a:r>
          </a:p>
          <a:p>
            <a:pPr eaLnBrk="1" hangingPunct="1"/>
            <a:r>
              <a:rPr lang="en-US" sz="2400" dirty="0"/>
              <a:t>Start work on HCD </a:t>
            </a:r>
            <a:r>
              <a:rPr lang="en-US" sz="2400" dirty="0" err="1"/>
              <a:t>cPP</a:t>
            </a:r>
            <a:r>
              <a:rPr lang="en-US" sz="2400" dirty="0"/>
              <a:t> v1.0</a:t>
            </a:r>
          </a:p>
          <a:p>
            <a:pPr lvl="1"/>
            <a:r>
              <a:rPr lang="en-US" sz="2200" dirty="0"/>
              <a:t>Develop plan for development, review and release of HCD </a:t>
            </a:r>
            <a:r>
              <a:rPr lang="en-US" sz="2200" dirty="0" err="1"/>
              <a:t>cPP</a:t>
            </a:r>
            <a:r>
              <a:rPr lang="en-US" sz="2200" dirty="0"/>
              <a:t> v1.0</a:t>
            </a:r>
          </a:p>
          <a:p>
            <a:pPr lvl="1"/>
            <a:r>
              <a:rPr lang="en-US" sz="2200" dirty="0"/>
              <a:t>Determine content scope</a:t>
            </a:r>
          </a:p>
          <a:p>
            <a:pPr lvl="1"/>
            <a:r>
              <a:rPr lang="en-US" sz="2200" dirty="0"/>
              <a:t>Initiate “transition” of HCD PP v1.1 into first draft</a:t>
            </a:r>
          </a:p>
          <a:p>
            <a:pPr lvl="1"/>
            <a:r>
              <a:rPr lang="en-US" sz="2200" dirty="0"/>
              <a:t>Update and review drafts as necessary to create “final” version</a:t>
            </a:r>
          </a:p>
          <a:p>
            <a:pPr lvl="1"/>
            <a:r>
              <a:rPr lang="en-US" sz="2200" dirty="0"/>
              <a:t>Get </a:t>
            </a:r>
            <a:r>
              <a:rPr lang="en-US" sz="2200" dirty="0" err="1"/>
              <a:t>iTC</a:t>
            </a:r>
            <a:r>
              <a:rPr lang="en-US" sz="2200" dirty="0"/>
              <a:t> review and approval for “final” version</a:t>
            </a:r>
          </a:p>
          <a:p>
            <a:pPr lvl="1"/>
            <a:r>
              <a:rPr lang="en-US" sz="2200" dirty="0"/>
              <a:t>Release HCD </a:t>
            </a:r>
            <a:r>
              <a:rPr lang="en-US" sz="2200" dirty="0" err="1"/>
              <a:t>cPP</a:t>
            </a:r>
            <a:r>
              <a:rPr lang="en-US" sz="2200" dirty="0"/>
              <a:t> v1.0</a:t>
            </a:r>
            <a:endParaRPr lang="en-US" dirty="0"/>
          </a:p>
        </p:txBody>
      </p:sp>
    </p:spTree>
    <p:extLst>
      <p:ext uri="{BB962C8B-B14F-4D97-AF65-F5344CB8AC3E}">
        <p14:creationId xmlns:p14="http://schemas.microsoft.com/office/powerpoint/2010/main" val="230870763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PP Version 1.1 Status</a:t>
            </a:r>
            <a:br>
              <a:rPr lang="en-US" dirty="0"/>
            </a:br>
            <a:r>
              <a:rPr lang="en-US" dirty="0"/>
              <a:t>Comment Disposition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371600"/>
            <a:ext cx="8331200" cy="5257800"/>
          </a:xfrm>
        </p:spPr>
        <p:txBody>
          <a:bodyPr rIns="132080"/>
          <a:lstStyle/>
          <a:p>
            <a:r>
              <a:rPr lang="en-US" dirty="0"/>
              <a:t>Change previously approved by the HCD Technical Community in Section C.1.1, paragraph 1014 in the TSS Assurance Activity for the FAU_SAR.1 SFR had not been implemented correctly by me:</a:t>
            </a:r>
          </a:p>
          <a:p>
            <a:pPr lvl="1"/>
            <a:r>
              <a:rPr lang="en-US" dirty="0"/>
              <a:t>Change the sentence to now read 'The evaluator shall check to ensure that the TSS contains a description that audit records can be viewed only by an Administrator and </a:t>
            </a:r>
            <a:r>
              <a:rPr lang="en-US" dirty="0">
                <a:solidFill>
                  <a:srgbClr val="0070C0"/>
                </a:solidFill>
              </a:rPr>
              <a:t>authorized</a:t>
            </a:r>
            <a:r>
              <a:rPr lang="en-US" dirty="0"/>
              <a:t> functions to view audit records' (the added word is in red type font).</a:t>
            </a:r>
          </a:p>
          <a:p>
            <a:pPr marL="274320" lvl="1" indent="0">
              <a:buNone/>
            </a:pPr>
            <a:r>
              <a:rPr lang="en-US" sz="2500" b="1" i="1" dirty="0"/>
              <a:t>Change approved by HCD TC</a:t>
            </a:r>
          </a:p>
        </p:txBody>
      </p:sp>
    </p:spTree>
    <p:extLst>
      <p:ext uri="{BB962C8B-B14F-4D97-AF65-F5344CB8AC3E}">
        <p14:creationId xmlns:p14="http://schemas.microsoft.com/office/powerpoint/2010/main" val="68295580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PP Version 1.1 Status</a:t>
            </a:r>
            <a:br>
              <a:rPr lang="en-US" dirty="0"/>
            </a:br>
            <a:r>
              <a:rPr lang="en-US" dirty="0"/>
              <a:t>Comment Disposition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r>
              <a:rPr lang="en-US" dirty="0"/>
              <a:t>The text for the 'Test 2' Test Assurance activity for SFR FCS_CKM.4 has a minor typo in it, so it does not completely match the required text per NIAP TD0299:</a:t>
            </a:r>
          </a:p>
          <a:p>
            <a:pPr lvl="1"/>
            <a:r>
              <a:rPr lang="en-US" dirty="0"/>
              <a:t>Test 2: Applied to each key </a:t>
            </a:r>
            <a:r>
              <a:rPr lang="en-US" dirty="0">
                <a:solidFill>
                  <a:srgbClr val="0070C0"/>
                </a:solidFill>
              </a:rPr>
              <a:t>held</a:t>
            </a:r>
            <a:r>
              <a:rPr lang="en-US" dirty="0"/>
              <a:t> in non-volatile memory and subject to destruction by the TOE, except for replacing a key using the selection </a:t>
            </a:r>
            <a:r>
              <a:rPr lang="en-US" i="1" dirty="0"/>
              <a:t>[a new value of a key of the same size]</a:t>
            </a:r>
            <a:r>
              <a:rPr lang="en-US" dirty="0"/>
              <a:t>. The evaluator shall use special tools (as needed), provided by the TOE developer if necessary, to ensure the tests function as intended.</a:t>
            </a:r>
          </a:p>
          <a:p>
            <a:pPr marL="274320" lvl="1" indent="0">
              <a:buNone/>
            </a:pPr>
            <a:r>
              <a:rPr lang="en-US" sz="2500" b="1" i="1" dirty="0"/>
              <a:t>Change approved by HCD TC</a:t>
            </a:r>
          </a:p>
          <a:p>
            <a:pPr marL="388938" lvl="1" indent="0">
              <a:buNone/>
            </a:pPr>
            <a:endParaRPr lang="en-US" dirty="0"/>
          </a:p>
        </p:txBody>
      </p:sp>
    </p:spTree>
    <p:extLst>
      <p:ext uri="{BB962C8B-B14F-4D97-AF65-F5344CB8AC3E}">
        <p14:creationId xmlns:p14="http://schemas.microsoft.com/office/powerpoint/2010/main" val="367267889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dirty="0"/>
              <a:t>HCD PP Version 1.1 Status</a:t>
            </a:r>
            <a:br>
              <a:rPr lang="en-US" dirty="0"/>
            </a:br>
            <a:r>
              <a:rPr lang="en-US" dirty="0"/>
              <a:t>Comment Disposition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r>
              <a:rPr lang="en-US" sz="2400" dirty="0"/>
              <a:t>The current dependency list for FCS_COP.1(g) is incorrect - it does not include FCS_COP.1(c) that was agreed upon by the HCD TC</a:t>
            </a:r>
          </a:p>
          <a:p>
            <a:pPr lvl="1"/>
            <a:r>
              <a:rPr lang="en-US" sz="2200" dirty="0"/>
              <a:t>Add FCS_COP.1(c) Cryptographic operation (Hash Algorithm) to the dependency list for FCS_COP.1(g) </a:t>
            </a:r>
          </a:p>
          <a:p>
            <a:pPr marL="274320" lvl="1" indent="0">
              <a:buNone/>
            </a:pPr>
            <a:r>
              <a:rPr lang="en-US" sz="2400" b="1" i="1" dirty="0"/>
              <a:t>Change approved by HCD TC</a:t>
            </a:r>
          </a:p>
          <a:p>
            <a:pPr marL="0" indent="0">
              <a:buNone/>
            </a:pPr>
            <a:endParaRPr lang="en-US" sz="2500" b="1" i="1" dirty="0"/>
          </a:p>
          <a:p>
            <a:r>
              <a:rPr lang="en-US" sz="2400" dirty="0"/>
              <a:t>The current dependency list for SFR FPT_KYP.1 is incorrect - it does not include SFR FCS_KYC_EXT.1 as agreed upon by the HCD TC</a:t>
            </a:r>
          </a:p>
          <a:p>
            <a:pPr lvl="1"/>
            <a:r>
              <a:rPr lang="en-US" dirty="0"/>
              <a:t>Add FCS_KYC_EXT.1 Extended: Key Chaining </a:t>
            </a:r>
            <a:r>
              <a:rPr lang="en-US" sz="2200" dirty="0"/>
              <a:t>to the dependency list for FPT_KYP.1</a:t>
            </a:r>
          </a:p>
          <a:p>
            <a:pPr marL="274320" lvl="1" indent="0">
              <a:buNone/>
            </a:pPr>
            <a:r>
              <a:rPr lang="en-US" sz="2400" b="1" i="1" dirty="0"/>
              <a:t>Change approved by HCD TC</a:t>
            </a:r>
          </a:p>
        </p:txBody>
      </p:sp>
    </p:spTree>
    <p:extLst>
      <p:ext uri="{BB962C8B-B14F-4D97-AF65-F5344CB8AC3E}">
        <p14:creationId xmlns:p14="http://schemas.microsoft.com/office/powerpoint/2010/main" val="2573509236"/>
      </p:ext>
    </p:extLst>
  </p:cSld>
  <p:clrMapOvr>
    <a:masterClrMapping/>
  </p:clrMapOvr>
  <p:transition/>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Pages>0</Pages>
  <Words>7173</Words>
  <Characters>0</Characters>
  <Application>Microsoft Office PowerPoint</Application>
  <PresentationFormat>On-screen Show (4:3)</PresentationFormat>
  <Lines>0</Lines>
  <Paragraphs>764</Paragraphs>
  <Slides>61</Slides>
  <Notes>57</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61</vt:i4>
      </vt:variant>
    </vt:vector>
  </HeadingPairs>
  <TitlesOfParts>
    <vt:vector size="74" baseType="lpstr">
      <vt:lpstr>Meiryo UI</vt:lpstr>
      <vt:lpstr>Arial</vt:lpstr>
      <vt:lpstr>Arial Bold</vt:lpstr>
      <vt:lpstr>Calibri</vt:lpstr>
      <vt:lpstr>Times New Roman</vt:lpstr>
      <vt:lpstr>Verdana</vt:lpstr>
      <vt:lpstr>Wingdings</vt:lpstr>
      <vt:lpstr>ヒラギノ角ゴ ProN W3</vt:lpstr>
      <vt:lpstr>Title</vt:lpstr>
      <vt:lpstr>Bullet Slide</vt:lpstr>
      <vt:lpstr>Agenda Slide</vt:lpstr>
      <vt:lpstr>Diagram Slide</vt:lpstr>
      <vt:lpstr>2-Column Slide</vt:lpstr>
      <vt:lpstr>Imaging Device Security</vt:lpstr>
      <vt:lpstr>Agenda</vt:lpstr>
      <vt:lpstr>Intellectual Property Policy</vt:lpstr>
      <vt:lpstr>Officers</vt:lpstr>
      <vt:lpstr>PowerPoint Presentation</vt:lpstr>
      <vt:lpstr>HCD PP Version 1.1 Status Comment Disposition</vt:lpstr>
      <vt:lpstr>HCD PP Version 1.1 Status Comment Disposition</vt:lpstr>
      <vt:lpstr>HCD PP Version 1.1 Status Comment Disposition</vt:lpstr>
      <vt:lpstr>HCD PP Version 1.1 Status Comment Disposition</vt:lpstr>
      <vt:lpstr>HCD PP Version 1.1 Status Comment Disposition</vt:lpstr>
      <vt:lpstr>HCD PP Version 1.1 Status Comment Disposition</vt:lpstr>
      <vt:lpstr>HCD PP Version 1.1 Status Comment Disposition</vt:lpstr>
      <vt:lpstr>HCD PP Version 1.1 Status Comment Disposition</vt:lpstr>
      <vt:lpstr>HCD PP Version 1.1 Status Comment Disposition</vt:lpstr>
      <vt:lpstr>HCD PP Version 1.1 Status Comment Disposition</vt:lpstr>
      <vt:lpstr>HCD PP Version 1.1 Status Comment Disposition</vt:lpstr>
      <vt:lpstr>HCD PP Version 1.1 Status Comment Disposition</vt:lpstr>
      <vt:lpstr>HCD PP Version 1.1 Status 1.Proposal for Modifications to FCS_CKM.4 　1/2</vt:lpstr>
      <vt:lpstr>HCD PP Version 1.1 Status 1.Proposal for Modifications to FCS_CKM.4 　2/2</vt:lpstr>
      <vt:lpstr>HCD PP Version 1.1 Status  2.Proposal for Modifications to FPT_KYP_EXT.1 1/2</vt:lpstr>
      <vt:lpstr>HCD PP Version 1.1 Status 2.Proposal for Modifications to FPT_KYP_EXT.1 2/2</vt:lpstr>
      <vt:lpstr>HCD PP Version 1.1 Status</vt:lpstr>
      <vt:lpstr>PowerPoint Presentation</vt:lpstr>
      <vt:lpstr>HCD iTC Status</vt:lpstr>
      <vt:lpstr>HCD iTC Status - Essential Security Requirements</vt:lpstr>
      <vt:lpstr>HCD iTC Status - Essential Security Requirements</vt:lpstr>
      <vt:lpstr>HCD iTC Status - Essential Security Requirements</vt:lpstr>
      <vt:lpstr>HCD iTC Status - Essential Security Requirements</vt:lpstr>
      <vt:lpstr>HCD iTC Status - Essential Security Requirements</vt:lpstr>
      <vt:lpstr>HCD iTC Status - Essential Security Requirements</vt:lpstr>
      <vt:lpstr>HCD iTC Status - Essential Security Requirements</vt:lpstr>
      <vt:lpstr>HCD iTC Status - Essential Security Requirements</vt:lpstr>
      <vt:lpstr>HCD iTC Status - Essential Security Requirements</vt:lpstr>
      <vt:lpstr>HCD iTC Status - Essential Security Requirements</vt:lpstr>
      <vt:lpstr>HCD iTC Status – Terms of Reference</vt:lpstr>
      <vt:lpstr>HCD iTC Status – Terms of Reference</vt:lpstr>
      <vt:lpstr>HCD iTC Status – Terms of Reference</vt:lpstr>
      <vt:lpstr>HCD iTC Status – Terms of Reference</vt:lpstr>
      <vt:lpstr>HCD iTC Status – Terms of Reference</vt:lpstr>
      <vt:lpstr>HCD iTC Status – Terms of Reference</vt:lpstr>
      <vt:lpstr>HCD iTC Status – “Key Persons” List</vt:lpstr>
      <vt:lpstr>PowerPoint Presentation</vt:lpstr>
      <vt:lpstr>HCD TC  HCD iTC Transition</vt:lpstr>
      <vt:lpstr>HCD TC  HCD iTC Transition</vt:lpstr>
      <vt:lpstr>HCD TC  HCD iTC Transition</vt:lpstr>
      <vt:lpstr>HCD TC  HCD iTC Transition</vt:lpstr>
      <vt:lpstr>PowerPoint Presentation</vt:lpstr>
      <vt:lpstr>HCD cPP v1.0</vt:lpstr>
      <vt:lpstr>HCD cPP v1.0</vt:lpstr>
      <vt:lpstr>HCD cPP v1.0</vt:lpstr>
      <vt:lpstr>HCD cPP v1.0</vt:lpstr>
      <vt:lpstr>HCD cPP v1.0</vt:lpstr>
      <vt:lpstr>HCD cPP v1.0</vt:lpstr>
      <vt:lpstr>HCD cPP v1.0</vt:lpstr>
      <vt:lpstr>HCD cPP v1.0</vt:lpstr>
      <vt:lpstr>HCD cPP v1.0</vt:lpstr>
      <vt:lpstr>HCD cPP v1.0</vt:lpstr>
      <vt:lpstr>HCD cPP v1.0</vt:lpstr>
      <vt:lpstr>HCD iTC and HCD cPP v1.0</vt:lpstr>
      <vt:lpstr>PowerPoint Presentation</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Sukert, Alan</cp:lastModifiedBy>
  <cp:revision>445</cp:revision>
  <dcterms:modified xsi:type="dcterms:W3CDTF">2019-04-16T14:06:39Z</dcterms:modified>
</cp:coreProperties>
</file>