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5"/>
  </p:notesMasterIdLst>
  <p:sldIdLst>
    <p:sldId id="309" r:id="rId6"/>
    <p:sldId id="325" r:id="rId7"/>
    <p:sldId id="334" r:id="rId8"/>
    <p:sldId id="343" r:id="rId9"/>
    <p:sldId id="352" r:id="rId10"/>
    <p:sldId id="424" r:id="rId11"/>
    <p:sldId id="446" r:id="rId12"/>
    <p:sldId id="447" r:id="rId13"/>
    <p:sldId id="448" r:id="rId14"/>
    <p:sldId id="425" r:id="rId15"/>
    <p:sldId id="426" r:id="rId16"/>
    <p:sldId id="399" r:id="rId17"/>
    <p:sldId id="427" r:id="rId18"/>
    <p:sldId id="428" r:id="rId19"/>
    <p:sldId id="429" r:id="rId20"/>
    <p:sldId id="430" r:id="rId21"/>
    <p:sldId id="431" r:id="rId22"/>
    <p:sldId id="432" r:id="rId23"/>
    <p:sldId id="433" r:id="rId24"/>
    <p:sldId id="434" r:id="rId25"/>
    <p:sldId id="436" r:id="rId26"/>
    <p:sldId id="437" r:id="rId27"/>
    <p:sldId id="449" r:id="rId28"/>
    <p:sldId id="450" r:id="rId29"/>
    <p:sldId id="451" r:id="rId30"/>
    <p:sldId id="452" r:id="rId31"/>
    <p:sldId id="453" r:id="rId32"/>
    <p:sldId id="454" r:id="rId33"/>
    <p:sldId id="455" r:id="rId34"/>
    <p:sldId id="456" r:id="rId35"/>
    <p:sldId id="457" r:id="rId36"/>
    <p:sldId id="467" r:id="rId37"/>
    <p:sldId id="468" r:id="rId38"/>
    <p:sldId id="458" r:id="rId39"/>
    <p:sldId id="438" r:id="rId40"/>
    <p:sldId id="460" r:id="rId41"/>
    <p:sldId id="461" r:id="rId42"/>
    <p:sldId id="462" r:id="rId43"/>
    <p:sldId id="463" r:id="rId44"/>
    <p:sldId id="464" r:id="rId45"/>
    <p:sldId id="472" r:id="rId46"/>
    <p:sldId id="465" r:id="rId47"/>
    <p:sldId id="466" r:id="rId48"/>
    <p:sldId id="469" r:id="rId49"/>
    <p:sldId id="470" r:id="rId50"/>
    <p:sldId id="473" r:id="rId51"/>
    <p:sldId id="471" r:id="rId52"/>
    <p:sldId id="474" r:id="rId53"/>
    <p:sldId id="421" r:id="rId54"/>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4660"/>
  </p:normalViewPr>
  <p:slideViewPr>
    <p:cSldViewPr>
      <p:cViewPr varScale="1">
        <p:scale>
          <a:sx n="65" d="100"/>
          <a:sy n="65" d="100"/>
        </p:scale>
        <p:origin x="177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334385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2214182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2267245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3369925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1558204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1904287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2989243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3968913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828861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125606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4096891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18902969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3507297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36062401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3839042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2531399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2992864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3362680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20099858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3908913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409983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22639460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9102476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11292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16234616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20821620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30264930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a:p>
        </p:txBody>
      </p:sp>
    </p:spTree>
    <p:extLst>
      <p:ext uri="{BB962C8B-B14F-4D97-AF65-F5344CB8AC3E}">
        <p14:creationId xmlns:p14="http://schemas.microsoft.com/office/powerpoint/2010/main" val="21097056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a:p>
        </p:txBody>
      </p:sp>
    </p:spTree>
    <p:extLst>
      <p:ext uri="{BB962C8B-B14F-4D97-AF65-F5344CB8AC3E}">
        <p14:creationId xmlns:p14="http://schemas.microsoft.com/office/powerpoint/2010/main" val="14083502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a:p>
        </p:txBody>
      </p:sp>
    </p:spTree>
    <p:extLst>
      <p:ext uri="{BB962C8B-B14F-4D97-AF65-F5344CB8AC3E}">
        <p14:creationId xmlns:p14="http://schemas.microsoft.com/office/powerpoint/2010/main" val="13566449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5420444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a:p>
        </p:txBody>
      </p:sp>
    </p:spTree>
    <p:extLst>
      <p:ext uri="{BB962C8B-B14F-4D97-AF65-F5344CB8AC3E}">
        <p14:creationId xmlns:p14="http://schemas.microsoft.com/office/powerpoint/2010/main" val="536543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37680512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a:p>
        </p:txBody>
      </p:sp>
    </p:spTree>
    <p:extLst>
      <p:ext uri="{BB962C8B-B14F-4D97-AF65-F5344CB8AC3E}">
        <p14:creationId xmlns:p14="http://schemas.microsoft.com/office/powerpoint/2010/main" val="2146891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a:p>
        </p:txBody>
      </p:sp>
    </p:spTree>
    <p:extLst>
      <p:ext uri="{BB962C8B-B14F-4D97-AF65-F5344CB8AC3E}">
        <p14:creationId xmlns:p14="http://schemas.microsoft.com/office/powerpoint/2010/main" val="21861221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a:p>
        </p:txBody>
      </p:sp>
    </p:spTree>
    <p:extLst>
      <p:ext uri="{BB962C8B-B14F-4D97-AF65-F5344CB8AC3E}">
        <p14:creationId xmlns:p14="http://schemas.microsoft.com/office/powerpoint/2010/main" val="14484894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a:p>
        </p:txBody>
      </p:sp>
    </p:spTree>
    <p:extLst>
      <p:ext uri="{BB962C8B-B14F-4D97-AF65-F5344CB8AC3E}">
        <p14:creationId xmlns:p14="http://schemas.microsoft.com/office/powerpoint/2010/main" val="34304084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48</a:t>
            </a:fld>
            <a:endParaRPr lang="en-US" altLang="en-US"/>
          </a:p>
        </p:txBody>
      </p:sp>
    </p:spTree>
    <p:extLst>
      <p:ext uri="{BB962C8B-B14F-4D97-AF65-F5344CB8AC3E}">
        <p14:creationId xmlns:p14="http://schemas.microsoft.com/office/powerpoint/2010/main" val="24877702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2098734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2820090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825607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3010922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925867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s://collaborate.ccusersforum.org/wg/HCD_TC/document/159?downloadRevision=active"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November 15, 2018</a:t>
            </a:r>
          </a:p>
          <a:p>
            <a:pPr marL="0" indent="0" eaLnBrk="1" hangingPunct="1"/>
            <a:r>
              <a:rPr lang="en-US" altLang="en-US" dirty="0"/>
              <a:t>PWG November 2018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914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sz="2000" dirty="0"/>
              <a:t>Change the TSS Assurance Activity for SFR FTP_ITC.1 in section 4.13.1 to read as follows: The evaluator shall examine the TSS to determine that, for all communications with authorized IT entities identified in the requirement, each </a:t>
            </a:r>
            <a:r>
              <a:rPr lang="en-US" sz="2000" dirty="0">
                <a:solidFill>
                  <a:srgbClr val="FF0000"/>
                </a:solidFill>
              </a:rPr>
              <a:t>secure</a:t>
            </a:r>
            <a:r>
              <a:rPr lang="en-US" sz="2000" dirty="0"/>
              <a:t> communications mechanism is identified in terms of the allowed protocols for that IT entity.  The evaluator shall also confirm that all protocols listed in the TSS are specified and included in the requirements in the ST. The evaluator shall confirm that the operational guidance contains instructions for establishing the allowed protocols with each authorized IT entity, and that it contains recovery instructions should a connection be unintentionally broken.</a:t>
            </a:r>
          </a:p>
        </p:txBody>
      </p:sp>
    </p:spTree>
    <p:extLst>
      <p:ext uri="{BB962C8B-B14F-4D97-AF65-F5344CB8AC3E}">
        <p14:creationId xmlns:p14="http://schemas.microsoft.com/office/powerpoint/2010/main" val="29967400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r>
              <a:rPr lang="en-US" sz="1800" dirty="0"/>
              <a:t>Change old paragraph 1451 in Appendix F to read “A description of the data encryption engine, its components, and details about its implementation (e.g. for hardware: integrated within the device’s main SOC or separate co-processor, for software: initialization of the product, drivers, libraries (if applicable), logical interfaces for encryption/decryption, and areas which are not encrypted (e.g. boot loaders, portions associated with the Master Boot Record (MBRs), partition tables, etc.)).  The description should also include the data flow from the device’s host interface to the device’s persistent media storing the data, information on those conditions in which the data bypasses the data encryption engine (e.g. read-write operations to an unencrypted Master Boot Record area).  The description should be detailed enough to verify all platforms to ensure that when the user enables encryption, the product encrypts all </a:t>
            </a:r>
            <a:r>
              <a:rPr lang="en-US" sz="1800" dirty="0">
                <a:solidFill>
                  <a:srgbClr val="FF0000"/>
                </a:solidFill>
              </a:rPr>
              <a:t>Field-Replaceable nonvolatile storage </a:t>
            </a:r>
            <a:r>
              <a:rPr lang="en-US" sz="1800" dirty="0"/>
              <a:t>devices.  It should also describe the platform’s boot initialization, the encryption initialization process, and at what moment the product enables the encryption.</a:t>
            </a:r>
          </a:p>
          <a:p>
            <a:endParaRPr lang="en-US" sz="2400" dirty="0"/>
          </a:p>
        </p:txBody>
      </p:sp>
    </p:spTree>
    <p:extLst>
      <p:ext uri="{BB962C8B-B14F-4D97-AF65-F5344CB8AC3E}">
        <p14:creationId xmlns:p14="http://schemas.microsoft.com/office/powerpoint/2010/main" val="222724464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r>
              <a:rPr lang="en-US" sz="2000" dirty="0"/>
              <a:t>Change old paragraph 987 in the KMD Assurance Activity in FDP_DSK_EXT.1 in section B.1.3 to read “The evaluator shall verify the KMD provides sufficient instructions to ensure that when the encryption is enabled, the TOE encrypts all </a:t>
            </a:r>
            <a:r>
              <a:rPr lang="en-US" sz="2000" dirty="0">
                <a:solidFill>
                  <a:srgbClr val="FF0000"/>
                </a:solidFill>
              </a:rPr>
              <a:t>Field-Replaceable Nonvolatile Storage</a:t>
            </a:r>
            <a:r>
              <a:rPr lang="en-US" sz="2000" dirty="0"/>
              <a:t> Devices.  The evaluator shall verify that the KMD describes the data flow from the interface to the Device’s persistent media storing the data. The evaluator shall verify that the KMD provides information on those conditions in which the data bypasses the data encryption engine (e.g. read-write operations to an unencrypted area).”</a:t>
            </a:r>
          </a:p>
          <a:p>
            <a:r>
              <a:rPr lang="en-US" sz="2000" dirty="0"/>
              <a:t>Changed the last sentence in Test Assurance Activity 5. for FPT_TUD.EXT.1 to read: (The evaluator shall also check those cases where digital signature verification mechanism, and </a:t>
            </a:r>
            <a:r>
              <a:rPr lang="en-US" sz="2000" dirty="0">
                <a:solidFill>
                  <a:srgbClr val="FF0000"/>
                </a:solidFill>
              </a:rPr>
              <a:t>if only selected in </a:t>
            </a:r>
            <a:r>
              <a:rPr lang="en-US" sz="2000" b="1" dirty="0">
                <a:solidFill>
                  <a:srgbClr val="FF0000"/>
                </a:solidFill>
              </a:rPr>
              <a:t>FPT_TUD_EXT.1.3 </a:t>
            </a:r>
            <a:r>
              <a:rPr lang="en-US" sz="2000" dirty="0">
                <a:solidFill>
                  <a:srgbClr val="FF0000"/>
                </a:solidFill>
              </a:rPr>
              <a:t>the</a:t>
            </a:r>
            <a:r>
              <a:rPr lang="en-US" sz="2000" b="1" dirty="0">
                <a:solidFill>
                  <a:srgbClr val="FF0000"/>
                </a:solidFill>
              </a:rPr>
              <a:t> </a:t>
            </a:r>
            <a:r>
              <a:rPr lang="en-US" sz="2000" dirty="0">
                <a:solidFill>
                  <a:srgbClr val="FF0000"/>
                </a:solidFill>
              </a:rPr>
              <a:t>hash verification mechanism</a:t>
            </a:r>
            <a:r>
              <a:rPr lang="en-US" sz="2000" b="1" dirty="0">
                <a:solidFill>
                  <a:srgbClr val="FF0000"/>
                </a:solidFill>
              </a:rPr>
              <a:t>, </a:t>
            </a:r>
            <a:r>
              <a:rPr lang="en-US" sz="2000" dirty="0"/>
              <a:t>fail.)</a:t>
            </a:r>
          </a:p>
        </p:txBody>
      </p:sp>
    </p:spTree>
    <p:extLst>
      <p:ext uri="{BB962C8B-B14F-4D97-AF65-F5344CB8AC3E}">
        <p14:creationId xmlns:p14="http://schemas.microsoft.com/office/powerpoint/2010/main" val="32697387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r>
              <a:rPr lang="en-US" sz="2400" dirty="0"/>
              <a:t>Change two instances in the Assurance Activity for FAU_SAR.1 to read as follows:</a:t>
            </a:r>
          </a:p>
          <a:p>
            <a:pPr marL="548640" lvl="2" indent="0">
              <a:buNone/>
            </a:pPr>
            <a:r>
              <a:rPr lang="en-US" b="1" i="1" dirty="0"/>
              <a:t>TSS:</a:t>
            </a:r>
            <a:endParaRPr lang="en-US" dirty="0"/>
          </a:p>
          <a:p>
            <a:pPr marL="548640" lvl="2" indent="0">
              <a:buNone/>
            </a:pPr>
            <a:r>
              <a:rPr lang="en-US" dirty="0"/>
              <a:t>The evaluator shall check to ensure that the TSS contains a description that audit records can be viewed only by </a:t>
            </a:r>
            <a:r>
              <a:rPr lang="en-US" dirty="0">
                <a:solidFill>
                  <a:srgbClr val="FF0000"/>
                </a:solidFill>
              </a:rPr>
              <a:t>an Administrator </a:t>
            </a:r>
            <a:r>
              <a:rPr lang="en-US" dirty="0"/>
              <a:t>and functions to view audit records.</a:t>
            </a:r>
          </a:p>
          <a:p>
            <a:pPr marL="548640" lvl="2" indent="0">
              <a:buNone/>
            </a:pPr>
            <a:r>
              <a:rPr lang="en-US" b="1" i="1" dirty="0"/>
              <a:t>Test:</a:t>
            </a:r>
            <a:endParaRPr lang="en-US" dirty="0"/>
          </a:p>
          <a:p>
            <a:pPr marL="548640" lvl="2" indent="0">
              <a:buNone/>
            </a:pPr>
            <a:r>
              <a:rPr lang="en-US" dirty="0"/>
              <a:t>The evaluator shall also perform the following tests:</a:t>
            </a:r>
          </a:p>
          <a:p>
            <a:pPr marL="548640" lvl="2" indent="0">
              <a:buNone/>
            </a:pPr>
            <a:r>
              <a:rPr lang="en-US" dirty="0"/>
              <a:t>The evaluator shall check to ensure that the forms of audit records are provided as specified in the operational guidance by retrieving audit records in accordance with the operational guidance.</a:t>
            </a:r>
          </a:p>
          <a:p>
            <a:pPr marL="548640" lvl="2" indent="0">
              <a:buNone/>
            </a:pPr>
            <a:r>
              <a:rPr lang="en-US" dirty="0"/>
              <a:t>The evaluator shall check to ensure that no users other than </a:t>
            </a:r>
            <a:r>
              <a:rPr lang="en-US" dirty="0">
                <a:solidFill>
                  <a:srgbClr val="FF0000"/>
                </a:solidFill>
              </a:rPr>
              <a:t>an Administrator </a:t>
            </a:r>
            <a:r>
              <a:rPr lang="en-US" dirty="0"/>
              <a:t>can retrieve audit records.</a:t>
            </a:r>
          </a:p>
          <a:p>
            <a:pPr lvl="0"/>
            <a:endParaRPr lang="en-US" dirty="0"/>
          </a:p>
        </p:txBody>
      </p:sp>
    </p:spTree>
    <p:extLst>
      <p:ext uri="{BB962C8B-B14F-4D97-AF65-F5344CB8AC3E}">
        <p14:creationId xmlns:p14="http://schemas.microsoft.com/office/powerpoint/2010/main" val="141912232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r>
              <a:rPr lang="en-US" sz="2600" dirty="0"/>
              <a:t>Add the following Test Assurance Activity to FMT_SMF.1:</a:t>
            </a:r>
          </a:p>
          <a:p>
            <a:pPr marL="548640" lvl="2" indent="0">
              <a:buNone/>
            </a:pPr>
            <a:r>
              <a:rPr lang="en-US" sz="2200" b="1" i="1" dirty="0">
                <a:solidFill>
                  <a:srgbClr val="FF0000"/>
                </a:solidFill>
              </a:rPr>
              <a:t>Test:</a:t>
            </a:r>
            <a:endParaRPr lang="en-US" sz="2200" dirty="0">
              <a:solidFill>
                <a:srgbClr val="FF0000"/>
              </a:solidFill>
            </a:endParaRPr>
          </a:p>
          <a:p>
            <a:pPr marL="548640" lvl="2" indent="0">
              <a:buNone/>
            </a:pPr>
            <a:r>
              <a:rPr lang="en-US" sz="2200" dirty="0">
                <a:solidFill>
                  <a:srgbClr val="FF0000"/>
                </a:solidFill>
              </a:rPr>
              <a:t>The evaluator shall also perform the following test:</a:t>
            </a:r>
          </a:p>
          <a:p>
            <a:pPr marL="548640" lvl="2" indent="0">
              <a:buNone/>
            </a:pPr>
            <a:r>
              <a:rPr lang="en-US" sz="2200" dirty="0">
                <a:solidFill>
                  <a:srgbClr val="FF0000"/>
                </a:solidFill>
              </a:rPr>
              <a:t>The evaluator shall check to ensure that U.NORMAL is not permitted to operate the management functions. Note: This test can be partially or completely fulfilled by performing the Test Assurance Activity in FMT_MOF.1 depending on the list of management functions in FMT_MOF.1 and FMT_SMF.1.</a:t>
            </a:r>
          </a:p>
          <a:p>
            <a:pPr lvl="0"/>
            <a:endParaRPr lang="en-US" dirty="0"/>
          </a:p>
        </p:txBody>
      </p:sp>
    </p:spTree>
    <p:extLst>
      <p:ext uri="{BB962C8B-B14F-4D97-AF65-F5344CB8AC3E}">
        <p14:creationId xmlns:p14="http://schemas.microsoft.com/office/powerpoint/2010/main" val="400613651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dirty="0"/>
              <a:t>Reverse decision to include NIAP TD 0074 </a:t>
            </a:r>
            <a:r>
              <a:rPr lang="en-US" sz="2400" dirty="0"/>
              <a:t>and make FCS_CKM.1(a) a mandatory SFR again</a:t>
            </a:r>
            <a:endParaRPr lang="en-US" dirty="0"/>
          </a:p>
          <a:p>
            <a:pPr marL="548640" lvl="2" indent="0">
              <a:buNone/>
            </a:pPr>
            <a:r>
              <a:rPr lang="en-US" dirty="0"/>
              <a:t>Rationale: </a:t>
            </a:r>
            <a:r>
              <a:rPr lang="en-US" dirty="0">
                <a:hlinkClick r:id="rId4"/>
              </a:rPr>
              <a:t>TD0074</a:t>
            </a:r>
            <a:r>
              <a:rPr lang="en-US" dirty="0"/>
              <a:t> changed FCS_CKM.1(a) Asymmetric Key Generation from a required SFR to a vendor-optional SFR. It was issued by NIAP, but without any rationale. </a:t>
            </a:r>
          </a:p>
          <a:p>
            <a:pPr marL="548640" lvl="2" indent="0">
              <a:buNone/>
            </a:pPr>
            <a:r>
              <a:rPr lang="en-US" dirty="0"/>
              <a:t>Without a stated rationale for the change, or at least an example of a TOE that doesn't generate any asymmetric keys, is difficult to understand why the change is needed.</a:t>
            </a:r>
          </a:p>
          <a:p>
            <a:pPr marL="548640" lvl="2" indent="0">
              <a:buNone/>
            </a:pPr>
            <a:r>
              <a:rPr lang="en-US" dirty="0"/>
              <a:t>Further, FCS_CKM.1(a) is a firm dependency of IPsec, TLS, and SSH, which means that it should be a firm dependency in any conforming TOE.</a:t>
            </a:r>
          </a:p>
          <a:p>
            <a:pPr marL="148590" lvl="1" indent="0">
              <a:buNone/>
            </a:pPr>
            <a:r>
              <a:rPr lang="en-US" sz="2200" dirty="0"/>
              <a:t>Decision: Not in v1.1; Defer to next revision of HCD PP as a “parking lot” issue to be considered</a:t>
            </a:r>
          </a:p>
          <a:p>
            <a:pPr lvl="1"/>
            <a:endParaRPr lang="en-US" dirty="0"/>
          </a:p>
        </p:txBody>
      </p:sp>
    </p:spTree>
    <p:extLst>
      <p:ext uri="{BB962C8B-B14F-4D97-AF65-F5344CB8AC3E}">
        <p14:creationId xmlns:p14="http://schemas.microsoft.com/office/powerpoint/2010/main" val="205300091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sz="2400" dirty="0"/>
              <a:t>Delete the test activity added to FMT_SMF.1</a:t>
            </a:r>
          </a:p>
          <a:p>
            <a:pPr marL="548640" lvl="2" indent="0">
              <a:buNone/>
            </a:pPr>
            <a:r>
              <a:rPr lang="en-US" dirty="0"/>
              <a:t>Rationale: </a:t>
            </a:r>
            <a:r>
              <a:rPr lang="en-US" sz="1900" dirty="0"/>
              <a:t>FMT_SMF.1 should be consistent with the union of FMT_MOF.1, FMT_MSA.1, and FMT_MTD.1. </a:t>
            </a:r>
          </a:p>
          <a:p>
            <a:pPr marL="548640" lvl="2" indent="0">
              <a:buNone/>
            </a:pPr>
            <a:r>
              <a:rPr lang="en-US" sz="1900" dirty="0"/>
              <a:t>The proposed test activity for FMT_SMF.1 looks extra and contradictory.  For example, FMT_MTD.1 may permit every U.NORMAL to change her/his own password.  Likewise, FMT_MSA.1 could permit every U.NORMAL to flag her/his own stored document as "protected", not to delete it accidentally.  I believe that these examples both denote a legitimate action and conflict with the proposed test activity for FMT_SMF.1.</a:t>
            </a:r>
          </a:p>
          <a:p>
            <a:pPr marL="548640" lvl="2" indent="0">
              <a:buNone/>
            </a:pPr>
            <a:r>
              <a:rPr lang="en-US" sz="1900" dirty="0"/>
              <a:t>Current FMT_SMF.1's application note says --- “The management functions should be restricted to the authorized identified role in FMT_MOF.1, FMT_MTD.1, FMT_MSA.1.”</a:t>
            </a:r>
          </a:p>
          <a:p>
            <a:pPr marL="148590" lvl="1" indent="0">
              <a:buNone/>
            </a:pPr>
            <a:r>
              <a:rPr lang="en-US" sz="2200" dirty="0"/>
              <a:t>Decision: Withdraw the original proposal to add the test activity to FMT_SMF.1; leave as is</a:t>
            </a:r>
          </a:p>
        </p:txBody>
      </p:sp>
    </p:spTree>
    <p:extLst>
      <p:ext uri="{BB962C8B-B14F-4D97-AF65-F5344CB8AC3E}">
        <p14:creationId xmlns:p14="http://schemas.microsoft.com/office/powerpoint/2010/main" val="218379645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r>
              <a:rPr lang="en-US" sz="2400" dirty="0"/>
              <a:t>Previously approved addition of the following test to the Test Assurance Activity in FAU_STG.4:</a:t>
            </a:r>
          </a:p>
          <a:p>
            <a:pPr marL="446088" lvl="1" indent="0">
              <a:buNone/>
            </a:pPr>
            <a:r>
              <a:rPr lang="en-US" sz="2400" dirty="0"/>
              <a:t>The evaluator shall check that the actions specified in FAU_STG.4.1 are performed when the audit log is full. </a:t>
            </a:r>
          </a:p>
          <a:p>
            <a:pPr marL="855663" lvl="3" indent="0">
              <a:buNone/>
            </a:pPr>
            <a:r>
              <a:rPr lang="en-US" sz="2000" dirty="0"/>
              <a:t>A follow-up comment: There was a follow-on comment that this new test is the same as the existing test case “The evaluator shall check to ensure that the processing defined in the SFR is appropriately performed to audit records.”</a:t>
            </a:r>
          </a:p>
          <a:p>
            <a:pPr marL="0" lvl="1" indent="-1587">
              <a:buNone/>
            </a:pPr>
            <a:r>
              <a:rPr lang="en-US" sz="2400" dirty="0"/>
              <a:t>Decision: Rather than including a new test, revise the exiting test in Version 1.1 to read </a:t>
            </a:r>
            <a:r>
              <a:rPr lang="en-US" sz="2400" dirty="0">
                <a:solidFill>
                  <a:srgbClr val="FF0000"/>
                </a:solidFill>
              </a:rPr>
              <a:t>“evaluator shall check to ensure that audit records are processed in accordance with the SFR."</a:t>
            </a:r>
            <a:endParaRPr lang="en-US" sz="2400" dirty="0"/>
          </a:p>
          <a:p>
            <a:pPr lvl="0"/>
            <a:endParaRPr lang="en-US" sz="1800" dirty="0"/>
          </a:p>
        </p:txBody>
      </p:sp>
    </p:spTree>
    <p:extLst>
      <p:ext uri="{BB962C8B-B14F-4D97-AF65-F5344CB8AC3E}">
        <p14:creationId xmlns:p14="http://schemas.microsoft.com/office/powerpoint/2010/main" val="8702250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sz="2400" dirty="0"/>
              <a:t>Make all cipher suites optional in FSC_TLS_EXT_1.1 in both sections A.9.12 and D.2.2 – that means eliminating the ‘None’ option under Optional Cipher Suites so that at least one has to be supported</a:t>
            </a:r>
          </a:p>
          <a:p>
            <a:pPr marL="788988" lvl="2" indent="0">
              <a:buNone/>
            </a:pPr>
            <a:r>
              <a:rPr lang="en-US" sz="2200" dirty="0"/>
              <a:t>Rationale: Consistency with </a:t>
            </a:r>
            <a:r>
              <a:rPr lang="en-US" sz="2200" dirty="0" err="1"/>
              <a:t>NDcPP</a:t>
            </a:r>
            <a:r>
              <a:rPr lang="en-US" sz="2200" dirty="0"/>
              <a:t> v2.0</a:t>
            </a:r>
          </a:p>
          <a:p>
            <a:pPr marL="39688" indent="0">
              <a:buNone/>
            </a:pPr>
            <a:r>
              <a:rPr lang="en-US" sz="2400" dirty="0"/>
              <a:t>Decision: Accepted for inclusion in V1.1</a:t>
            </a:r>
          </a:p>
          <a:p>
            <a:pPr marL="39688" indent="0">
              <a:buNone/>
            </a:pPr>
            <a:endParaRPr lang="en-US" sz="2400" dirty="0"/>
          </a:p>
          <a:p>
            <a:r>
              <a:rPr lang="en-US" sz="2400" dirty="0"/>
              <a:t>Patch the labels of “Trusted update selection” in the 1st figure in Appendix H</a:t>
            </a:r>
          </a:p>
          <a:p>
            <a:pPr marL="39688" indent="0">
              <a:buNone/>
            </a:pPr>
            <a:r>
              <a:rPr lang="en-US" sz="2400" dirty="0"/>
              <a:t>Decision: Appendix H is no longer needed and is difficult to maintain, so we will delete it in V1.1</a:t>
            </a:r>
          </a:p>
          <a:p>
            <a:pPr marL="39688" indent="0">
              <a:buNone/>
            </a:pPr>
            <a:endParaRPr lang="en-US" sz="2400" dirty="0"/>
          </a:p>
        </p:txBody>
      </p:sp>
    </p:spTree>
    <p:extLst>
      <p:ext uri="{BB962C8B-B14F-4D97-AF65-F5344CB8AC3E}">
        <p14:creationId xmlns:p14="http://schemas.microsoft.com/office/powerpoint/2010/main" val="286767465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r>
              <a:rPr lang="en-US" sz="2400" dirty="0"/>
              <a:t>Change the key sizes selection in FCS_CKM.1(b) to an assignment</a:t>
            </a:r>
          </a:p>
          <a:p>
            <a:pPr marL="274320" lvl="1" indent="0">
              <a:buNone/>
            </a:pPr>
            <a:r>
              <a:rPr lang="en-US" sz="2000" dirty="0"/>
              <a:t>Rationale: Was a comment that we need to restrict key size to a certain minimum length (e.g., 112 bits)</a:t>
            </a:r>
          </a:p>
          <a:p>
            <a:pPr marL="274320" lvl="1" indent="0">
              <a:buNone/>
            </a:pPr>
            <a:r>
              <a:rPr lang="en-US" sz="2000" dirty="0"/>
              <a:t>FCS_COP.1(a) and FCS_COP.1(d) provide that the encryption keys shall be either 128- or 256-bit long.</a:t>
            </a:r>
          </a:p>
          <a:p>
            <a:pPr marL="274320" lvl="1" indent="0">
              <a:buNone/>
            </a:pPr>
            <a:r>
              <a:rPr lang="en-US" sz="2000" dirty="0"/>
              <a:t>Our SFRs refer several communication standards, most of which specify size of keys.  For instance, TLS 1.2 (RFC 5246) provides that HMAC-SHA1 keys shall be exactly 20-octet long, as was reported to JBMIA.</a:t>
            </a:r>
          </a:p>
          <a:p>
            <a:pPr marL="274320" lvl="1" indent="0">
              <a:buNone/>
            </a:pPr>
            <a:r>
              <a:rPr lang="en-US" sz="2000" dirty="0"/>
              <a:t>It may be a good idea to add some general guidelines such as SP800-171 into the </a:t>
            </a:r>
            <a:r>
              <a:rPr lang="en-US" sz="2000" i="1" dirty="0"/>
              <a:t>App Notes</a:t>
            </a:r>
            <a:r>
              <a:rPr lang="en-US" sz="2000" dirty="0"/>
              <a:t> or somewhere even if we have already restricted key sizes specific enough outside FCS_CKM.1(b).</a:t>
            </a:r>
            <a:r>
              <a:rPr lang="en-US" dirty="0"/>
              <a:t> </a:t>
            </a:r>
          </a:p>
          <a:p>
            <a:pPr marL="0" indent="-74930">
              <a:buNone/>
            </a:pPr>
            <a:r>
              <a:rPr lang="en-US" sz="2400" dirty="0"/>
              <a:t>Decision: Not in v1.1; Defer to next revision of HCD PP as a “parking lot” issue to be considered</a:t>
            </a:r>
          </a:p>
        </p:txBody>
      </p:sp>
    </p:spTree>
    <p:extLst>
      <p:ext uri="{BB962C8B-B14F-4D97-AF65-F5344CB8AC3E}">
        <p14:creationId xmlns:p14="http://schemas.microsoft.com/office/powerpoint/2010/main" val="326437293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2018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2085643878"/>
              </p:ext>
            </p:extLst>
          </p:nvPr>
        </p:nvGraphicFramePr>
        <p:xfrm>
          <a:off x="762000" y="1925634"/>
          <a:ext cx="7099301" cy="1960565"/>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status of HCD PP v1.1 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r>
              <a:rPr lang="en-US" b="1" dirty="0"/>
              <a:t>FCS_CKM.1.1(b) Refinement: </a:t>
            </a:r>
            <a:r>
              <a:rPr lang="en-US" dirty="0"/>
              <a:t>The TSF shall generate </a:t>
            </a:r>
            <a:r>
              <a:rPr lang="en-US" b="1" dirty="0"/>
              <a:t>symmetric </a:t>
            </a:r>
            <a:r>
              <a:rPr lang="en-US" dirty="0"/>
              <a:t>cryptographic keys </a:t>
            </a:r>
            <a:r>
              <a:rPr lang="en-US" b="1" dirty="0"/>
              <a:t>using a Random Bit Generator as specified in FCS_RBG_EXT.1 and specified</a:t>
            </a:r>
            <a:br>
              <a:rPr lang="en-US" b="1" dirty="0"/>
            </a:br>
            <a:r>
              <a:rPr lang="en-US" b="1" dirty="0"/>
              <a:t>cryptographic key sizes [</a:t>
            </a:r>
            <a:r>
              <a:rPr lang="en-US" b="1" dirty="0">
                <a:solidFill>
                  <a:srgbClr val="FF0000"/>
                </a:solidFill>
              </a:rPr>
              <a:t>assignment: </a:t>
            </a:r>
            <a:r>
              <a:rPr lang="en-US" dirty="0">
                <a:solidFill>
                  <a:srgbClr val="FF0000"/>
                </a:solidFill>
              </a:rPr>
              <a:t>key sizes (in bits)</a:t>
            </a:r>
            <a:r>
              <a:rPr lang="en-US" b="1" dirty="0"/>
              <a:t>] that meet the following: No Standard</a:t>
            </a:r>
            <a:r>
              <a:rPr lang="en-US" dirty="0"/>
              <a:t> </a:t>
            </a:r>
          </a:p>
          <a:p>
            <a:pPr marL="274320" lvl="1" indent="0">
              <a:buNone/>
            </a:pPr>
            <a:r>
              <a:rPr lang="en-US" sz="2200" dirty="0"/>
              <a:t>Rationale: FCS_CKM.1(b) should be consistent with both FCS_COP.1(a) and FCS_COP.1(g)</a:t>
            </a:r>
          </a:p>
          <a:p>
            <a:pPr marL="0" indent="-74930">
              <a:buNone/>
            </a:pPr>
            <a:r>
              <a:rPr lang="en-US" dirty="0"/>
              <a:t>Decision: Not in v1.1; Defer to next revision of HCD PP as a “parking lot” issue to be considered</a:t>
            </a:r>
          </a:p>
        </p:txBody>
      </p:sp>
    </p:spTree>
    <p:extLst>
      <p:ext uri="{BB962C8B-B14F-4D97-AF65-F5344CB8AC3E}">
        <p14:creationId xmlns:p14="http://schemas.microsoft.com/office/powerpoint/2010/main" val="254227621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r>
              <a:rPr lang="en-US" sz="2400" dirty="0"/>
              <a:t>TLS 1.1 and TLS 1.3</a:t>
            </a:r>
          </a:p>
          <a:p>
            <a:pPr lvl="1"/>
            <a:r>
              <a:rPr lang="en-US" sz="2000" dirty="0"/>
              <a:t>Should we remove TLS 1.1 as a allowable TLS version and should we add TLS 1.3 in FCS_TLS_EXT.1 </a:t>
            </a:r>
          </a:p>
          <a:p>
            <a:pPr marL="446088" lvl="1" indent="0">
              <a:buNone/>
            </a:pPr>
            <a:r>
              <a:rPr lang="en-US" sz="2000" dirty="0"/>
              <a:t>Arguments:</a:t>
            </a:r>
          </a:p>
          <a:p>
            <a:pPr lvl="1"/>
            <a:r>
              <a:rPr lang="en-US" dirty="0"/>
              <a:t>With TLS 1.3 having been formally released as an RFC, we are seeing customers starting to ask about how quickly we can provide support for TLS 1.3. Given that fact, we need to at least consider whether we should add TLS 1.3 to the FCS_TLS_EXT.1 SFR as one of the TLS versions that could be supported.</a:t>
            </a:r>
          </a:p>
          <a:p>
            <a:pPr lvl="1"/>
            <a:r>
              <a:rPr lang="en-US" dirty="0"/>
              <a:t>In an inverse vain, industry is now focusing their "guns" on TLS 1.1 as being an insecure version of TLS; we are getting questions from customers on whether TLS 1.1 can be disabled or removed on our products. Given that the push within industry is starting to become a ground swell to remove TLS 1.1 we should also consider whether we should eliminate TLS 1.1 as a requirement in FCS_TLS_EXT.</a:t>
            </a:r>
          </a:p>
        </p:txBody>
      </p:sp>
    </p:spTree>
    <p:extLst>
      <p:ext uri="{BB962C8B-B14F-4D97-AF65-F5344CB8AC3E}">
        <p14:creationId xmlns:p14="http://schemas.microsoft.com/office/powerpoint/2010/main" val="128312293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r>
              <a:rPr lang="en-US" dirty="0"/>
              <a:t>TLS 1.1 and TLS 1.3</a:t>
            </a:r>
          </a:p>
          <a:p>
            <a:pPr lvl="1"/>
            <a:r>
              <a:rPr lang="en-US" sz="2400" dirty="0"/>
              <a:t>Arguments (</a:t>
            </a:r>
            <a:r>
              <a:rPr lang="en-US" sz="2400" dirty="0" err="1"/>
              <a:t>cont</a:t>
            </a:r>
            <a:r>
              <a:rPr lang="en-US" sz="2400" dirty="0"/>
              <a:t>):</a:t>
            </a:r>
          </a:p>
          <a:p>
            <a:pPr lvl="2"/>
            <a:r>
              <a:rPr lang="en-US" dirty="0" err="1"/>
              <a:t>NDcPP</a:t>
            </a:r>
            <a:r>
              <a:rPr lang="en-US" dirty="0"/>
              <a:t> </a:t>
            </a:r>
            <a:r>
              <a:rPr lang="en-US" dirty="0" err="1"/>
              <a:t>iTC</a:t>
            </a:r>
            <a:r>
              <a:rPr lang="en-US" dirty="0"/>
              <a:t> is working on TLS 1.3 support.  If we add it in on our own, we would also be obliged to examine the assurance activities to determine if any would not apply to 1.3, or if additional activities specific to 1.3 should be added. Perhaps the best approach would be to check with NIAP/IPA to see what advice they have regarding 1.3. </a:t>
            </a:r>
          </a:p>
          <a:p>
            <a:pPr lvl="2"/>
            <a:r>
              <a:rPr lang="en-US" dirty="0"/>
              <a:t>TLS 1.1 is already optional.  Any vendor that wants to remove it is able to now.  Vendors might choose to support it but allow it to be disabled.  In that case, the CC evaluated configuration could require it to be disabled, so 1.1 would not be considered in the evaluation.</a:t>
            </a:r>
          </a:p>
          <a:p>
            <a:pPr marL="153988" indent="0">
              <a:buNone/>
            </a:pPr>
            <a:r>
              <a:rPr lang="en-US" dirty="0"/>
              <a:t>Decision: No change for now. Will reconsider for next update to HCD PP and/or when NIAP issues updated TLS Package that addresses TLS 1.1 and TLS 1.3</a:t>
            </a:r>
          </a:p>
        </p:txBody>
      </p:sp>
    </p:spTree>
    <p:extLst>
      <p:ext uri="{BB962C8B-B14F-4D97-AF65-F5344CB8AC3E}">
        <p14:creationId xmlns:p14="http://schemas.microsoft.com/office/powerpoint/2010/main" val="4174486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Change Predicated on NIAP </a:t>
            </a:r>
            <a:r>
              <a:rPr lang="en-US" dirty="0" err="1"/>
              <a:t>NDcPP</a:t>
            </a:r>
            <a:r>
              <a:rPr lang="en-US" dirty="0"/>
              <a:t> Technical Decisions:</a:t>
            </a:r>
          </a:p>
          <a:p>
            <a:pPr lvl="1"/>
            <a:r>
              <a:rPr lang="en-US" sz="2200" dirty="0"/>
              <a:t>Based on TD0290: Physical interruption of Trusted Path/Channel, suggesting the following minor change to the Assurance Activity for the FTP_ITC.1 SFR:</a:t>
            </a:r>
          </a:p>
          <a:p>
            <a:pPr marL="548640" lvl="2" indent="0">
              <a:buNone/>
            </a:pPr>
            <a:r>
              <a:rPr lang="en-US" dirty="0"/>
              <a:t>The evaluator shall examine the TSS to determine that, for all communications with authorized IT entities identified in the requirement, each </a:t>
            </a:r>
            <a:r>
              <a:rPr lang="en-US" dirty="0">
                <a:solidFill>
                  <a:srgbClr val="FF0000"/>
                </a:solidFill>
              </a:rPr>
              <a:t>secure</a:t>
            </a:r>
            <a:r>
              <a:rPr lang="en-US" dirty="0"/>
              <a:t> communications mechanism is identified in terms of the allowed protocols for that IT entity. The evaluator shall also confirm that all protocols listed in the TSS are specified and included in the requirements in the ST. The evaluator shall confirm that the operational guidance contains instructions for establishing the allowed protocols with each authorized IT entity, and that it contains recovery instructions should a connection be unintentionally broken.</a:t>
            </a:r>
          </a:p>
          <a:p>
            <a:pPr marL="548640" lvl="2" indent="0">
              <a:buNone/>
            </a:pPr>
            <a:r>
              <a:rPr lang="en-US" sz="2100" dirty="0"/>
              <a:t>Rationale: Consistency with NIAP TD0290</a:t>
            </a:r>
          </a:p>
          <a:p>
            <a:pPr marL="148590" lvl="1" indent="0">
              <a:buNone/>
            </a:pPr>
            <a:r>
              <a:rPr lang="en-US" sz="2200" dirty="0"/>
              <a:t>Decision: Accepted for inclusion in v1.1</a:t>
            </a:r>
          </a:p>
        </p:txBody>
      </p:sp>
    </p:spTree>
    <p:extLst>
      <p:ext uri="{BB962C8B-B14F-4D97-AF65-F5344CB8AC3E}">
        <p14:creationId xmlns:p14="http://schemas.microsoft.com/office/powerpoint/2010/main" val="90176752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SFR Dependencies:</a:t>
            </a:r>
          </a:p>
          <a:p>
            <a:pPr lvl="1"/>
            <a:r>
              <a:rPr lang="en-US" sz="2200" dirty="0"/>
              <a:t>FCS_COP.1(g) should be dependent on FCS_COP.1(c) </a:t>
            </a:r>
          </a:p>
          <a:p>
            <a:pPr marL="548640" lvl="2" indent="0">
              <a:buNone/>
            </a:pPr>
            <a:r>
              <a:rPr lang="en-US" sz="2000" dirty="0"/>
              <a:t>Rationale: FCS_COP.1(c) deals with hash algorithms and FCS_COP.1(g) is about keyed-hash message authentication (and FCS)COP.1(h) which is also about keyed-hash message authentication is dependent on FCS)COP.1(c)</a:t>
            </a:r>
          </a:p>
          <a:p>
            <a:pPr lvl="1"/>
            <a:r>
              <a:rPr lang="en-US" sz="2200" dirty="0"/>
              <a:t>FPT_KYP_EXT.1 should be dependent on FCS_KYC_EXT.1</a:t>
            </a:r>
          </a:p>
          <a:p>
            <a:pPr marL="548640" lvl="2" indent="0">
              <a:buNone/>
            </a:pPr>
            <a:r>
              <a:rPr lang="en-US" sz="2000" dirty="0"/>
              <a:t>Rationale: FCS_KYP_EXT.1 references FCS_KYC_EXT.1 directly in FCS_KYP_EXT.1.1</a:t>
            </a:r>
            <a:endParaRPr lang="en-US" sz="2300" dirty="0"/>
          </a:p>
          <a:p>
            <a:pPr marL="148590" lvl="1" indent="0">
              <a:buNone/>
            </a:pPr>
            <a:r>
              <a:rPr lang="en-US" sz="2300" dirty="0"/>
              <a:t>Decision: Both were accepted for inclusion in v1.1</a:t>
            </a:r>
            <a:endParaRPr lang="en-US" sz="2200" dirty="0"/>
          </a:p>
        </p:txBody>
      </p:sp>
    </p:spTree>
    <p:extLst>
      <p:ext uri="{BB962C8B-B14F-4D97-AF65-F5344CB8AC3E}">
        <p14:creationId xmlns:p14="http://schemas.microsoft.com/office/powerpoint/2010/main" val="347003448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Parking Lot Issues from HCD PP v1.0 Development:</a:t>
            </a:r>
          </a:p>
          <a:p>
            <a:pPr lvl="1"/>
            <a:r>
              <a:rPr lang="en-US" sz="1600" b="1" dirty="0"/>
              <a:t>Assurance Activity for FAU_STG_EXT.1.1 includes activities for missing requirements</a:t>
            </a:r>
            <a:r>
              <a:rPr lang="en-US" sz="1600" dirty="0"/>
              <a:t>: The description of the item is “There is no SFR to provide local audit storage, so the AA "</a:t>
            </a:r>
            <a:r>
              <a:rPr lang="en-US" sz="1600" i="1" dirty="0"/>
              <a:t>The evaluator shall examine the TSS to ensure it describes the amount of audit data that are stored locally; what happens when the local audit data store is full; and how these records are protected against unauthorized access. The evaluator shall also examine the operational guidance to determine that it describes the relationship between the local audit data and the audit data that are sent to the audit log server. For example, when an audit event is generated, is it simultaneously sent to the external server and the local store, or is the local store used as a buffer and “cleared” periodically by sending the data to the audit server.</a:t>
            </a:r>
            <a:r>
              <a:rPr lang="en-US" sz="1600" dirty="0"/>
              <a:t>" is inappropriate.</a:t>
            </a:r>
          </a:p>
          <a:p>
            <a:pPr marL="548640" lvl="2" indent="0">
              <a:buNone/>
            </a:pPr>
            <a:r>
              <a:rPr lang="en-US" dirty="0"/>
              <a:t>Options:</a:t>
            </a:r>
          </a:p>
          <a:p>
            <a:pPr marL="834390" lvl="2" indent="-285750"/>
            <a:r>
              <a:rPr lang="en-US" dirty="0"/>
              <a:t>Remove this AA paragraph</a:t>
            </a:r>
          </a:p>
          <a:p>
            <a:pPr marL="834390" lvl="2" indent="-285750"/>
            <a:r>
              <a:rPr lang="en-US" dirty="0"/>
              <a:t>Add an FAU_STG_EXT.2</a:t>
            </a:r>
          </a:p>
          <a:p>
            <a:pPr marL="834390" lvl="2" indent="-285750"/>
            <a:r>
              <a:rPr lang="en-US" dirty="0"/>
              <a:t>Create one of more new SFR components (FAU_STG_EXT.3 or FAU_STG_EXT.4)</a:t>
            </a:r>
          </a:p>
          <a:p>
            <a:pPr marL="148590" lvl="1" indent="0">
              <a:buNone/>
            </a:pPr>
            <a:r>
              <a:rPr lang="en-US" dirty="0"/>
              <a:t>Decision: No change for now. May reconsider for next update to HCD PP</a:t>
            </a:r>
          </a:p>
        </p:txBody>
      </p:sp>
    </p:spTree>
    <p:extLst>
      <p:ext uri="{BB962C8B-B14F-4D97-AF65-F5344CB8AC3E}">
        <p14:creationId xmlns:p14="http://schemas.microsoft.com/office/powerpoint/2010/main" val="284703001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More Parking Lot Issues from HCD PP v1.0 Development:</a:t>
            </a:r>
          </a:p>
          <a:p>
            <a:pPr lvl="1"/>
            <a:r>
              <a:rPr lang="en-US" b="1" dirty="0"/>
              <a:t>FCS_SNI_EXT.1 is a Conditionally Mandatory Requirement</a:t>
            </a:r>
            <a:r>
              <a:rPr lang="en-US" dirty="0"/>
              <a:t> (wants to move to Appendix B): The rationale presented is “FCS_SNI_EXT.1 is required if manual password entry is supported”</a:t>
            </a:r>
          </a:p>
          <a:p>
            <a:pPr lvl="1"/>
            <a:r>
              <a:rPr lang="en-US" b="1" dirty="0"/>
              <a:t>FCS_PCC_EXT.1 is a Conditionally Mandatory Requirement</a:t>
            </a:r>
            <a:r>
              <a:rPr lang="en-US" dirty="0"/>
              <a:t> (wants to move to Appendix B): The rationale presented is “FCS_PCC_EXT.1</a:t>
            </a:r>
            <a:r>
              <a:rPr lang="en-US" b="1" dirty="0"/>
              <a:t> </a:t>
            </a:r>
            <a:r>
              <a:rPr lang="en-US" dirty="0"/>
              <a:t>is required if manual password entry is supported”.</a:t>
            </a:r>
          </a:p>
          <a:p>
            <a:pPr lvl="1"/>
            <a:r>
              <a:rPr lang="en-US" b="1" dirty="0"/>
              <a:t>Add CCM to storage encryption</a:t>
            </a:r>
            <a:r>
              <a:rPr lang="en-US" dirty="0"/>
              <a:t>: It is not totally clear to me what SFRs this pertains to, but in going through the HCD PP it appears to me that this is being addressed in the context of FCS_CKM.1(b) and FCS_KYC_EXT.1. This request came from Lexmark but was endorsed by JISEC</a:t>
            </a:r>
          </a:p>
          <a:p>
            <a:pPr marL="148590" lvl="1" indent="0">
              <a:buNone/>
            </a:pPr>
            <a:r>
              <a:rPr lang="en-US" sz="2000" dirty="0"/>
              <a:t>Decision: No change for now on any of the three proposals. May reconsider for next update to HCD PP</a:t>
            </a:r>
          </a:p>
        </p:txBody>
      </p:sp>
    </p:spTree>
    <p:extLst>
      <p:ext uri="{BB962C8B-B14F-4D97-AF65-F5344CB8AC3E}">
        <p14:creationId xmlns:p14="http://schemas.microsoft.com/office/powerpoint/2010/main" val="59457621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More Parking Lot Issues from HCD PP v1.0 Development:</a:t>
            </a:r>
          </a:p>
          <a:p>
            <a:pPr marL="834390" lvl="2"/>
            <a:r>
              <a:rPr lang="en-US" sz="2000" b="1" dirty="0"/>
              <a:t>Clarify SFR applicability</a:t>
            </a:r>
            <a:r>
              <a:rPr lang="en-US" sz="2000" dirty="0"/>
              <a:t>: This relates to the FDP_RIP.1(a) SFR about overwrite and the fact that it doesn’t address SSDs and SEMs. The suggestion was to add an app note similar to the note for FCS_CKM.4 that stated “</a:t>
            </a:r>
            <a:r>
              <a:rPr lang="en-US" sz="2000" i="1" dirty="0"/>
              <a:t>Note that keys material stored using storage technologies that do not support direct overwrites of locations and onetime programmable memories are excluded from the requirement to satisfy this SFR.”</a:t>
            </a:r>
            <a:r>
              <a:rPr lang="en-US" sz="2000" dirty="0"/>
              <a:t> I know that in the HCD PP both FDP_RIP SFRs are optional, but including an applicable app note similar to the FCS_CKM.1 note would help reinforce the optional nature of this SFR and when it should or should not apply </a:t>
            </a:r>
          </a:p>
          <a:p>
            <a:pPr marL="148590" lvl="1" indent="0">
              <a:buNone/>
            </a:pPr>
            <a:r>
              <a:rPr lang="en-US" sz="2400" dirty="0"/>
              <a:t>Decision: No change for now. May reconsider for next update to HCD PP</a:t>
            </a:r>
          </a:p>
        </p:txBody>
      </p:sp>
    </p:spTree>
    <p:extLst>
      <p:ext uri="{BB962C8B-B14F-4D97-AF65-F5344CB8AC3E}">
        <p14:creationId xmlns:p14="http://schemas.microsoft.com/office/powerpoint/2010/main" val="157435693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Consistent with the change already approved in Appendix F for HCD PP v1.1:</a:t>
            </a:r>
          </a:p>
          <a:p>
            <a:pPr lvl="1"/>
            <a:r>
              <a:rPr lang="en-US" dirty="0"/>
              <a:t>In Appendix F, paragraph 1452, that paragraph should be revised to read “The process for destroying keys when they are no longer needed by describing the storage location of all keys and the protection of all keys stored in Field-Replaceable nonvolatile memory.” </a:t>
            </a:r>
          </a:p>
          <a:p>
            <a:pPr marL="39688" indent="0">
              <a:buNone/>
            </a:pPr>
            <a:r>
              <a:rPr lang="en-US" dirty="0"/>
              <a:t>Decision: Accepted for inclusion in v1.1</a:t>
            </a:r>
          </a:p>
          <a:p>
            <a:pPr marL="39688" indent="0">
              <a:buNone/>
            </a:pPr>
            <a:endParaRPr lang="en-US" dirty="0"/>
          </a:p>
          <a:p>
            <a:r>
              <a:rPr lang="en-US" dirty="0"/>
              <a:t>Make FAU_STG.1 a mandatory rather than an optional SFR.</a:t>
            </a:r>
          </a:p>
          <a:p>
            <a:pPr marL="274320" lvl="1" indent="0">
              <a:buNone/>
            </a:pPr>
            <a:r>
              <a:rPr lang="en-US" dirty="0"/>
              <a:t>Would need to add some sentences to clarify what is to be protected and how to test this.</a:t>
            </a:r>
          </a:p>
          <a:p>
            <a:pPr marL="0" indent="-74930">
              <a:buNone/>
            </a:pPr>
            <a:r>
              <a:rPr lang="en-US" dirty="0"/>
              <a:t>Decision: No change for now. May reconsider for next update to HCD PP</a:t>
            </a:r>
          </a:p>
          <a:p>
            <a:pPr marL="274320" lvl="1" indent="0">
              <a:buNone/>
            </a:pPr>
            <a:endParaRPr lang="en-US" dirty="0"/>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153937423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Issues Raised By Japanese Labs &amp; Vendors:</a:t>
            </a:r>
          </a:p>
          <a:p>
            <a:pPr lvl="1"/>
            <a:r>
              <a:rPr lang="en-US" sz="2000" dirty="0"/>
              <a:t>Inconsistency between FCS_CKM.1(b) and FCS_COP.1(g).</a:t>
            </a:r>
          </a:p>
          <a:p>
            <a:pPr marL="548640" lvl="2" indent="0">
              <a:buNone/>
            </a:pPr>
            <a:r>
              <a:rPr lang="en-US" dirty="0"/>
              <a:t>FCS_COP.1.1(g) requires us to assign the key length, but FCS_CKM.1.1(b) requires us to select 128 bits or 256 bits for the key length. That's why, if we use 160 bit length key for HMAC, we cannot claim the key generation conformance with FCS_CKM.1(b).</a:t>
            </a:r>
          </a:p>
          <a:p>
            <a:pPr marL="548640" lvl="2" indent="0">
              <a:buNone/>
            </a:pPr>
            <a:r>
              <a:rPr lang="en-US" dirty="0"/>
              <a:t>We might need another FCS_CKM.1 for HMAC.</a:t>
            </a:r>
          </a:p>
          <a:p>
            <a:pPr lvl="1"/>
            <a:r>
              <a:rPr lang="en-US" sz="2000" dirty="0"/>
              <a:t>Inconsistency of SFR dependencies</a:t>
            </a:r>
            <a:endParaRPr lang="en-US" sz="2400" dirty="0"/>
          </a:p>
          <a:p>
            <a:pPr marL="548640" lvl="2" indent="0">
              <a:buNone/>
            </a:pPr>
            <a:r>
              <a:rPr lang="en-US" dirty="0"/>
              <a:t>There seem to be a lot of inconsistencies on SFR dependencies in HCD PP v1.0.</a:t>
            </a:r>
          </a:p>
          <a:p>
            <a:pPr marL="548640" lvl="2" indent="0">
              <a:buNone/>
            </a:pPr>
            <a:r>
              <a:rPr lang="en-US" dirty="0"/>
              <a:t>For example, FCS_COP.1(c) is contained in "D.3 Trusted Update". However, this SFR should be applied also for Storage encryption as found in Application Note paragraph 1304. As Errata #1 added FCS_COP.1(c) as dependency for FCS_TLS_EXT.1, FCS_COP.1(c) might be described in "4.5 Class FCS: Encryption Support".</a:t>
            </a:r>
          </a:p>
          <a:p>
            <a:pPr marL="274320" lvl="1" indent="0">
              <a:buNone/>
            </a:pPr>
            <a:r>
              <a:rPr lang="en-US" sz="2200" dirty="0"/>
              <a:t>Decision: Defer both as a “parking lot” issues to be considered for discussion for next update of HCD PP</a:t>
            </a:r>
          </a:p>
          <a:p>
            <a:pPr marL="39688" indent="0">
              <a:buNone/>
            </a:pPr>
            <a:endParaRPr lang="en-US" dirty="0"/>
          </a:p>
        </p:txBody>
      </p:sp>
    </p:spTree>
    <p:extLst>
      <p:ext uri="{BB962C8B-B14F-4D97-AF65-F5344CB8AC3E}">
        <p14:creationId xmlns:p14="http://schemas.microsoft.com/office/powerpoint/2010/main" val="24299673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r>
              <a:rPr lang="en-US" sz="2000" dirty="0"/>
              <a:t>FCS_CKM.4 inconsistency between the SFR and Assurance Activities for Testing: Test 1 has two cases, overwrite or power-cycle; but the SFR has three cases, overwrite, power-cycle, or garbage collection.</a:t>
            </a:r>
          </a:p>
          <a:p>
            <a:r>
              <a:rPr lang="en-US" sz="2000" dirty="0"/>
              <a:t>FCS_HTTPS_EXT.1.3 case is somewhat oddly worded: consider "If a peer cert is presented, the TSF shall [not require client </a:t>
            </a:r>
            <a:r>
              <a:rPr lang="en-US" sz="2000" dirty="0" err="1"/>
              <a:t>auth</a:t>
            </a:r>
            <a:r>
              <a:rPr lang="en-US" sz="2000" dirty="0"/>
              <a:t>] if the peer certificate is deemed invalid". Not sure what to propose instead.</a:t>
            </a:r>
          </a:p>
          <a:p>
            <a:r>
              <a:rPr lang="en-US" sz="2000" dirty="0"/>
              <a:t>For FCS_CKM.2, refer to RFC5246 as well as NIST SP 800-56B  </a:t>
            </a:r>
          </a:p>
          <a:p>
            <a:pPr marL="548640" lvl="2" indent="0">
              <a:buNone/>
            </a:pPr>
            <a:r>
              <a:rPr lang="en-US" sz="2000" dirty="0"/>
              <a:t>Rationale: Allow RSA for TLS key establishment for a while if we add FCS_CKM.2</a:t>
            </a:r>
          </a:p>
          <a:p>
            <a:pPr marL="274320" lvl="1" indent="0">
              <a:buNone/>
            </a:pPr>
            <a:r>
              <a:rPr lang="en-US" sz="2200" dirty="0"/>
              <a:t>Decision: For all three, we basically said “not now”. May look at these again for next update to HCD PP</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32602322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In the App Note for FCS_COP.1(c) </a:t>
            </a:r>
            <a:r>
              <a:rPr lang="en-US" b="1" dirty="0"/>
              <a:t>Cryptographic operation (Hash Algorithm)</a:t>
            </a:r>
            <a:r>
              <a:rPr lang="en-US" dirty="0"/>
              <a:t>, it is stated as follows:</a:t>
            </a:r>
          </a:p>
          <a:p>
            <a:pPr marL="548640" lvl="2" indent="0">
              <a:buNone/>
            </a:pPr>
            <a:r>
              <a:rPr lang="en-US" sz="2000" i="1" dirty="0">
                <a:solidFill>
                  <a:srgbClr val="000000"/>
                </a:solidFill>
                <a:latin typeface="TimesNewRomanPS-ItalicMT"/>
              </a:rPr>
              <a:t>The hash selection should be consistent with the overall strength of the</a:t>
            </a:r>
            <a:br>
              <a:rPr lang="en-US" sz="2000" i="1" dirty="0">
                <a:solidFill>
                  <a:srgbClr val="000000"/>
                </a:solidFill>
                <a:latin typeface="TimesNewRomanPS-ItalicMT"/>
              </a:rPr>
            </a:br>
            <a:r>
              <a:rPr lang="en-US" sz="2000" i="1" dirty="0">
                <a:solidFill>
                  <a:srgbClr val="000000"/>
                </a:solidFill>
                <a:latin typeface="TimesNewRomanPS-ItalicMT"/>
              </a:rPr>
              <a:t>algorithm used for FCS_COP.1(d). (SHA 256 should be chosen for AES 128- bit keys, SHA 512 should be chosen for AES-256-bit keys) The selection of the standard is made based on the algorithms selected.</a:t>
            </a:r>
            <a:endParaRPr lang="en-US" dirty="0"/>
          </a:p>
          <a:p>
            <a:pPr lvl="1"/>
            <a:r>
              <a:rPr lang="en-US" dirty="0"/>
              <a:t>Two questions:</a:t>
            </a:r>
          </a:p>
          <a:p>
            <a:pPr lvl="2"/>
            <a:r>
              <a:rPr lang="en-US" dirty="0"/>
              <a:t>Is the reference to FCS_COP.1(d) </a:t>
            </a:r>
            <a:r>
              <a:rPr lang="en-US" b="1" dirty="0"/>
              <a:t>Cryptographic operation (AES Data Encryption/Decryption)</a:t>
            </a:r>
            <a:r>
              <a:rPr lang="en-US" dirty="0"/>
              <a:t> correct? </a:t>
            </a:r>
          </a:p>
          <a:p>
            <a:pPr lvl="2"/>
            <a:r>
              <a:rPr lang="en-US" dirty="0"/>
              <a:t>Should this SFR be selected with FCS_SNI_EXT? </a:t>
            </a:r>
          </a:p>
          <a:p>
            <a:pPr marL="153988" indent="0">
              <a:buNone/>
            </a:pPr>
            <a:r>
              <a:rPr lang="en-US" sz="2600" dirty="0"/>
              <a:t>Decision: We again basically said “not now”. May look at this again for next update to HCD PP.</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305005007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Add assurance activities specified for the FCS_COP.1(i) Cryptographic operation (Key Transport) SFR</a:t>
            </a:r>
          </a:p>
          <a:p>
            <a:pPr marL="446088" lvl="1" indent="0">
              <a:buNone/>
            </a:pPr>
            <a:r>
              <a:rPr lang="en-US" dirty="0"/>
              <a:t>FCS_COP.1(a) not consistent with </a:t>
            </a:r>
            <a:r>
              <a:rPr lang="en-US" dirty="0" err="1"/>
              <a:t>NDcPP</a:t>
            </a:r>
            <a:r>
              <a:rPr lang="en-US" dirty="0"/>
              <a:t>: In the HCD PP FCS_COP.1(a) references </a:t>
            </a:r>
            <a:r>
              <a:rPr lang="en-US" i="1" dirty="0"/>
              <a:t>NIST SP 800-38A, NIST SP 800-38B, NIST SP 800-38C, NIST SP 800-38D</a:t>
            </a:r>
            <a:r>
              <a:rPr lang="en-US" dirty="0"/>
              <a:t> while </a:t>
            </a:r>
            <a:r>
              <a:rPr lang="en-US" dirty="0" err="1"/>
              <a:t>NDcPP</a:t>
            </a:r>
            <a:r>
              <a:rPr lang="en-US" dirty="0"/>
              <a:t> v2.0 for the corresponding SFR (FCS_COP.1.1) references </a:t>
            </a:r>
            <a:r>
              <a:rPr lang="en-US" i="1" dirty="0"/>
              <a:t>ISO 18033-3</a:t>
            </a:r>
          </a:p>
          <a:p>
            <a:pPr marL="153988" indent="0">
              <a:buNone/>
            </a:pPr>
            <a:r>
              <a:rPr lang="en-US" dirty="0"/>
              <a:t>Decision: Proposal rejected</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70222030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lvl="1"/>
            <a:r>
              <a:rPr lang="en-US" dirty="0"/>
              <a:t>FCS_CKM.1(a) not consistent with </a:t>
            </a:r>
            <a:r>
              <a:rPr lang="en-US" dirty="0" err="1"/>
              <a:t>NDcPP</a:t>
            </a:r>
            <a:r>
              <a:rPr lang="en-US" dirty="0"/>
              <a:t> and MDF PP 2.0</a:t>
            </a:r>
          </a:p>
          <a:p>
            <a:pPr marL="548640" lvl="2" indent="0">
              <a:buNone/>
            </a:pPr>
            <a:r>
              <a:rPr lang="en-US" sz="1200" b="1" dirty="0"/>
              <a:t>FCS_CKM.1.1 </a:t>
            </a:r>
            <a:r>
              <a:rPr lang="en-US" sz="1200" dirty="0"/>
              <a:t>The TSF shall generate </a:t>
            </a:r>
            <a:r>
              <a:rPr lang="en-US" sz="1200" b="1" dirty="0"/>
              <a:t>asymmetric </a:t>
            </a:r>
            <a:r>
              <a:rPr lang="en-US" sz="1200" dirty="0"/>
              <a:t>cryptographic keys in accordance with a specified cryptographic key generation algorithm: </a:t>
            </a:r>
            <a:r>
              <a:rPr lang="en-US" sz="1200" b="1" dirty="0"/>
              <a:t>[selection:</a:t>
            </a:r>
            <a:br>
              <a:rPr lang="en-US" sz="1200" b="1" dirty="0"/>
            </a:br>
            <a:r>
              <a:rPr lang="en-US" sz="1200" dirty="0"/>
              <a:t>• </a:t>
            </a:r>
            <a:r>
              <a:rPr lang="en-US" sz="1200" b="1" dirty="0"/>
              <a:t>RSA schemes using cryptographic key sizes of 2048-bit or greater that meet the following: FIPS PUB 186-4, “Digital Signature Standard (DSS)”, Appendix B.3;</a:t>
            </a:r>
            <a:br>
              <a:rPr lang="en-US" sz="1200" b="1" dirty="0"/>
            </a:br>
            <a:r>
              <a:rPr lang="en-US" sz="1200" dirty="0"/>
              <a:t>• </a:t>
            </a:r>
            <a:r>
              <a:rPr lang="en-US" sz="1200" b="1" dirty="0"/>
              <a:t>ECC schemes using “NIST curves” [selection: P-256, P-384, P-521] that meet the following: FIPS PUB 186-4, “Digital Signature Standard (DSS)”, Appendix B.4;</a:t>
            </a:r>
            <a:br>
              <a:rPr lang="en-US" sz="1200" b="1" dirty="0"/>
            </a:br>
            <a:r>
              <a:rPr lang="en-US" sz="1200" dirty="0"/>
              <a:t>• </a:t>
            </a:r>
            <a:r>
              <a:rPr lang="en-US" sz="1200" b="1" dirty="0"/>
              <a:t>FFC schemes using cryptographic key sizes of 2048-bit or greater that meet the following: FIPS PUB 186-4, “Digital Signature Standard (DSS)”, Appendix B.1</a:t>
            </a:r>
            <a:br>
              <a:rPr lang="en-US" sz="1200" b="1" dirty="0"/>
            </a:br>
            <a:r>
              <a:rPr lang="en-US" sz="1200" dirty="0"/>
              <a:t>] and specified cryptographic key sizes [assignment: </a:t>
            </a:r>
            <a:r>
              <a:rPr lang="en-US" sz="1200" i="1" dirty="0"/>
              <a:t>cryptographic key sizes</a:t>
            </a:r>
            <a:r>
              <a:rPr lang="en-US" sz="1200" dirty="0"/>
              <a:t>] that meet the following: [assignment: </a:t>
            </a:r>
            <a:r>
              <a:rPr lang="en-US" sz="1200" i="1" dirty="0"/>
              <a:t>list of standards</a:t>
            </a:r>
            <a:r>
              <a:rPr lang="en-US" sz="1200" dirty="0"/>
              <a:t>].</a:t>
            </a:r>
          </a:p>
          <a:p>
            <a:pPr marL="548640" lvl="2" indent="0">
              <a:buNone/>
            </a:pPr>
            <a:r>
              <a:rPr lang="en-US" sz="1200" dirty="0"/>
              <a:t>While HCD PP v1.0 for FCS_CKM.1.1 has</a:t>
            </a:r>
          </a:p>
          <a:p>
            <a:pPr marL="548640" lvl="2" indent="0">
              <a:buNone/>
            </a:pPr>
            <a:r>
              <a:rPr lang="en-US" sz="1200" dirty="0"/>
              <a:t>The TSF shall generate </a:t>
            </a:r>
            <a:r>
              <a:rPr lang="en-US" sz="1200" b="1" dirty="0"/>
              <a:t>asymmetric </a:t>
            </a:r>
            <a:r>
              <a:rPr lang="en-US" sz="1200" dirty="0"/>
              <a:t>cryptographic keys </a:t>
            </a:r>
            <a:r>
              <a:rPr lang="en-US" sz="1200" b="1" dirty="0"/>
              <a:t>used for key establishment </a:t>
            </a:r>
            <a:r>
              <a:rPr lang="en-US" sz="1200" dirty="0"/>
              <a:t>in accordance </a:t>
            </a:r>
            <a:r>
              <a:rPr lang="en-US" sz="1200" b="1" dirty="0"/>
              <a:t>with [selection:</a:t>
            </a:r>
            <a:br>
              <a:rPr lang="en-US" sz="1200" b="1" dirty="0"/>
            </a:br>
            <a:r>
              <a:rPr lang="en-US" sz="1200" dirty="0"/>
              <a:t>• </a:t>
            </a:r>
            <a:r>
              <a:rPr lang="en-US" sz="1200" b="1" i="1" dirty="0"/>
              <a:t>NIST Special Publication 800-56A, “Recommendation for Pair-Wise Key Establishment Schemes Using Discrete Logarithm Cryptography” for finite field-based key establishment schemes;</a:t>
            </a:r>
            <a:br>
              <a:rPr lang="en-US" sz="1200" b="1" i="1" dirty="0"/>
            </a:br>
            <a:r>
              <a:rPr lang="en-US" sz="1200" dirty="0"/>
              <a:t>• </a:t>
            </a:r>
            <a:r>
              <a:rPr lang="en-US" sz="1200" b="1" i="1" dirty="0"/>
              <a:t>NIST Special Publication 800-56A, “Recommendation for Pair-Wise Key Establishment Schemes Using Discrete Logarithm Cryptography” for elliptic</a:t>
            </a:r>
            <a:br>
              <a:rPr lang="en-US" sz="1200" b="1" i="1" dirty="0"/>
            </a:br>
            <a:r>
              <a:rPr lang="en-US" sz="1200" b="1" i="1" dirty="0"/>
              <a:t>curve-based key establishment schemes and implementing “NIST curves” P-256, P-384 and [selection: P-521, no other curves] (as defined in FIPS PUB</a:t>
            </a:r>
            <a:br>
              <a:rPr lang="en-US" sz="1200" b="1" i="1" dirty="0"/>
            </a:br>
            <a:r>
              <a:rPr lang="en-US" sz="1200" b="1" i="1" dirty="0"/>
              <a:t>186-4, “Digital Signature Standard”)</a:t>
            </a:r>
            <a:br>
              <a:rPr lang="en-US" sz="1200" b="1" i="1" dirty="0"/>
            </a:br>
            <a:r>
              <a:rPr lang="en-US" sz="1200" dirty="0"/>
              <a:t>• </a:t>
            </a:r>
            <a:r>
              <a:rPr lang="en-US" sz="1200" b="1" i="1" dirty="0"/>
              <a:t>NIST Special Publication 800-56B, “Recommendation for Pair-Wise Key Establishment Schemes Using Integer Factorization Cryptography” for </a:t>
            </a:r>
            <a:r>
              <a:rPr lang="en-US" sz="1200" b="1" i="1" dirty="0" err="1"/>
              <a:t>RSAbased</a:t>
            </a:r>
            <a:r>
              <a:rPr lang="en-US" sz="1200" b="1" i="1" dirty="0"/>
              <a:t> key establishment schemes </a:t>
            </a:r>
            <a:r>
              <a:rPr lang="en-US" sz="1200" b="1" dirty="0"/>
              <a:t>and specified cryptographic key sizes equivalent to, or greater than, a symmetric key strength of 112 bits.</a:t>
            </a:r>
            <a:endParaRPr lang="en-US" sz="1200" dirty="0"/>
          </a:p>
          <a:p>
            <a:pPr marL="153988" indent="0">
              <a:buNone/>
            </a:pPr>
            <a:r>
              <a:rPr lang="en-US" dirty="0"/>
              <a:t>Decision: Consider for next update to HCD PP</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366740516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201484" y="2971800"/>
            <a:ext cx="8648137" cy="1143000"/>
          </a:xfrm>
        </p:spPr>
        <p:txBody>
          <a:bodyPr>
            <a:noAutofit/>
          </a:bodyPr>
          <a:lstStyle/>
          <a:p>
            <a:pPr marL="0" indent="0" algn="ctr" eaLnBrk="1" hangingPunct="1">
              <a:buNone/>
            </a:pPr>
            <a:r>
              <a:rPr lang="en-US" sz="3600" dirty="0"/>
              <a:t>Proposals For HCD PP v1.1 </a:t>
            </a:r>
          </a:p>
          <a:p>
            <a:pPr marL="0" indent="0" algn="ctr" eaLnBrk="1" hangingPunct="1">
              <a:buNone/>
            </a:pPr>
            <a:r>
              <a:rPr lang="en-US" sz="3600" dirty="0"/>
              <a:t>From JBMIA</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269789829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244850"/>
          </a:xfrm>
        </p:spPr>
        <p:txBody>
          <a:bodyPr>
            <a:noAutofit/>
          </a:bodyPr>
          <a:lstStyle/>
          <a:p>
            <a:r>
              <a:rPr kumimoji="1" lang="en-US" altLang="ja-JP" sz="2000" dirty="0"/>
              <a:t>Differences from ND </a:t>
            </a:r>
            <a:r>
              <a:rPr kumimoji="1" lang="en-US" altLang="ja-JP" sz="2000" dirty="0" err="1"/>
              <a:t>cPP</a:t>
            </a:r>
            <a:r>
              <a:rPr lang="ja-JP" altLang="en-US" sz="2000" dirty="0"/>
              <a:t> </a:t>
            </a:r>
            <a:r>
              <a:rPr lang="en-US" altLang="ja-JP" sz="2000" dirty="0"/>
              <a:t>v2.0; we need to consider how or when the differences would be solved.</a:t>
            </a:r>
          </a:p>
          <a:p>
            <a:pPr marL="39688" indent="0">
              <a:buNone/>
            </a:pPr>
            <a:endParaRPr lang="en-US" altLang="ja-JP" sz="2000" dirty="0"/>
          </a:p>
          <a:p>
            <a:pPr marL="39688" indent="0" eaLnBrk="1" fontAlgn="t" hangingPunct="1">
              <a:buNone/>
            </a:pPr>
            <a:endParaRPr lang="en-US" dirty="0"/>
          </a:p>
        </p:txBody>
      </p:sp>
      <p:graphicFrame>
        <p:nvGraphicFramePr>
          <p:cNvPr id="2" name="Table 1">
            <a:extLst>
              <a:ext uri="{FF2B5EF4-FFF2-40B4-BE49-F238E27FC236}">
                <a16:creationId xmlns:a16="http://schemas.microsoft.com/office/drawing/2014/main" id="{F06368D9-0776-412E-ADFC-8D287364F963}"/>
              </a:ext>
            </a:extLst>
          </p:cNvPr>
          <p:cNvGraphicFramePr>
            <a:graphicFrameLocks noGrp="1"/>
          </p:cNvGraphicFramePr>
          <p:nvPr>
            <p:extLst>
              <p:ext uri="{D42A27DB-BD31-4B8C-83A1-F6EECF244321}">
                <p14:modId xmlns:p14="http://schemas.microsoft.com/office/powerpoint/2010/main" val="2596107696"/>
              </p:ext>
            </p:extLst>
          </p:nvPr>
        </p:nvGraphicFramePr>
        <p:xfrm>
          <a:off x="647700" y="1828800"/>
          <a:ext cx="8102600" cy="4673600"/>
        </p:xfrm>
        <a:graphic>
          <a:graphicData uri="http://schemas.openxmlformats.org/drawingml/2006/table">
            <a:tbl>
              <a:tblPr firstRow="1" bandRow="1">
                <a:tableStyleId>{5C22544A-7EE6-4342-B048-85BDC9FD1C3A}</a:tableStyleId>
              </a:tblPr>
              <a:tblGrid>
                <a:gridCol w="2025650">
                  <a:extLst>
                    <a:ext uri="{9D8B030D-6E8A-4147-A177-3AD203B41FA5}">
                      <a16:colId xmlns:a16="http://schemas.microsoft.com/office/drawing/2014/main" val="1325581906"/>
                    </a:ext>
                  </a:extLst>
                </a:gridCol>
                <a:gridCol w="2025650">
                  <a:extLst>
                    <a:ext uri="{9D8B030D-6E8A-4147-A177-3AD203B41FA5}">
                      <a16:colId xmlns:a16="http://schemas.microsoft.com/office/drawing/2014/main" val="778243774"/>
                    </a:ext>
                  </a:extLst>
                </a:gridCol>
                <a:gridCol w="2025650">
                  <a:extLst>
                    <a:ext uri="{9D8B030D-6E8A-4147-A177-3AD203B41FA5}">
                      <a16:colId xmlns:a16="http://schemas.microsoft.com/office/drawing/2014/main" val="1706620781"/>
                    </a:ext>
                  </a:extLst>
                </a:gridCol>
                <a:gridCol w="2025650">
                  <a:extLst>
                    <a:ext uri="{9D8B030D-6E8A-4147-A177-3AD203B41FA5}">
                      <a16:colId xmlns:a16="http://schemas.microsoft.com/office/drawing/2014/main" val="3318723669"/>
                    </a:ext>
                  </a:extLst>
                </a:gridCol>
              </a:tblGrid>
              <a:tr h="422276">
                <a:tc>
                  <a:txBody>
                    <a:bodyPr/>
                    <a:lstStyle/>
                    <a:p>
                      <a:endParaRPr lang="en-US" dirty="0"/>
                    </a:p>
                  </a:txBody>
                  <a:tcPr/>
                </a:tc>
                <a:tc>
                  <a:txBody>
                    <a:bodyPr/>
                    <a:lstStyle/>
                    <a:p>
                      <a:r>
                        <a:rPr kumimoji="1" lang="en-US" altLang="ja-JP" sz="1100" dirty="0"/>
                        <a:t>HCD PP v1.0</a:t>
                      </a:r>
                      <a:endParaRPr kumimoji="1" lang="ja-JP" altLang="en-US" sz="1100" dirty="0"/>
                    </a:p>
                  </a:txBody>
                  <a:tcPr marL="84447" marR="84447" marT="42223" marB="42223"/>
                </a:tc>
                <a:tc>
                  <a:txBody>
                    <a:bodyPr/>
                    <a:lstStyle/>
                    <a:p>
                      <a:r>
                        <a:rPr kumimoji="1" lang="en-US" altLang="ja-JP" sz="1100" dirty="0"/>
                        <a:t>ND </a:t>
                      </a:r>
                      <a:r>
                        <a:rPr kumimoji="1" lang="en-US" altLang="ja-JP" sz="1100" dirty="0" err="1"/>
                        <a:t>cPP</a:t>
                      </a:r>
                      <a:r>
                        <a:rPr kumimoji="1" lang="en-US" altLang="ja-JP" sz="1100" dirty="0"/>
                        <a:t> v2.0</a:t>
                      </a:r>
                      <a:endParaRPr kumimoji="1" lang="ja-JP" altLang="en-US" sz="1100" dirty="0"/>
                    </a:p>
                  </a:txBody>
                  <a:tcPr marL="84447" marR="84447" marT="42223" marB="42223"/>
                </a:tc>
                <a:tc>
                  <a:txBody>
                    <a:bodyPr/>
                    <a:lstStyle/>
                    <a:p>
                      <a:r>
                        <a:rPr kumimoji="1" lang="en-US" altLang="ja-JP" sz="1100" dirty="0"/>
                        <a:t>Issues</a:t>
                      </a:r>
                      <a:endParaRPr kumimoji="1" lang="ja-JP" altLang="en-US" sz="1100" dirty="0"/>
                    </a:p>
                  </a:txBody>
                  <a:tcPr marL="84447" marR="84447" marT="42223" marB="42223"/>
                </a:tc>
                <a:extLst>
                  <a:ext uri="{0D108BD9-81ED-4DB2-BD59-A6C34878D82A}">
                    <a16:rowId xmlns:a16="http://schemas.microsoft.com/office/drawing/2014/main" val="365753004"/>
                  </a:ext>
                </a:extLst>
              </a:tr>
              <a:tr h="2472799">
                <a:tc>
                  <a:txBody>
                    <a:bodyPr/>
                    <a:lstStyle/>
                    <a:p>
                      <a:r>
                        <a:rPr kumimoji="1" lang="en-US" altLang="ja-JP" sz="900" dirty="0"/>
                        <a:t>FCS_CKM.1(a)</a:t>
                      </a:r>
                    </a:p>
                    <a:p>
                      <a:r>
                        <a:rPr kumimoji="1" lang="en-US" altLang="ja-JP" sz="900" dirty="0"/>
                        <a:t>Cryptographic Key Creation</a:t>
                      </a:r>
                      <a:endParaRPr kumimoji="1" lang="ja-JP" altLang="en-US" sz="900" dirty="0"/>
                    </a:p>
                  </a:txBody>
                  <a:tcPr marL="84447" marR="84447" marT="42223" marB="42223"/>
                </a:tc>
                <a:tc>
                  <a:txBody>
                    <a:bodyPr/>
                    <a:lstStyle/>
                    <a:p>
                      <a:r>
                        <a:rPr kumimoji="1" lang="en-US" altLang="ja-JP" sz="900" dirty="0"/>
                        <a:t>DH Gr.14 for IKE cannot be selected.</a:t>
                      </a:r>
                    </a:p>
                    <a:p>
                      <a:endParaRPr kumimoji="1" lang="en-US" altLang="ja-JP" sz="900" dirty="0"/>
                    </a:p>
                    <a:p>
                      <a:endParaRPr kumimoji="1" lang="en-US" altLang="ja-JP" sz="900" dirty="0"/>
                    </a:p>
                    <a:p>
                      <a:r>
                        <a:rPr kumimoji="1" lang="en-US" altLang="ja-JP" sz="900" dirty="0"/>
                        <a:t>FFDHE for TLS cannot be selected.</a:t>
                      </a:r>
                    </a:p>
                    <a:p>
                      <a:endParaRPr kumimoji="1" lang="en-US" altLang="ja-JP" sz="900" dirty="0"/>
                    </a:p>
                    <a:p>
                      <a:endParaRPr kumimoji="1" lang="en-US" altLang="ja-JP" sz="900" dirty="0"/>
                    </a:p>
                    <a:p>
                      <a:r>
                        <a:rPr kumimoji="1" lang="en-US" altLang="ja-JP" sz="900" dirty="0"/>
                        <a:t>Requirement is defined with</a:t>
                      </a:r>
                    </a:p>
                    <a:p>
                      <a:r>
                        <a:rPr kumimoji="1" lang="en-US" altLang="ja-JP" sz="900" dirty="0"/>
                        <a:t>SP800-56A,B w/o revision</a:t>
                      </a:r>
                    </a:p>
                  </a:txBody>
                  <a:tcPr marL="84447" marR="84447" marT="42223" marB="42223"/>
                </a:tc>
                <a:tc>
                  <a:txBody>
                    <a:bodyPr/>
                    <a:lstStyle/>
                    <a:p>
                      <a:r>
                        <a:rPr kumimoji="1" lang="en-US" altLang="ja-JP" sz="900" dirty="0"/>
                        <a:t>DH Gr.14 was added as an option with TD0291</a:t>
                      </a:r>
                    </a:p>
                    <a:p>
                      <a:endParaRPr kumimoji="1" lang="en-US" altLang="ja-JP" sz="900" dirty="0"/>
                    </a:p>
                    <a:p>
                      <a:r>
                        <a:rPr kumimoji="1" lang="en-US" altLang="ja-JP" sz="900" dirty="0"/>
                        <a:t>FFDHE for TLS cannot be selected.</a:t>
                      </a:r>
                    </a:p>
                    <a:p>
                      <a:endParaRPr kumimoji="1" lang="en-US" altLang="ja-JP" sz="900" dirty="0"/>
                    </a:p>
                    <a:p>
                      <a:endParaRPr kumimoji="1" lang="en-US" altLang="ja-JP" sz="900" dirty="0"/>
                    </a:p>
                    <a:p>
                      <a:r>
                        <a:rPr kumimoji="1" lang="en-US" altLang="ja-JP" sz="900" dirty="0"/>
                        <a:t>Requirement is defined with </a:t>
                      </a:r>
                    </a:p>
                    <a:p>
                      <a:r>
                        <a:rPr kumimoji="1" lang="en-US" altLang="ja-JP" sz="900" dirty="0"/>
                        <a:t>FIPS 186-4</a:t>
                      </a:r>
                    </a:p>
                  </a:txBody>
                  <a:tcPr marL="84447" marR="84447" marT="42223" marB="42223"/>
                </a:tc>
                <a:tc>
                  <a:txBody>
                    <a:bodyPr/>
                    <a:lstStyle/>
                    <a:p>
                      <a:pPr marL="285750" indent="-285750">
                        <a:buFont typeface="Arial" panose="020B0604020202020204" pitchFamily="34" charset="0"/>
                        <a:buChar char="•"/>
                      </a:pPr>
                      <a:r>
                        <a:rPr kumimoji="1" lang="en-US" altLang="ja-JP" sz="900" dirty="0"/>
                        <a:t>Even though DH Gr.14 is required by FCS_IPSEC_EXT, it isn’t selectable in HCD PP v1.0.</a:t>
                      </a:r>
                    </a:p>
                    <a:p>
                      <a:pPr marL="285750" indent="-285750">
                        <a:buFont typeface="Arial" panose="020B0604020202020204" pitchFamily="34" charset="0"/>
                        <a:buChar char="•"/>
                      </a:pPr>
                      <a:endParaRPr kumimoji="1" lang="en-US" altLang="ja-JP" sz="900" dirty="0"/>
                    </a:p>
                    <a:p>
                      <a:pPr marL="285750" indent="-285750">
                        <a:buFont typeface="Arial" panose="020B0604020202020204" pitchFamily="34" charset="0"/>
                        <a:buChar char="•"/>
                      </a:pPr>
                      <a:r>
                        <a:rPr kumimoji="1" lang="en-US" altLang="ja-JP" sz="900" dirty="0"/>
                        <a:t>FFDHE for TLS cannot be selected, even though some cipher suites using FFDHE can be selected in TLS.</a:t>
                      </a:r>
                    </a:p>
                    <a:p>
                      <a:pPr marL="285750" indent="-285750">
                        <a:buFont typeface="Arial" panose="020B0604020202020204" pitchFamily="34" charset="0"/>
                        <a:buChar char="•"/>
                      </a:pPr>
                      <a:endParaRPr kumimoji="1" lang="en-US" altLang="ja-JP" sz="900" dirty="0"/>
                    </a:p>
                    <a:p>
                      <a:pPr marL="285750" indent="-285750">
                        <a:buFont typeface="Arial" panose="020B0604020202020204" pitchFamily="34" charset="0"/>
                        <a:buChar char="•"/>
                      </a:pPr>
                      <a:r>
                        <a:rPr kumimoji="1" lang="en-US" altLang="ja-JP" sz="900" dirty="0"/>
                        <a:t>Revisions of SP800-56A,B are not specified.</a:t>
                      </a:r>
                    </a:p>
                    <a:p>
                      <a:pPr marL="285750" indent="-285750">
                        <a:buFont typeface="Arial" panose="020B0604020202020204" pitchFamily="34" charset="0"/>
                        <a:buChar char="•"/>
                      </a:pPr>
                      <a:r>
                        <a:rPr kumimoji="1" lang="en-US" altLang="ja-JP" sz="900" dirty="0"/>
                        <a:t>SP800-56 is appropriate for Key Generation?</a:t>
                      </a:r>
                      <a:endParaRPr kumimoji="1" lang="ja-JP" altLang="en-US" sz="900" dirty="0"/>
                    </a:p>
                  </a:txBody>
                  <a:tcPr marL="84447" marR="84447" marT="42223" marB="42223"/>
                </a:tc>
                <a:extLst>
                  <a:ext uri="{0D108BD9-81ED-4DB2-BD59-A6C34878D82A}">
                    <a16:rowId xmlns:a16="http://schemas.microsoft.com/office/drawing/2014/main" val="1841331230"/>
                  </a:ext>
                </a:extLst>
              </a:tr>
              <a:tr h="1205970">
                <a:tc>
                  <a:txBody>
                    <a:bodyPr/>
                    <a:lstStyle/>
                    <a:p>
                      <a:r>
                        <a:rPr kumimoji="1" lang="en-US" altLang="ja-JP" sz="900" dirty="0"/>
                        <a:t>FCS_CKM.2</a:t>
                      </a:r>
                    </a:p>
                    <a:p>
                      <a:r>
                        <a:rPr kumimoji="1" lang="en-US" altLang="ja-JP" sz="900" dirty="0"/>
                        <a:t>Cryptographic Key Establishment</a:t>
                      </a:r>
                      <a:endParaRPr kumimoji="1" lang="ja-JP" altLang="en-US" sz="900" dirty="0"/>
                    </a:p>
                  </a:txBody>
                  <a:tcPr marL="84447" marR="84447" marT="42223" marB="42223"/>
                </a:tc>
                <a:tc>
                  <a:txBody>
                    <a:bodyPr/>
                    <a:lstStyle/>
                    <a:p>
                      <a:r>
                        <a:rPr kumimoji="1" lang="en-US" altLang="ja-JP" sz="900" dirty="0"/>
                        <a:t>No definition</a:t>
                      </a:r>
                      <a:endParaRPr kumimoji="1" lang="ja-JP" altLang="en-US" sz="900" dirty="0"/>
                    </a:p>
                  </a:txBody>
                  <a:tcPr marL="84447" marR="84447" marT="42223" marB="42223"/>
                </a:tc>
                <a:tc>
                  <a:txBody>
                    <a:bodyPr/>
                    <a:lstStyle/>
                    <a:p>
                      <a:r>
                        <a:rPr kumimoji="1" lang="en-US" altLang="ja-JP" sz="900" dirty="0"/>
                        <a:t>Requirement is defined with </a:t>
                      </a:r>
                    </a:p>
                    <a:p>
                      <a:r>
                        <a:rPr kumimoji="1" lang="en-US" altLang="ja-JP" sz="900" dirty="0"/>
                        <a:t>SP800-56A,B w revision</a:t>
                      </a:r>
                    </a:p>
                  </a:txBody>
                  <a:tcPr marL="84447" marR="84447" marT="42223" marB="42223"/>
                </a:tc>
                <a:tc>
                  <a:txBody>
                    <a:bodyPr/>
                    <a:lstStyle/>
                    <a:p>
                      <a:pPr marL="285750" indent="-285750">
                        <a:buFont typeface="Arial" panose="020B0604020202020204" pitchFamily="34" charset="0"/>
                        <a:buChar char="•"/>
                      </a:pPr>
                      <a:r>
                        <a:rPr kumimoji="1" lang="en-US" altLang="ja-JP" sz="900" dirty="0"/>
                        <a:t>The current version of CKM.2 is good enough?</a:t>
                      </a:r>
                      <a:br>
                        <a:rPr kumimoji="1" lang="en-US" altLang="ja-JP" sz="900" dirty="0"/>
                      </a:br>
                      <a:r>
                        <a:rPr kumimoji="1" lang="en-US" altLang="ja-JP" sz="900" dirty="0"/>
                        <a:t>If CKM.2 is added, RSA for TLS key establishment, which doesn’t conform with SP800-56B, cannot be implemented.</a:t>
                      </a:r>
                    </a:p>
                  </a:txBody>
                  <a:tcPr marL="84447" marR="84447" marT="42223" marB="42223"/>
                </a:tc>
                <a:extLst>
                  <a:ext uri="{0D108BD9-81ED-4DB2-BD59-A6C34878D82A}">
                    <a16:rowId xmlns:a16="http://schemas.microsoft.com/office/drawing/2014/main" val="3945822300"/>
                  </a:ext>
                </a:extLst>
              </a:tr>
              <a:tr h="572555">
                <a:tc>
                  <a:txBody>
                    <a:bodyPr/>
                    <a:lstStyle/>
                    <a:p>
                      <a:r>
                        <a:rPr lang="en-US" altLang="ja-JP" sz="900" dirty="0"/>
                        <a:t>FCS_IPSEC_EXT (IKE DH Group)</a:t>
                      </a:r>
                      <a:endParaRPr kumimoji="1" lang="ja-JP" altLang="en-US" sz="900" dirty="0"/>
                    </a:p>
                  </a:txBody>
                  <a:tcPr marL="84447" marR="84447" marT="42223" marB="42223"/>
                </a:tc>
                <a:tc>
                  <a:txBody>
                    <a:bodyPr/>
                    <a:lstStyle/>
                    <a:p>
                      <a:r>
                        <a:rPr kumimoji="1" lang="en-US" altLang="ja-JP" sz="900" dirty="0"/>
                        <a:t>DH Gr. 5 can be selected.</a:t>
                      </a:r>
                      <a:endParaRPr kumimoji="1" lang="ja-JP" altLang="en-US" sz="900" dirty="0"/>
                    </a:p>
                  </a:txBody>
                  <a:tcPr marL="84447" marR="84447" marT="42223" marB="42223"/>
                </a:tc>
                <a:tc>
                  <a:txBody>
                    <a:bodyPr/>
                    <a:lstStyle/>
                    <a:p>
                      <a:r>
                        <a:rPr kumimoji="1" lang="en-US" altLang="ja-JP" sz="900" dirty="0"/>
                        <a:t>N/A</a:t>
                      </a:r>
                    </a:p>
                  </a:txBody>
                  <a:tcPr marL="84447" marR="84447" marT="42223" marB="42223"/>
                </a:tc>
                <a:tc>
                  <a:txBody>
                    <a:bodyPr/>
                    <a:lstStyle/>
                    <a:p>
                      <a:pPr marL="285750" indent="-285750">
                        <a:buFont typeface="Arial" panose="020B0604020202020204" pitchFamily="34" charset="0"/>
                        <a:buChar char="•"/>
                      </a:pPr>
                      <a:r>
                        <a:rPr kumimoji="1" lang="en-US" altLang="ja-JP" sz="900" dirty="0"/>
                        <a:t>Equivalent security for DH Gr.5 doesn’t fulfill the strength required by NIST.</a:t>
                      </a:r>
                      <a:endParaRPr kumimoji="1" lang="ja-JP" altLang="en-US" sz="900" dirty="0"/>
                    </a:p>
                  </a:txBody>
                  <a:tcPr marL="84447" marR="84447" marT="42223" marB="42223"/>
                </a:tc>
                <a:extLst>
                  <a:ext uri="{0D108BD9-81ED-4DB2-BD59-A6C34878D82A}">
                    <a16:rowId xmlns:a16="http://schemas.microsoft.com/office/drawing/2014/main" val="2065529165"/>
                  </a:ext>
                </a:extLst>
              </a:tr>
            </a:tbl>
          </a:graphicData>
        </a:graphic>
      </p:graphicFrame>
    </p:spTree>
    <p:extLst>
      <p:ext uri="{BB962C8B-B14F-4D97-AF65-F5344CB8AC3E}">
        <p14:creationId xmlns:p14="http://schemas.microsoft.com/office/powerpoint/2010/main" val="186631544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244850"/>
          </a:xfrm>
        </p:spPr>
        <p:txBody>
          <a:bodyPr>
            <a:noAutofit/>
          </a:bodyPr>
          <a:lstStyle/>
          <a:p>
            <a:r>
              <a:rPr lang="en-US" altLang="ja-JP" sz="2000" dirty="0"/>
              <a:t>Proposal for DH key exchange support</a:t>
            </a:r>
          </a:p>
          <a:p>
            <a:pPr marL="388938" lvl="1" indent="0">
              <a:buNone/>
            </a:pPr>
            <a:r>
              <a:rPr lang="en-US" altLang="ja-JP" sz="1400" dirty="0"/>
              <a:t>DH group 14 for IKE, and </a:t>
            </a:r>
            <a:r>
              <a:rPr lang="en-US" altLang="ja-JP" sz="1400" dirty="0" err="1"/>
              <a:t>ffdhe</a:t>
            </a:r>
            <a:r>
              <a:rPr lang="en-US" altLang="ja-JP" sz="1400" dirty="0"/>
              <a:t> for TLS should be selectable in FCS_CKM.1.</a:t>
            </a:r>
          </a:p>
          <a:p>
            <a:pPr marL="388938" lvl="1" indent="0">
              <a:buNone/>
            </a:pPr>
            <a:r>
              <a:rPr lang="en-US" altLang="ja-JP" sz="1400" dirty="0"/>
              <a:t>DH group 5 for IKE should be removed from FCS_IPSEC_EXT.</a:t>
            </a:r>
            <a:endParaRPr kumimoji="1" lang="en-US" altLang="ja-JP" sz="1400" dirty="0"/>
          </a:p>
          <a:p>
            <a:pPr marL="388938" lvl="1" indent="0">
              <a:buNone/>
            </a:pPr>
            <a:r>
              <a:rPr kumimoji="1" lang="en-US" altLang="ja-JP" sz="1400" dirty="0"/>
              <a:t>As for FCS_IPSEC_EXT, </a:t>
            </a:r>
          </a:p>
          <a:p>
            <a:pPr marL="388938" lvl="1" indent="0">
              <a:buNone/>
            </a:pPr>
            <a:r>
              <a:rPr kumimoji="1" lang="en-US" altLang="ja-JP" sz="1400" dirty="0"/>
              <a:t>FCS_</a:t>
            </a:r>
            <a:r>
              <a:rPr lang="en-US" altLang="ja-JP" sz="1400" dirty="0"/>
              <a:t>IPSEC_EXT1.9 in HCD PP should be replaced FCS_IPSEC_EXT1.11 of ND </a:t>
            </a:r>
            <a:r>
              <a:rPr lang="en-US" altLang="ja-JP" sz="1400" dirty="0" err="1"/>
              <a:t>cPP</a:t>
            </a:r>
            <a:r>
              <a:rPr lang="en-US" altLang="ja-JP" sz="1400" dirty="0"/>
              <a:t> v2.0.</a:t>
            </a:r>
          </a:p>
          <a:p>
            <a:pPr marL="388938" lvl="1" indent="0">
              <a:buNone/>
            </a:pPr>
            <a:endParaRPr kumimoji="1" lang="en-US" altLang="ja-JP" sz="1400" dirty="0"/>
          </a:p>
          <a:p>
            <a:pPr marL="388938" lvl="1" indent="0">
              <a:buNone/>
            </a:pPr>
            <a:r>
              <a:rPr lang="en-US" altLang="ja-JP" sz="1400" dirty="0"/>
              <a:t>As for IKE and TLS, </a:t>
            </a:r>
            <a:endParaRPr kumimoji="1" lang="en-US" altLang="ja-JP" sz="1400" dirty="0"/>
          </a:p>
          <a:p>
            <a:pPr marL="388938" lvl="1" indent="0">
              <a:buNone/>
            </a:pPr>
            <a:r>
              <a:rPr kumimoji="1" lang="en-US" altLang="ja-JP" sz="1400" dirty="0"/>
              <a:t>In order to support DH Gr.14 and </a:t>
            </a:r>
            <a:r>
              <a:rPr kumimoji="1" lang="en-US" altLang="ja-JP" sz="1400" dirty="0" err="1"/>
              <a:t>ffhde</a:t>
            </a:r>
            <a:r>
              <a:rPr kumimoji="1" lang="en-US" altLang="ja-JP" sz="1400" dirty="0"/>
              <a:t> in FCS_CKM.[1,2], there are two options.</a:t>
            </a:r>
          </a:p>
          <a:p>
            <a:pPr marL="388938" lvl="1" indent="0">
              <a:buNone/>
            </a:pPr>
            <a:r>
              <a:rPr lang="en-US" altLang="ja-JP" sz="1400" dirty="0"/>
              <a:t>1. If the requirement is defined with FIPS 186-4, then;</a:t>
            </a:r>
          </a:p>
          <a:p>
            <a:pPr marL="388938" lvl="1" indent="0">
              <a:buNone/>
            </a:pPr>
            <a:r>
              <a:rPr kumimoji="1" lang="en-US" altLang="ja-JP" sz="1400" dirty="0"/>
              <a:t>	</a:t>
            </a:r>
            <a:r>
              <a:rPr lang="en-US" altLang="ja-JP" sz="1400" dirty="0"/>
              <a:t>“</a:t>
            </a:r>
            <a:r>
              <a:rPr lang="en-US" altLang="ja-JP" sz="1400" b="1" i="1" dirty="0"/>
              <a:t>FFC Schemes using Diffie-Hellman group 14 that meet the following: RFC 3526, Section 3</a:t>
            </a:r>
            <a:r>
              <a:rPr lang="en-US" altLang="ja-JP" sz="1400" dirty="0"/>
              <a:t>”</a:t>
            </a:r>
          </a:p>
          <a:p>
            <a:pPr marL="388938" lvl="1" indent="0">
              <a:buNone/>
            </a:pPr>
            <a:r>
              <a:rPr lang="en-US" altLang="ja-JP" sz="1400" dirty="0"/>
              <a:t>	“</a:t>
            </a:r>
            <a:r>
              <a:rPr lang="en-US" altLang="ja-JP" sz="1400" b="1" i="1" dirty="0"/>
              <a:t>FFC Schemes using </a:t>
            </a:r>
            <a:r>
              <a:rPr lang="en-US" altLang="ja-JP" sz="1400" b="1" i="1" dirty="0" err="1"/>
              <a:t>ffdhe</a:t>
            </a:r>
            <a:r>
              <a:rPr lang="en-US" altLang="ja-JP" sz="1400" b="1" i="1" dirty="0"/>
              <a:t> that meet the following: RFC 7919</a:t>
            </a:r>
            <a:r>
              <a:rPr lang="en-US" altLang="ja-JP" sz="1400" dirty="0"/>
              <a:t>”</a:t>
            </a:r>
          </a:p>
          <a:p>
            <a:pPr marL="388938" lvl="1" indent="0">
              <a:buNone/>
            </a:pPr>
            <a:r>
              <a:rPr lang="en-US" altLang="ja-JP" sz="1400" dirty="0"/>
              <a:t> should be added as options.</a:t>
            </a:r>
            <a:endParaRPr kumimoji="1" lang="en-US" altLang="ja-JP" sz="1400" dirty="0"/>
          </a:p>
          <a:p>
            <a:pPr marL="388938" lvl="1" indent="0">
              <a:buNone/>
            </a:pPr>
            <a:r>
              <a:rPr lang="en-US" altLang="ja-JP" sz="1400" dirty="0"/>
              <a:t>2. If the requirement is defined with SP800-56A, then;</a:t>
            </a:r>
          </a:p>
          <a:p>
            <a:pPr marL="388938" lvl="1" indent="0">
              <a:buNone/>
            </a:pPr>
            <a:r>
              <a:rPr kumimoji="1" lang="en-US" altLang="ja-JP" sz="1400" dirty="0"/>
              <a:t>	</a:t>
            </a:r>
            <a:r>
              <a:rPr lang="en-US" altLang="ja-JP" sz="1400" dirty="0"/>
              <a:t>the </a:t>
            </a:r>
            <a:r>
              <a:rPr lang="en-US" altLang="ja-JP" sz="1400" b="1" i="1" dirty="0"/>
              <a:t>revision 3</a:t>
            </a:r>
            <a:r>
              <a:rPr lang="en-US" altLang="ja-JP" sz="1400" dirty="0"/>
              <a:t> should be specified.</a:t>
            </a:r>
          </a:p>
          <a:p>
            <a:pPr marL="388938" lvl="1" indent="0">
              <a:buNone/>
            </a:pPr>
            <a:endParaRPr kumimoji="1" lang="en-US" altLang="ja-JP" sz="1400" dirty="0"/>
          </a:p>
          <a:p>
            <a:pPr marL="388938" lvl="1" indent="0">
              <a:buNone/>
            </a:pPr>
            <a:r>
              <a:rPr kumimoji="1" lang="en-US" altLang="ja-JP" sz="1400" dirty="0"/>
              <a:t>For both case, the following Assurance Activity Test should be added.</a:t>
            </a:r>
          </a:p>
          <a:p>
            <a:pPr marL="388938" lvl="1" indent="0">
              <a:buNone/>
            </a:pPr>
            <a:r>
              <a:rPr lang="en-US" altLang="ja-JP" sz="1400" b="1" i="1" dirty="0"/>
              <a:t>Testing for FFC Schemes using Diffie-Hellman group 14 is done as part of testing in FCS_IPSEC_EXT.1.9.</a:t>
            </a:r>
            <a:r>
              <a:rPr lang="ja-JP" altLang="en-US" sz="1400" b="1" i="1" dirty="0"/>
              <a:t>　</a:t>
            </a:r>
            <a:r>
              <a:rPr lang="en-US" altLang="ja-JP" sz="1400" b="1" i="1" dirty="0"/>
              <a:t>Testing for TLS ffdhe2048 is done as part of testing in FCS_TLS_EXT.1.1”</a:t>
            </a:r>
            <a:endParaRPr kumimoji="1" lang="en-US" altLang="ja-JP" sz="1400" b="1" i="1" dirty="0"/>
          </a:p>
          <a:p>
            <a:pPr marL="39688" indent="0">
              <a:buNone/>
            </a:pPr>
            <a:r>
              <a:rPr lang="en-US" altLang="ja-JP" sz="2000" dirty="0"/>
              <a:t> </a:t>
            </a:r>
          </a:p>
          <a:p>
            <a:pPr marL="39688" indent="0" eaLnBrk="1" fontAlgn="t" hangingPunct="1">
              <a:buNone/>
            </a:pPr>
            <a:endParaRPr lang="en-US" dirty="0"/>
          </a:p>
        </p:txBody>
      </p:sp>
    </p:spTree>
    <p:extLst>
      <p:ext uri="{BB962C8B-B14F-4D97-AF65-F5344CB8AC3E}">
        <p14:creationId xmlns:p14="http://schemas.microsoft.com/office/powerpoint/2010/main" val="172175507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244850"/>
          </a:xfrm>
        </p:spPr>
        <p:txBody>
          <a:bodyPr>
            <a:noAutofit/>
          </a:bodyPr>
          <a:lstStyle/>
          <a:p>
            <a:r>
              <a:rPr lang="en-US" altLang="ja-JP" sz="2000" dirty="0"/>
              <a:t>Combination of referred Standard and FCS_CKM.2 - </a:t>
            </a:r>
            <a:r>
              <a:rPr kumimoji="1" lang="en-US" altLang="ja-JP" sz="2000" dirty="0"/>
              <a:t>consider which standard should be referred in </a:t>
            </a:r>
            <a:r>
              <a:rPr kumimoji="1" lang="en-US" altLang="ja-JP" sz="2000" dirty="0" err="1"/>
              <a:t>FCS_CKM.x</a:t>
            </a:r>
            <a:r>
              <a:rPr lang="en-US" altLang="ja-JP" sz="2000" dirty="0"/>
              <a:t>, and if CKM.2 should be added. following table shows options to be considered</a:t>
            </a:r>
          </a:p>
          <a:p>
            <a:pPr marL="39688" indent="0">
              <a:buNone/>
            </a:pPr>
            <a:r>
              <a:rPr lang="en-US" altLang="ja-JP" sz="2000" dirty="0"/>
              <a:t> </a:t>
            </a:r>
          </a:p>
          <a:p>
            <a:pPr marL="39688" indent="0" eaLnBrk="1" fontAlgn="t" hangingPunct="1">
              <a:buNone/>
            </a:pPr>
            <a:endParaRPr lang="en-US" dirty="0"/>
          </a:p>
        </p:txBody>
      </p:sp>
      <p:graphicFrame>
        <p:nvGraphicFramePr>
          <p:cNvPr id="2" name="Table 1">
            <a:extLst>
              <a:ext uri="{FF2B5EF4-FFF2-40B4-BE49-F238E27FC236}">
                <a16:creationId xmlns:a16="http://schemas.microsoft.com/office/drawing/2014/main" id="{6262692E-74B3-4D18-8A07-A8C73778AA30}"/>
              </a:ext>
            </a:extLst>
          </p:cNvPr>
          <p:cNvGraphicFramePr>
            <a:graphicFrameLocks noGrp="1"/>
          </p:cNvGraphicFramePr>
          <p:nvPr>
            <p:extLst>
              <p:ext uri="{D42A27DB-BD31-4B8C-83A1-F6EECF244321}">
                <p14:modId xmlns:p14="http://schemas.microsoft.com/office/powerpoint/2010/main" val="1330199777"/>
              </p:ext>
            </p:extLst>
          </p:nvPr>
        </p:nvGraphicFramePr>
        <p:xfrm>
          <a:off x="713352" y="2438400"/>
          <a:ext cx="8075048" cy="3595978"/>
        </p:xfrm>
        <a:graphic>
          <a:graphicData uri="http://schemas.openxmlformats.org/drawingml/2006/table">
            <a:tbl>
              <a:tblPr firstRow="1" bandRow="1">
                <a:tableStyleId>{5C22544A-7EE6-4342-B048-85BDC9FD1C3A}</a:tableStyleId>
              </a:tblPr>
              <a:tblGrid>
                <a:gridCol w="2018762">
                  <a:extLst>
                    <a:ext uri="{9D8B030D-6E8A-4147-A177-3AD203B41FA5}">
                      <a16:colId xmlns:a16="http://schemas.microsoft.com/office/drawing/2014/main" val="3398833951"/>
                    </a:ext>
                  </a:extLst>
                </a:gridCol>
                <a:gridCol w="2018762">
                  <a:extLst>
                    <a:ext uri="{9D8B030D-6E8A-4147-A177-3AD203B41FA5}">
                      <a16:colId xmlns:a16="http://schemas.microsoft.com/office/drawing/2014/main" val="341327987"/>
                    </a:ext>
                  </a:extLst>
                </a:gridCol>
                <a:gridCol w="2018762">
                  <a:extLst>
                    <a:ext uri="{9D8B030D-6E8A-4147-A177-3AD203B41FA5}">
                      <a16:colId xmlns:a16="http://schemas.microsoft.com/office/drawing/2014/main" val="2599127331"/>
                    </a:ext>
                  </a:extLst>
                </a:gridCol>
                <a:gridCol w="2018762">
                  <a:extLst>
                    <a:ext uri="{9D8B030D-6E8A-4147-A177-3AD203B41FA5}">
                      <a16:colId xmlns:a16="http://schemas.microsoft.com/office/drawing/2014/main" val="1836529569"/>
                    </a:ext>
                  </a:extLst>
                </a:gridCol>
              </a:tblGrid>
              <a:tr h="370840">
                <a:tc>
                  <a:txBody>
                    <a:bodyPr/>
                    <a:lstStyle/>
                    <a:p>
                      <a:pPr algn="ctr"/>
                      <a:r>
                        <a:rPr kumimoji="1" lang="en-US" altLang="ja-JP" sz="1300" dirty="0"/>
                        <a:t>#</a:t>
                      </a:r>
                      <a:endParaRPr kumimoji="1" lang="ja-JP" altLang="en-US" sz="1300" dirty="0"/>
                    </a:p>
                  </a:txBody>
                  <a:tcPr marL="84447" marR="84447" marT="42223" marB="42223"/>
                </a:tc>
                <a:tc>
                  <a:txBody>
                    <a:bodyPr/>
                    <a:lstStyle/>
                    <a:p>
                      <a:pPr algn="ctr"/>
                      <a:r>
                        <a:rPr kumimoji="1" lang="en-US" altLang="ja-JP" sz="1300" dirty="0"/>
                        <a:t>options</a:t>
                      </a:r>
                      <a:endParaRPr kumimoji="1" lang="ja-JP" altLang="en-US" sz="1300" dirty="0"/>
                    </a:p>
                  </a:txBody>
                  <a:tcPr marL="84447" marR="84447" marT="42223" marB="42223"/>
                </a:tc>
                <a:tc>
                  <a:txBody>
                    <a:bodyPr/>
                    <a:lstStyle/>
                    <a:p>
                      <a:pPr algn="ctr"/>
                      <a:r>
                        <a:rPr kumimoji="1" lang="en-US" altLang="ja-JP" sz="1300" dirty="0"/>
                        <a:t>comments</a:t>
                      </a:r>
                      <a:endParaRPr kumimoji="1" lang="ja-JP" altLang="en-US" sz="1300" dirty="0"/>
                    </a:p>
                  </a:txBody>
                  <a:tcPr marL="84447" marR="84447" marT="42223" marB="42223"/>
                </a:tc>
                <a:tc>
                  <a:txBody>
                    <a:bodyPr/>
                    <a:lstStyle/>
                    <a:p>
                      <a:pPr algn="ctr"/>
                      <a:r>
                        <a:rPr kumimoji="1" lang="en-US" altLang="ja-JP" sz="1300" dirty="0"/>
                        <a:t>Pros</a:t>
                      </a:r>
                      <a:endParaRPr kumimoji="1" lang="ja-JP" altLang="en-US" sz="1300" dirty="0"/>
                    </a:p>
                  </a:txBody>
                  <a:tcPr marL="84447" marR="84447" marT="42223" marB="42223"/>
                </a:tc>
                <a:extLst>
                  <a:ext uri="{0D108BD9-81ED-4DB2-BD59-A6C34878D82A}">
                    <a16:rowId xmlns:a16="http://schemas.microsoft.com/office/drawing/2014/main" val="1176842666"/>
                  </a:ext>
                </a:extLst>
              </a:tr>
              <a:tr h="370840">
                <a:tc>
                  <a:txBody>
                    <a:bodyPr/>
                    <a:lstStyle/>
                    <a:p>
                      <a:r>
                        <a:rPr kumimoji="1" lang="en-US" altLang="ja-JP" sz="1300" dirty="0">
                          <a:solidFill>
                            <a:schemeClr val="tx1"/>
                          </a:solidFill>
                        </a:rPr>
                        <a:t>1</a:t>
                      </a:r>
                      <a:endParaRPr kumimoji="1" lang="ja-JP" altLang="en-US" sz="1300" dirty="0">
                        <a:solidFill>
                          <a:schemeClr val="tx1"/>
                        </a:solidFill>
                      </a:endParaRPr>
                    </a:p>
                  </a:txBody>
                  <a:tcPr marL="84447" marR="84447" marT="42223" marB="42223"/>
                </a:tc>
                <a:tc>
                  <a:txBody>
                    <a:bodyPr/>
                    <a:lstStyle/>
                    <a:p>
                      <a:r>
                        <a:rPr kumimoji="1" lang="en-US" altLang="ja-JP" sz="1300" dirty="0"/>
                        <a:t>CKM.1</a:t>
                      </a:r>
                      <a:r>
                        <a:rPr kumimoji="1" lang="ja-JP" altLang="en-US" sz="1300" dirty="0"/>
                        <a:t> </a:t>
                      </a:r>
                      <a:r>
                        <a:rPr kumimoji="1" lang="en-US" altLang="ja-JP" sz="1300" dirty="0"/>
                        <a:t>is defined with SP800-56.</a:t>
                      </a:r>
                    </a:p>
                    <a:p>
                      <a:r>
                        <a:rPr kumimoji="1" lang="en-US" altLang="ja-JP" sz="1300" dirty="0"/>
                        <a:t>CKM.2 is not added.</a:t>
                      </a:r>
                    </a:p>
                    <a:p>
                      <a:r>
                        <a:rPr kumimoji="1" lang="en-US" altLang="ja-JP" sz="1300" dirty="0">
                          <a:solidFill>
                            <a:srgbClr val="FF0000"/>
                          </a:solidFill>
                        </a:rPr>
                        <a:t>SP800-56A should be specified with Rev.3.</a:t>
                      </a:r>
                      <a:endParaRPr kumimoji="1" lang="ja-JP" altLang="en-US" sz="1300" dirty="0">
                        <a:solidFill>
                          <a:srgbClr val="FF0000"/>
                        </a:solidFill>
                      </a:endParaRPr>
                    </a:p>
                  </a:txBody>
                  <a:tcPr marL="84447" marR="84447" marT="42223" marB="42223"/>
                </a:tc>
                <a:tc>
                  <a:txBody>
                    <a:bodyPr/>
                    <a:lstStyle/>
                    <a:p>
                      <a:r>
                        <a:rPr kumimoji="1" lang="en-US" altLang="ja-JP" sz="1300" dirty="0"/>
                        <a:t>SP800-56A Rev.3 allows us to remove DH Gr.5, and covers IKE Gr.14</a:t>
                      </a:r>
                      <a:r>
                        <a:rPr kumimoji="1" lang="ja-JP" altLang="en-US" sz="1300" dirty="0"/>
                        <a:t> </a:t>
                      </a:r>
                      <a:r>
                        <a:rPr kumimoji="1" lang="en-US" altLang="ja-JP" sz="1300" dirty="0"/>
                        <a:t>and</a:t>
                      </a:r>
                      <a:r>
                        <a:rPr kumimoji="1" lang="ja-JP" altLang="en-US" sz="1300" dirty="0"/>
                        <a:t> </a:t>
                      </a:r>
                      <a:r>
                        <a:rPr kumimoji="1" lang="en-US" altLang="ja-JP" sz="1300" dirty="0"/>
                        <a:t>TLS </a:t>
                      </a:r>
                      <a:r>
                        <a:rPr kumimoji="1" lang="en-US" altLang="ja-JP" sz="1300" dirty="0" err="1"/>
                        <a:t>ffdhe</a:t>
                      </a:r>
                      <a:r>
                        <a:rPr kumimoji="1" lang="en-US" altLang="ja-JP" sz="1300" dirty="0"/>
                        <a:t> 2048.</a:t>
                      </a:r>
                    </a:p>
                  </a:txBody>
                  <a:tcPr marL="84447" marR="84447" marT="42223" marB="42223"/>
                </a:tc>
                <a:tc>
                  <a:txBody>
                    <a:bodyPr/>
                    <a:lstStyle/>
                    <a:p>
                      <a:r>
                        <a:rPr kumimoji="1" lang="en-US" altLang="ja-JP" sz="1300" dirty="0"/>
                        <a:t>Regarding DH, both IKE and TLS</a:t>
                      </a:r>
                      <a:r>
                        <a:rPr kumimoji="1" lang="ja-JP" altLang="en-US" sz="1300" dirty="0"/>
                        <a:t> </a:t>
                      </a:r>
                      <a:r>
                        <a:rPr kumimoji="1" lang="en-US" altLang="ja-JP" sz="1300" dirty="0"/>
                        <a:t>can be defined correctly.</a:t>
                      </a:r>
                    </a:p>
                    <a:p>
                      <a:r>
                        <a:rPr kumimoji="1" lang="en-US" altLang="ja-JP" sz="1300" dirty="0"/>
                        <a:t>No need to add RFC reference.</a:t>
                      </a:r>
                    </a:p>
                  </a:txBody>
                  <a:tcPr marL="84447" marR="84447" marT="42223" marB="42223"/>
                </a:tc>
                <a:extLst>
                  <a:ext uri="{0D108BD9-81ED-4DB2-BD59-A6C34878D82A}">
                    <a16:rowId xmlns:a16="http://schemas.microsoft.com/office/drawing/2014/main" val="3705635797"/>
                  </a:ext>
                </a:extLst>
              </a:tr>
              <a:tr h="370840">
                <a:tc>
                  <a:txBody>
                    <a:bodyPr/>
                    <a:lstStyle/>
                    <a:p>
                      <a:r>
                        <a:rPr kumimoji="1" lang="en-US" altLang="ja-JP" sz="1300" dirty="0"/>
                        <a:t>2</a:t>
                      </a:r>
                      <a:endParaRPr kumimoji="1" lang="ja-JP" altLang="en-US" sz="1300" dirty="0"/>
                    </a:p>
                  </a:txBody>
                  <a:tcPr marL="84447" marR="84447" marT="42223" marB="42223"/>
                </a:tc>
                <a:tc>
                  <a:txBody>
                    <a:bodyPr/>
                    <a:lstStyle/>
                    <a:p>
                      <a:r>
                        <a:rPr kumimoji="1" lang="en-US" altLang="ja-JP" sz="1300" dirty="0"/>
                        <a:t>CKM.1 is defined with FIPS186-4.</a:t>
                      </a:r>
                      <a:r>
                        <a:rPr kumimoji="1" lang="ja-JP" altLang="en-US" sz="1300" dirty="0"/>
                        <a:t> </a:t>
                      </a:r>
                      <a:endParaRPr kumimoji="1" lang="en-US" altLang="ja-JP" sz="1300" dirty="0"/>
                    </a:p>
                    <a:p>
                      <a:r>
                        <a:rPr kumimoji="1" lang="en-US" altLang="ja-JP" sz="1300" dirty="0"/>
                        <a:t>CKM.2 is not added.</a:t>
                      </a:r>
                      <a:endParaRPr kumimoji="1" lang="ja-JP" altLang="en-US" sz="1300" dirty="0"/>
                    </a:p>
                  </a:txBody>
                  <a:tcPr marL="84447" marR="84447" marT="42223" marB="42223"/>
                </a:tc>
                <a:tc>
                  <a:txBody>
                    <a:bodyPr/>
                    <a:lstStyle/>
                    <a:p>
                      <a:r>
                        <a:rPr kumimoji="1" lang="en-US" altLang="ja-JP" sz="1300" dirty="0"/>
                        <a:t>RFC reference for IKE</a:t>
                      </a:r>
                      <a:r>
                        <a:rPr kumimoji="1" lang="ja-JP" altLang="en-US" sz="1300" dirty="0"/>
                        <a:t> </a:t>
                      </a:r>
                      <a:r>
                        <a:rPr kumimoji="1" lang="en-US" altLang="ja-JP" sz="1300" dirty="0"/>
                        <a:t>and TLS should be added to the selection.</a:t>
                      </a:r>
                    </a:p>
                  </a:txBody>
                  <a:tcPr marL="84447" marR="84447" marT="42223" marB="42223"/>
                </a:tc>
                <a:tc>
                  <a:txBody>
                    <a:bodyPr/>
                    <a:lstStyle/>
                    <a:p>
                      <a:r>
                        <a:rPr kumimoji="1" lang="en-US" altLang="ja-JP" sz="1300" dirty="0"/>
                        <a:t>The requirement for Key generation is defined strictly.</a:t>
                      </a:r>
                      <a:endParaRPr kumimoji="1" lang="ja-JP" altLang="en-US" sz="1300" dirty="0"/>
                    </a:p>
                  </a:txBody>
                  <a:tcPr marL="84447" marR="84447" marT="42223" marB="42223"/>
                </a:tc>
                <a:extLst>
                  <a:ext uri="{0D108BD9-81ED-4DB2-BD59-A6C34878D82A}">
                    <a16:rowId xmlns:a16="http://schemas.microsoft.com/office/drawing/2014/main" val="350034526"/>
                  </a:ext>
                </a:extLst>
              </a:tr>
              <a:tr h="370840">
                <a:tc>
                  <a:txBody>
                    <a:bodyPr/>
                    <a:lstStyle/>
                    <a:p>
                      <a:r>
                        <a:rPr kumimoji="1" lang="en-US" altLang="ja-JP" sz="1300" dirty="0"/>
                        <a:t>3</a:t>
                      </a:r>
                      <a:endParaRPr kumimoji="1" lang="ja-JP" altLang="en-US" sz="1300" dirty="0"/>
                    </a:p>
                  </a:txBody>
                  <a:tcPr marL="84447" marR="84447" marT="42223" marB="42223"/>
                </a:tc>
                <a:tc>
                  <a:txBody>
                    <a:bodyPr/>
                    <a:lstStyle/>
                    <a:p>
                      <a:r>
                        <a:rPr kumimoji="1" lang="en-US" altLang="ja-JP" sz="1300" dirty="0"/>
                        <a:t>CKM.1</a:t>
                      </a:r>
                      <a:r>
                        <a:rPr kumimoji="1" lang="ja-JP" altLang="en-US" sz="1300" dirty="0"/>
                        <a:t> </a:t>
                      </a:r>
                      <a:r>
                        <a:rPr kumimoji="1" lang="en-US" altLang="ja-JP" sz="1300" dirty="0"/>
                        <a:t>is defined with FIPS186-4.</a:t>
                      </a:r>
                    </a:p>
                    <a:p>
                      <a:r>
                        <a:rPr kumimoji="1" lang="en-US" altLang="ja-JP" sz="1300" dirty="0"/>
                        <a:t>CKM.2 is defined with SP800-56B(Rev1) or SP800-56A</a:t>
                      </a:r>
                      <a:r>
                        <a:rPr kumimoji="1" lang="en-US" altLang="ja-JP" sz="1300" dirty="0">
                          <a:solidFill>
                            <a:srgbClr val="FF0000"/>
                          </a:solidFill>
                        </a:rPr>
                        <a:t>(Rev.3).</a:t>
                      </a:r>
                      <a:endParaRPr kumimoji="1" lang="ja-JP" altLang="en-US" sz="1300" dirty="0"/>
                    </a:p>
                  </a:txBody>
                  <a:tcPr marL="84447" marR="84447" marT="42223" marB="42223"/>
                </a:tc>
                <a:tc>
                  <a:txBody>
                    <a:bodyPr/>
                    <a:lstStyle/>
                    <a:p>
                      <a:r>
                        <a:rPr kumimoji="1" lang="en-US" altLang="ja-JP" sz="1300" dirty="0"/>
                        <a:t>In CKM.1, RFC references for DH of IKE and TLS should be added.</a:t>
                      </a:r>
                      <a:br>
                        <a:rPr kumimoji="1" lang="en-US" altLang="ja-JP" sz="1300" dirty="0"/>
                      </a:br>
                      <a:r>
                        <a:rPr kumimoji="1" lang="en-US" altLang="ja-JP" sz="1300" dirty="0">
                          <a:solidFill>
                            <a:srgbClr val="FF0000"/>
                          </a:solidFill>
                        </a:rPr>
                        <a:t>Issue of RSA for TLS key establishment will remain.</a:t>
                      </a:r>
                      <a:endParaRPr kumimoji="1" lang="ja-JP" altLang="en-US" sz="1300" dirty="0">
                        <a:solidFill>
                          <a:srgbClr val="FF0000"/>
                        </a:solidFill>
                      </a:endParaRPr>
                    </a:p>
                  </a:txBody>
                  <a:tcPr marL="84447" marR="84447" marT="42223" marB="42223"/>
                </a:tc>
                <a:tc>
                  <a:txBody>
                    <a:bodyPr/>
                    <a:lstStyle/>
                    <a:p>
                      <a:r>
                        <a:rPr kumimoji="1" lang="en-US" altLang="ja-JP" sz="1300" dirty="0"/>
                        <a:t>The requirements for Key Creation and Key Exchange is defined clearly.</a:t>
                      </a:r>
                    </a:p>
                  </a:txBody>
                  <a:tcPr marL="84447" marR="84447" marT="42223" marB="42223"/>
                </a:tc>
                <a:extLst>
                  <a:ext uri="{0D108BD9-81ED-4DB2-BD59-A6C34878D82A}">
                    <a16:rowId xmlns:a16="http://schemas.microsoft.com/office/drawing/2014/main" val="2342015249"/>
                  </a:ext>
                </a:extLst>
              </a:tr>
            </a:tbl>
          </a:graphicData>
        </a:graphic>
      </p:graphicFrame>
    </p:spTree>
    <p:extLst>
      <p:ext uri="{BB962C8B-B14F-4D97-AF65-F5344CB8AC3E}">
        <p14:creationId xmlns:p14="http://schemas.microsoft.com/office/powerpoint/2010/main" val="166334607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244850"/>
          </a:xfrm>
        </p:spPr>
        <p:txBody>
          <a:bodyPr>
            <a:noAutofit/>
          </a:bodyPr>
          <a:lstStyle/>
          <a:p>
            <a:r>
              <a:rPr kumimoji="1" lang="en-US" altLang="ja-JP" sz="2000" dirty="0"/>
              <a:t>The current version of</a:t>
            </a:r>
            <a:r>
              <a:rPr lang="ja-JP" altLang="en-US" sz="2000" dirty="0"/>
              <a:t> </a:t>
            </a:r>
            <a:r>
              <a:rPr lang="en-US" altLang="ja-JP" sz="2000" dirty="0"/>
              <a:t>FCS_IPSEC_EXT1.9  </a:t>
            </a:r>
          </a:p>
          <a:p>
            <a:pPr marL="39688" indent="0" eaLnBrk="1" fontAlgn="t" hangingPunct="1">
              <a:buNone/>
            </a:pPr>
            <a:endParaRPr lang="en-US" sz="1400" dirty="0"/>
          </a:p>
          <a:p>
            <a:pPr marL="39688" indent="0" eaLnBrk="1" fontAlgn="t" hangingPunct="1">
              <a:buNone/>
            </a:pPr>
            <a:r>
              <a:rPr lang="en-US" altLang="ja-JP" sz="1800" b="1" dirty="0"/>
              <a:t>FCS_IPSEC_EXT.1.9 </a:t>
            </a:r>
            <a:r>
              <a:rPr lang="en-US" altLang="ja-JP" sz="1800" dirty="0"/>
              <a:t>The TSF shall ensure that all IKE protocols implement DH Groups 14 (2048-bit MODP), and [selection: </a:t>
            </a:r>
            <a:r>
              <a:rPr lang="en-US" altLang="ja-JP" sz="1800" i="1" dirty="0"/>
              <a:t>24 (2048-bit MODP with 256-bit POS), 19 (256-bit Random ECP), 20 (384-bit Random ECP, </a:t>
            </a:r>
            <a:r>
              <a:rPr lang="en-US" altLang="ja-JP" sz="1800" i="1" dirty="0">
                <a:solidFill>
                  <a:srgbClr val="FF0000"/>
                </a:solidFill>
              </a:rPr>
              <a:t>5 (1536-bit MODP)</a:t>
            </a:r>
            <a:r>
              <a:rPr lang="en-US" altLang="ja-JP" sz="1800" i="1" dirty="0"/>
              <a:t>), </a:t>
            </a:r>
            <a:r>
              <a:rPr lang="en-US" altLang="ja-JP" sz="1800" dirty="0">
                <a:solidFill>
                  <a:srgbClr val="FF0000"/>
                </a:solidFill>
              </a:rPr>
              <a:t>[assignment: </a:t>
            </a:r>
            <a:r>
              <a:rPr lang="en-US" altLang="ja-JP" sz="1800" i="1" dirty="0">
                <a:solidFill>
                  <a:srgbClr val="FF0000"/>
                </a:solidFill>
              </a:rPr>
              <a:t>other DH groups that are implemented by the TOE]</a:t>
            </a:r>
            <a:r>
              <a:rPr lang="en-US" altLang="ja-JP" sz="1800" i="1" dirty="0"/>
              <a:t>, no other DH groups</a:t>
            </a:r>
            <a:r>
              <a:rPr lang="en-US" altLang="ja-JP" sz="1800" dirty="0"/>
              <a:t>]. </a:t>
            </a:r>
          </a:p>
          <a:p>
            <a:pPr marL="39688" indent="0" eaLnBrk="1" fontAlgn="t" hangingPunct="1">
              <a:buNone/>
            </a:pPr>
            <a:endParaRPr lang="en-US" dirty="0"/>
          </a:p>
          <a:p>
            <a:pPr marL="39688" indent="0" eaLnBrk="1" fontAlgn="t" hangingPunct="1">
              <a:buNone/>
            </a:pPr>
            <a:endParaRPr lang="en-US" dirty="0"/>
          </a:p>
          <a:p>
            <a:pPr marL="39688" indent="0">
              <a:buNone/>
            </a:pPr>
            <a:r>
              <a:rPr lang="en-US" altLang="ja-JP" sz="1800" b="1" dirty="0"/>
              <a:t>FCS_IPSEC_EXT.1.11 </a:t>
            </a:r>
            <a:r>
              <a:rPr lang="en-US" altLang="ja-JP" sz="1800" dirty="0"/>
              <a:t>The TSF shall ensure that IKE protocols implement DH Group(s) [selection: 14 (2048-bit MODP), 19 (256-bit Random ECP), 20 (384-bit Random ECP), 24 (2048-bit MODP with 256-bit POS)].</a:t>
            </a:r>
          </a:p>
          <a:p>
            <a:pPr marL="39688" indent="0" eaLnBrk="1" fontAlgn="t" hangingPunct="1">
              <a:buNone/>
            </a:pPr>
            <a:endParaRPr lang="en-US" dirty="0"/>
          </a:p>
        </p:txBody>
      </p:sp>
      <p:sp>
        <p:nvSpPr>
          <p:cNvPr id="12" name="テキスト ボックス 6">
            <a:extLst>
              <a:ext uri="{FF2B5EF4-FFF2-40B4-BE49-F238E27FC236}">
                <a16:creationId xmlns:a16="http://schemas.microsoft.com/office/drawing/2014/main" id="{AF065DD5-44F3-423B-A8E0-264A12DDDD28}"/>
              </a:ext>
            </a:extLst>
          </p:cNvPr>
          <p:cNvSpPr txBox="1"/>
          <p:nvPr/>
        </p:nvSpPr>
        <p:spPr>
          <a:xfrm>
            <a:off x="220134" y="1531134"/>
            <a:ext cx="1212191" cy="319768"/>
          </a:xfrm>
          <a:prstGeom prst="rect">
            <a:avLst/>
          </a:prstGeom>
          <a:noFill/>
          <a:ln w="19050">
            <a:solidFill>
              <a:srgbClr val="00B050"/>
            </a:solidFill>
          </a:ln>
        </p:spPr>
        <p:txBody>
          <a:bodyPr wrap="none" rtlCol="0">
            <a:spAutoFit/>
          </a:bodyPr>
          <a:lstStyle/>
          <a:p>
            <a:r>
              <a:rPr kumimoji="1" lang="en-US" altLang="ja-JP" sz="1478" dirty="0"/>
              <a:t>HCD PP v1.0</a:t>
            </a:r>
            <a:endParaRPr kumimoji="1" lang="ja-JP" altLang="en-US" sz="1478" dirty="0" err="1"/>
          </a:p>
        </p:txBody>
      </p:sp>
      <p:sp>
        <p:nvSpPr>
          <p:cNvPr id="13" name="テキスト ボックス 7">
            <a:extLst>
              <a:ext uri="{FF2B5EF4-FFF2-40B4-BE49-F238E27FC236}">
                <a16:creationId xmlns:a16="http://schemas.microsoft.com/office/drawing/2014/main" id="{E11A427D-D8A2-4BC1-89BF-685EE695C811}"/>
              </a:ext>
            </a:extLst>
          </p:cNvPr>
          <p:cNvSpPr txBox="1"/>
          <p:nvPr/>
        </p:nvSpPr>
        <p:spPr>
          <a:xfrm>
            <a:off x="203956" y="3581329"/>
            <a:ext cx="1170513" cy="319768"/>
          </a:xfrm>
          <a:prstGeom prst="rect">
            <a:avLst/>
          </a:prstGeom>
          <a:noFill/>
          <a:ln w="19050">
            <a:solidFill>
              <a:srgbClr val="00B050"/>
            </a:solidFill>
          </a:ln>
        </p:spPr>
        <p:txBody>
          <a:bodyPr wrap="none" rtlCol="0">
            <a:spAutoFit/>
          </a:bodyPr>
          <a:lstStyle>
            <a:defPPr>
              <a:defRPr lang="en-US"/>
            </a:defPPr>
            <a:lvl1pPr>
              <a:defRPr kumimoji="1" sz="1600"/>
            </a:lvl1pPr>
          </a:lstStyle>
          <a:p>
            <a:r>
              <a:rPr lang="en-US" altLang="ja-JP" sz="1478"/>
              <a:t>ND cPP</a:t>
            </a:r>
            <a:r>
              <a:rPr lang="en-US" altLang="ja-JP" sz="1478" dirty="0"/>
              <a:t> v2.0</a:t>
            </a:r>
            <a:endParaRPr lang="ja-JP" altLang="en-US" sz="1478" dirty="0" err="1"/>
          </a:p>
        </p:txBody>
      </p:sp>
    </p:spTree>
    <p:extLst>
      <p:ext uri="{BB962C8B-B14F-4D97-AF65-F5344CB8AC3E}">
        <p14:creationId xmlns:p14="http://schemas.microsoft.com/office/powerpoint/2010/main" val="167921326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244850"/>
          </a:xfrm>
        </p:spPr>
        <p:txBody>
          <a:bodyPr>
            <a:noAutofit/>
          </a:bodyPr>
          <a:lstStyle/>
          <a:p>
            <a:r>
              <a:rPr kumimoji="1" lang="en-US" altLang="ja-JP" dirty="0"/>
              <a:t>The current definition of FCS_CKM.1 and of FCS_CKM.2 (which is not currently in the HCD PP)</a:t>
            </a:r>
          </a:p>
          <a:p>
            <a:r>
              <a:rPr kumimoji="1" lang="en-US" altLang="ja-JP" dirty="0"/>
              <a:t>The current definition of</a:t>
            </a:r>
            <a:r>
              <a:rPr lang="en-US" altLang="ja-JP" dirty="0"/>
              <a:t>  FCS_COP.1(d)</a:t>
            </a:r>
          </a:p>
          <a:p>
            <a:r>
              <a:rPr lang="en-US" altLang="ja-JP" sz="2400" dirty="0"/>
              <a:t>Proposed Additions/Modifications to FCS_COP.1(b)</a:t>
            </a:r>
          </a:p>
          <a:p>
            <a:r>
              <a:rPr lang="en-US" altLang="ja-JP" sz="2400" dirty="0"/>
              <a:t>Proposed Additions/Modifications to FCS_COP.1(d)</a:t>
            </a:r>
          </a:p>
          <a:p>
            <a:endParaRPr lang="en-US" sz="2400" dirty="0"/>
          </a:p>
          <a:p>
            <a:pPr marL="39688" indent="0">
              <a:buNone/>
            </a:pPr>
            <a:r>
              <a:rPr lang="en-US" sz="2400" dirty="0"/>
              <a:t>Decision: For all of these proposals from JBMIA we determined the proposals needed more research before we can make a final determination</a:t>
            </a:r>
          </a:p>
        </p:txBody>
      </p:sp>
    </p:spTree>
    <p:extLst>
      <p:ext uri="{BB962C8B-B14F-4D97-AF65-F5344CB8AC3E}">
        <p14:creationId xmlns:p14="http://schemas.microsoft.com/office/powerpoint/2010/main" val="109177554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Brian Smithson (Ricoh)</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Discussed at Oct 29</a:t>
            </a:r>
            <a:r>
              <a:rPr lang="en-US" altLang="en-US" baseline="30000" dirty="0"/>
              <a:t>th</a:t>
            </a:r>
            <a:r>
              <a:rPr lang="en-US" altLang="en-US" dirty="0"/>
              <a:t> HCD PP Meeting</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0" lvl="1" defTabSz="474990"/>
            <a:r>
              <a:rPr lang="en-US" altLang="ja-JP" sz="2400" dirty="0">
                <a:ea typeface="Meiryo UI" panose="020B0604030504040204" pitchFamily="50" charset="-128"/>
              </a:rPr>
              <a:t>Proposed Additions/Modifications by JBMIA to SFRs</a:t>
            </a:r>
            <a:r>
              <a:rPr lang="en-US" dirty="0"/>
              <a:t>:</a:t>
            </a:r>
          </a:p>
          <a:p>
            <a:pPr marL="693738" lvl="2" indent="-293688" defTabSz="474990"/>
            <a:r>
              <a:rPr lang="en-US" altLang="ja-JP" sz="2000" dirty="0"/>
              <a:t>Some SFRs have multiple dependent selections, e.g. FCS_COP.1.1(d), but the dependency is not explicitly described. Readers might confuse the dependency.</a:t>
            </a:r>
          </a:p>
          <a:p>
            <a:pPr marL="693738" lvl="2" indent="-293688" defTabSz="474990"/>
            <a:r>
              <a:rPr lang="en-US" altLang="ja-JP" sz="2000" dirty="0"/>
              <a:t>Some iterations of SFRs use different expression patterns for similar items, e.g. "AES used in [selection: ...] mode" in FCS_COP.1.1(d) and "AES in the following modes [selection: ...]" in FCS_COP.1.1(e). Readers might misunderstand essential differences between iterations.</a:t>
            </a:r>
          </a:p>
          <a:p>
            <a:pPr marL="693738" lvl="2" indent="-293688" defTabSz="474990"/>
            <a:r>
              <a:rPr lang="en-US" altLang="ja-JP" sz="2000" dirty="0"/>
              <a:t>We suggest to add a table with an explanation into Application Note of each SFR , as written in blue letters in the following example, to clarify the dependency. And we also suggest to use a same expression pattern for similar items.</a:t>
            </a:r>
          </a:p>
          <a:p>
            <a:pPr marL="153988" indent="0">
              <a:buNone/>
            </a:pPr>
            <a:r>
              <a:rPr lang="en-US" sz="2600" dirty="0"/>
              <a:t>Decision: All three proposals were rejected</a:t>
            </a:r>
          </a:p>
          <a:p>
            <a:pPr marL="274320" lvl="1" indent="0">
              <a:buNone/>
            </a:pPr>
            <a:endParaRPr lang="en-US" dirty="0"/>
          </a:p>
          <a:p>
            <a:pPr marL="39688" indent="0">
              <a:buNone/>
            </a:pPr>
            <a:endParaRPr lang="en-US" dirty="0"/>
          </a:p>
        </p:txBody>
      </p:sp>
    </p:spTree>
    <p:extLst>
      <p:ext uri="{BB962C8B-B14F-4D97-AF65-F5344CB8AC3E}">
        <p14:creationId xmlns:p14="http://schemas.microsoft.com/office/powerpoint/2010/main" val="266589067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Proposals for HCD PP v1.1 Since Oct 29</a:t>
            </a:r>
            <a:r>
              <a:rPr lang="en-US" altLang="en-US" baseline="30000" dirty="0"/>
              <a:t>th</a:t>
            </a:r>
            <a:r>
              <a:rPr lang="en-US" altLang="en-US" dirty="0"/>
              <a:t> HCD PP Meeting (from JBMIA)</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210820"/>
            <a:r>
              <a:rPr lang="en-US" dirty="0"/>
              <a:t>FCS_SNI_EXT.1</a:t>
            </a:r>
          </a:p>
          <a:p>
            <a:pPr marL="560070" lvl="1"/>
            <a:r>
              <a:rPr lang="en-US" sz="2000" dirty="0"/>
              <a:t>Should be a “Conditionally Mandatory” SFR based on storage encryption and not a “Selection-Based” SFR</a:t>
            </a:r>
          </a:p>
          <a:p>
            <a:pPr marL="560070" lvl="1"/>
            <a:r>
              <a:rPr lang="en-US" sz="2000" dirty="0"/>
              <a:t>In FCS_SNI_EXT.1.3, missing a ‘Selection’ in the SFR text</a:t>
            </a:r>
          </a:p>
          <a:p>
            <a:pPr marL="560070" lvl="1"/>
            <a:r>
              <a:rPr lang="en-US" sz="2000" dirty="0"/>
              <a:t>Consider adding FCS_KYC_EXT.2 from FDE </a:t>
            </a:r>
            <a:r>
              <a:rPr lang="en-US" sz="2000" dirty="0" err="1"/>
              <a:t>cPPs</a:t>
            </a:r>
            <a:endParaRPr lang="en-US" sz="2000" dirty="0"/>
          </a:p>
          <a:p>
            <a:pPr marL="274320" lvl="1" indent="0">
              <a:buNone/>
            </a:pPr>
            <a:r>
              <a:rPr lang="en-US" sz="2200" dirty="0"/>
              <a:t>Will consider all three proposals via email for inclusion in v1.1</a:t>
            </a:r>
          </a:p>
          <a:p>
            <a:pPr marL="39688" indent="0">
              <a:buNone/>
            </a:pPr>
            <a:endParaRPr lang="en-US" dirty="0"/>
          </a:p>
        </p:txBody>
      </p:sp>
    </p:spTree>
    <p:extLst>
      <p:ext uri="{BB962C8B-B14F-4D97-AF65-F5344CB8AC3E}">
        <p14:creationId xmlns:p14="http://schemas.microsoft.com/office/powerpoint/2010/main" val="428569925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Potential Topics for Next Update to HCD PP Beyond v1.1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100" dirty="0"/>
              <a:t>Remove cipher suites with RSA Key Assignment – when NIST approves and NIAP enforces the new updates to NIST SP 800-131A and NIST SP 800-56B</a:t>
            </a:r>
          </a:p>
          <a:p>
            <a:r>
              <a:rPr lang="en-US" sz="2100" dirty="0"/>
              <a:t>New NIAP TLS Package</a:t>
            </a:r>
          </a:p>
          <a:p>
            <a:pPr lvl="1"/>
            <a:r>
              <a:rPr lang="en-US" sz="2000" dirty="0"/>
              <a:t>Based on </a:t>
            </a:r>
            <a:r>
              <a:rPr lang="en-US" sz="2000" dirty="0" err="1"/>
              <a:t>NDcPP</a:t>
            </a:r>
            <a:endParaRPr lang="en-US" sz="2000" dirty="0"/>
          </a:p>
          <a:p>
            <a:pPr lvl="1"/>
            <a:r>
              <a:rPr lang="en-US" sz="2000" dirty="0"/>
              <a:t>Separates TLS as a client SFRs from TLS as a server SFRs</a:t>
            </a:r>
          </a:p>
          <a:p>
            <a:r>
              <a:rPr lang="en-US" sz="2100" dirty="0"/>
              <a:t>Audit Log Server Requirements</a:t>
            </a:r>
          </a:p>
          <a:p>
            <a:r>
              <a:rPr lang="en-US" sz="2100" dirty="0"/>
              <a:t>3</a:t>
            </a:r>
            <a:r>
              <a:rPr lang="en-US" sz="2100" baseline="30000" dirty="0"/>
              <a:t>rd</a:t>
            </a:r>
            <a:r>
              <a:rPr lang="en-US" sz="2100" dirty="0"/>
              <a:t> Party Entropy Sources</a:t>
            </a:r>
          </a:p>
          <a:p>
            <a:r>
              <a:rPr lang="en-US" sz="2100" dirty="0"/>
              <a:t>Key Destruction SFR</a:t>
            </a:r>
          </a:p>
          <a:p>
            <a:r>
              <a:rPr lang="en-US" sz="2100" dirty="0"/>
              <a:t>TPMs and SSDs used in the TOE</a:t>
            </a:r>
          </a:p>
          <a:p>
            <a:r>
              <a:rPr lang="en-US" sz="2100" dirty="0"/>
              <a:t>EAL Claim for HCD PP</a:t>
            </a:r>
          </a:p>
          <a:p>
            <a:r>
              <a:rPr lang="en-US" sz="2100" dirty="0"/>
              <a:t>Requirements around use of X.509 Certificates</a:t>
            </a:r>
          </a:p>
          <a:p>
            <a:r>
              <a:rPr lang="en-US" sz="2100" dirty="0"/>
              <a:t>Password Policies to meet NIST SP 800-171 and the new California Password Law</a:t>
            </a:r>
            <a:endParaRPr lang="en-US" dirty="0"/>
          </a:p>
          <a:p>
            <a:pPr marL="39688" indent="0">
              <a:buNone/>
            </a:pPr>
            <a:endParaRPr lang="en-US" dirty="0"/>
          </a:p>
        </p:txBody>
      </p:sp>
    </p:spTree>
    <p:extLst>
      <p:ext uri="{BB962C8B-B14F-4D97-AF65-F5344CB8AC3E}">
        <p14:creationId xmlns:p14="http://schemas.microsoft.com/office/powerpoint/2010/main" val="58543603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Potential Topics for Next Update to HCD PP Beyond v1.1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400" dirty="0"/>
              <a:t>Removal of support for SHA</a:t>
            </a:r>
          </a:p>
          <a:p>
            <a:r>
              <a:rPr lang="en-US" sz="2400" dirty="0"/>
              <a:t>Password Policy Applicability (normal vs. admin users)</a:t>
            </a:r>
          </a:p>
          <a:p>
            <a:r>
              <a:rPr lang="en-US" sz="2400" dirty="0"/>
              <a:t>Wi-Fi Support</a:t>
            </a:r>
          </a:p>
          <a:p>
            <a:r>
              <a:rPr lang="en-US" sz="2400" dirty="0"/>
              <a:t>SNMPv3 Support</a:t>
            </a:r>
          </a:p>
          <a:p>
            <a:r>
              <a:rPr lang="en-US" sz="2400" dirty="0"/>
              <a:t>Kerberos Support</a:t>
            </a:r>
          </a:p>
          <a:p>
            <a:r>
              <a:rPr lang="en-US" sz="2400" dirty="0"/>
              <a:t>S/MIME Support</a:t>
            </a:r>
          </a:p>
          <a:p>
            <a:r>
              <a:rPr lang="en-US" sz="2400" dirty="0"/>
              <a:t>SMBv3 Support</a:t>
            </a:r>
          </a:p>
          <a:p>
            <a:r>
              <a:rPr lang="en-US" sz="2400" dirty="0"/>
              <a:t>Internationally-friendly crypto requirements that don’t rely on FIPS </a:t>
            </a:r>
          </a:p>
          <a:p>
            <a:r>
              <a:rPr lang="en-US" sz="2400" dirty="0"/>
              <a:t>Incorporation of GDPR and privacy implications</a:t>
            </a:r>
          </a:p>
          <a:p>
            <a:r>
              <a:rPr lang="en-US" sz="2400" dirty="0"/>
              <a:t>Syncing with updates to </a:t>
            </a:r>
            <a:r>
              <a:rPr lang="en-US" sz="2400" dirty="0" err="1"/>
              <a:t>NDcPP</a:t>
            </a:r>
            <a:r>
              <a:rPr lang="en-US" sz="2400" dirty="0"/>
              <a:t> and three FDE </a:t>
            </a:r>
            <a:r>
              <a:rPr lang="en-US" sz="2400" dirty="0" err="1"/>
              <a:t>cPPs</a:t>
            </a:r>
            <a:endParaRPr lang="en-US" sz="2400" dirty="0"/>
          </a:p>
        </p:txBody>
      </p:sp>
    </p:spTree>
    <p:extLst>
      <p:ext uri="{BB962C8B-B14F-4D97-AF65-F5344CB8AC3E}">
        <p14:creationId xmlns:p14="http://schemas.microsoft.com/office/powerpoint/2010/main" val="357673063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3200" dirty="0"/>
              <a:t>Potential Topics for Next Update to HCD PP Beyond v1.1</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400" dirty="0"/>
              <a:t>Consider Changes in </a:t>
            </a:r>
            <a:r>
              <a:rPr lang="en-US" sz="2400" dirty="0" err="1"/>
              <a:t>NDcPP</a:t>
            </a:r>
            <a:r>
              <a:rPr lang="en-US" sz="2400" dirty="0"/>
              <a:t> v2.1</a:t>
            </a:r>
          </a:p>
          <a:p>
            <a:pPr lvl="1"/>
            <a:r>
              <a:rPr lang="en-US" sz="2200" dirty="0"/>
              <a:t>Main substantive changes appear to be:</a:t>
            </a:r>
          </a:p>
          <a:p>
            <a:pPr lvl="2"/>
            <a:r>
              <a:rPr lang="en-US" dirty="0"/>
              <a:t>Deletion of support for 192-bit TLS cipher suites and addition of two new TLS_DHE_RSA cipher suites</a:t>
            </a:r>
          </a:p>
          <a:p>
            <a:pPr lvl="2"/>
            <a:r>
              <a:rPr lang="en-US" dirty="0"/>
              <a:t>New SFR for NTP</a:t>
            </a:r>
          </a:p>
          <a:p>
            <a:pPr lvl="2"/>
            <a:r>
              <a:rPr lang="en-US" dirty="0"/>
              <a:t>Addition of new encryption algorithms, authentication implementations and key exchange methods for SSH</a:t>
            </a:r>
          </a:p>
          <a:p>
            <a:pPr lvl="2"/>
            <a:r>
              <a:rPr lang="en-US" b="1" dirty="0"/>
              <a:t>Audit Events. </a:t>
            </a:r>
            <a:r>
              <a:rPr lang="en-US" dirty="0"/>
              <a:t>All generation/import/change of long-term cryptographic keys (i.e. not session keys) need to be audited, including those that are automatically generated by the TOE</a:t>
            </a:r>
          </a:p>
          <a:p>
            <a:pPr lvl="2"/>
            <a:r>
              <a:rPr lang="en-US" dirty="0"/>
              <a:t>Added additional management functions for possible selection, some of which we might want to look at for inclusion in HCD PP</a:t>
            </a:r>
          </a:p>
          <a:p>
            <a:endParaRPr lang="en-US" sz="2400" dirty="0"/>
          </a:p>
        </p:txBody>
      </p:sp>
    </p:spTree>
    <p:extLst>
      <p:ext uri="{BB962C8B-B14F-4D97-AF65-F5344CB8AC3E}">
        <p14:creationId xmlns:p14="http://schemas.microsoft.com/office/powerpoint/2010/main" val="259024660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Formation of an </a:t>
            </a:r>
            <a:r>
              <a:rPr lang="en-US" sz="3200" dirty="0" err="1"/>
              <a:t>iTC</a:t>
            </a:r>
            <a:r>
              <a:rPr lang="en-US" sz="3200" dirty="0"/>
              <a:t> to Generate an HCD </a:t>
            </a:r>
            <a:r>
              <a:rPr lang="en-US" sz="3200"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342900" lvl="1" indent="-342900"/>
            <a:r>
              <a:rPr lang="en-US" sz="2000" dirty="0"/>
              <a:t>HCD </a:t>
            </a:r>
            <a:r>
              <a:rPr lang="en-US" sz="2000" dirty="0" err="1"/>
              <a:t>cPP</a:t>
            </a:r>
            <a:r>
              <a:rPr lang="en-US" sz="2000" dirty="0"/>
              <a:t> is needed to address the fact that European countries are still requiring “EAL” CC certifications which is forcing some vendors to certify the same MFP twice – once against the HCD PP which has no EAL and once against 2600.2 which is at EAL2 </a:t>
            </a:r>
          </a:p>
          <a:p>
            <a:pPr marL="342900" lvl="1" indent="-342900"/>
            <a:r>
              <a:rPr lang="en-US" sz="2000" dirty="0"/>
              <a:t>The CCDB (Common Criteria Development Board) approved the formation of a CCDB HCD Working Group at request of Korea. This is an important step towards creating an HCD </a:t>
            </a:r>
            <a:r>
              <a:rPr lang="en-US" sz="2000" dirty="0" err="1"/>
              <a:t>iTC</a:t>
            </a:r>
            <a:r>
              <a:rPr lang="en-US" sz="2000" dirty="0"/>
              <a:t> to generate an HCD </a:t>
            </a:r>
            <a:r>
              <a:rPr lang="en-US" sz="2000" dirty="0" err="1"/>
              <a:t>cPP</a:t>
            </a:r>
            <a:r>
              <a:rPr lang="en-US" sz="2000" dirty="0"/>
              <a:t>.  </a:t>
            </a:r>
          </a:p>
          <a:p>
            <a:pPr marL="342900" lvl="1" indent="-342900"/>
            <a:r>
              <a:rPr lang="en-US" sz="2000" dirty="0"/>
              <a:t>However, JISEC wants the HCD TC to apply directly to CCDB for formation of the </a:t>
            </a:r>
            <a:r>
              <a:rPr lang="en-US" sz="2000" dirty="0" err="1"/>
              <a:t>iTC</a:t>
            </a:r>
            <a:r>
              <a:rPr lang="en-US" sz="2000" dirty="0"/>
              <a:t> at its Spring 2019 Meeting</a:t>
            </a:r>
          </a:p>
          <a:p>
            <a:pPr marL="742950" lvl="2" indent="-342900"/>
            <a:r>
              <a:rPr lang="en-US" sz="2000" dirty="0"/>
              <a:t>Will require generation of two artifacts to send to CCDB at least one month before the meeting:</a:t>
            </a:r>
          </a:p>
          <a:p>
            <a:pPr marL="1200150" lvl="3" indent="-342900"/>
            <a:r>
              <a:rPr lang="en-US" sz="1800" dirty="0"/>
              <a:t>A final ESR (Essential Security Requirements) document</a:t>
            </a:r>
          </a:p>
          <a:p>
            <a:pPr marL="1200150" lvl="3" indent="-342900"/>
            <a:r>
              <a:rPr lang="en-US" sz="1800" dirty="0"/>
              <a:t>Terms of References which addresses how the </a:t>
            </a:r>
            <a:r>
              <a:rPr lang="en-US" sz="1800" dirty="0" err="1"/>
              <a:t>iTC</a:t>
            </a:r>
            <a:r>
              <a:rPr lang="en-US" sz="1800" dirty="0"/>
              <a:t> will function</a:t>
            </a:r>
          </a:p>
          <a:p>
            <a:pPr marL="285750" lvl="1"/>
            <a:r>
              <a:rPr lang="en-US" sz="2000" dirty="0"/>
              <a:t>The HCD TC will have to work out the disparity in approach between the Korean and Japanese Schemes</a:t>
            </a:r>
          </a:p>
          <a:p>
            <a:pPr marL="342900" lvl="1" indent="-342900"/>
            <a:endParaRPr lang="en-US" sz="2000" dirty="0"/>
          </a:p>
        </p:txBody>
      </p:sp>
    </p:spTree>
    <p:extLst>
      <p:ext uri="{BB962C8B-B14F-4D97-AF65-F5344CB8AC3E}">
        <p14:creationId xmlns:p14="http://schemas.microsoft.com/office/powerpoint/2010/main" val="279058709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Formation of an </a:t>
            </a:r>
            <a:r>
              <a:rPr lang="en-US" sz="3200" dirty="0" err="1"/>
              <a:t>iTC</a:t>
            </a:r>
            <a:r>
              <a:rPr lang="en-US" sz="3200" dirty="0"/>
              <a:t> to Generate an HCD </a:t>
            </a:r>
            <a:r>
              <a:rPr lang="en-US" sz="3200"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342900" lvl="1" indent="-342900"/>
            <a:r>
              <a:rPr lang="en-US" sz="2400" dirty="0"/>
              <a:t>Other Considerations:</a:t>
            </a:r>
            <a:endParaRPr lang="en-US" sz="2000" dirty="0"/>
          </a:p>
          <a:p>
            <a:pPr marL="742950" lvl="2" indent="-342900"/>
            <a:r>
              <a:rPr lang="en-US" sz="2000" dirty="0"/>
              <a:t>JISEC has archived the 2600.1 PP for HCDs that most Japanese vendors were certifying HCDs against</a:t>
            </a:r>
          </a:p>
          <a:p>
            <a:pPr marL="742950" lvl="2" indent="-342900"/>
            <a:r>
              <a:rPr lang="en-US" sz="2000" dirty="0"/>
              <a:t>For now JISEC is allowing certification against the 2600.2 PP for HCDs, but CCDB will discuss archiving all PPs developed against older versions of the Common Criteria (current version is v3.1R5 and 2600 PPs were developed against v3.1R3) at its Spring 2019 Meeting</a:t>
            </a:r>
          </a:p>
        </p:txBody>
      </p:sp>
    </p:spTree>
    <p:extLst>
      <p:ext uri="{BB962C8B-B14F-4D97-AF65-F5344CB8AC3E}">
        <p14:creationId xmlns:p14="http://schemas.microsoft.com/office/powerpoint/2010/main" val="301137182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Expected Timeline for HCD PP v1.1 and Beyond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400" dirty="0"/>
              <a:t>HCD PP Version 1.1</a:t>
            </a:r>
          </a:p>
          <a:p>
            <a:pPr lvl="1"/>
            <a:r>
              <a:rPr lang="en-US" sz="2200" dirty="0"/>
              <a:t>Still need to understand the process for getting v1.1 update approved by NIAP and JISEC</a:t>
            </a:r>
          </a:p>
          <a:p>
            <a:pPr lvl="2"/>
            <a:r>
              <a:rPr lang="en-US" sz="2200" dirty="0"/>
              <a:t>NIAP position appears to be to incorporate v1.1 changes into new HCD </a:t>
            </a:r>
            <a:r>
              <a:rPr lang="en-US" sz="2200" dirty="0" err="1"/>
              <a:t>cPP</a:t>
            </a:r>
            <a:endParaRPr lang="en-US" sz="2200" dirty="0"/>
          </a:p>
          <a:p>
            <a:pPr lvl="2"/>
            <a:r>
              <a:rPr lang="en-US" sz="2200" dirty="0"/>
              <a:t>JISEC says to follow the same process used to approve HCD PP v1.0</a:t>
            </a:r>
          </a:p>
          <a:p>
            <a:pPr lvl="1"/>
            <a:r>
              <a:rPr lang="en-US" sz="2200" dirty="0"/>
              <a:t>Goal is to have the contents of HCD PP v1.1 ready and approved by the HCD TC by the end of 2018 and approved by NIAP/JISEC in 1Q 2019</a:t>
            </a:r>
          </a:p>
          <a:p>
            <a:pPr lvl="2"/>
            <a:r>
              <a:rPr lang="en-US" sz="2200" dirty="0"/>
              <a:t>Will work on logistics on how to get HCD TC approval of v1.1 contents</a:t>
            </a:r>
          </a:p>
        </p:txBody>
      </p:sp>
    </p:spTree>
    <p:extLst>
      <p:ext uri="{BB962C8B-B14F-4D97-AF65-F5344CB8AC3E}">
        <p14:creationId xmlns:p14="http://schemas.microsoft.com/office/powerpoint/2010/main" val="181922462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Expected Timeline for HCD PP v1.1 and Beyond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HCD </a:t>
            </a:r>
            <a:r>
              <a:rPr lang="en-US" dirty="0" err="1"/>
              <a:t>cPP</a:t>
            </a:r>
            <a:r>
              <a:rPr lang="en-US" dirty="0"/>
              <a:t> Version 1.0</a:t>
            </a:r>
          </a:p>
          <a:p>
            <a:pPr lvl="1"/>
            <a:r>
              <a:rPr lang="en-US" sz="2100" dirty="0"/>
              <a:t>With CCDB approval to initiate an HCD WG, the next step will be to create the HCD </a:t>
            </a:r>
            <a:r>
              <a:rPr lang="en-US" sz="2100" dirty="0" err="1"/>
              <a:t>iTC</a:t>
            </a:r>
            <a:r>
              <a:rPr lang="en-US" sz="2100" dirty="0"/>
              <a:t> and generate an HCD </a:t>
            </a:r>
            <a:r>
              <a:rPr lang="en-US" sz="2100" dirty="0" err="1"/>
              <a:t>cPP</a:t>
            </a:r>
            <a:r>
              <a:rPr lang="en-US" sz="2100" dirty="0"/>
              <a:t> </a:t>
            </a:r>
          </a:p>
          <a:p>
            <a:pPr lvl="1"/>
            <a:r>
              <a:rPr lang="en-US" sz="2100" dirty="0"/>
              <a:t>Want to finalize ESR and have a draft Terms of Reference by EOY 2018</a:t>
            </a:r>
          </a:p>
          <a:p>
            <a:pPr lvl="1"/>
            <a:r>
              <a:rPr lang="en-US" sz="2100" dirty="0"/>
              <a:t>Goal is to have formation of the HCD </a:t>
            </a:r>
            <a:r>
              <a:rPr lang="en-US" sz="2100" dirty="0" err="1"/>
              <a:t>iTC</a:t>
            </a:r>
            <a:r>
              <a:rPr lang="en-US" sz="2100" dirty="0"/>
              <a:t> approved by the CCDB at its Spring 2019 Meeting </a:t>
            </a:r>
          </a:p>
          <a:p>
            <a:pPr lvl="2"/>
            <a:r>
              <a:rPr lang="en-US" sz="2000" dirty="0"/>
              <a:t>Determine who should be on the initial core team for the HCD </a:t>
            </a:r>
            <a:r>
              <a:rPr lang="en-US" sz="2000" dirty="0" err="1"/>
              <a:t>iTC</a:t>
            </a:r>
            <a:r>
              <a:rPr lang="en-US" sz="2000" dirty="0"/>
              <a:t> and how to recruit additional members</a:t>
            </a:r>
          </a:p>
          <a:p>
            <a:pPr lvl="2"/>
            <a:r>
              <a:rPr lang="en-US" sz="2000" dirty="0"/>
              <a:t>Want to have membership from vendors, CCTLs and maybe even Schemes</a:t>
            </a:r>
          </a:p>
          <a:p>
            <a:pPr lvl="2"/>
            <a:r>
              <a:rPr lang="en-US" sz="2000" dirty="0"/>
              <a:t>Looking for support from Korean, Japanese, US, Canadian and Swedish Schemes if possible </a:t>
            </a:r>
          </a:p>
          <a:p>
            <a:pPr lvl="2"/>
            <a:r>
              <a:rPr lang="en-US" sz="2000" dirty="0"/>
              <a:t>May be able to have the first HCD </a:t>
            </a:r>
            <a:r>
              <a:rPr lang="en-US" sz="2000" dirty="0" err="1"/>
              <a:t>iTC</a:t>
            </a:r>
            <a:r>
              <a:rPr lang="en-US" sz="2000" dirty="0"/>
              <a:t> meeting at the Spring 2019 CCUF Workshop</a:t>
            </a:r>
          </a:p>
          <a:p>
            <a:pPr lvl="1"/>
            <a:endParaRPr lang="en-US" sz="2200" dirty="0"/>
          </a:p>
        </p:txBody>
      </p:sp>
    </p:spTree>
    <p:extLst>
      <p:ext uri="{BB962C8B-B14F-4D97-AF65-F5344CB8AC3E}">
        <p14:creationId xmlns:p14="http://schemas.microsoft.com/office/powerpoint/2010/main" val="86320214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Wrap Up/ Next Steps</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25451" y="1270000"/>
            <a:ext cx="8362950" cy="5232400"/>
          </a:xfrm>
        </p:spPr>
        <p:txBody>
          <a:bodyPr>
            <a:normAutofit fontScale="92500" lnSpcReduction="10000"/>
          </a:bodyPr>
          <a:lstStyle/>
          <a:p>
            <a:r>
              <a:rPr lang="en-US" sz="2100" dirty="0"/>
              <a:t>Submit “Final” HCD PP Version 1.1 to NIAP/JISEC for approval as soon as possible</a:t>
            </a:r>
          </a:p>
          <a:p>
            <a:pPr lvl="1"/>
            <a:r>
              <a:rPr lang="en-US" dirty="0"/>
              <a:t>Goal is to get Version 1.1 approved by 1Q 2019</a:t>
            </a:r>
          </a:p>
          <a:p>
            <a:r>
              <a:rPr lang="en-US" sz="2100" dirty="0"/>
              <a:t>Generate membership and draft Terms of Reference (TOR) for a proposed HCD </a:t>
            </a:r>
            <a:r>
              <a:rPr lang="en-US" sz="2100" dirty="0" err="1"/>
              <a:t>iTC</a:t>
            </a:r>
            <a:r>
              <a:rPr lang="en-US" sz="2100" dirty="0"/>
              <a:t> by EOY 2018</a:t>
            </a:r>
          </a:p>
          <a:p>
            <a:r>
              <a:rPr lang="en-US" sz="2100" dirty="0"/>
              <a:t>Finalize the ESR and TOR</a:t>
            </a:r>
          </a:p>
          <a:p>
            <a:r>
              <a:rPr lang="en-US" sz="2100" dirty="0"/>
              <a:t>Submit ESR and TOR to CCDB for approval no later than Mar 2019 (earlier if possible)</a:t>
            </a:r>
          </a:p>
          <a:p>
            <a:r>
              <a:rPr lang="en-US" sz="2100" dirty="0"/>
              <a:t>Work to have HCD </a:t>
            </a:r>
            <a:r>
              <a:rPr lang="en-US" sz="2100" dirty="0" err="1"/>
              <a:t>iTC</a:t>
            </a:r>
            <a:r>
              <a:rPr lang="en-US" sz="2100" dirty="0"/>
              <a:t> in place by April 2019</a:t>
            </a:r>
          </a:p>
          <a:p>
            <a:r>
              <a:rPr lang="en-US" sz="2100" dirty="0"/>
              <a:t>Work on a plan for what will go into HCD </a:t>
            </a:r>
            <a:r>
              <a:rPr lang="en-US" sz="2100" dirty="0" err="1"/>
              <a:t>cPP</a:t>
            </a:r>
            <a:r>
              <a:rPr lang="en-US" sz="2100" dirty="0"/>
              <a:t> v1.0</a:t>
            </a:r>
          </a:p>
          <a:p>
            <a:pPr lvl="1"/>
            <a:r>
              <a:rPr lang="en-US" dirty="0"/>
              <a:t>Do we make HCD </a:t>
            </a:r>
            <a:r>
              <a:rPr lang="en-US" dirty="0" err="1"/>
              <a:t>cPP</a:t>
            </a:r>
            <a:r>
              <a:rPr lang="en-US" dirty="0"/>
              <a:t> v1.0 essentially HCD PP v1.1 with some key updates?</a:t>
            </a:r>
          </a:p>
          <a:p>
            <a:pPr lvl="1"/>
            <a:r>
              <a:rPr lang="en-US" dirty="0"/>
              <a:t>If not, what should go into HCD </a:t>
            </a:r>
            <a:r>
              <a:rPr lang="en-US" dirty="0" err="1"/>
              <a:t>cPP</a:t>
            </a:r>
            <a:r>
              <a:rPr lang="en-US" dirty="0"/>
              <a:t> v1.0?</a:t>
            </a:r>
          </a:p>
          <a:p>
            <a:pPr lvl="1"/>
            <a:r>
              <a:rPr lang="en-US" dirty="0"/>
              <a:t>How do we integrate the new NIAP TLS Package?</a:t>
            </a:r>
          </a:p>
          <a:p>
            <a:r>
              <a:rPr lang="en-US" dirty="0"/>
              <a:t>Set up </a:t>
            </a:r>
            <a:r>
              <a:rPr lang="en-US" dirty="0" err="1"/>
              <a:t>iTC</a:t>
            </a:r>
            <a:r>
              <a:rPr lang="en-US" dirty="0"/>
              <a:t> meeting cadence and process for reviewing/approving proposed inclusions in HCD </a:t>
            </a:r>
            <a:r>
              <a:rPr lang="en-US" dirty="0" err="1"/>
              <a:t>cPP</a:t>
            </a:r>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481250"/>
            <a:ext cx="8474075" cy="4690949"/>
          </a:xfrm>
        </p:spPr>
        <p:txBody>
          <a:bodyPr>
            <a:normAutofit fontScale="92500"/>
          </a:bodyPr>
          <a:lstStyle/>
          <a:p>
            <a:r>
              <a:rPr lang="en-US" dirty="0"/>
              <a:t>Made a draft (Version 1.0.2) that includes the current NIAP Technical Decisions against the HCD PP, Errata #1 changes and other changes previously approved by the HCD TC at the April 25, 2018 and May 8, 2018 meetings</a:t>
            </a:r>
          </a:p>
          <a:p>
            <a:pPr lvl="1"/>
            <a:r>
              <a:rPr lang="en-US" sz="2100" dirty="0"/>
              <a:t>Resolve some inconsistencies and SFR dependencies</a:t>
            </a:r>
          </a:p>
          <a:p>
            <a:pPr lvl="1"/>
            <a:r>
              <a:rPr lang="en-US" sz="2100" dirty="0"/>
              <a:t>Consistency with </a:t>
            </a:r>
            <a:r>
              <a:rPr lang="en-US" sz="2100" dirty="0" err="1"/>
              <a:t>NDcPP</a:t>
            </a:r>
            <a:r>
              <a:rPr lang="en-US" sz="2100" dirty="0"/>
              <a:t> v2.0 changes</a:t>
            </a:r>
          </a:p>
          <a:p>
            <a:pPr lvl="1"/>
            <a:r>
              <a:rPr lang="en-US" sz="2100" dirty="0"/>
              <a:t>Correct some obvious (to us) omissions</a:t>
            </a:r>
          </a:p>
          <a:p>
            <a:r>
              <a:rPr lang="en-US" dirty="0"/>
              <a:t>Goal at the Oct 29, 2018 meeting was to have final review and approval of Version 1.1 so we can submit it by the end of 2018 to NIAP and JISEC for their review and approval</a:t>
            </a:r>
          </a:p>
          <a:p>
            <a:pPr lvl="1"/>
            <a:r>
              <a:rPr lang="en-US" sz="2100" dirty="0"/>
              <a:t>Get agreement with NIAP and JISEC on process for getting HCD PP Version 1.1 approved as soon as possible. Goal is to get Version 1.1 approved in 1Q 2019</a:t>
            </a:r>
          </a:p>
        </p:txBody>
      </p:sp>
    </p:spTree>
    <p:extLst>
      <p:ext uri="{BB962C8B-B14F-4D97-AF65-F5344CB8AC3E}">
        <p14:creationId xmlns:p14="http://schemas.microsoft.com/office/powerpoint/2010/main" val="32971176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sz="2000" dirty="0"/>
              <a:t>Incorporation of the 7 NIAP Technical Decisions against the HCD PP</a:t>
            </a:r>
          </a:p>
          <a:p>
            <a:r>
              <a:rPr lang="en-US" sz="2000" dirty="0"/>
              <a:t>Incorporation of the findings documented in Errata #1 issued by JISEC</a:t>
            </a:r>
          </a:p>
          <a:p>
            <a:pPr eaLnBrk="1" hangingPunct="1"/>
            <a:r>
              <a:rPr lang="en-US" sz="2000" dirty="0"/>
              <a:t>Eliminated the requirement to support TLS 1.0 in FSC_TLS_EXT_1.1 in both sections A.9.12 and D.2.2Made all cipher suites optional in FSC_TLS_EXT_1.1 in both sections A.9.12 and D.2.2 – that meant eliminating the ‘None’ option under Optional Cipher Suites so that at least one had to be supported</a:t>
            </a:r>
          </a:p>
        </p:txBody>
      </p:sp>
    </p:spTree>
    <p:extLst>
      <p:ext uri="{BB962C8B-B14F-4D97-AF65-F5344CB8AC3E}">
        <p14:creationId xmlns:p14="http://schemas.microsoft.com/office/powerpoint/2010/main" val="6829558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sz="2000" dirty="0"/>
              <a:t>Added to the last selection in FCS_COP.1.1(e) in section D.1.2 so the SFR now reads </a:t>
            </a:r>
            <a:r>
              <a:rPr lang="en-US" sz="2000" b="1" dirty="0"/>
              <a:t>FCS_COP.1.1(e) Refinement:</a:t>
            </a:r>
            <a:r>
              <a:rPr lang="en-US" sz="2000" dirty="0"/>
              <a:t> The TSF shall perform </a:t>
            </a:r>
            <a:r>
              <a:rPr lang="en-US" sz="2000" b="1" dirty="0"/>
              <a:t>key wrapping</a:t>
            </a:r>
            <a:r>
              <a:rPr lang="en-US" sz="2000" dirty="0"/>
              <a:t> in accordance with a specified cryptographic algorithm </a:t>
            </a:r>
            <a:r>
              <a:rPr lang="en-US" sz="2000" b="1" dirty="0"/>
              <a:t>AES in the following modes [selection: </a:t>
            </a:r>
            <a:r>
              <a:rPr lang="en-US" sz="2000" b="1" i="1" dirty="0"/>
              <a:t>KW, KWP,  GCM,  CCM</a:t>
            </a:r>
            <a:r>
              <a:rPr lang="en-US" sz="2000" b="1" dirty="0"/>
              <a:t>]</a:t>
            </a:r>
            <a:r>
              <a:rPr lang="en-US" sz="2000" dirty="0"/>
              <a:t> and the cryptographic key size </a:t>
            </a:r>
            <a:r>
              <a:rPr lang="en-US" sz="2000" b="1" dirty="0"/>
              <a:t>[selection: </a:t>
            </a:r>
            <a:r>
              <a:rPr lang="en-US" sz="2000" b="1" i="1" dirty="0"/>
              <a:t>128 bits, 256 bits</a:t>
            </a:r>
            <a:r>
              <a:rPr lang="en-US" sz="2000" dirty="0"/>
              <a:t>] that meet the following: [</a:t>
            </a:r>
            <a:r>
              <a:rPr lang="en-US" sz="2000" b="1" dirty="0"/>
              <a:t>ISO/IEC 18033-3 (AES), [selection: </a:t>
            </a:r>
            <a:r>
              <a:rPr lang="en-US" sz="2000" b="1" i="1" dirty="0"/>
              <a:t>NIST SP 800-38F, ISO/IEC 19772, no other standards</a:t>
            </a:r>
            <a:r>
              <a:rPr lang="en-US" sz="2000" dirty="0"/>
              <a:t>]].</a:t>
            </a:r>
            <a:r>
              <a:rPr lang="en-US" sz="2000" b="1" dirty="0"/>
              <a:t> [selection: </a:t>
            </a:r>
            <a:r>
              <a:rPr lang="en-US" sz="2000" b="1" i="1" dirty="0"/>
              <a:t>NIST SP 800-38F, ISO/IEC 19772, </a:t>
            </a:r>
            <a:r>
              <a:rPr lang="en-US" sz="2000" b="1" i="1" dirty="0">
                <a:solidFill>
                  <a:srgbClr val="FF0000"/>
                </a:solidFill>
              </a:rPr>
              <a:t>no other standards</a:t>
            </a:r>
            <a:r>
              <a:rPr lang="en-US" sz="2000" dirty="0"/>
              <a:t>]].</a:t>
            </a:r>
            <a:endParaRPr lang="en-US" altLang="en-US" sz="2000" dirty="0"/>
          </a:p>
        </p:txBody>
      </p:sp>
    </p:spTree>
    <p:extLst>
      <p:ext uri="{BB962C8B-B14F-4D97-AF65-F5344CB8AC3E}">
        <p14:creationId xmlns:p14="http://schemas.microsoft.com/office/powerpoint/2010/main" val="16862902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sz="2000" dirty="0"/>
              <a:t>Added to FCS_COP.1.1(i) in section D.1.14 so the SFR now reads as follows: </a:t>
            </a:r>
            <a:r>
              <a:rPr lang="en-US" sz="2000" b="1" dirty="0"/>
              <a:t>FCS_COP.1.1(i) Refinement:</a:t>
            </a:r>
            <a:r>
              <a:rPr lang="en-US" sz="2000" dirty="0"/>
              <a:t> The TSF shall perform </a:t>
            </a:r>
            <a:r>
              <a:rPr lang="en-US" sz="2000" b="1" dirty="0"/>
              <a:t>key transport</a:t>
            </a:r>
            <a:r>
              <a:rPr lang="en-US" sz="2000" dirty="0"/>
              <a:t> in accordance with a specified cryptographic algorithm </a:t>
            </a:r>
            <a:r>
              <a:rPr lang="en-US" sz="2000" b="1" dirty="0"/>
              <a:t>RSA in the following modes [selection: </a:t>
            </a:r>
            <a:r>
              <a:rPr lang="en-US" sz="2000" b="1" i="1" dirty="0"/>
              <a:t>KTS-OAEP, KTS-KEM-KWS</a:t>
            </a:r>
            <a:r>
              <a:rPr lang="en-US" sz="2000" b="1" dirty="0"/>
              <a:t>] </a:t>
            </a:r>
            <a:r>
              <a:rPr lang="en-US" sz="2000" dirty="0"/>
              <a:t>and the cryptographic key size</a:t>
            </a:r>
            <a:r>
              <a:rPr lang="en-US" sz="2000" b="1" dirty="0"/>
              <a:t> [selection: </a:t>
            </a:r>
            <a:r>
              <a:rPr lang="en-US" sz="2000" b="1" i="1" dirty="0"/>
              <a:t>2048, 3072</a:t>
            </a:r>
            <a:r>
              <a:rPr lang="en-US" sz="2000" b="1" dirty="0"/>
              <a:t>] </a:t>
            </a:r>
            <a:r>
              <a:rPr lang="en-US" sz="2000" dirty="0">
                <a:solidFill>
                  <a:srgbClr val="FF0000"/>
                </a:solidFill>
              </a:rPr>
              <a:t>bits</a:t>
            </a:r>
            <a:r>
              <a:rPr lang="en-US" sz="2000" b="1" dirty="0"/>
              <a:t> </a:t>
            </a:r>
            <a:r>
              <a:rPr lang="en-US" sz="2000" dirty="0"/>
              <a:t>that meet the following</a:t>
            </a:r>
            <a:r>
              <a:rPr lang="en-US" sz="2000" b="1" dirty="0"/>
              <a:t>: NIST SP 800-56B, Revision 1</a:t>
            </a:r>
            <a:r>
              <a:rPr lang="en-US" sz="2000" dirty="0"/>
              <a:t>.</a:t>
            </a:r>
            <a:endParaRPr lang="en-US" altLang="en-US" sz="2000" dirty="0"/>
          </a:p>
        </p:txBody>
      </p:sp>
    </p:spTree>
    <p:extLst>
      <p:ext uri="{BB962C8B-B14F-4D97-AF65-F5344CB8AC3E}">
        <p14:creationId xmlns:p14="http://schemas.microsoft.com/office/powerpoint/2010/main" val="141755807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Status of HCD PP Version 1.1</a:t>
            </a:r>
            <a:br>
              <a:rPr lang="en-US" altLang="en-US" dirty="0"/>
            </a:br>
            <a:r>
              <a:rPr lang="en-US" altLang="en-US" dirty="0"/>
              <a:t>Changes Previously Approved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sz="2000" dirty="0"/>
              <a:t>Added to FCS_PCC_EXT.1.1 in section D.4.1 so it now reads as follows: </a:t>
            </a:r>
            <a:r>
              <a:rPr lang="en-US" sz="2000" b="1" dirty="0"/>
              <a:t>FCS_PCC_EXT.1.1</a:t>
            </a:r>
            <a:r>
              <a:rPr lang="en-US" sz="2000" dirty="0"/>
              <a:t> A password used </a:t>
            </a:r>
            <a:r>
              <a:rPr lang="en-US" sz="2000" dirty="0">
                <a:solidFill>
                  <a:srgbClr val="FF0000"/>
                </a:solidFill>
              </a:rPr>
              <a:t>by the TSF </a:t>
            </a:r>
            <a:r>
              <a:rPr lang="en-US" sz="2000" dirty="0"/>
              <a:t>to generate a password authorization factor shall enable up to [assignment: </a:t>
            </a:r>
            <a:r>
              <a:rPr lang="en-US" sz="2000" i="1" dirty="0"/>
              <a:t>positive integer of 64 or more</a:t>
            </a:r>
            <a:r>
              <a:rPr lang="en-US" sz="2000" dirty="0"/>
              <a:t>] characters in the set of {upper case characters, lower case characters, numbers, and [assignment: </a:t>
            </a:r>
            <a:r>
              <a:rPr lang="en-US" sz="2000" i="1" dirty="0"/>
              <a:t>other supported special characters</a:t>
            </a:r>
            <a:r>
              <a:rPr lang="en-US" sz="2000" dirty="0"/>
              <a:t>]} and shall perform Password-based Key Derivation Functions in accordance with a specified cryptographic algorithm [HMAC-[selection: </a:t>
            </a:r>
            <a:r>
              <a:rPr lang="en-US" sz="2000" i="1" dirty="0"/>
              <a:t>SHA-256, SHA-384, SHA-512</a:t>
            </a:r>
            <a:r>
              <a:rPr lang="en-US" sz="2000" dirty="0"/>
              <a:t>]], with [assignment: </a:t>
            </a:r>
            <a:r>
              <a:rPr lang="en-US" sz="2000" i="1" dirty="0"/>
              <a:t>positive integer of 1000 or more</a:t>
            </a:r>
            <a:r>
              <a:rPr lang="en-US" sz="2000" dirty="0"/>
              <a:t>] iterations, and output cryptographic key sizes [selection: </a:t>
            </a:r>
            <a:r>
              <a:rPr lang="en-US" sz="2000" i="1" dirty="0"/>
              <a:t>128, 256</a:t>
            </a:r>
            <a:r>
              <a:rPr lang="en-US" sz="2000" dirty="0"/>
              <a:t>] </a:t>
            </a:r>
            <a:r>
              <a:rPr lang="en-US" sz="2000" dirty="0">
                <a:solidFill>
                  <a:srgbClr val="FF0000"/>
                </a:solidFill>
              </a:rPr>
              <a:t>bits</a:t>
            </a:r>
            <a:r>
              <a:rPr lang="en-US" sz="2000" dirty="0"/>
              <a:t> that meet the following: [</a:t>
            </a:r>
            <a:r>
              <a:rPr lang="en-US" sz="2000" b="1" dirty="0"/>
              <a:t>NIST SP 800-132</a:t>
            </a:r>
            <a:r>
              <a:rPr lang="en-US" sz="2000" dirty="0"/>
              <a:t>].</a:t>
            </a:r>
          </a:p>
        </p:txBody>
      </p:sp>
    </p:spTree>
    <p:extLst>
      <p:ext uri="{BB962C8B-B14F-4D97-AF65-F5344CB8AC3E}">
        <p14:creationId xmlns:p14="http://schemas.microsoft.com/office/powerpoint/2010/main" val="1014373534"/>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6144</Words>
  <Characters>0</Characters>
  <Application>Microsoft Office PowerPoint</Application>
  <PresentationFormat>On-screen Show (4:3)</PresentationFormat>
  <Lines>0</Lines>
  <Paragraphs>556</Paragraphs>
  <Slides>49</Slides>
  <Notes>45</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49</vt:i4>
      </vt:variant>
    </vt:vector>
  </HeadingPairs>
  <TitlesOfParts>
    <vt:vector size="61" baseType="lpstr">
      <vt:lpstr>Meiryo UI</vt:lpstr>
      <vt:lpstr>Arial</vt:lpstr>
      <vt:lpstr>Arial Bold</vt:lpstr>
      <vt:lpstr>Calibri</vt:lpstr>
      <vt:lpstr>TimesNewRomanPS-ItalicMT</vt:lpstr>
      <vt:lpstr>Verdana</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Status of HCD PP Version 1.1</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Status of HCD PP Version 1.1  Changes Previously Approved</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Discussed at Oct 29th HCD PP Meeting</vt:lpstr>
      <vt:lpstr>Proposals for HCD PP v1.1 Since Oct 29th HCD PP Meeting (from JBMIA)</vt:lpstr>
      <vt:lpstr>Potential Topics for Next Update to HCD PP Beyond v1.1</vt:lpstr>
      <vt:lpstr>Potential Topics for Next Update to HCD PP Beyond v1.1</vt:lpstr>
      <vt:lpstr>Potential Topics for Next Update to HCD PP Beyond v1.1</vt:lpstr>
      <vt:lpstr>Formation of an iTC to Generate an HCD cPP</vt:lpstr>
      <vt:lpstr>Formation of an iTC to Generate an HCD cPP</vt:lpstr>
      <vt:lpstr>Expected Timeline for HCD PP v1.1 and Beyond</vt:lpstr>
      <vt:lpstr>Expected Timeline for HCD PP v1.1 and Beyond</vt:lpstr>
      <vt:lpstr>Wrap Up/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373</cp:revision>
  <dcterms:modified xsi:type="dcterms:W3CDTF">2018-11-14T14:07:08Z</dcterms:modified>
</cp:coreProperties>
</file>