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36"/>
  </p:notesMasterIdLst>
  <p:sldIdLst>
    <p:sldId id="309" r:id="rId6"/>
    <p:sldId id="325" r:id="rId7"/>
    <p:sldId id="334" r:id="rId8"/>
    <p:sldId id="343" r:id="rId9"/>
    <p:sldId id="352" r:id="rId10"/>
    <p:sldId id="424" r:id="rId11"/>
    <p:sldId id="425" r:id="rId12"/>
    <p:sldId id="426" r:id="rId13"/>
    <p:sldId id="399" r:id="rId14"/>
    <p:sldId id="427" r:id="rId15"/>
    <p:sldId id="428" r:id="rId16"/>
    <p:sldId id="429" r:id="rId17"/>
    <p:sldId id="430" r:id="rId18"/>
    <p:sldId id="431" r:id="rId19"/>
    <p:sldId id="432" r:id="rId20"/>
    <p:sldId id="433" r:id="rId21"/>
    <p:sldId id="434" r:id="rId22"/>
    <p:sldId id="436" r:id="rId23"/>
    <p:sldId id="437" r:id="rId24"/>
    <p:sldId id="438" r:id="rId25"/>
    <p:sldId id="439" r:id="rId26"/>
    <p:sldId id="445" r:id="rId27"/>
    <p:sldId id="440" r:id="rId28"/>
    <p:sldId id="441" r:id="rId29"/>
    <p:sldId id="444" r:id="rId30"/>
    <p:sldId id="442" r:id="rId31"/>
    <p:sldId id="422" r:id="rId32"/>
    <p:sldId id="401" r:id="rId33"/>
    <p:sldId id="443" r:id="rId34"/>
    <p:sldId id="421" r:id="rId35"/>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4660"/>
  </p:normalViewPr>
  <p:slideViewPr>
    <p:cSldViewPr>
      <p:cViewPr varScale="1">
        <p:scale>
          <a:sx n="65" d="100"/>
          <a:sy n="65" d="100"/>
        </p:scale>
        <p:origin x="177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8/20/2018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123744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3369925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1558204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1904287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2989243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3968913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828861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11292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400346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3879002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2276801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4096891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1575058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27269090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5207675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3050297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3437199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6224725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24350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2820090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3825607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3010922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925867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343855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2214182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2267245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August 16, 2018</a:t>
            </a:r>
          </a:p>
          <a:p>
            <a:pPr marL="0" indent="0" eaLnBrk="1" hangingPunct="1"/>
            <a:r>
              <a:rPr lang="en-US" altLang="en-US" dirty="0"/>
              <a:t>PWG August 2018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pPr lvl="0"/>
            <a:r>
              <a:rPr lang="en-US" dirty="0"/>
              <a:t>Added to the last selection in FCS_COP.1.1(e) in section D.1.2 so the SFR now reads </a:t>
            </a:r>
            <a:r>
              <a:rPr lang="en-US" b="1" dirty="0"/>
              <a:t>FCS_COP.1.1(e) Refinement:</a:t>
            </a:r>
            <a:r>
              <a:rPr lang="en-US" dirty="0"/>
              <a:t> The TSF shall perform </a:t>
            </a:r>
            <a:r>
              <a:rPr lang="en-US" b="1" dirty="0"/>
              <a:t>key wrapping</a:t>
            </a:r>
            <a:r>
              <a:rPr lang="en-US" dirty="0"/>
              <a:t> in accordance with a specified cryptographic algorithm </a:t>
            </a:r>
            <a:r>
              <a:rPr lang="en-US" b="1" dirty="0"/>
              <a:t>AES in the following modes [selection: </a:t>
            </a:r>
            <a:r>
              <a:rPr lang="en-US" b="1" i="1" dirty="0"/>
              <a:t>KW, KWP,  GCM,  CCM</a:t>
            </a:r>
            <a:r>
              <a:rPr lang="en-US" b="1" dirty="0"/>
              <a:t>]</a:t>
            </a:r>
            <a:r>
              <a:rPr lang="en-US" dirty="0"/>
              <a:t> and the cryptographic key size </a:t>
            </a:r>
            <a:r>
              <a:rPr lang="en-US" b="1" dirty="0"/>
              <a:t>[selection: </a:t>
            </a:r>
            <a:r>
              <a:rPr lang="en-US" b="1" i="1" dirty="0"/>
              <a:t>128 bits, 256 bits</a:t>
            </a:r>
            <a:r>
              <a:rPr lang="en-US" dirty="0"/>
              <a:t>] that meet the following: [</a:t>
            </a:r>
            <a:r>
              <a:rPr lang="en-US" b="1" dirty="0"/>
              <a:t>ISO/IEC 18033-3 (AES), [selection: </a:t>
            </a:r>
            <a:r>
              <a:rPr lang="en-US" b="1" i="1" dirty="0"/>
              <a:t>NIST SP 800-38F, ISO/IEC 19772, </a:t>
            </a:r>
            <a:r>
              <a:rPr lang="en-US" b="1" i="1" dirty="0">
                <a:solidFill>
                  <a:srgbClr val="FF0000"/>
                </a:solidFill>
              </a:rPr>
              <a:t>no other standards</a:t>
            </a:r>
            <a:r>
              <a:rPr lang="en-US" dirty="0"/>
              <a:t>]].</a:t>
            </a:r>
          </a:p>
          <a:p>
            <a:pPr marL="388938" lvl="1" indent="0">
              <a:buNone/>
            </a:pPr>
            <a:r>
              <a:rPr lang="en-US" dirty="0"/>
              <a:t>Rationale: Consistency with </a:t>
            </a:r>
            <a:r>
              <a:rPr lang="en-US" dirty="0" err="1"/>
              <a:t>NDcPP</a:t>
            </a:r>
            <a:r>
              <a:rPr lang="en-US" dirty="0"/>
              <a:t> v2.0.</a:t>
            </a:r>
          </a:p>
        </p:txBody>
      </p:sp>
    </p:spTree>
    <p:extLst>
      <p:ext uri="{BB962C8B-B14F-4D97-AF65-F5344CB8AC3E}">
        <p14:creationId xmlns:p14="http://schemas.microsoft.com/office/powerpoint/2010/main" val="141912232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pPr lvl="0"/>
            <a:r>
              <a:rPr lang="en-US" dirty="0"/>
              <a:t>Added to FCS_COP.1.1(i) in section D.1.14 so the SFR now reads as follows: </a:t>
            </a:r>
            <a:r>
              <a:rPr lang="en-US" b="1" dirty="0"/>
              <a:t>FCS_COP.1.1(i) Refinement:</a:t>
            </a:r>
            <a:r>
              <a:rPr lang="en-US" dirty="0"/>
              <a:t> The TSF shall perform </a:t>
            </a:r>
            <a:r>
              <a:rPr lang="en-US" b="1" dirty="0"/>
              <a:t>key transport</a:t>
            </a:r>
            <a:r>
              <a:rPr lang="en-US" dirty="0"/>
              <a:t> in accordance with a specified cryptographic algorithm </a:t>
            </a:r>
            <a:r>
              <a:rPr lang="en-US" b="1" dirty="0"/>
              <a:t>RSA in the following modes [selection: </a:t>
            </a:r>
            <a:r>
              <a:rPr lang="en-US" b="1" i="1" dirty="0"/>
              <a:t>KTS-OAEP, KTS-KEM-KWS</a:t>
            </a:r>
            <a:r>
              <a:rPr lang="en-US" b="1" dirty="0"/>
              <a:t>] </a:t>
            </a:r>
            <a:r>
              <a:rPr lang="en-US" dirty="0"/>
              <a:t>and the cryptographic key size</a:t>
            </a:r>
            <a:r>
              <a:rPr lang="en-US" b="1" dirty="0"/>
              <a:t> [selection: </a:t>
            </a:r>
            <a:r>
              <a:rPr lang="en-US" b="1" i="1" dirty="0"/>
              <a:t>2048, 3072</a:t>
            </a:r>
            <a:r>
              <a:rPr lang="en-US" b="1" dirty="0"/>
              <a:t>] </a:t>
            </a:r>
            <a:r>
              <a:rPr lang="en-US" dirty="0">
                <a:solidFill>
                  <a:srgbClr val="FF0000"/>
                </a:solidFill>
              </a:rPr>
              <a:t>bits</a:t>
            </a:r>
            <a:r>
              <a:rPr lang="en-US" b="1" dirty="0"/>
              <a:t> </a:t>
            </a:r>
            <a:r>
              <a:rPr lang="en-US" dirty="0"/>
              <a:t>that meet the following</a:t>
            </a:r>
            <a:r>
              <a:rPr lang="en-US" b="1" dirty="0"/>
              <a:t>: NIST SP 800-56B, Revision 1</a:t>
            </a:r>
            <a:r>
              <a:rPr lang="en-US" dirty="0"/>
              <a:t>.</a:t>
            </a:r>
          </a:p>
          <a:p>
            <a:pPr marL="388938" lvl="1" indent="0">
              <a:buNone/>
            </a:pPr>
            <a:r>
              <a:rPr lang="en-US" dirty="0"/>
              <a:t>Rationale: Completeness and to clarify what the key sizes should be</a:t>
            </a:r>
          </a:p>
        </p:txBody>
      </p:sp>
    </p:spTree>
    <p:extLst>
      <p:ext uri="{BB962C8B-B14F-4D97-AF65-F5344CB8AC3E}">
        <p14:creationId xmlns:p14="http://schemas.microsoft.com/office/powerpoint/2010/main" val="400613651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pPr lvl="0"/>
            <a:r>
              <a:rPr lang="en-US" sz="2100" dirty="0"/>
              <a:t>Added to FCS_PCC_EXT.1.1 in section D.4.1 so it now reads as follows: </a:t>
            </a:r>
            <a:r>
              <a:rPr lang="en-US" sz="2100" b="1" dirty="0"/>
              <a:t>FCS_PCC_EXT.1.1</a:t>
            </a:r>
            <a:r>
              <a:rPr lang="en-US" sz="2100" dirty="0"/>
              <a:t> A password used </a:t>
            </a:r>
            <a:r>
              <a:rPr lang="en-US" sz="2100" dirty="0">
                <a:solidFill>
                  <a:srgbClr val="FF0000"/>
                </a:solidFill>
              </a:rPr>
              <a:t>by the TSF</a:t>
            </a:r>
            <a:r>
              <a:rPr lang="en-US" sz="2100" dirty="0"/>
              <a:t> to generate a password authorization factor shall enable up to [assignment: </a:t>
            </a:r>
            <a:r>
              <a:rPr lang="en-US" sz="2100" i="1" dirty="0"/>
              <a:t>positive integer of 64 or more</a:t>
            </a:r>
            <a:r>
              <a:rPr lang="en-US" sz="2100" dirty="0"/>
              <a:t>] characters in the set of {upper case characters, lower case characters, numbers, and [assignment: </a:t>
            </a:r>
            <a:r>
              <a:rPr lang="en-US" sz="2100" i="1" dirty="0"/>
              <a:t>other supported special characters</a:t>
            </a:r>
            <a:r>
              <a:rPr lang="en-US" sz="2100" dirty="0"/>
              <a:t>]} and shall perform Password-based Key Derivation Functions in accordance with a specified cryptographic algorithm [HMAC-[selection: </a:t>
            </a:r>
            <a:r>
              <a:rPr lang="en-US" sz="2100" i="1" dirty="0"/>
              <a:t>SHA-256, SHA-384, SHA-512</a:t>
            </a:r>
            <a:r>
              <a:rPr lang="en-US" sz="2100" dirty="0"/>
              <a:t>]], with [assignment: </a:t>
            </a:r>
            <a:r>
              <a:rPr lang="en-US" sz="2100" i="1" dirty="0"/>
              <a:t>positive integer of 1000 or more</a:t>
            </a:r>
            <a:r>
              <a:rPr lang="en-US" sz="2100" dirty="0"/>
              <a:t>] iterations, and output cryptographic key sizes [selection: </a:t>
            </a:r>
            <a:r>
              <a:rPr lang="en-US" sz="2100" i="1" dirty="0"/>
              <a:t>128, 256</a:t>
            </a:r>
            <a:r>
              <a:rPr lang="en-US" sz="2100" dirty="0"/>
              <a:t>] </a:t>
            </a:r>
            <a:r>
              <a:rPr lang="en-US" sz="2100" dirty="0">
                <a:solidFill>
                  <a:srgbClr val="FF0000"/>
                </a:solidFill>
              </a:rPr>
              <a:t>bits</a:t>
            </a:r>
            <a:r>
              <a:rPr lang="en-US" sz="2100" dirty="0"/>
              <a:t> that meet the following: [</a:t>
            </a:r>
            <a:r>
              <a:rPr lang="en-US" sz="2100" b="1" dirty="0"/>
              <a:t>NIST SP 800-132</a:t>
            </a:r>
            <a:r>
              <a:rPr lang="en-US" sz="2100" dirty="0"/>
              <a:t>].</a:t>
            </a:r>
          </a:p>
          <a:p>
            <a:pPr marL="388938" lvl="1" indent="0">
              <a:buNone/>
            </a:pPr>
            <a:r>
              <a:rPr lang="en-US" dirty="0"/>
              <a:t>Rationale: Consistency with </a:t>
            </a:r>
            <a:r>
              <a:rPr lang="en-US" dirty="0" err="1"/>
              <a:t>NDcPP</a:t>
            </a:r>
            <a:r>
              <a:rPr lang="en-US" dirty="0"/>
              <a:t> v2.0 and to clarify what the key sizes should be.</a:t>
            </a:r>
          </a:p>
        </p:txBody>
      </p:sp>
    </p:spTree>
    <p:extLst>
      <p:ext uri="{BB962C8B-B14F-4D97-AF65-F5344CB8AC3E}">
        <p14:creationId xmlns:p14="http://schemas.microsoft.com/office/powerpoint/2010/main" val="205300091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Changed the TSS Assurance Activity for SFR FTP_ITC.1 in section 4.13.1 to read as follows: The evaluator shall examine the TSS to determine that, for all communications with authorized IT entities identified in the requirement, each </a:t>
            </a:r>
            <a:r>
              <a:rPr lang="en-US" dirty="0">
                <a:solidFill>
                  <a:srgbClr val="FF0000"/>
                </a:solidFill>
              </a:rPr>
              <a:t>secure</a:t>
            </a:r>
            <a:r>
              <a:rPr lang="en-US" dirty="0"/>
              <a:t> communications mechanism is identified in terms of the allowed protocols for that IT entity.  The evaluator shall also confirm that all protocols listed in the TSS are specified and included in the requirements in the ST. The evaluator shall confirm that the operational guidance contains instructions for establishing the allowed protocols with each authorized IT entity, and that it contains recovery instructions should a connection be unintentionally broken.</a:t>
            </a:r>
          </a:p>
          <a:p>
            <a:pPr marL="388938" lvl="1" indent="0">
              <a:buNone/>
            </a:pPr>
            <a:r>
              <a:rPr lang="en-US" dirty="0"/>
              <a:t>Rationale: Consistency with </a:t>
            </a:r>
            <a:r>
              <a:rPr lang="en-US" dirty="0" err="1"/>
              <a:t>NDcPP</a:t>
            </a:r>
            <a:r>
              <a:rPr lang="en-US" dirty="0"/>
              <a:t> v2.0.</a:t>
            </a:r>
          </a:p>
        </p:txBody>
      </p:sp>
    </p:spTree>
    <p:extLst>
      <p:ext uri="{BB962C8B-B14F-4D97-AF65-F5344CB8AC3E}">
        <p14:creationId xmlns:p14="http://schemas.microsoft.com/office/powerpoint/2010/main" val="218379645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pPr lvl="0"/>
            <a:r>
              <a:rPr lang="en-US" sz="1800" dirty="0"/>
              <a:t>Changed old paragraph 1451 in Appendix F to read “A description of the data encryption engine, its components, and details about its implementation (e.g. for hardware: integrated within the device’s main SOC or separate co-processor, for software: initialization of the product, drivers, libraries (if applicable), logical interfaces for encryption/decryption, and areas which are not encrypted (e.g. boot loaders, portions associated with the Master Boot Record (MBRs), partition tables, etc.)).  The description should also include the data flow from the device’s host interface to the device’s persistent media storing the data, information on those conditions in which the data bypasses the data encryption engine (e.g. read-write operations to an unencrypted Master Boot Record area).  The description should be detailed enough to verify all platforms to ensure that when the user enables encryption, the product encrypts all </a:t>
            </a:r>
            <a:r>
              <a:rPr lang="en-US" sz="1800" dirty="0">
                <a:solidFill>
                  <a:srgbClr val="FF0000"/>
                </a:solidFill>
              </a:rPr>
              <a:t>Field-Replaceable nonvolatile </a:t>
            </a:r>
            <a:r>
              <a:rPr lang="en-US" sz="1800" dirty="0"/>
              <a:t>storage devices.  It should also describe the platform’s boot initialization, the encryption initialization process, and at what moment the product enables the encryption.</a:t>
            </a:r>
          </a:p>
        </p:txBody>
      </p:sp>
    </p:spTree>
    <p:extLst>
      <p:ext uri="{BB962C8B-B14F-4D97-AF65-F5344CB8AC3E}">
        <p14:creationId xmlns:p14="http://schemas.microsoft.com/office/powerpoint/2010/main" val="87022507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Changed old paragraph 987 in the KMD Assurance Activity in FDP_DSK_EXT.1 in section B.1.3 to read “The evaluator shall verify the KMD provides sufficient instructions to ensure that when the encryption is enabled, the TOE encrypts all </a:t>
            </a:r>
            <a:r>
              <a:rPr lang="en-US" dirty="0">
                <a:solidFill>
                  <a:srgbClr val="FF0000"/>
                </a:solidFill>
              </a:rPr>
              <a:t>Field-Replaceable Nonvolatile</a:t>
            </a:r>
            <a:r>
              <a:rPr lang="en-US" dirty="0"/>
              <a:t> </a:t>
            </a:r>
            <a:r>
              <a:rPr lang="en-US" dirty="0">
                <a:solidFill>
                  <a:srgbClr val="FF0000"/>
                </a:solidFill>
              </a:rPr>
              <a:t>Storage</a:t>
            </a:r>
            <a:r>
              <a:rPr lang="en-US" dirty="0"/>
              <a:t> Devices.  The evaluator shall verify that the KMD describes the data flow from the interface to the Device’s persistent media storing the data. The evaluator shall verify that the KMD provides information on those conditions in which the data bypasses the data encryption engine (e.g. read-write operations to an unencrypted area).”</a:t>
            </a:r>
          </a:p>
          <a:p>
            <a:pPr marL="388938" lvl="1" indent="0">
              <a:buNone/>
            </a:pPr>
            <a:r>
              <a:rPr lang="en-US" sz="1600" dirty="0"/>
              <a:t>Rationale – Inconsistency in KMD requirements between Appendix F and the KMD Assurance Activity for FDP_DSK_EXT.1 as to what storage devices should be encrypted, and to be consistent with the rest of the HCD PP.</a:t>
            </a:r>
          </a:p>
        </p:txBody>
      </p:sp>
    </p:spTree>
    <p:extLst>
      <p:ext uri="{BB962C8B-B14F-4D97-AF65-F5344CB8AC3E}">
        <p14:creationId xmlns:p14="http://schemas.microsoft.com/office/powerpoint/2010/main" val="286767465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Changed the last sentence in Test Assurance Activity 5. for FPT_TUD.EXT.1 to read: (The evaluator shall also check those cases where digital signature verification mechanism, and </a:t>
            </a:r>
            <a:r>
              <a:rPr lang="en-US" dirty="0">
                <a:solidFill>
                  <a:srgbClr val="FF0000"/>
                </a:solidFill>
              </a:rPr>
              <a:t>if only selected in </a:t>
            </a:r>
            <a:r>
              <a:rPr lang="en-US" b="1" dirty="0">
                <a:solidFill>
                  <a:srgbClr val="FF0000"/>
                </a:solidFill>
              </a:rPr>
              <a:t>FPT_TUD_EXT.1.3 </a:t>
            </a:r>
            <a:r>
              <a:rPr lang="en-US" dirty="0">
                <a:solidFill>
                  <a:srgbClr val="FF0000"/>
                </a:solidFill>
              </a:rPr>
              <a:t>the</a:t>
            </a:r>
            <a:r>
              <a:rPr lang="en-US" b="1" dirty="0">
                <a:solidFill>
                  <a:srgbClr val="FF0000"/>
                </a:solidFill>
              </a:rPr>
              <a:t> </a:t>
            </a:r>
            <a:r>
              <a:rPr lang="en-US" dirty="0">
                <a:solidFill>
                  <a:srgbClr val="FF0000"/>
                </a:solidFill>
              </a:rPr>
              <a:t>hash verification mechanism</a:t>
            </a:r>
            <a:r>
              <a:rPr lang="en-US" b="1" dirty="0"/>
              <a:t>, </a:t>
            </a:r>
            <a:r>
              <a:rPr lang="en-US" dirty="0"/>
              <a:t>fail.)</a:t>
            </a:r>
          </a:p>
          <a:p>
            <a:pPr marL="388938" lvl="1" indent="0">
              <a:buNone/>
            </a:pPr>
            <a:r>
              <a:rPr lang="en-US" dirty="0"/>
              <a:t>Rationale: The hash verification failure test should only be required if hash verification is selected in FPT_TUD_EXT.1.3</a:t>
            </a:r>
            <a:endParaRPr lang="en-US" sz="1200" dirty="0"/>
          </a:p>
        </p:txBody>
      </p:sp>
    </p:spTree>
    <p:extLst>
      <p:ext uri="{BB962C8B-B14F-4D97-AF65-F5344CB8AC3E}">
        <p14:creationId xmlns:p14="http://schemas.microsoft.com/office/powerpoint/2010/main" val="326437293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Changed two instances in the Assurance Activity for FAU_SAR.1 to read as follows:</a:t>
            </a:r>
          </a:p>
          <a:p>
            <a:pPr marL="388938" lvl="1" indent="0">
              <a:buNone/>
            </a:pPr>
            <a:r>
              <a:rPr lang="en-US" b="1" i="1" dirty="0"/>
              <a:t>TSS:</a:t>
            </a:r>
            <a:endParaRPr lang="en-US" dirty="0"/>
          </a:p>
          <a:p>
            <a:pPr marL="388938" lvl="1" indent="0">
              <a:buNone/>
            </a:pPr>
            <a:r>
              <a:rPr lang="en-US" dirty="0"/>
              <a:t>The evaluator shall check to ensure that the TSS contains a description that audit records can be viewed only by </a:t>
            </a:r>
            <a:r>
              <a:rPr lang="en-US" dirty="0">
                <a:solidFill>
                  <a:srgbClr val="FF0000"/>
                </a:solidFill>
              </a:rPr>
              <a:t>an Administrator </a:t>
            </a:r>
            <a:r>
              <a:rPr lang="en-US" dirty="0"/>
              <a:t>and functions to view audit records.</a:t>
            </a:r>
          </a:p>
          <a:p>
            <a:pPr marL="388938" lvl="1" indent="0">
              <a:buNone/>
            </a:pPr>
            <a:r>
              <a:rPr lang="en-US" b="1" i="1" dirty="0"/>
              <a:t>Test:</a:t>
            </a:r>
            <a:endParaRPr lang="en-US" dirty="0"/>
          </a:p>
          <a:p>
            <a:pPr lvl="1"/>
            <a:r>
              <a:rPr lang="en-US" dirty="0"/>
              <a:t>The evaluator shall also perform the following tests:</a:t>
            </a:r>
          </a:p>
          <a:p>
            <a:pPr marL="1246188" lvl="2" indent="-457200">
              <a:buFont typeface="+mj-lt"/>
              <a:buAutoNum type="arabicPeriod"/>
            </a:pPr>
            <a:r>
              <a:rPr lang="en-US" dirty="0"/>
              <a:t>The evaluator shall check to ensure that the forms of audit records are provided as specified in the operational guidance by retrieving audit records in accordance with the operational guidance.</a:t>
            </a:r>
          </a:p>
          <a:p>
            <a:pPr marL="1246188" lvl="2" indent="-457200">
              <a:buFont typeface="+mj-lt"/>
              <a:buAutoNum type="arabicPeriod"/>
            </a:pPr>
            <a:r>
              <a:rPr lang="en-US" dirty="0"/>
              <a:t>The evaluator shall check to ensure that no users other than </a:t>
            </a:r>
            <a:r>
              <a:rPr lang="en-US" dirty="0">
                <a:solidFill>
                  <a:srgbClr val="FF0000"/>
                </a:solidFill>
              </a:rPr>
              <a:t>an Administrator </a:t>
            </a:r>
            <a:r>
              <a:rPr lang="en-US" dirty="0"/>
              <a:t>can retrieve audit records.</a:t>
            </a:r>
          </a:p>
          <a:p>
            <a:pPr marL="388938" lvl="1" indent="0">
              <a:buNone/>
            </a:pPr>
            <a:r>
              <a:rPr lang="en-US" dirty="0"/>
              <a:t>Rationale: Consistency with the requirement as stated in FAU_SAR.1.1</a:t>
            </a:r>
            <a:endParaRPr lang="en-US" sz="800" dirty="0"/>
          </a:p>
        </p:txBody>
      </p:sp>
    </p:spTree>
    <p:extLst>
      <p:ext uri="{BB962C8B-B14F-4D97-AF65-F5344CB8AC3E}">
        <p14:creationId xmlns:p14="http://schemas.microsoft.com/office/powerpoint/2010/main" val="254227621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Added the following test to the Test Assurance Activity in FAU_STG.4:</a:t>
            </a:r>
          </a:p>
          <a:p>
            <a:pPr marL="388938" lvl="1" indent="0">
              <a:buNone/>
            </a:pPr>
            <a:r>
              <a:rPr lang="en-US" dirty="0">
                <a:solidFill>
                  <a:srgbClr val="FF0000"/>
                </a:solidFill>
              </a:rPr>
              <a:t>3. The evaluator shall check that the actions specified in FAU_STG.4.1 are performed when the audit log is full. </a:t>
            </a:r>
          </a:p>
          <a:p>
            <a:pPr marL="388938" lvl="1" indent="0">
              <a:buNone/>
            </a:pPr>
            <a:r>
              <a:rPr lang="en-US" dirty="0"/>
              <a:t>Rationale: The Test Assurance Activity for this SFR never checks that the actions specified in the SFR are actually performed when the audit log is full.</a:t>
            </a:r>
            <a:endParaRPr lang="en-US" sz="400" dirty="0"/>
          </a:p>
        </p:txBody>
      </p:sp>
    </p:spTree>
    <p:extLst>
      <p:ext uri="{BB962C8B-B14F-4D97-AF65-F5344CB8AC3E}">
        <p14:creationId xmlns:p14="http://schemas.microsoft.com/office/powerpoint/2010/main" val="128312293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lvl="0"/>
            <a:r>
              <a:rPr lang="en-US" dirty="0"/>
              <a:t>Added the following Test Assurance Activity to FMT_SMF.1:</a:t>
            </a:r>
          </a:p>
          <a:p>
            <a:pPr marL="388938" lvl="1" indent="0">
              <a:buNone/>
            </a:pPr>
            <a:r>
              <a:rPr lang="en-US" sz="2200" b="1" i="1" dirty="0">
                <a:solidFill>
                  <a:srgbClr val="FF0000"/>
                </a:solidFill>
              </a:rPr>
              <a:t>Test:</a:t>
            </a:r>
            <a:endParaRPr lang="en-US" sz="2200" dirty="0">
              <a:solidFill>
                <a:srgbClr val="FF0000"/>
              </a:solidFill>
            </a:endParaRPr>
          </a:p>
          <a:p>
            <a:pPr marL="388938" lvl="1" indent="0">
              <a:buNone/>
            </a:pPr>
            <a:r>
              <a:rPr lang="en-US" sz="2200" dirty="0">
                <a:solidFill>
                  <a:srgbClr val="FF0000"/>
                </a:solidFill>
              </a:rPr>
              <a:t>The evaluator shall also perform the following test:</a:t>
            </a:r>
          </a:p>
          <a:p>
            <a:pPr marL="388938" lvl="1" indent="0">
              <a:buNone/>
            </a:pPr>
            <a:r>
              <a:rPr lang="en-US" sz="2200" dirty="0">
                <a:solidFill>
                  <a:srgbClr val="FF0000"/>
                </a:solidFill>
              </a:rPr>
              <a:t>The evaluator shall check to ensure that U.NORMAL is not permitted to operate the management functions. Note: This test can be partially or completely fulfilled by performing the Test Assurance Activity in FMT_MOF.1 depending on the list of management functions in FMT_MOF.1 and FMT_SMF.1.</a:t>
            </a:r>
          </a:p>
          <a:p>
            <a:pPr marL="388938" lvl="1" indent="0">
              <a:buNone/>
            </a:pPr>
            <a:r>
              <a:rPr lang="en-US" dirty="0"/>
              <a:t>Rationale: Address the fact that FMT_SMF.1 has the implicit requirement that only U.ADMN can perform the indicated management functions.</a:t>
            </a:r>
            <a:endParaRPr lang="en-US" sz="100" dirty="0"/>
          </a:p>
        </p:txBody>
      </p:sp>
    </p:spTree>
    <p:extLst>
      <p:ext uri="{BB962C8B-B14F-4D97-AF65-F5344CB8AC3E}">
        <p14:creationId xmlns:p14="http://schemas.microsoft.com/office/powerpoint/2010/main" val="4174486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2018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3165404085"/>
              </p:ext>
            </p:extLst>
          </p:nvPr>
        </p:nvGraphicFramePr>
        <p:xfrm>
          <a:off x="762000" y="1925634"/>
          <a:ext cx="7099301" cy="1960565"/>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10:20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Review status of HCD PP v1.1 and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10:20 – 10:30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marL="39688" lvl="0" indent="0">
              <a:buNone/>
            </a:pPr>
            <a:r>
              <a:rPr lang="en-US" dirty="0"/>
              <a:t>Additional changes that might be considered for Version 1.1:</a:t>
            </a:r>
          </a:p>
          <a:p>
            <a:pPr lvl="0"/>
            <a:r>
              <a:rPr lang="en-US" dirty="0"/>
              <a:t>Eliminating the TLS_RSA_WITH_AES_128_CBC_SHA cipher suite from FCS_TLS_EXT.1.</a:t>
            </a:r>
          </a:p>
          <a:p>
            <a:pPr lvl="0"/>
            <a:r>
              <a:rPr lang="en-US" dirty="0"/>
              <a:t>In Appendix F, paragraph 1452, should that paragraph be revised to read “The process for destroying keys when they are no longer needed by describing the storage location of all keys and the protection of all keys stored in Field-Replaceable nonvolatile memory.” (see #7 and #8 above)?</a:t>
            </a:r>
          </a:p>
          <a:p>
            <a:pPr lvl="0"/>
            <a:r>
              <a:rPr lang="en-US" dirty="0"/>
              <a:t>Should FAU_STG.1 be a mandatory rather than an optional SFR. I think from both TC Meetings the consensus was that it should be, but not sure this falls into the “minor change” category so I didn’t make the change yet.</a:t>
            </a:r>
          </a:p>
        </p:txBody>
      </p:sp>
    </p:spTree>
    <p:extLst>
      <p:ext uri="{BB962C8B-B14F-4D97-AF65-F5344CB8AC3E}">
        <p14:creationId xmlns:p14="http://schemas.microsoft.com/office/powerpoint/2010/main" val="186631544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marL="39688" lvl="0" indent="0">
              <a:buNone/>
            </a:pPr>
            <a:r>
              <a:rPr lang="en-US" dirty="0"/>
              <a:t>Additional changes that might be considered for Version 1.1:</a:t>
            </a:r>
          </a:p>
          <a:p>
            <a:r>
              <a:rPr lang="en-US" dirty="0"/>
              <a:t>“Purge Data” may need to change to “Clear Data” to be consistent with terms and requirements from SP 800-88 (and equivalent ISO standard)</a:t>
            </a:r>
          </a:p>
          <a:p>
            <a:pPr lvl="0"/>
            <a:r>
              <a:rPr lang="en-US" dirty="0"/>
              <a:t>See if any of the SFR dependencies have to be changed</a:t>
            </a:r>
          </a:p>
          <a:p>
            <a:pPr lvl="0"/>
            <a:r>
              <a:rPr lang="en-US" dirty="0"/>
              <a:t>The issue brought up by JBMIA about the inconsistency between FCS_CKM.1(b) Cryptographic key generation (Symmetric Keys)] and FCS_COP.1(g) Cryptographic Operation (for keyed-hash message authentication) over specification of the required key sizes because, to be honest, not sure how to address it</a:t>
            </a:r>
          </a:p>
          <a:p>
            <a:pPr lvl="0"/>
            <a:r>
              <a:rPr lang="en-US" dirty="0"/>
              <a:t>The parking lot issues from the creation of Version 1.0 to see if any of them should go into v1.1 </a:t>
            </a:r>
          </a:p>
          <a:p>
            <a:pPr marL="39688" indent="0">
              <a:buNone/>
            </a:pPr>
            <a:endParaRPr lang="en-US" dirty="0"/>
          </a:p>
        </p:txBody>
      </p:sp>
    </p:spTree>
    <p:extLst>
      <p:ext uri="{BB962C8B-B14F-4D97-AF65-F5344CB8AC3E}">
        <p14:creationId xmlns:p14="http://schemas.microsoft.com/office/powerpoint/2010/main" val="143162241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3599316"/>
          </a:xfrm>
        </p:spPr>
        <p:txBody>
          <a:bodyPr>
            <a:noAutofit/>
          </a:bodyPr>
          <a:lstStyle/>
          <a:p>
            <a:pPr marL="39688" lvl="0" indent="0">
              <a:buNone/>
            </a:pPr>
            <a:r>
              <a:rPr lang="en-US" dirty="0"/>
              <a:t>Additional changes that might be considered for Version 1.1:</a:t>
            </a:r>
          </a:p>
          <a:p>
            <a:r>
              <a:rPr lang="en-US" dirty="0"/>
              <a:t>Updates to SFR Dependencies to include:</a:t>
            </a:r>
          </a:p>
          <a:p>
            <a:pPr lvl="1"/>
            <a:r>
              <a:rPr lang="en-US" dirty="0"/>
              <a:t> </a:t>
            </a:r>
            <a:r>
              <a:rPr lang="en-US" sz="2000" dirty="0"/>
              <a:t>FCS_COP.1(g) being dependent on FCS_COP.1(c)</a:t>
            </a:r>
          </a:p>
          <a:p>
            <a:pPr marL="796925" lvl="1" indent="-350838"/>
            <a:r>
              <a:rPr lang="en-US" sz="2000" dirty="0"/>
              <a:t>For </a:t>
            </a:r>
            <a:r>
              <a:rPr lang="en-US" dirty="0"/>
              <a:t>FCS_PCC_EXT.1, should FCS_COP.1(h) be a dependency and not also (or instead of) FCS_COP.1(g)</a:t>
            </a:r>
          </a:p>
          <a:p>
            <a:pPr marL="796925" lvl="1" indent="-350838"/>
            <a:r>
              <a:rPr lang="en-US" dirty="0"/>
              <a:t>FCS_KYP_EXT.1 being dependent on FCS_KYC_EXT.1</a:t>
            </a:r>
          </a:p>
          <a:p>
            <a:pPr marL="796925" lvl="1" indent="-350838"/>
            <a:r>
              <a:rPr lang="en-US" dirty="0"/>
              <a:t>Should FCS_CKM.1(b) be dependent on FCS_COP.1(e) and FCS_COP.1(g) </a:t>
            </a:r>
            <a:endParaRPr lang="en-US" sz="2000" dirty="0"/>
          </a:p>
          <a:p>
            <a:pPr lvl="1"/>
            <a:endParaRPr lang="en-US" dirty="0"/>
          </a:p>
          <a:p>
            <a:pPr marL="39688" indent="0">
              <a:buNone/>
            </a:pPr>
            <a:endParaRPr lang="en-US" dirty="0"/>
          </a:p>
        </p:txBody>
      </p:sp>
    </p:spTree>
    <p:extLst>
      <p:ext uri="{BB962C8B-B14F-4D97-AF65-F5344CB8AC3E}">
        <p14:creationId xmlns:p14="http://schemas.microsoft.com/office/powerpoint/2010/main" val="22490642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239000" cy="1016000"/>
          </a:xfrm>
        </p:spPr>
        <p:txBody>
          <a:bodyPr rIns="132080"/>
          <a:lstStyle/>
          <a:p>
            <a:pPr eaLnBrk="1" hangingPunct="1"/>
            <a:r>
              <a:rPr lang="en-US" dirty="0"/>
              <a:t>Issues to be considered for HCD PP Version 2.0 or HCD </a:t>
            </a:r>
            <a:r>
              <a:rPr lang="en-US" dirty="0" err="1"/>
              <a:t>cPP</a:t>
            </a:r>
            <a:r>
              <a:rPr lang="en-US" dirty="0"/>
              <a:t> Version 1.0 </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270000"/>
            <a:ext cx="8331200" cy="5257800"/>
          </a:xfrm>
        </p:spPr>
        <p:txBody>
          <a:bodyPr rIns="132080"/>
          <a:lstStyle/>
          <a:p>
            <a:pPr marL="565150" indent="-457200"/>
            <a:r>
              <a:rPr lang="en-US" sz="2000" dirty="0"/>
              <a:t>Outputs of new TLS Technical Committee and inclusion of TLS 1.3</a:t>
            </a:r>
          </a:p>
          <a:p>
            <a:pPr marL="565150" indent="-457200"/>
            <a:r>
              <a:rPr lang="en-US" sz="2000" dirty="0"/>
              <a:t>Changes to NIST SP 800-131A and NIST SP 800-56B related to disallowance of TLS cipher suites using RSA Key Generation</a:t>
            </a:r>
          </a:p>
          <a:p>
            <a:pPr marL="565150" indent="-457200"/>
            <a:r>
              <a:rPr lang="en-US" sz="2000" dirty="0" err="1"/>
              <a:t>NDcPP</a:t>
            </a:r>
            <a:r>
              <a:rPr lang="en-US" sz="2000" dirty="0"/>
              <a:t> Version 2.0 – Alignment with SFRs common with the HCD PP</a:t>
            </a:r>
          </a:p>
          <a:p>
            <a:pPr marL="565150" indent="-457200"/>
            <a:r>
              <a:rPr lang="en-US" sz="2000" dirty="0"/>
              <a:t>FDE AA and EE </a:t>
            </a:r>
            <a:r>
              <a:rPr lang="en-US" sz="2000" dirty="0" err="1"/>
              <a:t>cPP</a:t>
            </a:r>
            <a:r>
              <a:rPr lang="en-US" sz="2000" dirty="0"/>
              <a:t> Version 2.0 – Alignment with SFRs common with the HCD PP</a:t>
            </a:r>
          </a:p>
          <a:p>
            <a:pPr marL="565150" indent="-457200"/>
            <a:r>
              <a:rPr lang="en-US" sz="2000" dirty="0"/>
              <a:t>New NIAP Policies and new NIAP Technical Decisions against HCD PP, </a:t>
            </a:r>
            <a:r>
              <a:rPr lang="en-US" sz="2000" dirty="0" err="1"/>
              <a:t>NDcPP</a:t>
            </a:r>
            <a:r>
              <a:rPr lang="en-US" sz="2000" dirty="0"/>
              <a:t>, FDE AA </a:t>
            </a:r>
            <a:r>
              <a:rPr lang="en-US" sz="2000" dirty="0" err="1"/>
              <a:t>cPP</a:t>
            </a:r>
            <a:r>
              <a:rPr lang="en-US" sz="2000" dirty="0"/>
              <a:t> and FDE EE </a:t>
            </a:r>
            <a:r>
              <a:rPr lang="en-US" sz="2000" dirty="0" err="1"/>
              <a:t>cPP</a:t>
            </a:r>
            <a:endParaRPr lang="en-US" sz="2000" dirty="0"/>
          </a:p>
          <a:p>
            <a:pPr marL="565150" indent="-457200"/>
            <a:r>
              <a:rPr lang="en-US" sz="2000" dirty="0"/>
              <a:t>Areas where the HCD PP Assurance Activities may have provided unintended functional requirements</a:t>
            </a:r>
          </a:p>
          <a:p>
            <a:pPr marL="565150" indent="-457200"/>
            <a:r>
              <a:rPr lang="en-US" sz="2000" dirty="0"/>
              <a:t>Internationalization (i.e., replace or augment NIST standards with ISO standards)</a:t>
            </a:r>
          </a:p>
        </p:txBody>
      </p:sp>
    </p:spTree>
    <p:extLst>
      <p:ext uri="{BB962C8B-B14F-4D97-AF65-F5344CB8AC3E}">
        <p14:creationId xmlns:p14="http://schemas.microsoft.com/office/powerpoint/2010/main" val="369955797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239000" cy="1016000"/>
          </a:xfrm>
        </p:spPr>
        <p:txBody>
          <a:bodyPr rIns="132080"/>
          <a:lstStyle/>
          <a:p>
            <a:pPr eaLnBrk="1" hangingPunct="1"/>
            <a:r>
              <a:rPr lang="en-US" dirty="0"/>
              <a:t>Issues to be considered for HCD PP Version 2.0 or HCD </a:t>
            </a:r>
            <a:r>
              <a:rPr lang="en-US" dirty="0" err="1"/>
              <a:t>cPP</a:t>
            </a:r>
            <a:r>
              <a:rPr lang="en-US" dirty="0"/>
              <a:t> Version 1.0 </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marL="107950" indent="0">
              <a:buNone/>
            </a:pPr>
            <a:r>
              <a:rPr lang="en-US" dirty="0"/>
              <a:t>New or Modified SFRs:</a:t>
            </a:r>
          </a:p>
          <a:p>
            <a:pPr marL="565150" indent="-457200"/>
            <a:r>
              <a:rPr lang="en-US" sz="2000" dirty="0"/>
              <a:t>Management of Crypto keys</a:t>
            </a:r>
          </a:p>
          <a:p>
            <a:pPr marL="565150" indent="-457200"/>
            <a:r>
              <a:rPr lang="en-US" sz="2000" dirty="0"/>
              <a:t>Additional IPSec requirements</a:t>
            </a:r>
          </a:p>
          <a:p>
            <a:pPr marL="565150" indent="-457200"/>
            <a:r>
              <a:rPr lang="en-US" sz="2000" dirty="0"/>
              <a:t>Separate TLS requirements for TLS acting as a server vs. TLS acting as a client (dependent on what TLS Technical  Committee creates)</a:t>
            </a:r>
          </a:p>
          <a:p>
            <a:pPr marL="565150" indent="-457200"/>
            <a:r>
              <a:rPr lang="en-US" sz="2000" dirty="0"/>
              <a:t>Protection of authentication passwords</a:t>
            </a:r>
          </a:p>
          <a:p>
            <a:pPr marL="565150" indent="-457200"/>
            <a:r>
              <a:rPr lang="en-US" sz="2000" dirty="0"/>
              <a:t>Inclusion of Wi-Fi (especially with development of WPA3)</a:t>
            </a:r>
          </a:p>
          <a:p>
            <a:pPr marL="565150" indent="-457200"/>
            <a:r>
              <a:rPr lang="en-US" sz="2000" dirty="0"/>
              <a:t>Addition of requirements for support of SNMPv3</a:t>
            </a:r>
          </a:p>
          <a:p>
            <a:pPr marL="565150" indent="-457200"/>
            <a:r>
              <a:rPr lang="en-US" sz="2000" dirty="0"/>
              <a:t>Audit Log Server Requirements</a:t>
            </a:r>
          </a:p>
        </p:txBody>
      </p:sp>
    </p:spTree>
    <p:extLst>
      <p:ext uri="{BB962C8B-B14F-4D97-AF65-F5344CB8AC3E}">
        <p14:creationId xmlns:p14="http://schemas.microsoft.com/office/powerpoint/2010/main" val="349140165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239000" cy="1016000"/>
          </a:xfrm>
        </p:spPr>
        <p:txBody>
          <a:bodyPr rIns="132080"/>
          <a:lstStyle/>
          <a:p>
            <a:pPr eaLnBrk="1" hangingPunct="1"/>
            <a:r>
              <a:rPr lang="en-US" dirty="0"/>
              <a:t>Issues to be considered for HCD PP Version 2.0 or HCD </a:t>
            </a:r>
            <a:r>
              <a:rPr lang="en-US" dirty="0" err="1"/>
              <a:t>cPP</a:t>
            </a:r>
            <a:r>
              <a:rPr lang="en-US" dirty="0"/>
              <a:t> Version 1.0 </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marL="107950" indent="0">
              <a:buNone/>
            </a:pPr>
            <a:r>
              <a:rPr lang="en-US" dirty="0"/>
              <a:t>New or Modified SFRs (cont’d):</a:t>
            </a:r>
            <a:endParaRPr lang="en-US" sz="2000" dirty="0"/>
          </a:p>
          <a:p>
            <a:pPr marL="574675" indent="-457200"/>
            <a:r>
              <a:rPr lang="en-US" sz="2000" dirty="0"/>
              <a:t>Key Destruction SFR</a:t>
            </a:r>
          </a:p>
          <a:p>
            <a:pPr marL="574675" indent="-457200"/>
            <a:r>
              <a:rPr lang="en-US" sz="2000" dirty="0"/>
              <a:t>TPMs used in the TOE</a:t>
            </a:r>
          </a:p>
          <a:p>
            <a:pPr marL="574675" indent="-457200"/>
            <a:r>
              <a:rPr lang="en-US" sz="2000" dirty="0"/>
              <a:t>EAL Claim for HCD PP</a:t>
            </a:r>
          </a:p>
          <a:p>
            <a:pPr marL="574675" indent="-457200"/>
            <a:r>
              <a:rPr lang="en-US" sz="2000" dirty="0"/>
              <a:t>Password Policies</a:t>
            </a:r>
          </a:p>
          <a:p>
            <a:pPr marL="574675" indent="-457200"/>
            <a:r>
              <a:rPr lang="en-US" sz="2000" dirty="0"/>
              <a:t>Password Policy Applicability (normal vs. admin users)</a:t>
            </a:r>
          </a:p>
          <a:p>
            <a:pPr marL="574675" indent="-457200"/>
            <a:r>
              <a:rPr lang="en-US" sz="2000" dirty="0"/>
              <a:t>Kerberos Support</a:t>
            </a:r>
          </a:p>
          <a:p>
            <a:pPr marL="574675" indent="-457200"/>
            <a:r>
              <a:rPr lang="en-US" sz="2000" dirty="0"/>
              <a:t>S/MIME Support</a:t>
            </a:r>
          </a:p>
          <a:p>
            <a:pPr marL="574675" indent="-457200"/>
            <a:r>
              <a:rPr lang="en-US" sz="2000" dirty="0"/>
              <a:t>SMBv3 Support</a:t>
            </a:r>
          </a:p>
          <a:p>
            <a:pPr marL="565150" indent="-457200"/>
            <a:r>
              <a:rPr lang="en-US" sz="2000" dirty="0"/>
              <a:t>Others?</a:t>
            </a:r>
          </a:p>
        </p:txBody>
      </p:sp>
    </p:spTree>
    <p:extLst>
      <p:ext uri="{BB962C8B-B14F-4D97-AF65-F5344CB8AC3E}">
        <p14:creationId xmlns:p14="http://schemas.microsoft.com/office/powerpoint/2010/main" val="408111852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613650" cy="982663"/>
          </a:xfrm>
        </p:spPr>
        <p:txBody>
          <a:bodyPr rIns="132080"/>
          <a:lstStyle/>
          <a:p>
            <a:pPr eaLnBrk="1" hangingPunct="1"/>
            <a:r>
              <a:rPr lang="en-US" sz="2800" dirty="0"/>
              <a:t>JISEC Comments Related to HCD PP/</a:t>
            </a:r>
            <a:r>
              <a:rPr lang="en-US" sz="2800" dirty="0" err="1"/>
              <a:t>cPP</a:t>
            </a:r>
            <a:endParaRPr lang="en-US" altLang="en-US" sz="2600" b="1"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0" y="1419594"/>
            <a:ext cx="8483600" cy="4676405"/>
          </a:xfrm>
        </p:spPr>
        <p:txBody>
          <a:bodyPr>
            <a:noAutofit/>
          </a:bodyPr>
          <a:lstStyle/>
          <a:p>
            <a:r>
              <a:rPr lang="en-US" sz="1800" dirty="0"/>
              <a:t>JISEC would like to be one of the initiators for an ESR (Essential Security Requirements) for an HCD </a:t>
            </a:r>
            <a:r>
              <a:rPr lang="en-US" sz="1800" dirty="0" err="1"/>
              <a:t>cPP</a:t>
            </a:r>
            <a:r>
              <a:rPr lang="en-US" sz="1800" dirty="0"/>
              <a:t>. They will ask US, Korean, Swedish and Canadian schemes to be initiators with them.</a:t>
            </a:r>
          </a:p>
          <a:p>
            <a:r>
              <a:rPr lang="en-US" sz="1800" dirty="0"/>
              <a:t>JISEC thinks the HCD TC should create and present a draft ESR to the initiators.</a:t>
            </a:r>
          </a:p>
          <a:p>
            <a:r>
              <a:rPr lang="en-US" sz="1800" dirty="0"/>
              <a:t>JISEC approve all NIAP TDs as long as the reason of the decision is described clearly and the decision does not introduce inconsistency. They do not approve TD0074 as is because it does not have a described reason and because simply omitting it introduces an inconsistency of dependency. They approve the other TDs on HCD PP so far.</a:t>
            </a:r>
          </a:p>
          <a:p>
            <a:r>
              <a:rPr lang="en-US" sz="1800" dirty="0"/>
              <a:t>JISEC advises the HCD TC, vendors and CCTLs to review Assurance Activities (AAs) carefully. They will interpret AAs literally.</a:t>
            </a:r>
          </a:p>
          <a:p>
            <a:r>
              <a:rPr lang="en-US" sz="1800" dirty="0"/>
              <a:t>They think HCD TC should propose TDs to NIAP and JISEC.</a:t>
            </a:r>
          </a:p>
          <a:p>
            <a:r>
              <a:rPr lang="en-US" sz="1800" dirty="0"/>
              <a:t>JISEC may consider to evaluated HCD PP version 1.1 separately, but they have currently no plan and no budget to do so.</a:t>
            </a:r>
          </a:p>
        </p:txBody>
      </p:sp>
    </p:spTree>
    <p:extLst>
      <p:ext uri="{BB962C8B-B14F-4D97-AF65-F5344CB8AC3E}">
        <p14:creationId xmlns:p14="http://schemas.microsoft.com/office/powerpoint/2010/main" val="320026196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73742" y="5966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Formation of an </a:t>
            </a:r>
            <a:r>
              <a:rPr lang="en-US" altLang="en-US" sz="2400" dirty="0" err="1"/>
              <a:t>iTC</a:t>
            </a:r>
            <a:r>
              <a:rPr lang="en-US" altLang="en-US" sz="2400" dirty="0"/>
              <a:t> to Generate an HCD </a:t>
            </a:r>
            <a:r>
              <a:rPr lang="en-US" altLang="en-US" sz="2400" dirty="0" err="1"/>
              <a:t>cPP</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33746" y="1523999"/>
            <a:ext cx="8726488" cy="4926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2900" lvl="1" indent="-342900"/>
            <a:r>
              <a:rPr lang="en-US" sz="1900" dirty="0"/>
              <a:t>HDP </a:t>
            </a:r>
            <a:r>
              <a:rPr lang="en-US" sz="1900" dirty="0" err="1"/>
              <a:t>cPP</a:t>
            </a:r>
            <a:r>
              <a:rPr lang="en-US" sz="1900" dirty="0"/>
              <a:t> is needed to address the fact that European countries are requiring “EAL” CC certifications which is forcing some vendors to certify the same MFP twice – once against the HCD PP which has no EAL and once against 2600.2 which is at EAL2 </a:t>
            </a:r>
          </a:p>
          <a:p>
            <a:pPr marL="342900" lvl="1" indent="-342900"/>
            <a:r>
              <a:rPr lang="en-US" sz="1900" dirty="0" err="1"/>
              <a:t>iTC</a:t>
            </a:r>
            <a:r>
              <a:rPr lang="en-US" sz="1900" dirty="0"/>
              <a:t> formation has to be approved by the CCDB (Common Criteria Development Board) which requires two artifacts:</a:t>
            </a:r>
          </a:p>
          <a:p>
            <a:pPr marL="742950" lvl="2" indent="-342900"/>
            <a:r>
              <a:rPr lang="en-US" sz="1900" dirty="0"/>
              <a:t>An ESR (Essential Security Requirements) document</a:t>
            </a:r>
          </a:p>
          <a:p>
            <a:pPr marL="742950" lvl="2" indent="-342900"/>
            <a:r>
              <a:rPr lang="en-US" sz="1900" dirty="0"/>
              <a:t>Terms of References which addresses how the </a:t>
            </a:r>
            <a:r>
              <a:rPr lang="en-US" sz="1900" dirty="0" err="1"/>
              <a:t>iTC</a:t>
            </a:r>
            <a:r>
              <a:rPr lang="en-US" sz="1900" dirty="0"/>
              <a:t> will function</a:t>
            </a:r>
          </a:p>
          <a:p>
            <a:pPr marL="342900" lvl="1" indent="-342900"/>
            <a:r>
              <a:rPr lang="en-US" sz="1900" dirty="0"/>
              <a:t>Will need to establish at some point a “NIT” process for HCDs </a:t>
            </a:r>
          </a:p>
          <a:p>
            <a:pPr marL="742950" lvl="2" indent="-342900"/>
            <a:r>
              <a:rPr lang="en-US" sz="1900" dirty="0"/>
              <a:t>Means we will set up a subgroup within the TC to address requests for interpretations of the HCD PP.</a:t>
            </a:r>
          </a:p>
          <a:p>
            <a:pPr marL="342900" lvl="1" indent="-342900"/>
            <a:r>
              <a:rPr lang="en-US" sz="1900" dirty="0"/>
              <a:t>Complicating the issue is that the IEEE 2600 PPs will be archived and no longer available from the IEEE after 2019 because of IEEE rules on how they were created</a:t>
            </a:r>
          </a:p>
          <a:p>
            <a:pPr marL="742950" lvl="2" indent="-342900"/>
            <a:r>
              <a:rPr lang="en-US" sz="1900" dirty="0"/>
              <a:t>This is the PP used in place of the HCD PP by most of the vendors who certify HCDs in Japan, Sweden, Germany, etc.</a:t>
            </a:r>
          </a:p>
        </p:txBody>
      </p:sp>
    </p:spTree>
    <p:extLst>
      <p:ext uri="{BB962C8B-B14F-4D97-AF65-F5344CB8AC3E}">
        <p14:creationId xmlns:p14="http://schemas.microsoft.com/office/powerpoint/2010/main" val="404045636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sz="2800" dirty="0"/>
              <a:t>HCD </a:t>
            </a:r>
            <a:r>
              <a:rPr lang="en-US" sz="2800" dirty="0" err="1"/>
              <a:t>iTC</a:t>
            </a:r>
            <a:r>
              <a:rPr lang="en-US" sz="2800" dirty="0"/>
              <a:t> Status</a:t>
            </a:r>
            <a:endParaRPr lang="en-US" altLang="en-US" sz="2600" b="1"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0" y="1419594"/>
            <a:ext cx="8483600" cy="4676405"/>
          </a:xfrm>
        </p:spPr>
        <p:txBody>
          <a:bodyPr>
            <a:normAutofit/>
          </a:bodyPr>
          <a:lstStyle/>
          <a:p>
            <a:r>
              <a:rPr lang="en-US" dirty="0"/>
              <a:t>Goal is still to move to an HCD </a:t>
            </a:r>
            <a:r>
              <a:rPr lang="en-US" dirty="0" err="1"/>
              <a:t>iTC</a:t>
            </a:r>
            <a:r>
              <a:rPr lang="en-US" dirty="0"/>
              <a:t> and create an HCD </a:t>
            </a:r>
            <a:r>
              <a:rPr lang="en-US" dirty="0" err="1"/>
              <a:t>cPP</a:t>
            </a:r>
            <a:endParaRPr lang="en-US" dirty="0"/>
          </a:p>
          <a:p>
            <a:r>
              <a:rPr lang="en-US" dirty="0"/>
              <a:t>Looking for two of the following Schemes to sponsor this activity – Korea, Sweden, Japan and maybe Canada</a:t>
            </a:r>
          </a:p>
          <a:p>
            <a:pPr lvl="1"/>
            <a:r>
              <a:rPr lang="en-US" dirty="0"/>
              <a:t>Was discussed with ITSCC (Korean scheme). ITSCC confirmed that they will gladly support </a:t>
            </a:r>
            <a:r>
              <a:rPr lang="en-US" dirty="0" err="1"/>
              <a:t>iTC</a:t>
            </a:r>
            <a:r>
              <a:rPr lang="en-US" dirty="0"/>
              <a:t> process for developing a collaborative Protection Profile (</a:t>
            </a:r>
            <a:r>
              <a:rPr lang="en-US" dirty="0" err="1"/>
              <a:t>cPP</a:t>
            </a:r>
            <a:r>
              <a:rPr lang="en-US" dirty="0"/>
              <a:t>) and related Supporting Documents (SD) under the CCRA with goal of getting HCD </a:t>
            </a:r>
            <a:r>
              <a:rPr lang="en-US" dirty="0" err="1"/>
              <a:t>iTC</a:t>
            </a:r>
            <a:r>
              <a:rPr lang="en-US" dirty="0"/>
              <a:t> approval during Oct 2018 CCDB Meeting or later. </a:t>
            </a:r>
            <a:endParaRPr lang="en-US" sz="2200" dirty="0"/>
          </a:p>
          <a:p>
            <a:pPr lvl="1"/>
            <a:r>
              <a:rPr lang="en-US" dirty="0"/>
              <a:t>Contacted Swedish Scheme about this; still waiting for a response</a:t>
            </a:r>
          </a:p>
        </p:txBody>
      </p:sp>
    </p:spTree>
    <p:extLst>
      <p:ext uri="{BB962C8B-B14F-4D97-AF65-F5344CB8AC3E}">
        <p14:creationId xmlns:p14="http://schemas.microsoft.com/office/powerpoint/2010/main" val="320104212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sz="2800" dirty="0"/>
              <a:t>HCD </a:t>
            </a:r>
            <a:r>
              <a:rPr lang="en-US" sz="2800" dirty="0" err="1"/>
              <a:t>iTC</a:t>
            </a:r>
            <a:r>
              <a:rPr lang="en-US" sz="2800" dirty="0"/>
              <a:t> Status</a:t>
            </a:r>
            <a:endParaRPr lang="en-US" altLang="en-US" sz="2600" b="1"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29</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0" y="1419594"/>
            <a:ext cx="8483600" cy="4676405"/>
          </a:xfrm>
        </p:spPr>
        <p:txBody>
          <a:bodyPr>
            <a:normAutofit/>
          </a:bodyPr>
          <a:lstStyle/>
          <a:p>
            <a:r>
              <a:rPr lang="en-US" dirty="0"/>
              <a:t>First step is to create draft ESR (Essential Security Requirement) document and distribute for comment in time to discuss at October 2018 HCD TC Meeting and then gather members for an </a:t>
            </a:r>
            <a:r>
              <a:rPr lang="en-US" dirty="0" err="1"/>
              <a:t>iTC</a:t>
            </a:r>
            <a:r>
              <a:rPr lang="en-US" dirty="0"/>
              <a:t>  </a:t>
            </a:r>
          </a:p>
          <a:p>
            <a:pPr lvl="1"/>
            <a:r>
              <a:rPr lang="en-US" dirty="0"/>
              <a:t>Use existing ESR documents (Status, Background and Purpose, Use Cases, Resource to be protected, Attacker access, Attacker Resources, Boundary of Component, Essential Security Requirements, Assumptions, Optional Extensions, Objective Requirements, Outside the Scope of Evaluation) and material from HCD PP Version 1.0</a:t>
            </a:r>
          </a:p>
          <a:p>
            <a:endParaRPr lang="en-US" dirty="0"/>
          </a:p>
        </p:txBody>
      </p:sp>
    </p:spTree>
    <p:extLst>
      <p:ext uri="{BB962C8B-B14F-4D97-AF65-F5344CB8AC3E}">
        <p14:creationId xmlns:p14="http://schemas.microsoft.com/office/powerpoint/2010/main" val="89562977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altLang="en-US" dirty="0"/>
              <a:t>Wrap Up/ Next Steps</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425451" y="1270000"/>
            <a:ext cx="8362950" cy="5232400"/>
          </a:xfrm>
        </p:spPr>
        <p:txBody>
          <a:bodyPr>
            <a:normAutofit/>
          </a:bodyPr>
          <a:lstStyle/>
          <a:p>
            <a:r>
              <a:rPr lang="en-US" dirty="0"/>
              <a:t>Submit “Final” HCD PP Version 1.1 for review at October 2018 HCD TC Meeting</a:t>
            </a:r>
          </a:p>
          <a:p>
            <a:r>
              <a:rPr lang="en-US" dirty="0"/>
              <a:t>Submit ESR to CCDB as soon as possible</a:t>
            </a:r>
          </a:p>
          <a:p>
            <a:pPr lvl="1"/>
            <a:r>
              <a:rPr lang="en-US" dirty="0"/>
              <a:t>Initial HCD TC review of draft ESR by end of August 2018</a:t>
            </a:r>
          </a:p>
          <a:p>
            <a:pPr lvl="1"/>
            <a:r>
              <a:rPr lang="en-US" dirty="0"/>
              <a:t>HCD TC review of ESR Draft by end of Sep 2018</a:t>
            </a:r>
          </a:p>
          <a:p>
            <a:pPr lvl="1"/>
            <a:r>
              <a:rPr lang="en-US" dirty="0"/>
              <a:t>Will try to submit for consideration at October 2018 CCDB Meeting </a:t>
            </a:r>
          </a:p>
          <a:p>
            <a:r>
              <a:rPr lang="en-US" dirty="0"/>
              <a:t>Get agreement with NIAP and JISEC on process for getting HCD PP Version 1.1 approved as soon as possible after October 2018 HCD TC Meeting and get this process started. Goal should be to get Version 1.1 approved by 1Q 2019</a:t>
            </a:r>
          </a:p>
          <a:p>
            <a:r>
              <a:rPr lang="en-US" dirty="0"/>
              <a:t>Generate membership and draft Terms of Reference for a proposed HCD </a:t>
            </a:r>
            <a:r>
              <a:rPr lang="en-US" dirty="0" err="1"/>
              <a:t>iTC</a:t>
            </a:r>
            <a:r>
              <a:rPr lang="en-US" dirty="0"/>
              <a:t> by EOY 2018</a:t>
            </a:r>
          </a:p>
          <a:p>
            <a:endParaRPr lang="en-US" dirty="0"/>
          </a:p>
          <a:p>
            <a:endParaRPr lang="en-US" dirty="0"/>
          </a:p>
          <a:p>
            <a:endParaRPr lang="en-US" dirty="0"/>
          </a:p>
        </p:txBody>
      </p:sp>
    </p:spTree>
    <p:extLst>
      <p:ext uri="{BB962C8B-B14F-4D97-AF65-F5344CB8AC3E}">
        <p14:creationId xmlns:p14="http://schemas.microsoft.com/office/powerpoint/2010/main" val="68711595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Currently Vacant</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Document Editors:</a:t>
            </a:r>
          </a:p>
          <a:p>
            <a:pPr marL="782638" lvl="1" eaLnBrk="1" hangingPunct="1">
              <a:buFont typeface="Verdana" charset="0"/>
              <a:buChar char="•"/>
              <a:defRPr/>
            </a:pPr>
            <a:r>
              <a:rPr lang="en-US" altLang="en-US" dirty="0">
                <a:sym typeface="Verdana" charset="0"/>
              </a:rPr>
              <a:t>Ira McDonald (High North): HCD-TNC</a:t>
            </a:r>
          </a:p>
        </p:txBody>
      </p:sp>
    </p:spTree>
    <p:extLst>
      <p:ext uri="{BB962C8B-B14F-4D97-AF65-F5344CB8AC3E}">
        <p14:creationId xmlns:p14="http://schemas.microsoft.com/office/powerpoint/2010/main" val="42767679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97669" y="1481251"/>
            <a:ext cx="8474075" cy="3599316"/>
          </a:xfrm>
        </p:spPr>
        <p:txBody>
          <a:bodyPr>
            <a:normAutofit/>
          </a:bodyPr>
          <a:lstStyle/>
          <a:p>
            <a:r>
              <a:rPr lang="en-US" dirty="0"/>
              <a:t>Draft 1 (Version 1.0.1) posted in May 2018</a:t>
            </a:r>
          </a:p>
          <a:p>
            <a:pPr lvl="1"/>
            <a:r>
              <a:rPr lang="en-US" dirty="0"/>
              <a:t>Incorporated Errata #1 and all NIAP Technical Decisions</a:t>
            </a:r>
          </a:p>
          <a:p>
            <a:pPr lvl="1"/>
            <a:r>
              <a:rPr lang="en-US" dirty="0"/>
              <a:t>Baseline for proposing further updates</a:t>
            </a:r>
          </a:p>
          <a:p>
            <a:r>
              <a:rPr lang="en-US" dirty="0"/>
              <a:t>Draft 2 (Version 1.0.2) prepared in Jun 2018</a:t>
            </a:r>
          </a:p>
          <a:p>
            <a:pPr lvl="1"/>
            <a:r>
              <a:rPr lang="en-US" dirty="0"/>
              <a:t>Implemented changes for Version 1.1 approved at Apr 25 and May 8 HCD Technical Committee Meetings</a:t>
            </a:r>
          </a:p>
          <a:p>
            <a:pPr lvl="1"/>
            <a:r>
              <a:rPr lang="en-US" dirty="0"/>
              <a:t>Currently under review </a:t>
            </a:r>
          </a:p>
        </p:txBody>
      </p:sp>
    </p:spTree>
    <p:extLst>
      <p:ext uri="{BB962C8B-B14F-4D97-AF65-F5344CB8AC3E}">
        <p14:creationId xmlns:p14="http://schemas.microsoft.com/office/powerpoint/2010/main" val="329711768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Status of HCD PP Version 1.1</a:t>
            </a:r>
            <a:br>
              <a:rPr lang="en-US" altLang="en-US" dirty="0"/>
            </a:br>
            <a:r>
              <a:rPr lang="en-US" altLang="en-US" dirty="0"/>
              <a:t>Changes </a:t>
            </a:r>
            <a:r>
              <a:rPr lang="en-US" altLang="en-US" dirty="0" err="1"/>
              <a:t>Incoporated</a:t>
            </a:r>
            <a:r>
              <a:rPr lang="en-US" altLang="en-US" dirty="0"/>
              <a:t> in Drafts 1 &amp; 2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dirty="0"/>
              <a:t>Seven NIAP Technical Decisions</a:t>
            </a:r>
          </a:p>
          <a:p>
            <a:pPr lvl="1"/>
            <a:r>
              <a:rPr lang="en-US" sz="2000" b="1" dirty="0"/>
              <a:t>TD0299:  </a:t>
            </a:r>
            <a:r>
              <a:rPr lang="en-US" sz="2000" dirty="0"/>
              <a:t>Update FCS_CKM.4 Assurance Activities (Test 2) to properly address when a TOE replaces a key with another valid key </a:t>
            </a:r>
          </a:p>
          <a:p>
            <a:pPr lvl="1"/>
            <a:r>
              <a:rPr lang="en-US" sz="2000" b="1" dirty="0"/>
              <a:t>TD0261: </a:t>
            </a:r>
            <a:r>
              <a:rPr lang="en-US" sz="2000" dirty="0"/>
              <a:t>Replace FCS_CKM.4 in its entirety (including Assurance Activities) to include destruction of keys stored in flash memory.</a:t>
            </a:r>
          </a:p>
          <a:p>
            <a:pPr lvl="1"/>
            <a:r>
              <a:rPr lang="en-US" sz="2000" b="1" dirty="0"/>
              <a:t>TD0253: </a:t>
            </a:r>
            <a:r>
              <a:rPr lang="en-US" sz="2000" dirty="0"/>
              <a:t>Provide an Assurance Activity for FCS_COP.1(i) since there were none before</a:t>
            </a:r>
          </a:p>
          <a:p>
            <a:pPr lvl="1"/>
            <a:r>
              <a:rPr lang="en-US" sz="2000" b="1" dirty="0"/>
              <a:t>TD0219: </a:t>
            </a:r>
            <a:r>
              <a:rPr lang="en-US" sz="2000" dirty="0"/>
              <a:t>NIAP endorsement of the errata contained in </a:t>
            </a:r>
            <a:r>
              <a:rPr lang="en-US" sz="2000" i="1" dirty="0"/>
              <a:t>Protection Profile for Hardcopy Devices – v1.0 Errata #1, June 2017</a:t>
            </a:r>
            <a:endParaRPr lang="en-US" sz="2000" dirty="0"/>
          </a:p>
          <a:p>
            <a:pPr lvl="1"/>
            <a:r>
              <a:rPr lang="en-US" sz="2000" b="1" dirty="0"/>
              <a:t>TD0176: </a:t>
            </a:r>
            <a:r>
              <a:rPr lang="en-US" sz="2000" dirty="0"/>
              <a:t>Modified the App Note and Assurance Activities for this SFR so they now applied to Self-Encrypting Drives</a:t>
            </a:r>
          </a:p>
          <a:p>
            <a:pPr eaLnBrk="1" hangingPunct="1"/>
            <a:endParaRPr lang="en-US" altLang="en-US" dirty="0"/>
          </a:p>
        </p:txBody>
      </p:sp>
    </p:spTree>
    <p:extLst>
      <p:ext uri="{BB962C8B-B14F-4D97-AF65-F5344CB8AC3E}">
        <p14:creationId xmlns:p14="http://schemas.microsoft.com/office/powerpoint/2010/main" val="68295580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391400" cy="1016000"/>
          </a:xfrm>
        </p:spPr>
        <p:txBody>
          <a:bodyPr rIns="132080"/>
          <a:lstStyle/>
          <a:p>
            <a:pPr eaLnBrk="1" hangingPunct="1"/>
            <a:r>
              <a:rPr lang="en-US" altLang="en-US" dirty="0"/>
              <a:t>Status of HCD PP Version 1.1</a:t>
            </a:r>
            <a:br>
              <a:rPr lang="en-US" altLang="en-US" dirty="0"/>
            </a:br>
            <a:r>
              <a:rPr lang="en-US" altLang="en-US" dirty="0"/>
              <a:t>Changes </a:t>
            </a:r>
            <a:r>
              <a:rPr lang="en-US" altLang="en-US" dirty="0" err="1"/>
              <a:t>Incoporated</a:t>
            </a:r>
            <a:r>
              <a:rPr lang="en-US" altLang="en-US" dirty="0"/>
              <a:t> in Drafts 1 &amp;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dirty="0"/>
              <a:t>Seven Technical Decisions (</a:t>
            </a:r>
            <a:r>
              <a:rPr lang="en-US" dirty="0" err="1"/>
              <a:t>cont</a:t>
            </a:r>
            <a:r>
              <a:rPr lang="en-US" dirty="0"/>
              <a:t>)</a:t>
            </a:r>
          </a:p>
          <a:p>
            <a:pPr lvl="1"/>
            <a:r>
              <a:rPr lang="en-US" sz="2000" b="1" dirty="0"/>
              <a:t>TD0157: </a:t>
            </a:r>
            <a:r>
              <a:rPr lang="en-US" sz="2000" dirty="0"/>
              <a:t>Added a new App Note and modified the Assurance Activity to reflect that fact that for some HCDs administrators are not permitted to manually configure or edit the IPsec Security Policy Database (SPD) and that BYPASS operations are not supported.</a:t>
            </a:r>
          </a:p>
          <a:p>
            <a:pPr lvl="1"/>
            <a:r>
              <a:rPr lang="en-US" sz="2000" b="1" dirty="0"/>
              <a:t>TD0074: </a:t>
            </a:r>
            <a:r>
              <a:rPr lang="en-US" sz="2000" dirty="0"/>
              <a:t>Makes FCS_CKM.1(a) an optional rather than a mandatory requirement and moves the description of that requirement to Appendix C Optional Requirements.</a:t>
            </a:r>
          </a:p>
        </p:txBody>
      </p:sp>
    </p:spTree>
    <p:extLst>
      <p:ext uri="{BB962C8B-B14F-4D97-AF65-F5344CB8AC3E}">
        <p14:creationId xmlns:p14="http://schemas.microsoft.com/office/powerpoint/2010/main" val="299674005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en-US" altLang="en-US" dirty="0"/>
              <a:t>Status of HCD PP Version 1.1</a:t>
            </a:r>
            <a:br>
              <a:rPr lang="en-US" altLang="en-US" dirty="0"/>
            </a:br>
            <a:r>
              <a:rPr lang="en-US" altLang="en-US" dirty="0"/>
              <a:t>Changes </a:t>
            </a:r>
            <a:r>
              <a:rPr lang="en-US" altLang="en-US" dirty="0" err="1"/>
              <a:t>Incoporated</a:t>
            </a:r>
            <a:r>
              <a:rPr lang="en-US" altLang="en-US" dirty="0"/>
              <a:t> in Drafts 1 &amp;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39688" indent="0">
              <a:buNone/>
            </a:pPr>
            <a:r>
              <a:rPr lang="en-US" sz="2400" dirty="0"/>
              <a:t>Errata #1</a:t>
            </a:r>
          </a:p>
          <a:p>
            <a:r>
              <a:rPr lang="en-US" sz="2400" dirty="0"/>
              <a:t>Notation error corrections</a:t>
            </a:r>
          </a:p>
          <a:p>
            <a:r>
              <a:rPr lang="en-US" sz="2400" dirty="0"/>
              <a:t>Extended Components Definition (ECD) Changes</a:t>
            </a:r>
          </a:p>
          <a:p>
            <a:r>
              <a:rPr lang="en-US" sz="2400" dirty="0"/>
              <a:t>Fix SFR Dependencies</a:t>
            </a:r>
          </a:p>
          <a:p>
            <a:endParaRPr lang="en-US" sz="2400" dirty="0"/>
          </a:p>
          <a:p>
            <a:endParaRPr lang="en-US" sz="2400" dirty="0"/>
          </a:p>
        </p:txBody>
      </p:sp>
    </p:spTree>
    <p:extLst>
      <p:ext uri="{BB962C8B-B14F-4D97-AF65-F5344CB8AC3E}">
        <p14:creationId xmlns:p14="http://schemas.microsoft.com/office/powerpoint/2010/main" val="222724464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 </a:t>
            </a:r>
            <a:br>
              <a:rPr lang="en-US" altLang="en-US" dirty="0"/>
            </a:br>
            <a:r>
              <a:rPr lang="en-US" altLang="en-US" dirty="0"/>
              <a:t>Changes Included in Drafts 1 and 2</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pPr lvl="0"/>
            <a:r>
              <a:rPr lang="en-US" dirty="0"/>
              <a:t>Eliminated the requirement to support TLS 1.0 in FSC_TLS_EXT_1.1 in both sections A.9.12 and D.2.2.</a:t>
            </a:r>
          </a:p>
          <a:p>
            <a:pPr marL="388938" lvl="1" indent="0">
              <a:buNone/>
            </a:pPr>
            <a:r>
              <a:rPr lang="en-US" dirty="0"/>
              <a:t>Rationale: TLS 1.0 is being dropped industry-wide as being an insecure TLS version, so it should no longer be required.</a:t>
            </a:r>
          </a:p>
          <a:p>
            <a:pPr lvl="0"/>
            <a:r>
              <a:rPr lang="en-US" dirty="0"/>
              <a:t>Made all cipher suites optional in FSC_TLS_EXT_1.1 in both sections A.9.12 and D.2.2 – that meant eliminating the ‘None’ option under Optional Cipher Suites so that at least one had to be supported.</a:t>
            </a:r>
          </a:p>
          <a:p>
            <a:pPr marL="388938" lvl="1" indent="0">
              <a:buNone/>
            </a:pPr>
            <a:r>
              <a:rPr lang="en-US" dirty="0"/>
              <a:t>Rationale: Consistency with </a:t>
            </a:r>
            <a:r>
              <a:rPr lang="en-US" dirty="0" err="1"/>
              <a:t>NDcPP</a:t>
            </a:r>
            <a:r>
              <a:rPr lang="en-US" dirty="0"/>
              <a:t> v2.0.</a:t>
            </a:r>
          </a:p>
          <a:p>
            <a:endParaRPr lang="en-US" dirty="0"/>
          </a:p>
        </p:txBody>
      </p:sp>
    </p:spTree>
    <p:extLst>
      <p:ext uri="{BB962C8B-B14F-4D97-AF65-F5344CB8AC3E}">
        <p14:creationId xmlns:p14="http://schemas.microsoft.com/office/powerpoint/2010/main" val="3269738795"/>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2914</Words>
  <Characters>0</Characters>
  <Application>Microsoft Office PowerPoint</Application>
  <PresentationFormat>On-screen Show (4:3)</PresentationFormat>
  <Lines>0</Lines>
  <Paragraphs>287</Paragraphs>
  <Slides>30</Slides>
  <Notes>26</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30</vt:i4>
      </vt:variant>
    </vt:vector>
  </HeadingPairs>
  <TitlesOfParts>
    <vt:vector size="40" baseType="lpstr">
      <vt:lpstr>Arial</vt:lpstr>
      <vt:lpstr>Arial Bold</vt:lpstr>
      <vt:lpstr>Calibri</vt:lpstr>
      <vt:lpstr>Verdana</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Status of HCD PP Version 1.1</vt:lpstr>
      <vt:lpstr>Status of HCD PP Version 1.1 Changes Incoporated in Drafts 1 &amp; 2 </vt:lpstr>
      <vt:lpstr>Status of HCD PP Version 1.1 Changes Incoporated in Drafts 1 &amp; 2</vt:lpstr>
      <vt:lpstr>Status of HCD PP Version 1.1 Changes Incoporated in Drafts 1 &amp;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Changes Included in Drafts 1 and 2</vt:lpstr>
      <vt:lpstr>Status of HCD PP Version 1.1 </vt:lpstr>
      <vt:lpstr>Status of HCD PP Version 1.1 </vt:lpstr>
      <vt:lpstr>Status of HCD PP Version 1.1 </vt:lpstr>
      <vt:lpstr>Issues to be considered for HCD PP Version 2.0 or HCD cPP Version 1.0 </vt:lpstr>
      <vt:lpstr>Issues to be considered for HCD PP Version 2.0 or HCD cPP Version 1.0 </vt:lpstr>
      <vt:lpstr>Issues to be considered for HCD PP Version 2.0 or HCD cPP Version 1.0 </vt:lpstr>
      <vt:lpstr>JISEC Comments Related to HCD PP/cPP</vt:lpstr>
      <vt:lpstr>Formation of an iTC to Generate an HCD cPP</vt:lpstr>
      <vt:lpstr>HCD iTC Status</vt:lpstr>
      <vt:lpstr>HCD iTC Status</vt:lpstr>
      <vt:lpstr>Wrap Up/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329</cp:revision>
  <dcterms:modified xsi:type="dcterms:W3CDTF">2018-08-20T13:44:33Z</dcterms:modified>
</cp:coreProperties>
</file>