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50"/>
  </p:notesMasterIdLst>
  <p:sldIdLst>
    <p:sldId id="309" r:id="rId6"/>
    <p:sldId id="325" r:id="rId7"/>
    <p:sldId id="334" r:id="rId8"/>
    <p:sldId id="343" r:id="rId9"/>
    <p:sldId id="352" r:id="rId10"/>
    <p:sldId id="399" r:id="rId11"/>
    <p:sldId id="345" r:id="rId12"/>
    <p:sldId id="400" r:id="rId13"/>
    <p:sldId id="403" r:id="rId14"/>
    <p:sldId id="380" r:id="rId15"/>
    <p:sldId id="381" r:id="rId16"/>
    <p:sldId id="405" r:id="rId17"/>
    <p:sldId id="382" r:id="rId18"/>
    <p:sldId id="408" r:id="rId19"/>
    <p:sldId id="384" r:id="rId20"/>
    <p:sldId id="385" r:id="rId21"/>
    <p:sldId id="393" r:id="rId22"/>
    <p:sldId id="411" r:id="rId23"/>
    <p:sldId id="394" r:id="rId24"/>
    <p:sldId id="395" r:id="rId25"/>
    <p:sldId id="417" r:id="rId26"/>
    <p:sldId id="396" r:id="rId27"/>
    <p:sldId id="418" r:id="rId28"/>
    <p:sldId id="419" r:id="rId29"/>
    <p:sldId id="401" r:id="rId30"/>
    <p:sldId id="421" r:id="rId31"/>
    <p:sldId id="402" r:id="rId32"/>
    <p:sldId id="422" r:id="rId33"/>
    <p:sldId id="404" r:id="rId34"/>
    <p:sldId id="387" r:id="rId35"/>
    <p:sldId id="423" r:id="rId36"/>
    <p:sldId id="332" r:id="rId37"/>
    <p:sldId id="388" r:id="rId38"/>
    <p:sldId id="389" r:id="rId39"/>
    <p:sldId id="390" r:id="rId40"/>
    <p:sldId id="391" r:id="rId41"/>
    <p:sldId id="392" r:id="rId42"/>
    <p:sldId id="409" r:id="rId43"/>
    <p:sldId id="410" r:id="rId44"/>
    <p:sldId id="412" r:id="rId45"/>
    <p:sldId id="413" r:id="rId46"/>
    <p:sldId id="414" r:id="rId47"/>
    <p:sldId id="415" r:id="rId48"/>
    <p:sldId id="416" r:id="rId49"/>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4660"/>
  </p:normalViewPr>
  <p:slideViewPr>
    <p:cSldViewPr>
      <p:cViewPr varScale="1">
        <p:scale>
          <a:sx n="65" d="100"/>
          <a:sy n="65" d="100"/>
        </p:scale>
        <p:origin x="142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5/11/2018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3123744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2104779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3008440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3853696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1236719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13171855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3591507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1757815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10707979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3057137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a:p>
        </p:txBody>
      </p:sp>
    </p:spTree>
    <p:extLst>
      <p:ext uri="{BB962C8B-B14F-4D97-AF65-F5344CB8AC3E}">
        <p14:creationId xmlns:p14="http://schemas.microsoft.com/office/powerpoint/2010/main" val="2946561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30109222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8227426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25</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3437199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243500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767120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a:p>
        </p:txBody>
      </p:sp>
    </p:spTree>
    <p:extLst>
      <p:ext uri="{BB962C8B-B14F-4D97-AF65-F5344CB8AC3E}">
        <p14:creationId xmlns:p14="http://schemas.microsoft.com/office/powerpoint/2010/main" val="30502970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3400691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1604642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19834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32</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5739766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2421947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11893111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a:p>
        </p:txBody>
      </p:sp>
    </p:spTree>
    <p:extLst>
      <p:ext uri="{BB962C8B-B14F-4D97-AF65-F5344CB8AC3E}">
        <p14:creationId xmlns:p14="http://schemas.microsoft.com/office/powerpoint/2010/main" val="7298877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a:p>
        </p:txBody>
      </p:sp>
    </p:spTree>
    <p:extLst>
      <p:ext uri="{BB962C8B-B14F-4D97-AF65-F5344CB8AC3E}">
        <p14:creationId xmlns:p14="http://schemas.microsoft.com/office/powerpoint/2010/main" val="41269968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a:p>
        </p:txBody>
      </p:sp>
    </p:spTree>
    <p:extLst>
      <p:ext uri="{BB962C8B-B14F-4D97-AF65-F5344CB8AC3E}">
        <p14:creationId xmlns:p14="http://schemas.microsoft.com/office/powerpoint/2010/main" val="40714163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a:p>
        </p:txBody>
      </p:sp>
    </p:spTree>
    <p:extLst>
      <p:ext uri="{BB962C8B-B14F-4D97-AF65-F5344CB8AC3E}">
        <p14:creationId xmlns:p14="http://schemas.microsoft.com/office/powerpoint/2010/main" val="17493172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38</a:t>
            </a:fld>
            <a:endParaRPr lang="en-US" altLang="en-US"/>
          </a:p>
        </p:txBody>
      </p:sp>
    </p:spTree>
    <p:extLst>
      <p:ext uri="{BB962C8B-B14F-4D97-AF65-F5344CB8AC3E}">
        <p14:creationId xmlns:p14="http://schemas.microsoft.com/office/powerpoint/2010/main" val="17645662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39</a:t>
            </a:fld>
            <a:endParaRPr lang="en-US" altLang="en-US"/>
          </a:p>
        </p:txBody>
      </p:sp>
    </p:spTree>
    <p:extLst>
      <p:ext uri="{BB962C8B-B14F-4D97-AF65-F5344CB8AC3E}">
        <p14:creationId xmlns:p14="http://schemas.microsoft.com/office/powerpoint/2010/main" val="41832650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40</a:t>
            </a:fld>
            <a:endParaRPr lang="en-US" altLang="en-US"/>
          </a:p>
        </p:txBody>
      </p:sp>
    </p:spTree>
    <p:extLst>
      <p:ext uri="{BB962C8B-B14F-4D97-AF65-F5344CB8AC3E}">
        <p14:creationId xmlns:p14="http://schemas.microsoft.com/office/powerpoint/2010/main" val="18008898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41</a:t>
            </a:fld>
            <a:endParaRPr lang="en-US" altLang="en-US"/>
          </a:p>
        </p:txBody>
      </p:sp>
    </p:spTree>
    <p:extLst>
      <p:ext uri="{BB962C8B-B14F-4D97-AF65-F5344CB8AC3E}">
        <p14:creationId xmlns:p14="http://schemas.microsoft.com/office/powerpoint/2010/main" val="34904032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42</a:t>
            </a:fld>
            <a:endParaRPr lang="en-US" altLang="en-US"/>
          </a:p>
        </p:txBody>
      </p:sp>
    </p:spTree>
    <p:extLst>
      <p:ext uri="{BB962C8B-B14F-4D97-AF65-F5344CB8AC3E}">
        <p14:creationId xmlns:p14="http://schemas.microsoft.com/office/powerpoint/2010/main" val="4691858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43</a:t>
            </a:fld>
            <a:endParaRPr lang="en-US" altLang="en-US"/>
          </a:p>
        </p:txBody>
      </p:sp>
    </p:spTree>
    <p:extLst>
      <p:ext uri="{BB962C8B-B14F-4D97-AF65-F5344CB8AC3E}">
        <p14:creationId xmlns:p14="http://schemas.microsoft.com/office/powerpoint/2010/main" val="2303177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8021123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44</a:t>
            </a:fld>
            <a:endParaRPr lang="en-US" altLang="en-US"/>
          </a:p>
        </p:txBody>
      </p:sp>
    </p:spTree>
    <p:extLst>
      <p:ext uri="{BB962C8B-B14F-4D97-AF65-F5344CB8AC3E}">
        <p14:creationId xmlns:p14="http://schemas.microsoft.com/office/powerpoint/2010/main" val="410900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2743115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768280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3061687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1991471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1759407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May 17, 2018</a:t>
            </a:r>
          </a:p>
          <a:p>
            <a:pPr marL="0" indent="0" eaLnBrk="1" hangingPunct="1"/>
            <a:r>
              <a:rPr lang="en-US" altLang="en-US" dirty="0"/>
              <a:t>PWG May 2018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dirty="0"/>
              <a:t>Make FAU_STG.4 Prevention of audit data loss a mandatory SFR rather than an optional SFR</a:t>
            </a:r>
          </a:p>
          <a:p>
            <a:pPr lvl="1"/>
            <a:r>
              <a:rPr lang="en-US" sz="1900" dirty="0"/>
              <a:t>SFR indicates what should happen when audit log becomes full</a:t>
            </a:r>
          </a:p>
          <a:p>
            <a:pPr lvl="1">
              <a:spcAft>
                <a:spcPts val="0"/>
              </a:spcAft>
            </a:pPr>
            <a:r>
              <a:rPr lang="en-US" sz="1900" dirty="0"/>
              <a:t>Agreed that this should be done</a:t>
            </a:r>
          </a:p>
          <a:p>
            <a:pPr lvl="1">
              <a:spcAft>
                <a:spcPts val="1200"/>
              </a:spcAft>
            </a:pPr>
            <a:r>
              <a:rPr lang="en-US" sz="1900" dirty="0"/>
              <a:t>Like to include this change in HCD PP v1.1</a:t>
            </a:r>
          </a:p>
          <a:p>
            <a:r>
              <a:rPr lang="en-US" dirty="0"/>
              <a:t>Add the following new requirement to FAU_STG.4 as FAU_STG.4.2:</a:t>
            </a:r>
          </a:p>
          <a:p>
            <a:pPr marL="548640" lvl="2" indent="0">
              <a:buNone/>
            </a:pPr>
            <a:r>
              <a:rPr lang="en-US" sz="2000" dirty="0">
                <a:solidFill>
                  <a:srgbClr val="464653"/>
                </a:solidFill>
              </a:rPr>
              <a:t>FAU_STG.4.2  The TSF shall be able to store generated audit data on the TOE itself</a:t>
            </a:r>
          </a:p>
          <a:p>
            <a:pPr marL="891540" lvl="2" indent="-342900"/>
            <a:r>
              <a:rPr lang="en-US" sz="1900" dirty="0"/>
              <a:t>No resolution reached at either meeting </a:t>
            </a:r>
          </a:p>
          <a:p>
            <a:pPr marL="891540" lvl="2" indent="-342900"/>
            <a:r>
              <a:rPr lang="en-US" sz="1900" dirty="0"/>
              <a:t>Action to check with JISEC on their view of this proposal</a:t>
            </a:r>
          </a:p>
          <a:p>
            <a:pPr marL="891540" lvl="2" indent="-342900"/>
            <a:r>
              <a:rPr lang="en-US" sz="1900" dirty="0"/>
              <a:t>If implemented would be in new HCD </a:t>
            </a:r>
            <a:r>
              <a:rPr lang="en-US" sz="1900" dirty="0" err="1"/>
              <a:t>cPP</a:t>
            </a:r>
            <a:endParaRPr lang="en-US" sz="1900" dirty="0"/>
          </a:p>
        </p:txBody>
      </p:sp>
    </p:spTree>
    <p:extLst>
      <p:ext uri="{BB962C8B-B14F-4D97-AF65-F5344CB8AC3E}">
        <p14:creationId xmlns:p14="http://schemas.microsoft.com/office/powerpoint/2010/main" val="338768499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dirty="0"/>
              <a:t>Add the following new optional SFR:</a:t>
            </a:r>
          </a:p>
          <a:p>
            <a:pPr marL="548640" lvl="2" indent="0">
              <a:buNone/>
            </a:pPr>
            <a:r>
              <a:rPr lang="en-US" sz="2200" b="1" dirty="0"/>
              <a:t>FMT_MTD.1/</a:t>
            </a:r>
            <a:r>
              <a:rPr lang="en-US" sz="2200" b="1" dirty="0" err="1"/>
              <a:t>CryptoKeys</a:t>
            </a:r>
            <a:r>
              <a:rPr lang="en-US" sz="2200" b="1" dirty="0"/>
              <a:t> Management of TSF data</a:t>
            </a:r>
            <a:endParaRPr lang="en-US" sz="2200" dirty="0"/>
          </a:p>
          <a:p>
            <a:pPr marL="548640" lvl="2" indent="0">
              <a:buNone/>
            </a:pPr>
            <a:r>
              <a:rPr lang="en-US" sz="2200" b="1" dirty="0"/>
              <a:t>FMT_MTD.1.1/</a:t>
            </a:r>
            <a:r>
              <a:rPr lang="en-US" sz="2200" b="1" dirty="0" err="1"/>
              <a:t>CryptoKeys</a:t>
            </a:r>
            <a:r>
              <a:rPr lang="en-US" sz="2200" b="1" dirty="0"/>
              <a:t> </a:t>
            </a:r>
            <a:r>
              <a:rPr lang="en-US" sz="2200" dirty="0"/>
              <a:t>The TSF shall restrict the ability to manage the cryptographic keys to U.ADMIN.</a:t>
            </a:r>
          </a:p>
          <a:p>
            <a:pPr marL="891540" lvl="2" indent="-342900"/>
            <a:r>
              <a:rPr lang="en-US" sz="2100" dirty="0"/>
              <a:t>Not sure this is always done on MFPs</a:t>
            </a:r>
          </a:p>
          <a:p>
            <a:pPr marL="855663" lvl="1" indent="-280988"/>
            <a:r>
              <a:rPr lang="en-US" sz="2100" dirty="0"/>
              <a:t>Agreed to the following approach:</a:t>
            </a:r>
          </a:p>
          <a:p>
            <a:pPr marL="855663" lvl="2" indent="0">
              <a:buNone/>
            </a:pPr>
            <a:r>
              <a:rPr lang="en-US" sz="2100" dirty="0"/>
              <a:t>Instead of making a special case for crypto keys, since they are TSF data add the following row to the existing FMT_MTD.1 Management of TSF Data Table 4 --</a:t>
            </a:r>
          </a:p>
          <a:p>
            <a:pPr marL="868680" lvl="3" indent="0">
              <a:buNone/>
            </a:pPr>
            <a:r>
              <a:rPr lang="en-US" sz="2100" dirty="0"/>
              <a:t>[assignment: list of cryptographic keys] | [selection: generate, import, export, modify, delete] | U.ADMIN</a:t>
            </a:r>
            <a:endParaRPr lang="en-US" sz="1800" dirty="0"/>
          </a:p>
          <a:p>
            <a:pPr marL="855663" lvl="1" indent="-280988"/>
            <a:r>
              <a:rPr lang="en-US" sz="2100" dirty="0"/>
              <a:t>Will most likely be held till new HCD </a:t>
            </a:r>
            <a:r>
              <a:rPr lang="en-US" sz="2100" dirty="0" err="1"/>
              <a:t>cPP</a:t>
            </a:r>
            <a:endParaRPr lang="en-US" sz="2100" dirty="0"/>
          </a:p>
          <a:p>
            <a:endParaRPr lang="en-US" sz="2100" dirty="0"/>
          </a:p>
        </p:txBody>
      </p:sp>
    </p:spTree>
    <p:extLst>
      <p:ext uri="{BB962C8B-B14F-4D97-AF65-F5344CB8AC3E}">
        <p14:creationId xmlns:p14="http://schemas.microsoft.com/office/powerpoint/2010/main" val="247042448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2000" dirty="0"/>
              <a:t>Add one or more of 4 new IPsec SFRs with associated Assurance Activities extracted from </a:t>
            </a:r>
            <a:r>
              <a:rPr lang="en-US" sz="2000" dirty="0" err="1"/>
              <a:t>NDcPP</a:t>
            </a:r>
            <a:r>
              <a:rPr lang="en-US" sz="2000" dirty="0"/>
              <a:t> v2.0 to the FCS_IPSEC_EXT.1 SFR</a:t>
            </a:r>
          </a:p>
          <a:p>
            <a:pPr lvl="1"/>
            <a:r>
              <a:rPr lang="en-US" sz="1800" dirty="0"/>
              <a:t>4 SFRs to be added were considered solid IPsec requirements</a:t>
            </a:r>
          </a:p>
          <a:p>
            <a:pPr lvl="1">
              <a:spcAft>
                <a:spcPts val="1200"/>
              </a:spcAft>
            </a:pPr>
            <a:r>
              <a:rPr lang="en-US" sz="1800" dirty="0"/>
              <a:t>TC felt these new SFRs should deferred to the new HCD </a:t>
            </a:r>
            <a:r>
              <a:rPr lang="en-US" sz="1800" dirty="0" err="1"/>
              <a:t>cPP</a:t>
            </a:r>
            <a:endParaRPr lang="en-US" sz="1800" dirty="0"/>
          </a:p>
          <a:p>
            <a:r>
              <a:rPr lang="en-US" sz="2000" dirty="0"/>
              <a:t>Split the TLS SFR (FCS_TLS_EXT.1 TLS selected) into separate SFRs for TLS acting as a Client and TLS acting as a Server</a:t>
            </a:r>
            <a:endParaRPr lang="en-US" sz="2000" dirty="0">
              <a:solidFill>
                <a:srgbClr val="464653"/>
              </a:solidFill>
            </a:endParaRPr>
          </a:p>
          <a:p>
            <a:pPr lvl="1"/>
            <a:r>
              <a:rPr lang="en-US" sz="1800" dirty="0"/>
              <a:t>Agreed it was the right thing to do to be consistent with </a:t>
            </a:r>
            <a:r>
              <a:rPr lang="en-US" sz="1800" dirty="0" err="1"/>
              <a:t>NDcPP</a:t>
            </a:r>
            <a:endParaRPr lang="en-US" sz="1800" dirty="0"/>
          </a:p>
          <a:p>
            <a:pPr lvl="1">
              <a:spcAft>
                <a:spcPts val="0"/>
              </a:spcAft>
            </a:pPr>
            <a:r>
              <a:rPr lang="en-US" sz="1800" dirty="0"/>
              <a:t>Utilize the TLS package NIAP is creating that does just this</a:t>
            </a:r>
          </a:p>
          <a:p>
            <a:pPr lvl="1">
              <a:spcAft>
                <a:spcPts val="1200"/>
              </a:spcAft>
            </a:pPr>
            <a:r>
              <a:rPr lang="en-US" sz="2000" dirty="0"/>
              <a:t>Defer this change to the new HCD </a:t>
            </a:r>
            <a:r>
              <a:rPr lang="en-US" sz="2000" dirty="0" err="1"/>
              <a:t>cPP</a:t>
            </a:r>
            <a:endParaRPr lang="en-US" sz="2000" dirty="0"/>
          </a:p>
          <a:p>
            <a:r>
              <a:rPr lang="en-US" sz="2000" dirty="0"/>
              <a:t>Remove requirement to implement TLS 1.0 from FCS_TLS_EXT.1 as was done in </a:t>
            </a:r>
            <a:r>
              <a:rPr lang="en-US" sz="2000" dirty="0" err="1"/>
              <a:t>NDcPP</a:t>
            </a:r>
            <a:r>
              <a:rPr lang="en-US" sz="2000" dirty="0"/>
              <a:t> v2.0</a:t>
            </a:r>
          </a:p>
          <a:p>
            <a:pPr lvl="1"/>
            <a:r>
              <a:rPr lang="en-US" sz="1800" dirty="0"/>
              <a:t>Agreed that this should be done</a:t>
            </a:r>
          </a:p>
          <a:p>
            <a:pPr lvl="1"/>
            <a:r>
              <a:rPr lang="en-US" sz="1800" dirty="0"/>
              <a:t>Like to include this change in HCD PP v1.1</a:t>
            </a:r>
          </a:p>
          <a:p>
            <a:pPr lvl="1"/>
            <a:endParaRPr lang="en-US" sz="1800" dirty="0"/>
          </a:p>
          <a:p>
            <a:endParaRPr lang="en-US" sz="2100" dirty="0"/>
          </a:p>
        </p:txBody>
      </p:sp>
    </p:spTree>
    <p:extLst>
      <p:ext uri="{BB962C8B-B14F-4D97-AF65-F5344CB8AC3E}">
        <p14:creationId xmlns:p14="http://schemas.microsoft.com/office/powerpoint/2010/main" val="198896989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2000" dirty="0"/>
              <a:t>Add a new SFR </a:t>
            </a:r>
            <a:r>
              <a:rPr lang="en-US" sz="2000" b="1" dirty="0"/>
              <a:t>FPT_APW_EXT.1 Protection of Authentication Passwords </a:t>
            </a:r>
          </a:p>
          <a:p>
            <a:pPr marL="398463" lvl="2" indent="0">
              <a:buNone/>
            </a:pPr>
            <a:r>
              <a:rPr lang="en-US" sz="1800" b="1" dirty="0"/>
              <a:t>FPT_APW_EXT.1.1 </a:t>
            </a:r>
            <a:r>
              <a:rPr lang="en-US" sz="1800" dirty="0"/>
              <a:t>The TSF shall store authentication passwords in non-plaintext form.</a:t>
            </a:r>
          </a:p>
          <a:p>
            <a:pPr lvl="1"/>
            <a:r>
              <a:rPr lang="en-US" sz="1800" dirty="0"/>
              <a:t>Agreed in principle this should be done, but have to resolve what authentication passwords this should apply to (e.g., should this apply only to user passwords)</a:t>
            </a:r>
          </a:p>
          <a:p>
            <a:pPr lvl="1"/>
            <a:r>
              <a:rPr lang="en-US" sz="1800" dirty="0"/>
              <a:t>Need to provide an adequate Assurance Activity for this new SFR</a:t>
            </a:r>
          </a:p>
          <a:p>
            <a:pPr lvl="1">
              <a:spcAft>
                <a:spcPts val="1200"/>
              </a:spcAft>
            </a:pPr>
            <a:r>
              <a:rPr lang="en-US" sz="1800" dirty="0"/>
              <a:t>Once the new SFR is agreed upon, will be part of new HCD </a:t>
            </a:r>
            <a:r>
              <a:rPr lang="en-US" sz="1800" dirty="0" err="1"/>
              <a:t>cPP</a:t>
            </a:r>
            <a:endParaRPr lang="en-US" sz="1800" dirty="0"/>
          </a:p>
          <a:p>
            <a:r>
              <a:rPr lang="en-US" sz="2000" dirty="0"/>
              <a:t>Issue raised on whether the mandatory TLS cipher suite TLS_RSA_WITH_AES_128_CBC_SHA in FCS_TLS_EXT.1 should longer be mandated to be consistent with </a:t>
            </a:r>
            <a:r>
              <a:rPr lang="en-US" sz="2000" dirty="0" err="1"/>
              <a:t>NDcPP</a:t>
            </a:r>
            <a:r>
              <a:rPr lang="en-US" sz="2000" dirty="0"/>
              <a:t> v2.0 (which has all optional TLS cipher suites)</a:t>
            </a:r>
          </a:p>
          <a:p>
            <a:pPr lvl="1"/>
            <a:r>
              <a:rPr lang="en-US" sz="1800" dirty="0"/>
              <a:t>Agreed that all the TLS cipher suites for FCS_TLS_EXT.1 should be optional and selection-based as is the case in </a:t>
            </a:r>
            <a:r>
              <a:rPr lang="en-US" sz="1800" dirty="0" err="1"/>
              <a:t>NDcPP</a:t>
            </a:r>
            <a:endParaRPr lang="en-US" sz="1800" dirty="0"/>
          </a:p>
          <a:p>
            <a:pPr lvl="1"/>
            <a:r>
              <a:rPr lang="en-US" sz="1800" dirty="0"/>
              <a:t>Should remove this particular cipher suite as was done for </a:t>
            </a:r>
            <a:r>
              <a:rPr lang="en-US" sz="1800" dirty="0" err="1"/>
              <a:t>NDcPP</a:t>
            </a:r>
            <a:endParaRPr lang="en-US" sz="1800" dirty="0"/>
          </a:p>
          <a:p>
            <a:pPr lvl="1"/>
            <a:r>
              <a:rPr lang="en-US" sz="1800" dirty="0"/>
              <a:t>Would like this change included in HCD PP v1.1 </a:t>
            </a:r>
            <a:br>
              <a:rPr lang="en-US" sz="1400" dirty="0"/>
            </a:br>
            <a:endParaRPr lang="en-US" sz="1400" dirty="0"/>
          </a:p>
        </p:txBody>
      </p:sp>
    </p:spTree>
    <p:extLst>
      <p:ext uri="{BB962C8B-B14F-4D97-AF65-F5344CB8AC3E}">
        <p14:creationId xmlns:p14="http://schemas.microsoft.com/office/powerpoint/2010/main" val="49620231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2000" dirty="0"/>
              <a:t>Proposed Minor Modifications to Existing SFR:</a:t>
            </a:r>
          </a:p>
          <a:p>
            <a:pPr marL="274320" lvl="1" indent="0">
              <a:buNone/>
            </a:pPr>
            <a:r>
              <a:rPr lang="en-US" sz="2000" b="1" dirty="0"/>
              <a:t>FCS_COP.1(e) Cryptographic Operation (Key Wrapping)</a:t>
            </a:r>
            <a:r>
              <a:rPr lang="en-US" sz="2000" dirty="0"/>
              <a:t> </a:t>
            </a:r>
          </a:p>
          <a:p>
            <a:pPr marL="274320" lvl="1" indent="0">
              <a:buNone/>
            </a:pPr>
            <a:r>
              <a:rPr lang="en-US" sz="2000" b="1" dirty="0"/>
              <a:t>FCS_COP.1.1(e) Refinement: </a:t>
            </a:r>
            <a:r>
              <a:rPr lang="en-US" sz="2000" dirty="0"/>
              <a:t>The TSF shall perform [</a:t>
            </a:r>
            <a:r>
              <a:rPr lang="en-US" sz="2000" i="1" dirty="0"/>
              <a:t>key wrapping</a:t>
            </a:r>
            <a:r>
              <a:rPr lang="en-US" sz="2000" dirty="0"/>
              <a:t>] in accordance with a specified cryptographic algorithm [</a:t>
            </a:r>
            <a:r>
              <a:rPr lang="en-US" sz="2000" i="1" dirty="0"/>
              <a:t>AES</a:t>
            </a:r>
            <a:r>
              <a:rPr lang="en-US" sz="2000" dirty="0"/>
              <a:t>] </a:t>
            </a:r>
            <a:r>
              <a:rPr lang="en-US" sz="2000" b="1" dirty="0"/>
              <a:t>in the following modes [selection: KW, KWP, GCM, CCM] </a:t>
            </a:r>
            <a:r>
              <a:rPr lang="en-US" sz="2000" dirty="0"/>
              <a:t>and the cryptographic key size [</a:t>
            </a:r>
            <a:r>
              <a:rPr lang="en-US" sz="2000" b="1" i="1" dirty="0"/>
              <a:t>selection: 128 bits, 256 bits</a:t>
            </a:r>
            <a:r>
              <a:rPr lang="en-US" sz="2000" dirty="0"/>
              <a:t>] that meet the following: [</a:t>
            </a:r>
            <a:r>
              <a:rPr lang="en-US" sz="2000" i="1" dirty="0"/>
              <a:t>AES as specified in ISO/IEC 18033-3, </a:t>
            </a:r>
            <a:r>
              <a:rPr lang="en-US" sz="2000" b="1" i="1" dirty="0"/>
              <a:t>[selection: NIST SP 800-38F, ISO/IEC 19772, </a:t>
            </a:r>
            <a:r>
              <a:rPr lang="en-US" sz="2000" b="1" i="1" dirty="0">
                <a:solidFill>
                  <a:srgbClr val="C00000"/>
                </a:solidFill>
              </a:rPr>
              <a:t>no other standards</a:t>
            </a:r>
            <a:r>
              <a:rPr lang="en-US" sz="2000" b="1" i="1" dirty="0"/>
              <a:t>]</a:t>
            </a:r>
            <a:r>
              <a:rPr lang="en-US" sz="2000" dirty="0"/>
              <a:t>]</a:t>
            </a:r>
          </a:p>
          <a:p>
            <a:pPr lvl="1"/>
            <a:r>
              <a:rPr lang="en-US" sz="1800" dirty="0"/>
              <a:t>Makes this SFR wording consistent with corresponding SFR in NDcPv2.0</a:t>
            </a:r>
          </a:p>
          <a:p>
            <a:pPr lvl="1"/>
            <a:r>
              <a:rPr lang="en-US" sz="1800" dirty="0"/>
              <a:t>Agreed to include this change in HCD PP v1.1</a:t>
            </a:r>
          </a:p>
        </p:txBody>
      </p:sp>
    </p:spTree>
    <p:extLst>
      <p:ext uri="{BB962C8B-B14F-4D97-AF65-F5344CB8AC3E}">
        <p14:creationId xmlns:p14="http://schemas.microsoft.com/office/powerpoint/2010/main" val="162576324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2000" dirty="0"/>
              <a:t>Proposed Minor Modifications to Existing SFR:</a:t>
            </a:r>
          </a:p>
          <a:p>
            <a:pPr marL="274320" lvl="1" indent="0">
              <a:buNone/>
            </a:pPr>
            <a:r>
              <a:rPr lang="en-US" sz="2000" b="1" i="1" dirty="0"/>
              <a:t>FCS_COP.1(i) Cryptographic Operation (Key Transport)</a:t>
            </a:r>
            <a:endParaRPr lang="en-US" sz="2000" dirty="0"/>
          </a:p>
          <a:p>
            <a:pPr marL="274320" lvl="1" indent="0">
              <a:buNone/>
            </a:pPr>
            <a:r>
              <a:rPr lang="en-US" sz="2000" b="1" dirty="0"/>
              <a:t>FCS_COP.1.1(i) Refinement: </a:t>
            </a:r>
            <a:r>
              <a:rPr lang="en-US" sz="2000" dirty="0"/>
              <a:t>The TSF shall perform [</a:t>
            </a:r>
            <a:r>
              <a:rPr lang="en-US" sz="2000" i="1" dirty="0"/>
              <a:t>key transport</a:t>
            </a:r>
            <a:r>
              <a:rPr lang="en-US" sz="2000" dirty="0"/>
              <a:t>] in accordance with a specified cryptographic algorithm [</a:t>
            </a:r>
            <a:r>
              <a:rPr lang="en-US" sz="2000" i="1" dirty="0"/>
              <a:t>RSA in the following modes </a:t>
            </a:r>
            <a:r>
              <a:rPr lang="en-US" sz="2000" b="1" i="1" dirty="0"/>
              <a:t>[selection: KTS-OAEP, KTS-KEM-KWS]</a:t>
            </a:r>
            <a:r>
              <a:rPr lang="en-US" sz="2000" dirty="0"/>
              <a:t>] and the cryptographic key size [</a:t>
            </a:r>
            <a:r>
              <a:rPr lang="en-US" sz="2000" b="1" i="1" dirty="0"/>
              <a:t>selection: 2048 </a:t>
            </a:r>
            <a:r>
              <a:rPr lang="en-US" sz="2000" b="1" i="1" dirty="0">
                <a:solidFill>
                  <a:srgbClr val="C00000"/>
                </a:solidFill>
              </a:rPr>
              <a:t>bits</a:t>
            </a:r>
            <a:r>
              <a:rPr lang="en-US" sz="2000" b="1" i="1" dirty="0"/>
              <a:t>, 3072 </a:t>
            </a:r>
            <a:r>
              <a:rPr lang="en-US" sz="2000" b="1" i="1" dirty="0">
                <a:solidFill>
                  <a:srgbClr val="C00000"/>
                </a:solidFill>
              </a:rPr>
              <a:t>bits</a:t>
            </a:r>
            <a:r>
              <a:rPr lang="en-US" sz="2000" dirty="0"/>
              <a:t>] that meet the following: [</a:t>
            </a:r>
            <a:r>
              <a:rPr lang="en-US" sz="2000" i="1" dirty="0"/>
              <a:t>NIST SP 800-56B, Revision 1</a:t>
            </a:r>
            <a:r>
              <a:rPr lang="en-US" sz="2000" dirty="0"/>
              <a:t>].</a:t>
            </a:r>
          </a:p>
          <a:p>
            <a:pPr lvl="1"/>
            <a:r>
              <a:rPr lang="en-US" sz="1800" dirty="0"/>
              <a:t>Agreed to include this change in HCD PP v1.1</a:t>
            </a:r>
          </a:p>
        </p:txBody>
      </p:sp>
    </p:spTree>
    <p:extLst>
      <p:ext uri="{BB962C8B-B14F-4D97-AF65-F5344CB8AC3E}">
        <p14:creationId xmlns:p14="http://schemas.microsoft.com/office/powerpoint/2010/main" val="200182130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2000" dirty="0"/>
              <a:t>Proposed Minor Modifications to Existing SFR:</a:t>
            </a:r>
          </a:p>
          <a:p>
            <a:pPr marL="274320" lvl="1" indent="0">
              <a:buNone/>
            </a:pPr>
            <a:r>
              <a:rPr lang="en-US" sz="2000" b="1" dirty="0"/>
              <a:t>FCS_PCC_EXT.1 Extended: Cryptographic Password Construct and Conditioning </a:t>
            </a:r>
            <a:endParaRPr lang="en-US" sz="2000" dirty="0"/>
          </a:p>
          <a:p>
            <a:pPr marL="274320" lvl="1" indent="0">
              <a:buNone/>
            </a:pPr>
            <a:r>
              <a:rPr lang="en-US" sz="2000" b="1" dirty="0"/>
              <a:t>FCS_PCC_EXT.1.1 </a:t>
            </a:r>
            <a:r>
              <a:rPr lang="en-US" sz="2000" dirty="0"/>
              <a:t>A password used </a:t>
            </a:r>
            <a:r>
              <a:rPr lang="en-US" sz="2000" dirty="0">
                <a:solidFill>
                  <a:srgbClr val="C00000"/>
                </a:solidFill>
              </a:rPr>
              <a:t>by the TSF </a:t>
            </a:r>
            <a:r>
              <a:rPr lang="en-US" sz="2000" dirty="0"/>
              <a:t>to generate a password authorization factor shall enable up to [</a:t>
            </a:r>
            <a:r>
              <a:rPr lang="en-US" sz="2000" i="1" dirty="0"/>
              <a:t>assignment: positive integer of 64 or more</a:t>
            </a:r>
            <a:r>
              <a:rPr lang="en-US" sz="2000" dirty="0"/>
              <a:t>] characters in the set of {upper case characters, lower case characters, numbers, and [</a:t>
            </a:r>
            <a:r>
              <a:rPr lang="en-US" sz="2000" i="1" dirty="0"/>
              <a:t>assignment: other supported special characters</a:t>
            </a:r>
            <a:r>
              <a:rPr lang="en-US" sz="2000" dirty="0"/>
              <a:t>]} and shall perform Password-based Key Derivation Functions in accordance with a specified cryptographic algorithm HMAC-[selection: SHA-256, SHA-512], with [</a:t>
            </a:r>
            <a:r>
              <a:rPr lang="en-US" sz="2000" i="1" dirty="0"/>
              <a:t>assignment: positive integer of 1000 or more</a:t>
            </a:r>
            <a:r>
              <a:rPr lang="en-US" sz="2000" dirty="0"/>
              <a:t>] iterations, and output cryptographic key sizes [selection: 128, 256] </a:t>
            </a:r>
            <a:r>
              <a:rPr lang="en-US" sz="2000" dirty="0">
                <a:solidFill>
                  <a:srgbClr val="C00000"/>
                </a:solidFill>
              </a:rPr>
              <a:t>bits </a:t>
            </a:r>
            <a:r>
              <a:rPr lang="en-US" sz="2000" dirty="0"/>
              <a:t>that meet the following: [</a:t>
            </a:r>
            <a:r>
              <a:rPr lang="en-US" sz="2000" i="1" dirty="0"/>
              <a:t>NIST SP 800-13</a:t>
            </a:r>
            <a:r>
              <a:rPr lang="en-US" sz="2000" dirty="0"/>
              <a:t>]</a:t>
            </a:r>
          </a:p>
          <a:p>
            <a:pPr lvl="1"/>
            <a:r>
              <a:rPr lang="en-US" sz="1800" dirty="0"/>
              <a:t>Make this SFR consistent with the corresponding SFR in </a:t>
            </a:r>
            <a:r>
              <a:rPr lang="en-US" sz="1800" dirty="0" err="1"/>
              <a:t>NDcPP</a:t>
            </a:r>
            <a:endParaRPr lang="en-US" sz="1800" dirty="0"/>
          </a:p>
          <a:p>
            <a:pPr lvl="1"/>
            <a:r>
              <a:rPr lang="en-US" sz="1800" dirty="0"/>
              <a:t>Agreed to include this change in HCD PP v1.1</a:t>
            </a:r>
          </a:p>
        </p:txBody>
      </p:sp>
    </p:spTree>
    <p:extLst>
      <p:ext uri="{BB962C8B-B14F-4D97-AF65-F5344CB8AC3E}">
        <p14:creationId xmlns:p14="http://schemas.microsoft.com/office/powerpoint/2010/main" val="358961584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2400" dirty="0"/>
              <a:t>Inconsistencies in the Key Management Description Requirements:</a:t>
            </a:r>
          </a:p>
          <a:p>
            <a:pPr marL="731520" lvl="1" indent="-457200"/>
            <a:r>
              <a:rPr lang="en-US" sz="2200" dirty="0"/>
              <a:t>Appendix F talks about requiring that the KMD is detailed enough to provide assurance that when the user enables encryption, the product encrypts all</a:t>
            </a:r>
            <a:r>
              <a:rPr lang="en-US" sz="2200" b="1" dirty="0"/>
              <a:t> hard storage devices</a:t>
            </a:r>
            <a:r>
              <a:rPr lang="en-US" sz="2200" dirty="0"/>
              <a:t>. The assurance activity for FDP_DSK_EXT.1 states that “The evaluator shall verify the KMD provides sufficient instructions to ensure that when the encryption is enabled, the TOE encrypts</a:t>
            </a:r>
            <a:r>
              <a:rPr lang="en-US" sz="2200" b="1" dirty="0"/>
              <a:t> all applicable Devices.”</a:t>
            </a:r>
          </a:p>
          <a:p>
            <a:pPr marL="1131570" lvl="2" indent="-457200"/>
            <a:r>
              <a:rPr lang="en-US" sz="2000" dirty="0"/>
              <a:t>Change bolded references to “Field-Replaceable Nonvolatile Storage” to be consistent with terminology in the rest of HCD PP</a:t>
            </a:r>
          </a:p>
          <a:p>
            <a:pPr marL="1131570" lvl="2" indent="-457200"/>
            <a:r>
              <a:rPr lang="en-US" sz="2000" dirty="0"/>
              <a:t>Agreed to include this change in HCD PP v1.1</a:t>
            </a:r>
          </a:p>
          <a:p>
            <a:pPr marL="39688" indent="0">
              <a:buNone/>
            </a:pPr>
            <a:endParaRPr lang="en-US" sz="2000" dirty="0"/>
          </a:p>
        </p:txBody>
      </p:sp>
    </p:spTree>
    <p:extLst>
      <p:ext uri="{BB962C8B-B14F-4D97-AF65-F5344CB8AC3E}">
        <p14:creationId xmlns:p14="http://schemas.microsoft.com/office/powerpoint/2010/main" val="25756548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2400" dirty="0"/>
              <a:t>Inconsistencies in the Key Management Description Requirements:</a:t>
            </a:r>
          </a:p>
          <a:p>
            <a:pPr marL="731520" lvl="1" indent="-457200"/>
            <a:r>
              <a:rPr lang="en-US" sz="1900" dirty="0"/>
              <a:t>Appendix F requires that the KMD describe “The process for destroying keys when they are no longer needed by describing the storage location of all keys and the protection of all </a:t>
            </a:r>
            <a:r>
              <a:rPr lang="en-US" sz="1900" b="1" dirty="0"/>
              <a:t>keys stored in nonvolatile memory</a:t>
            </a:r>
            <a:r>
              <a:rPr lang="en-US" sz="1900" dirty="0"/>
              <a:t>.”; the assurance activities for SFR FCS_CKM.4 states “The evaluator shall check to ensure the KMD lists each type of key material (software-based key storage, BEVs, passwords, etc.) and its origin, storage location, and the method for destruction for each key” which since this SFR covers keys stored in both volatile and non-volatile memory implies that storage has to be discussed for </a:t>
            </a:r>
            <a:r>
              <a:rPr lang="en-US" sz="1900" b="1" dirty="0"/>
              <a:t>keys stored in both volatile and non-volatile memory</a:t>
            </a:r>
            <a:r>
              <a:rPr lang="en-US" sz="1900" dirty="0"/>
              <a:t>.</a:t>
            </a:r>
          </a:p>
          <a:p>
            <a:pPr marL="1131570" lvl="2" indent="-457200"/>
            <a:r>
              <a:rPr lang="en-US" sz="1800" dirty="0"/>
              <a:t>Resolution was to clarify paragraph 1280 in Appendix F as to requirement applies to</a:t>
            </a:r>
          </a:p>
          <a:p>
            <a:pPr marL="1131570" lvl="2" indent="-457200"/>
            <a:r>
              <a:rPr lang="en-US" sz="1800" dirty="0"/>
              <a:t>Need to be careful about key destruction in flash memory</a:t>
            </a:r>
          </a:p>
          <a:p>
            <a:pPr marL="1131570" lvl="2" indent="-457200"/>
            <a:r>
              <a:rPr lang="en-US" sz="2000" dirty="0"/>
              <a:t>Agreed to include this change in HCD PP v1.1</a:t>
            </a:r>
          </a:p>
        </p:txBody>
      </p:sp>
    </p:spTree>
    <p:extLst>
      <p:ext uri="{BB962C8B-B14F-4D97-AF65-F5344CB8AC3E}">
        <p14:creationId xmlns:p14="http://schemas.microsoft.com/office/powerpoint/2010/main" val="294948572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60555" y="1265084"/>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2000" dirty="0"/>
              <a:t>Areas of Implied Requirements in Assurance Activities:</a:t>
            </a:r>
          </a:p>
          <a:p>
            <a:r>
              <a:rPr lang="en-US" sz="2000" dirty="0"/>
              <a:t>Identified 11 possible areas in the following SFRs:</a:t>
            </a:r>
          </a:p>
          <a:p>
            <a:pPr marL="39688" indent="0">
              <a:buNone/>
            </a:pPr>
            <a:endParaRPr lang="en-US" sz="2000" dirty="0"/>
          </a:p>
          <a:p>
            <a:pPr marL="39688" indent="0">
              <a:buNone/>
            </a:pPr>
            <a:endParaRPr lang="en-US" sz="2000" dirty="0"/>
          </a:p>
          <a:p>
            <a:pPr marL="39688" indent="0">
              <a:buNone/>
            </a:pPr>
            <a:endParaRPr lang="en-US" sz="2000" dirty="0"/>
          </a:p>
          <a:p>
            <a:r>
              <a:rPr lang="en-US" sz="2000" dirty="0"/>
              <a:t>The ones that the TC agreed should be changed were:</a:t>
            </a:r>
          </a:p>
          <a:p>
            <a:pPr lvl="1"/>
            <a:r>
              <a:rPr lang="en-US" b="1" dirty="0"/>
              <a:t>FMT_SMF.1 --</a:t>
            </a:r>
            <a:r>
              <a:rPr lang="en-US" dirty="0"/>
              <a:t> Make Assurance Activity for this SFR consistent with the Assurance Activity for FMT_MOF.1 (in HCD PP v1.1)</a:t>
            </a:r>
          </a:p>
          <a:p>
            <a:pPr lvl="1"/>
            <a:r>
              <a:rPr lang="en-US" b="1" dirty="0"/>
              <a:t>FPT_TUD_EXT.1 </a:t>
            </a:r>
            <a:r>
              <a:rPr lang="en-US" dirty="0"/>
              <a:t>--  Update to make the test for hash verification contingent on selecting that option in the SFR (in HCD PP v1.1)</a:t>
            </a:r>
          </a:p>
          <a:p>
            <a:pPr lvl="1"/>
            <a:r>
              <a:rPr lang="en-US" b="1" dirty="0"/>
              <a:t>FAU_SAR.1 </a:t>
            </a:r>
            <a:r>
              <a:rPr lang="en-US" dirty="0"/>
              <a:t>– Make Assurance Activity consistent with the SFR (in HCD PP v1.1)</a:t>
            </a:r>
          </a:p>
          <a:p>
            <a:pPr lvl="1"/>
            <a:r>
              <a:rPr lang="en-US" b="1" dirty="0"/>
              <a:t>FAU_STG.4 </a:t>
            </a:r>
            <a:r>
              <a:rPr lang="en-US" dirty="0"/>
              <a:t>– Add test to show device performs action as specified in SFR (in HCD PP v1.1)</a:t>
            </a:r>
          </a:p>
          <a:p>
            <a:pPr lvl="1"/>
            <a:r>
              <a:rPr lang="en-US" b="1" dirty="0"/>
              <a:t>FCS_IPSEC_EXT.1.8 &amp; FCS_IPSEC_EXT.1.10 </a:t>
            </a:r>
            <a:r>
              <a:rPr lang="en-US" dirty="0"/>
              <a:t>– Align with the corresponding SFR in </a:t>
            </a:r>
            <a:r>
              <a:rPr lang="en-US" dirty="0" err="1"/>
              <a:t>NDcPP</a:t>
            </a:r>
            <a:r>
              <a:rPr lang="en-US" dirty="0"/>
              <a:t> v2.0; include any changes here in HCD </a:t>
            </a:r>
            <a:r>
              <a:rPr lang="en-US" dirty="0" err="1"/>
              <a:t>cPP</a:t>
            </a:r>
            <a:r>
              <a:rPr lang="en-US" dirty="0"/>
              <a:t> </a:t>
            </a:r>
          </a:p>
          <a:p>
            <a:endParaRPr lang="en-US" sz="2000" dirty="0"/>
          </a:p>
        </p:txBody>
      </p:sp>
      <p:graphicFrame>
        <p:nvGraphicFramePr>
          <p:cNvPr id="3" name="Table 2">
            <a:extLst>
              <a:ext uri="{FF2B5EF4-FFF2-40B4-BE49-F238E27FC236}">
                <a16:creationId xmlns:a16="http://schemas.microsoft.com/office/drawing/2014/main" id="{25AEB660-48C4-4C00-BF05-5B0DE9A203FE}"/>
              </a:ext>
            </a:extLst>
          </p:cNvPr>
          <p:cNvGraphicFramePr>
            <a:graphicFrameLocks noGrp="1"/>
          </p:cNvGraphicFramePr>
          <p:nvPr>
            <p:extLst>
              <p:ext uri="{D42A27DB-BD31-4B8C-83A1-F6EECF244321}">
                <p14:modId xmlns:p14="http://schemas.microsoft.com/office/powerpoint/2010/main" val="2069804153"/>
              </p:ext>
            </p:extLst>
          </p:nvPr>
        </p:nvGraphicFramePr>
        <p:xfrm>
          <a:off x="457200" y="2057400"/>
          <a:ext cx="8153401" cy="107696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3164883316"/>
                    </a:ext>
                  </a:extLst>
                </a:gridCol>
                <a:gridCol w="2209800">
                  <a:extLst>
                    <a:ext uri="{9D8B030D-6E8A-4147-A177-3AD203B41FA5}">
                      <a16:colId xmlns:a16="http://schemas.microsoft.com/office/drawing/2014/main" val="1939471357"/>
                    </a:ext>
                  </a:extLst>
                </a:gridCol>
                <a:gridCol w="1981200">
                  <a:extLst>
                    <a:ext uri="{9D8B030D-6E8A-4147-A177-3AD203B41FA5}">
                      <a16:colId xmlns:a16="http://schemas.microsoft.com/office/drawing/2014/main" val="3803291011"/>
                    </a:ext>
                  </a:extLst>
                </a:gridCol>
                <a:gridCol w="2362201">
                  <a:extLst>
                    <a:ext uri="{9D8B030D-6E8A-4147-A177-3AD203B41FA5}">
                      <a16:colId xmlns:a16="http://schemas.microsoft.com/office/drawing/2014/main" val="2283416715"/>
                    </a:ext>
                  </a:extLst>
                </a:gridCol>
              </a:tblGrid>
              <a:tr h="370840">
                <a:tc>
                  <a:txBody>
                    <a:bodyPr/>
                    <a:lstStyle/>
                    <a:p>
                      <a:r>
                        <a:rPr lang="en-US" sz="1600" b="0" dirty="0">
                          <a:solidFill>
                            <a:schemeClr val="tx1"/>
                          </a:solidFill>
                        </a:rPr>
                        <a:t>FAU_GEN.1</a:t>
                      </a:r>
                    </a:p>
                  </a:txBody>
                  <a:tcPr/>
                </a:tc>
                <a:tc>
                  <a:txBody>
                    <a:bodyPr/>
                    <a:lstStyle/>
                    <a:p>
                      <a:r>
                        <a:rPr lang="en-US" sz="1600" b="0" dirty="0">
                          <a:solidFill>
                            <a:schemeClr val="tx1"/>
                          </a:solidFill>
                        </a:rPr>
                        <a:t>FMT_SMF.1</a:t>
                      </a:r>
                    </a:p>
                  </a:txBody>
                  <a:tcPr/>
                </a:tc>
                <a:tc>
                  <a:txBody>
                    <a:bodyPr/>
                    <a:lstStyle/>
                    <a:p>
                      <a:r>
                        <a:rPr lang="en-US" sz="1600" b="0" dirty="0">
                          <a:solidFill>
                            <a:schemeClr val="tx1"/>
                          </a:solidFill>
                        </a:rPr>
                        <a:t>FAU_STG.1</a:t>
                      </a:r>
                    </a:p>
                  </a:txBody>
                  <a:tcPr/>
                </a:tc>
                <a:tc>
                  <a:txBody>
                    <a:bodyPr/>
                    <a:lstStyle/>
                    <a:p>
                      <a:r>
                        <a:rPr lang="en-US" sz="1600" b="0" dirty="0">
                          <a:solidFill>
                            <a:schemeClr val="tx1"/>
                          </a:solidFill>
                        </a:rPr>
                        <a:t>FCS_IPSEC_EXT.1.8</a:t>
                      </a:r>
                    </a:p>
                  </a:txBody>
                  <a:tcPr/>
                </a:tc>
                <a:extLst>
                  <a:ext uri="{0D108BD9-81ED-4DB2-BD59-A6C34878D82A}">
                    <a16:rowId xmlns:a16="http://schemas.microsoft.com/office/drawing/2014/main" val="761550096"/>
                  </a:ext>
                </a:extLst>
              </a:tr>
              <a:tr h="370840">
                <a:tc>
                  <a:txBody>
                    <a:bodyPr/>
                    <a:lstStyle/>
                    <a:p>
                      <a:r>
                        <a:rPr lang="en-US" sz="1600" b="0" dirty="0">
                          <a:solidFill>
                            <a:schemeClr val="tx1"/>
                          </a:solidFill>
                        </a:rPr>
                        <a:t>FIA_USB.1</a:t>
                      </a:r>
                    </a:p>
                  </a:txBody>
                  <a:tcPr/>
                </a:tc>
                <a:tc>
                  <a:txBody>
                    <a:bodyPr/>
                    <a:lstStyle/>
                    <a:p>
                      <a:r>
                        <a:rPr lang="en-US" sz="1600" b="0" dirty="0">
                          <a:solidFill>
                            <a:schemeClr val="tx1"/>
                          </a:solidFill>
                        </a:rPr>
                        <a:t>FPT_TUD_EXT.1</a:t>
                      </a:r>
                    </a:p>
                  </a:txBody>
                  <a:tcPr/>
                </a:tc>
                <a:tc>
                  <a:txBody>
                    <a:bodyPr/>
                    <a:lstStyle/>
                    <a:p>
                      <a:r>
                        <a:rPr lang="en-US" sz="1600" b="0" dirty="0">
                          <a:solidFill>
                            <a:schemeClr val="tx1"/>
                          </a:solidFill>
                        </a:rPr>
                        <a:t>FAU_STG.4</a:t>
                      </a:r>
                    </a:p>
                  </a:txBody>
                  <a:tcPr/>
                </a:tc>
                <a:tc>
                  <a:txBody>
                    <a:bodyPr/>
                    <a:lstStyle/>
                    <a:p>
                      <a:r>
                        <a:rPr lang="en-US" sz="1600" b="0" dirty="0">
                          <a:solidFill>
                            <a:schemeClr val="tx1"/>
                          </a:solidFill>
                        </a:rPr>
                        <a:t>FCS_IPSEC_EXT.1.10</a:t>
                      </a:r>
                    </a:p>
                  </a:txBody>
                  <a:tcPr/>
                </a:tc>
                <a:extLst>
                  <a:ext uri="{0D108BD9-81ED-4DB2-BD59-A6C34878D82A}">
                    <a16:rowId xmlns:a16="http://schemas.microsoft.com/office/drawing/2014/main" val="4223355060"/>
                  </a:ext>
                </a:extLst>
              </a:tr>
              <a:tr h="226797">
                <a:tc>
                  <a:txBody>
                    <a:bodyPr/>
                    <a:lstStyle/>
                    <a:p>
                      <a:r>
                        <a:rPr lang="en-US" sz="1600" b="0" dirty="0">
                          <a:solidFill>
                            <a:schemeClr val="tx1"/>
                          </a:solidFill>
                        </a:rPr>
                        <a:t>FIA_UAU.1</a:t>
                      </a:r>
                    </a:p>
                  </a:txBody>
                  <a:tcPr/>
                </a:tc>
                <a:tc>
                  <a:txBody>
                    <a:bodyPr/>
                    <a:lstStyle/>
                    <a:p>
                      <a:r>
                        <a:rPr lang="en-US" sz="1600" b="0" dirty="0">
                          <a:solidFill>
                            <a:schemeClr val="tx1"/>
                          </a:solidFill>
                        </a:rPr>
                        <a:t>FAU_SAR.1</a:t>
                      </a:r>
                    </a:p>
                  </a:txBody>
                  <a:tcPr/>
                </a:tc>
                <a:tc>
                  <a:txBody>
                    <a:bodyPr/>
                    <a:lstStyle/>
                    <a:p>
                      <a:r>
                        <a:rPr lang="en-US" sz="1600" b="0" dirty="0">
                          <a:solidFill>
                            <a:schemeClr val="tx1"/>
                          </a:solidFill>
                        </a:rPr>
                        <a:t>FCS_SMC_EXT.1</a:t>
                      </a:r>
                    </a:p>
                  </a:txBody>
                  <a:tcPr/>
                </a:tc>
                <a:tc>
                  <a:txBody>
                    <a:bodyPr/>
                    <a:lstStyle/>
                    <a:p>
                      <a:endParaRPr lang="en-US" sz="1600" b="0" dirty="0">
                        <a:solidFill>
                          <a:schemeClr val="tx1"/>
                        </a:solidFill>
                      </a:endParaRPr>
                    </a:p>
                  </a:txBody>
                  <a:tcPr/>
                </a:tc>
                <a:extLst>
                  <a:ext uri="{0D108BD9-81ED-4DB2-BD59-A6C34878D82A}">
                    <a16:rowId xmlns:a16="http://schemas.microsoft.com/office/drawing/2014/main" val="540052973"/>
                  </a:ext>
                </a:extLst>
              </a:tr>
            </a:tbl>
          </a:graphicData>
        </a:graphic>
      </p:graphicFrame>
    </p:spTree>
    <p:extLst>
      <p:ext uri="{BB962C8B-B14F-4D97-AF65-F5344CB8AC3E}">
        <p14:creationId xmlns:p14="http://schemas.microsoft.com/office/powerpoint/2010/main" val="170559736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2018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4042391838"/>
              </p:ext>
            </p:extLst>
          </p:nvPr>
        </p:nvGraphicFramePr>
        <p:xfrm>
          <a:off x="762000" y="1925634"/>
          <a:ext cx="7099301" cy="1960565"/>
        </p:xfrm>
        <a:graphic>
          <a:graphicData uri="http://schemas.openxmlformats.org/drawingml/2006/table">
            <a:tbl>
              <a:tblPr/>
              <a:tblGrid>
                <a:gridCol w="1841500">
                  <a:extLst>
                    <a:ext uri="{9D8B030D-6E8A-4147-A177-3AD203B41FA5}">
                      <a16:colId xmlns:a16="http://schemas.microsoft.com/office/drawing/2014/main" val="20000"/>
                    </a:ext>
                  </a:extLst>
                </a:gridCol>
                <a:gridCol w="525780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9:00 –  9:05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9:05 – 11:50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Review results of Latest MFP TC Meetings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3"/>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11:50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2000" dirty="0"/>
              <a:t>Inconsistencies Reported by JBMIA (Japanese Vendor Association):</a:t>
            </a:r>
          </a:p>
          <a:p>
            <a:pPr marL="339725" lvl="1" indent="-280988"/>
            <a:r>
              <a:rPr lang="en-US" sz="2000" dirty="0"/>
              <a:t>Inconsistency between FCS_CKM.1(b) Cryptographic key generation (Symmetric Keys)] and FCS_COP.1(g) Cryptographic Operation (for keyed-hash message authentication).</a:t>
            </a:r>
          </a:p>
          <a:p>
            <a:pPr marL="548640" lvl="2" indent="0">
              <a:buNone/>
            </a:pPr>
            <a:r>
              <a:rPr lang="en-US" sz="2000" dirty="0"/>
              <a:t>FCS_COP.1.1(g) requires us to assign the key length, but FCS_CKM.1.1(b) requires us to select 128 bits or 256 bits for the key length. That's why, if we use 160 bit length key for HMAC, we cannot claim the key generation conformance with FCS_CKM.1(b).</a:t>
            </a:r>
          </a:p>
          <a:p>
            <a:pPr marL="834390" lvl="2" indent="-285750"/>
            <a:r>
              <a:rPr lang="en-US" sz="1800" dirty="0"/>
              <a:t>Do we need another FCS_CKM.1 for HMAC?</a:t>
            </a:r>
          </a:p>
          <a:p>
            <a:pPr marL="860425" lvl="3" indent="-285750"/>
            <a:r>
              <a:rPr lang="en-US" sz="1800" dirty="0"/>
              <a:t>Is an inconsistency that </a:t>
            </a:r>
            <a:r>
              <a:rPr lang="en-US" sz="1800" dirty="0" err="1"/>
              <a:t>coukd</a:t>
            </a:r>
            <a:r>
              <a:rPr lang="en-US" sz="1800" dirty="0"/>
              <a:t> be addressed by updating FCS_CKM.1(b) to include key sizes up to 512 bits and add an App Note that for AES Keys select bit sizes of 18 and 256.</a:t>
            </a:r>
          </a:p>
          <a:p>
            <a:pPr marL="860425" lvl="3" indent="-285750"/>
            <a:r>
              <a:rPr lang="en-US" sz="1800" dirty="0"/>
              <a:t>Agreed to address this for HCD PP v1.1</a:t>
            </a:r>
          </a:p>
        </p:txBody>
      </p:sp>
    </p:spTree>
    <p:extLst>
      <p:ext uri="{BB962C8B-B14F-4D97-AF65-F5344CB8AC3E}">
        <p14:creationId xmlns:p14="http://schemas.microsoft.com/office/powerpoint/2010/main" val="229222615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2000" dirty="0"/>
              <a:t>Inconsistencies Reported by JBMIA (Japanese Vendor Association):</a:t>
            </a:r>
          </a:p>
          <a:p>
            <a:pPr marL="398463" lvl="1" indent="-339725"/>
            <a:r>
              <a:rPr lang="en-US" sz="2000" dirty="0"/>
              <a:t>Inconsistency of SFR dependencies</a:t>
            </a:r>
          </a:p>
          <a:p>
            <a:pPr marL="548640" lvl="2" indent="0">
              <a:buNone/>
            </a:pPr>
            <a:r>
              <a:rPr lang="en-US" sz="2000" dirty="0"/>
              <a:t>There seem to be a lot of inconsistencies on SFR dependencies in HCD PP v1.0.</a:t>
            </a:r>
          </a:p>
          <a:p>
            <a:pPr lvl="1"/>
            <a:r>
              <a:rPr lang="en-US" sz="1800" dirty="0"/>
              <a:t>Agreed we need to go through all the SFRs and correct the SFR dependencies</a:t>
            </a:r>
          </a:p>
          <a:p>
            <a:pPr lvl="1"/>
            <a:r>
              <a:rPr lang="en-US" sz="1800" dirty="0"/>
              <a:t>Will address in HCD PP v1.1 </a:t>
            </a:r>
          </a:p>
        </p:txBody>
      </p:sp>
    </p:spTree>
    <p:extLst>
      <p:ext uri="{BB962C8B-B14F-4D97-AF65-F5344CB8AC3E}">
        <p14:creationId xmlns:p14="http://schemas.microsoft.com/office/powerpoint/2010/main" val="118625809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Decisions on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dirty="0"/>
              <a:t>One Change Predicated on a NIAP TD for NDcPPv2.0:</a:t>
            </a:r>
          </a:p>
          <a:p>
            <a:pPr marL="446088" lvl="1" indent="0">
              <a:buNone/>
            </a:pPr>
            <a:r>
              <a:rPr lang="en-US" sz="2000" dirty="0"/>
              <a:t>Based on TD0290: Physical interruption of Trusted Path/Channel, suggesting the following minor change to the Assurance Activity for SFR FTP_ITC.1 Inter-TSF Trusted Channel :</a:t>
            </a:r>
          </a:p>
          <a:p>
            <a:pPr marL="548640" lvl="2" indent="0">
              <a:buNone/>
            </a:pPr>
            <a:r>
              <a:rPr lang="en-US" sz="1900" dirty="0"/>
              <a:t>The evaluator shall examine the TSS to determine that, for all communications with authorized IT entities identified in the requirement, each </a:t>
            </a:r>
            <a:r>
              <a:rPr lang="en-US" sz="1900" dirty="0">
                <a:solidFill>
                  <a:srgbClr val="FF0000"/>
                </a:solidFill>
              </a:rPr>
              <a:t>secure</a:t>
            </a:r>
            <a:r>
              <a:rPr lang="en-US" sz="1900" dirty="0"/>
              <a:t> communications mechanism is identified in terms of the allowed protocols for that IT entity. The evaluator shall also confirm that all protocols listed in the TSS are specified and included in the requirements in the ST. The evaluator shall confirm that the operational guidance contains instructions for establishing the allowed protocols with each authorized IT entity, and that it contains recovery instructions should a connection be unintentionally broken.</a:t>
            </a:r>
          </a:p>
          <a:p>
            <a:pPr lvl="1"/>
            <a:r>
              <a:rPr lang="en-US" sz="1800" dirty="0"/>
              <a:t>Makes HCD PP would be consistent with NDcPPv2.0</a:t>
            </a:r>
          </a:p>
          <a:p>
            <a:pPr lvl="1"/>
            <a:r>
              <a:rPr lang="en-US" sz="1800" dirty="0"/>
              <a:t>Agreed to include change in HCD PP v1.1 </a:t>
            </a:r>
          </a:p>
        </p:txBody>
      </p:sp>
    </p:spTree>
    <p:extLst>
      <p:ext uri="{BB962C8B-B14F-4D97-AF65-F5344CB8AC3E}">
        <p14:creationId xmlns:p14="http://schemas.microsoft.com/office/powerpoint/2010/main" val="380983730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Other Proposed Changes to HCD PP v1.0</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33746" y="1218535"/>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dirty="0"/>
              <a:t>SFR FCS_CKM.4 Cryptographic key destruction </a:t>
            </a:r>
            <a:br>
              <a:rPr lang="en-US" dirty="0"/>
            </a:br>
            <a:r>
              <a:rPr lang="en-US" dirty="0"/>
              <a:t> - inconsistency between the SFR and Assurance Activities for Testing: </a:t>
            </a:r>
          </a:p>
          <a:p>
            <a:pPr lvl="1"/>
            <a:r>
              <a:rPr lang="en-US" sz="2000" dirty="0"/>
              <a:t>Assurance Activity Test 1 has two cases, overwrite or power-cycle; but the SFR has three cases, overwrite, power-cycle, or garbage collection.</a:t>
            </a:r>
          </a:p>
          <a:p>
            <a:pPr lvl="1"/>
            <a:r>
              <a:rPr lang="en-US" sz="2000" dirty="0"/>
              <a:t>Result from the Apr 25</a:t>
            </a:r>
            <a:r>
              <a:rPr lang="en-US" sz="2000" baseline="30000" dirty="0"/>
              <a:t>th</a:t>
            </a:r>
            <a:r>
              <a:rPr lang="en-US" sz="2000" dirty="0"/>
              <a:t> Meeting was that it was OK as is; didn’t discuss at the May 8</a:t>
            </a:r>
            <a:r>
              <a:rPr lang="en-US" sz="2000" baseline="30000" dirty="0"/>
              <a:t>th</a:t>
            </a:r>
            <a:r>
              <a:rPr lang="en-US" sz="2000" dirty="0"/>
              <a:t> Meeting</a:t>
            </a:r>
          </a:p>
          <a:p>
            <a:r>
              <a:rPr lang="en-US" dirty="0"/>
              <a:t>FCS_HTTPS_EXT.1.3 test case is somewhat oddly worded: consider "If a peer cert is presented, the TSF shall [not require client </a:t>
            </a:r>
            <a:r>
              <a:rPr lang="en-US" dirty="0" err="1"/>
              <a:t>auth</a:t>
            </a:r>
            <a:r>
              <a:rPr lang="en-US" dirty="0"/>
              <a:t>] if the peer certificate is deemed invalid". </a:t>
            </a:r>
          </a:p>
          <a:p>
            <a:pPr lvl="1"/>
            <a:r>
              <a:rPr lang="en-US" sz="2000" dirty="0"/>
              <a:t>Change not needed so issue withdrawn from consideration at the May 8</a:t>
            </a:r>
            <a:r>
              <a:rPr lang="en-US" sz="2000" baseline="30000" dirty="0"/>
              <a:t>th</a:t>
            </a:r>
            <a:r>
              <a:rPr lang="en-US" sz="2000" dirty="0"/>
              <a:t> Meeting</a:t>
            </a:r>
          </a:p>
        </p:txBody>
      </p:sp>
    </p:spTree>
    <p:extLst>
      <p:ext uri="{BB962C8B-B14F-4D97-AF65-F5344CB8AC3E}">
        <p14:creationId xmlns:p14="http://schemas.microsoft.com/office/powerpoint/2010/main" val="25076950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73742" y="5966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Other Topics Discussed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33746" y="1523999"/>
            <a:ext cx="8726488" cy="4926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2400" dirty="0"/>
              <a:t>Parking Lot items left over from HCD PP v1.0 development</a:t>
            </a:r>
          </a:p>
          <a:p>
            <a:pPr lvl="1"/>
            <a:r>
              <a:rPr lang="en-US" sz="2000" dirty="0"/>
              <a:t>Hopefully most of them have been resolved already </a:t>
            </a:r>
          </a:p>
          <a:p>
            <a:pPr lvl="1"/>
            <a:r>
              <a:rPr lang="en-US" sz="2000" dirty="0"/>
              <a:t>Will just have to go thru them off-line</a:t>
            </a:r>
          </a:p>
          <a:p>
            <a:r>
              <a:rPr lang="en-US" sz="2400" dirty="0"/>
              <a:t>Inconsistency of SFR dependencies</a:t>
            </a:r>
          </a:p>
          <a:p>
            <a:pPr lvl="1"/>
            <a:r>
              <a:rPr lang="en-US" sz="2000" dirty="0"/>
              <a:t>Will address as best we can in HCD PP v1.1</a:t>
            </a:r>
          </a:p>
          <a:p>
            <a:r>
              <a:rPr lang="en-US" sz="2400" dirty="0"/>
              <a:t>“Purge Data” may need to change to “Clear Data” to be consistent with terms and requirements from SP 800-88 (and equivalent ISO standard)</a:t>
            </a:r>
          </a:p>
          <a:p>
            <a:pPr lvl="1"/>
            <a:r>
              <a:rPr lang="en-US" sz="2000" dirty="0"/>
              <a:t>Will change in HCD PP v1.1</a:t>
            </a:r>
          </a:p>
          <a:p>
            <a:pPr marL="0" lvl="1" indent="0">
              <a:buNone/>
            </a:pPr>
            <a:endParaRPr lang="en-US" sz="1900" dirty="0"/>
          </a:p>
        </p:txBody>
      </p:sp>
    </p:spTree>
    <p:extLst>
      <p:ext uri="{BB962C8B-B14F-4D97-AF65-F5344CB8AC3E}">
        <p14:creationId xmlns:p14="http://schemas.microsoft.com/office/powerpoint/2010/main" val="381506507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25</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sz="2800" dirty="0"/>
              <a:t>What’s next? HCD PP v2.0? Or HCD </a:t>
            </a:r>
            <a:r>
              <a:rPr lang="en-US" sz="2800" u="sng" dirty="0" err="1"/>
              <a:t>c</a:t>
            </a:r>
            <a:r>
              <a:rPr lang="en-US" sz="2800" dirty="0" err="1"/>
              <a:t>PP</a:t>
            </a:r>
            <a:r>
              <a:rPr lang="en-US" sz="2800" dirty="0"/>
              <a:t> v1.0?</a:t>
            </a:r>
            <a:endParaRPr lang="en-US" altLang="en-US" sz="2600" b="1"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25</a:t>
            </a:fld>
            <a:endParaRPr lang="en-US" altLang="en-US" sz="1100">
              <a:solidFill>
                <a:srgbClr val="FFFFFF"/>
              </a:solidFill>
              <a:latin typeface="Arial" charset="0"/>
              <a:cs typeface="Arial" charset="0"/>
              <a:sym typeface="Arial" charset="0"/>
            </a:endParaRPr>
          </a:p>
        </p:txBody>
      </p:sp>
      <p:sp>
        <p:nvSpPr>
          <p:cNvPr id="11" name="Content Placeholder 2"/>
          <p:cNvSpPr>
            <a:spLocks noGrp="1"/>
          </p:cNvSpPr>
          <p:nvPr>
            <p:ph idx="1"/>
          </p:nvPr>
        </p:nvSpPr>
        <p:spPr>
          <a:xfrm>
            <a:off x="304800" y="1419594"/>
            <a:ext cx="8483600" cy="4676405"/>
          </a:xfrm>
        </p:spPr>
        <p:txBody>
          <a:bodyPr>
            <a:normAutofit fontScale="85000" lnSpcReduction="20000"/>
          </a:bodyPr>
          <a:lstStyle/>
          <a:p>
            <a:r>
              <a:rPr lang="en-US" sz="3100" dirty="0"/>
              <a:t>We have several CC schemes that will support formation of an </a:t>
            </a:r>
            <a:r>
              <a:rPr lang="en-US" sz="3100" dirty="0" err="1"/>
              <a:t>iTC</a:t>
            </a:r>
            <a:endParaRPr lang="en-US" sz="3100" dirty="0"/>
          </a:p>
          <a:p>
            <a:pPr lvl="1"/>
            <a:r>
              <a:rPr lang="en-US" sz="2600" dirty="0"/>
              <a:t>Sweden</a:t>
            </a:r>
          </a:p>
          <a:p>
            <a:pPr lvl="1"/>
            <a:r>
              <a:rPr lang="en-US" sz="2600" dirty="0"/>
              <a:t>Japan</a:t>
            </a:r>
          </a:p>
          <a:p>
            <a:pPr lvl="1"/>
            <a:r>
              <a:rPr lang="en-US" sz="2600" dirty="0"/>
              <a:t>Korea</a:t>
            </a:r>
          </a:p>
          <a:p>
            <a:pPr lvl="1"/>
            <a:r>
              <a:rPr lang="en-US" sz="2600" dirty="0"/>
              <a:t>US (support but with limited resources)</a:t>
            </a:r>
          </a:p>
          <a:p>
            <a:pPr lvl="1"/>
            <a:r>
              <a:rPr lang="en-US" sz="2600" dirty="0"/>
              <a:t>Canada? (this is a new idea, Canada’s DND has begun asking for HCD PP)</a:t>
            </a:r>
          </a:p>
          <a:p>
            <a:r>
              <a:rPr lang="en-US" sz="3100" dirty="0"/>
              <a:t>An HCD PP v2.0 will not resolve problems that lead vendors to certify confirming to both HCD PP and 2600.2</a:t>
            </a:r>
          </a:p>
          <a:p>
            <a:r>
              <a:rPr lang="en-US" sz="3100" dirty="0"/>
              <a:t>We will seek to form an </a:t>
            </a:r>
            <a:r>
              <a:rPr lang="en-US" sz="3100" dirty="0" err="1"/>
              <a:t>iTC</a:t>
            </a:r>
            <a:r>
              <a:rPr lang="en-US" sz="3100" dirty="0"/>
              <a:t> and develop HCD </a:t>
            </a:r>
            <a:r>
              <a:rPr lang="en-US" sz="3100" dirty="0" err="1"/>
              <a:t>cPP</a:t>
            </a:r>
            <a:r>
              <a:rPr lang="en-US" sz="3100" dirty="0"/>
              <a:t> v1.0</a:t>
            </a:r>
          </a:p>
          <a:p>
            <a:endParaRPr lang="en-US" dirty="0"/>
          </a:p>
        </p:txBody>
      </p:sp>
    </p:spTree>
    <p:extLst>
      <p:ext uri="{BB962C8B-B14F-4D97-AF65-F5344CB8AC3E}">
        <p14:creationId xmlns:p14="http://schemas.microsoft.com/office/powerpoint/2010/main" val="320104212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altLang="en-US" dirty="0"/>
              <a:t>Wrap Up/ Next Steps</a:t>
            </a:r>
            <a:br>
              <a:rPr lang="en-US" altLang="en-US" dirty="0"/>
            </a:br>
            <a:r>
              <a:rPr lang="en-US" dirty="0"/>
              <a:t>Potential Topics for HCD </a:t>
            </a:r>
            <a:r>
              <a:rPr lang="en-US" dirty="0" err="1"/>
              <a:t>cPP</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26</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425451" y="1270000"/>
            <a:ext cx="8362950" cy="5232400"/>
          </a:xfrm>
        </p:spPr>
        <p:txBody>
          <a:bodyPr>
            <a:normAutofit fontScale="92500" lnSpcReduction="20000"/>
          </a:bodyPr>
          <a:lstStyle/>
          <a:p>
            <a:r>
              <a:rPr lang="en-US" dirty="0"/>
              <a:t>RSA Key Agreement – when NIST enforces NIST SP 800-131A</a:t>
            </a:r>
          </a:p>
          <a:p>
            <a:r>
              <a:rPr lang="en-US" dirty="0"/>
              <a:t>Audit Log Server Requirements</a:t>
            </a:r>
          </a:p>
          <a:p>
            <a:r>
              <a:rPr lang="en-US" dirty="0"/>
              <a:t>Assurance Activities (AAs) for Key Transport SFR (FCS_COP.1(i))</a:t>
            </a:r>
          </a:p>
          <a:p>
            <a:r>
              <a:rPr lang="en-US" dirty="0"/>
              <a:t>Key Destruction SFR</a:t>
            </a:r>
          </a:p>
          <a:p>
            <a:r>
              <a:rPr lang="en-US" dirty="0"/>
              <a:t>TPMs used in the TOE</a:t>
            </a:r>
          </a:p>
          <a:p>
            <a:r>
              <a:rPr lang="en-US" dirty="0"/>
              <a:t>EAL Claim for HCD PP</a:t>
            </a:r>
          </a:p>
          <a:p>
            <a:r>
              <a:rPr lang="en-US" dirty="0"/>
              <a:t>Password Policies</a:t>
            </a:r>
          </a:p>
          <a:p>
            <a:r>
              <a:rPr lang="en-US" dirty="0"/>
              <a:t>Password Policy Applicability (normal vs. admin users)</a:t>
            </a:r>
          </a:p>
          <a:p>
            <a:r>
              <a:rPr lang="en-US" dirty="0"/>
              <a:t>Wi-Fi Support</a:t>
            </a:r>
          </a:p>
          <a:p>
            <a:r>
              <a:rPr lang="en-US" dirty="0"/>
              <a:t>SNMPv3 Support</a:t>
            </a:r>
          </a:p>
          <a:p>
            <a:r>
              <a:rPr lang="en-US" dirty="0"/>
              <a:t>Kerberos Support</a:t>
            </a:r>
          </a:p>
          <a:p>
            <a:r>
              <a:rPr lang="en-US" dirty="0"/>
              <a:t>S/MIME Support</a:t>
            </a:r>
          </a:p>
          <a:p>
            <a:r>
              <a:rPr lang="en-US" dirty="0"/>
              <a:t>SMBv3 Support</a:t>
            </a:r>
          </a:p>
          <a:p>
            <a:r>
              <a:rPr lang="en-US" dirty="0"/>
              <a:t>Support for TLS 1.3</a:t>
            </a:r>
          </a:p>
          <a:p>
            <a:endParaRPr lang="en-US" dirty="0"/>
          </a:p>
        </p:txBody>
      </p:sp>
    </p:spTree>
    <p:extLst>
      <p:ext uri="{BB962C8B-B14F-4D97-AF65-F5344CB8AC3E}">
        <p14:creationId xmlns:p14="http://schemas.microsoft.com/office/powerpoint/2010/main" val="68711595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sz="2800" dirty="0"/>
              <a:t>International issues</a:t>
            </a:r>
            <a:endParaRPr lang="en-US" altLang="en-US" sz="2600" b="1"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27</a:t>
            </a:fld>
            <a:endParaRPr lang="en-US" altLang="en-US" sz="1100">
              <a:solidFill>
                <a:srgbClr val="FFFFFF"/>
              </a:solidFill>
              <a:latin typeface="Arial" charset="0"/>
              <a:cs typeface="Arial" charset="0"/>
              <a:sym typeface="Arial" charset="0"/>
            </a:endParaRPr>
          </a:p>
        </p:txBody>
      </p:sp>
      <p:sp>
        <p:nvSpPr>
          <p:cNvPr id="11" name="Content Placeholder 2"/>
          <p:cNvSpPr>
            <a:spLocks noGrp="1"/>
          </p:cNvSpPr>
          <p:nvPr>
            <p:ph idx="1"/>
          </p:nvPr>
        </p:nvSpPr>
        <p:spPr>
          <a:xfrm>
            <a:off x="304800" y="1419594"/>
            <a:ext cx="8483600" cy="4676405"/>
          </a:xfrm>
        </p:spPr>
        <p:txBody>
          <a:bodyPr>
            <a:normAutofit/>
          </a:bodyPr>
          <a:lstStyle/>
          <a:p>
            <a:r>
              <a:rPr lang="en-US" sz="3200" dirty="0"/>
              <a:t>HCD PP has a mixture of references to standards, some refer to NIST SPs and others refer to ISO standards</a:t>
            </a:r>
          </a:p>
          <a:p>
            <a:r>
              <a:rPr lang="en-US" sz="3200" dirty="0"/>
              <a:t>We inherited most (all?) of the NIST references from NDPP, so we should be able to look at how they handled it in </a:t>
            </a:r>
            <a:r>
              <a:rPr lang="en-US" sz="3200" dirty="0" err="1"/>
              <a:t>NDcPP</a:t>
            </a:r>
            <a:endParaRPr lang="en-US" sz="3200" dirty="0"/>
          </a:p>
          <a:p>
            <a:r>
              <a:rPr lang="en-US" sz="3200" dirty="0"/>
              <a:t>We did not discuss these in detail</a:t>
            </a:r>
          </a:p>
          <a:p>
            <a:endParaRPr lang="en-US" dirty="0"/>
          </a:p>
        </p:txBody>
      </p:sp>
    </p:spTree>
    <p:extLst>
      <p:ext uri="{BB962C8B-B14F-4D97-AF65-F5344CB8AC3E}">
        <p14:creationId xmlns:p14="http://schemas.microsoft.com/office/powerpoint/2010/main" val="152034630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73742" y="5966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Formation of an </a:t>
            </a:r>
            <a:r>
              <a:rPr lang="en-US" altLang="en-US" sz="2400" dirty="0" err="1"/>
              <a:t>iTC</a:t>
            </a:r>
            <a:r>
              <a:rPr lang="en-US" altLang="en-US" sz="2400" dirty="0"/>
              <a:t> to Generate an HDD </a:t>
            </a:r>
            <a:r>
              <a:rPr lang="en-US" altLang="en-US" sz="2400" dirty="0" err="1"/>
              <a:t>cPP</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33746" y="1523999"/>
            <a:ext cx="8726488" cy="4926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42900" lvl="1" indent="-342900"/>
            <a:r>
              <a:rPr lang="en-US" sz="1900" dirty="0"/>
              <a:t>HDP </a:t>
            </a:r>
            <a:r>
              <a:rPr lang="en-US" sz="1900" dirty="0" err="1"/>
              <a:t>cPP</a:t>
            </a:r>
            <a:r>
              <a:rPr lang="en-US" sz="1900" dirty="0"/>
              <a:t> is needed to address the fact that European countries are requiring “EAL” CC certifications which is forcing some vendors to certify the same MFP twice – once against the HCD PP which has no EAL and once against 2600.2 which is at EAL2 </a:t>
            </a:r>
          </a:p>
          <a:p>
            <a:pPr marL="342900" lvl="1" indent="-342900"/>
            <a:r>
              <a:rPr lang="en-US" sz="1900" dirty="0" err="1"/>
              <a:t>iTC</a:t>
            </a:r>
            <a:r>
              <a:rPr lang="en-US" sz="1900" dirty="0"/>
              <a:t> formation has to be approved by the CCDB (Common Criteria Development Board) which requires two artifacts:</a:t>
            </a:r>
          </a:p>
          <a:p>
            <a:pPr marL="742950" lvl="2" indent="-342900"/>
            <a:r>
              <a:rPr lang="en-US" sz="1900" dirty="0"/>
              <a:t>An ESR (Essential Requirements) document</a:t>
            </a:r>
          </a:p>
          <a:p>
            <a:pPr marL="742950" lvl="2" indent="-342900"/>
            <a:r>
              <a:rPr lang="en-US" sz="1900" dirty="0"/>
              <a:t>Terms of References which addresses how the </a:t>
            </a:r>
            <a:r>
              <a:rPr lang="en-US" sz="1900" dirty="0" err="1"/>
              <a:t>iTC</a:t>
            </a:r>
            <a:r>
              <a:rPr lang="en-US" sz="1900" dirty="0"/>
              <a:t> will function</a:t>
            </a:r>
          </a:p>
          <a:p>
            <a:pPr marL="342900" lvl="1" indent="-342900"/>
            <a:r>
              <a:rPr lang="en-US" sz="1900" dirty="0"/>
              <a:t>We will need to establish at some point a “NIT” process for HCDs </a:t>
            </a:r>
          </a:p>
          <a:p>
            <a:pPr marL="742950" lvl="2" indent="-342900"/>
            <a:r>
              <a:rPr lang="en-US" sz="1900" dirty="0"/>
              <a:t>Means we will set up a subgroup within the TC to address requests for interpretations of the HCD PP.</a:t>
            </a:r>
          </a:p>
        </p:txBody>
      </p:sp>
    </p:spTree>
    <p:extLst>
      <p:ext uri="{BB962C8B-B14F-4D97-AF65-F5344CB8AC3E}">
        <p14:creationId xmlns:p14="http://schemas.microsoft.com/office/powerpoint/2010/main" val="404045636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2400" dirty="0"/>
              <a:t>Expected Timeline for HCD PP v1.1 &amp; Beyond</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2800" dirty="0"/>
              <a:t>Goal for v.1.1 proposal is November 2018</a:t>
            </a:r>
          </a:p>
          <a:p>
            <a:pPr lvl="1"/>
            <a:r>
              <a:rPr lang="en-US" sz="2200" dirty="0"/>
              <a:t>Need to understand the process for getting v1.1 update approved by NIAP and JISEC</a:t>
            </a:r>
          </a:p>
          <a:p>
            <a:r>
              <a:rPr lang="en-US" sz="2800" dirty="0"/>
              <a:t>Start </a:t>
            </a:r>
            <a:r>
              <a:rPr lang="en-US" sz="2800" dirty="0" err="1"/>
              <a:t>iTC</a:t>
            </a:r>
            <a:r>
              <a:rPr lang="en-US" sz="2800" dirty="0"/>
              <a:t> process now with goal of getting </a:t>
            </a:r>
            <a:r>
              <a:rPr lang="en-US" sz="2800" dirty="0" err="1"/>
              <a:t>iTC</a:t>
            </a:r>
            <a:r>
              <a:rPr lang="en-US" sz="2800" dirty="0"/>
              <a:t> approval at October 2018 CCDB meeting</a:t>
            </a:r>
          </a:p>
          <a:p>
            <a:pPr lvl="1"/>
            <a:r>
              <a:rPr lang="en-US" sz="2200" dirty="0"/>
              <a:t>Will have to submit draft ESR and </a:t>
            </a:r>
            <a:r>
              <a:rPr lang="en-US" sz="2200" dirty="0" err="1"/>
              <a:t>ToRs</a:t>
            </a:r>
            <a:r>
              <a:rPr lang="en-US" sz="2200" dirty="0"/>
              <a:t> to the CCDB well ahead of the next CCDB meeting which is the week of Oct 22</a:t>
            </a:r>
            <a:r>
              <a:rPr lang="en-US" sz="2200" baseline="30000" dirty="0"/>
              <a:t>nd</a:t>
            </a:r>
            <a:r>
              <a:rPr lang="en-US" sz="2200" dirty="0"/>
              <a:t> so the CCDB can address the creation of HCD </a:t>
            </a:r>
            <a:r>
              <a:rPr lang="en-US" sz="2200" dirty="0" err="1"/>
              <a:t>iTC</a:t>
            </a:r>
            <a:r>
              <a:rPr lang="en-US" sz="2200" dirty="0"/>
              <a:t> at that meeting</a:t>
            </a:r>
          </a:p>
        </p:txBody>
      </p:sp>
    </p:spTree>
    <p:extLst>
      <p:ext uri="{BB962C8B-B14F-4D97-AF65-F5344CB8AC3E}">
        <p14:creationId xmlns:p14="http://schemas.microsoft.com/office/powerpoint/2010/main" val="254581323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IP policy”.  </a:t>
            </a:r>
          </a:p>
          <a:p>
            <a:pPr marL="782638" lvl="2" indent="-342900" eaLnBrk="1" hangingPunct="1"/>
            <a:r>
              <a:rPr lang="en-US" altLang="en-US" sz="2200" dirty="0"/>
              <a:t>Refer to the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57200" y="46038"/>
            <a:ext cx="7391400" cy="1016000"/>
          </a:xfrm>
        </p:spPr>
        <p:txBody>
          <a:bodyPr rIns="132080"/>
          <a:lstStyle/>
          <a:p>
            <a:pPr eaLnBrk="1" hangingPunct="1"/>
            <a:r>
              <a:rPr lang="en-US" dirty="0"/>
              <a:t>Action items</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1" name="Content Placeholder 2"/>
          <p:cNvSpPr>
            <a:spLocks noGrp="1"/>
          </p:cNvSpPr>
          <p:nvPr>
            <p:ph idx="1"/>
          </p:nvPr>
        </p:nvSpPr>
        <p:spPr>
          <a:xfrm>
            <a:off x="304801" y="1270000"/>
            <a:ext cx="8483599" cy="3599316"/>
          </a:xfrm>
        </p:spPr>
        <p:txBody>
          <a:bodyPr/>
          <a:lstStyle/>
          <a:p>
            <a:r>
              <a:rPr lang="en-US" dirty="0"/>
              <a:t>Contact Dag </a:t>
            </a:r>
            <a:r>
              <a:rPr lang="en-US" dirty="0" err="1"/>
              <a:t>Ströman</a:t>
            </a:r>
            <a:r>
              <a:rPr lang="en-US" dirty="0"/>
              <a:t> about current </a:t>
            </a:r>
            <a:r>
              <a:rPr lang="en-US" dirty="0" err="1"/>
              <a:t>iTC</a:t>
            </a:r>
            <a:r>
              <a:rPr lang="en-US" dirty="0"/>
              <a:t> formation process and ESR content (Brian)</a:t>
            </a:r>
          </a:p>
          <a:p>
            <a:r>
              <a:rPr lang="en-US" dirty="0"/>
              <a:t>Contact Korean CC scheme about </a:t>
            </a:r>
            <a:r>
              <a:rPr lang="en-US" dirty="0" err="1"/>
              <a:t>iTC</a:t>
            </a:r>
            <a:r>
              <a:rPr lang="en-US" dirty="0"/>
              <a:t> support (Kwangwoo)</a:t>
            </a:r>
          </a:p>
          <a:p>
            <a:r>
              <a:rPr lang="en-US" dirty="0"/>
              <a:t>Carefully review the draft HCD PP v1.0.1 to make sure it correctly implements the TDs and Errata #1 (Alan, others?)</a:t>
            </a:r>
          </a:p>
          <a:p>
            <a:r>
              <a:rPr lang="en-US" dirty="0"/>
              <a:t>Contact JISEC (through JBMIA member) about JISEC’s position on NIAP TDs (Alan, through FX)</a:t>
            </a:r>
          </a:p>
          <a:p>
            <a:r>
              <a:rPr lang="en-US" dirty="0"/>
              <a:t>Populate new comments database (Brian)</a:t>
            </a:r>
          </a:p>
          <a:p>
            <a:r>
              <a:rPr lang="en-US" dirty="0"/>
              <a:t>Review and dispose or renew “parking lot” HCDPPv1.0 issues (Brian)</a:t>
            </a:r>
          </a:p>
          <a:p>
            <a:r>
              <a:rPr lang="en-US" dirty="0"/>
              <a:t>Review SFR dependencies (has </a:t>
            </a:r>
            <a:r>
              <a:rPr lang="en-US"/>
              <a:t>not been assigned)</a:t>
            </a:r>
            <a:endParaRPr lang="en-US" dirty="0"/>
          </a:p>
          <a:p>
            <a:r>
              <a:rPr lang="en-US" dirty="0"/>
              <a:t>Research Purge versus Clear (Brian)</a:t>
            </a:r>
          </a:p>
          <a:p>
            <a:endParaRPr lang="en-US" dirty="0">
              <a:solidFill>
                <a:srgbClr val="00B0F0"/>
              </a:solidFill>
            </a:endParaRPr>
          </a:p>
        </p:txBody>
      </p:sp>
    </p:spTree>
    <p:extLst>
      <p:ext uri="{BB962C8B-B14F-4D97-AF65-F5344CB8AC3E}">
        <p14:creationId xmlns:p14="http://schemas.microsoft.com/office/powerpoint/2010/main" val="20118853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31</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57200" y="46038"/>
            <a:ext cx="7391400" cy="1016000"/>
          </a:xfrm>
        </p:spPr>
        <p:txBody>
          <a:bodyPr rIns="132080"/>
          <a:lstStyle/>
          <a:p>
            <a:pPr eaLnBrk="1" hangingPunct="1"/>
            <a:r>
              <a:rPr lang="en-US" altLang="en-US" dirty="0"/>
              <a:t>BACKUP</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31</a:t>
            </a:fld>
            <a:endParaRPr lang="en-US" altLang="en-US" sz="1100">
              <a:solidFill>
                <a:srgbClr val="FFFFFF"/>
              </a:solidFill>
              <a:latin typeface="Arial" charset="0"/>
              <a:cs typeface="Arial" charset="0"/>
              <a:sym typeface="Arial" charset="0"/>
            </a:endParaRPr>
          </a:p>
        </p:txBody>
      </p:sp>
      <p:sp>
        <p:nvSpPr>
          <p:cNvPr id="11" name="Content Placeholder 2"/>
          <p:cNvSpPr>
            <a:spLocks noGrp="1"/>
          </p:cNvSpPr>
          <p:nvPr>
            <p:ph idx="1"/>
          </p:nvPr>
        </p:nvSpPr>
        <p:spPr>
          <a:xfrm>
            <a:off x="304801" y="1481251"/>
            <a:ext cx="8483599" cy="3599316"/>
          </a:xfrm>
        </p:spPr>
        <p:txBody>
          <a:bodyPr/>
          <a:lstStyle/>
          <a:p>
            <a:endParaRPr lang="en-US" dirty="0">
              <a:solidFill>
                <a:srgbClr val="00B0F0"/>
              </a:solidFill>
            </a:endParaRPr>
          </a:p>
        </p:txBody>
      </p:sp>
    </p:spTree>
    <p:extLst>
      <p:ext uri="{BB962C8B-B14F-4D97-AF65-F5344CB8AC3E}">
        <p14:creationId xmlns:p14="http://schemas.microsoft.com/office/powerpoint/2010/main" val="316415505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32</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2018 The Printer Working Group. All rights reserved.</a:t>
            </a:r>
          </a:p>
        </p:txBody>
      </p:sp>
      <p:sp>
        <p:nvSpPr>
          <p:cNvPr id="15367" name="Rectangle 5"/>
          <p:cNvSpPr>
            <a:spLocks noGrp="1" noChangeArrowheads="1"/>
          </p:cNvSpPr>
          <p:nvPr>
            <p:ph type="title"/>
          </p:nvPr>
        </p:nvSpPr>
        <p:spPr>
          <a:xfrm>
            <a:off x="457200" y="46038"/>
            <a:ext cx="7391400" cy="1016000"/>
          </a:xfrm>
        </p:spPr>
        <p:txBody>
          <a:bodyPr rIns="132080"/>
          <a:lstStyle/>
          <a:p>
            <a:pPr eaLnBrk="1" hangingPunct="1"/>
            <a:r>
              <a:rPr lang="en-US" altLang="en-US" dirty="0"/>
              <a:t>BACKUP</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32</a:t>
            </a:fld>
            <a:endParaRPr lang="en-US" altLang="en-US" sz="1100">
              <a:solidFill>
                <a:srgbClr val="FFFFFF"/>
              </a:solidFill>
              <a:latin typeface="Arial" charset="0"/>
              <a:cs typeface="Arial" charset="0"/>
              <a:sym typeface="Arial" charset="0"/>
            </a:endParaRPr>
          </a:p>
        </p:txBody>
      </p:sp>
      <p:sp>
        <p:nvSpPr>
          <p:cNvPr id="11" name="Content Placeholder 2"/>
          <p:cNvSpPr>
            <a:spLocks noGrp="1"/>
          </p:cNvSpPr>
          <p:nvPr>
            <p:ph idx="1"/>
          </p:nvPr>
        </p:nvSpPr>
        <p:spPr>
          <a:xfrm>
            <a:off x="304801" y="1481251"/>
            <a:ext cx="8483599" cy="3599316"/>
          </a:xfrm>
        </p:spPr>
        <p:txBody>
          <a:bodyPr/>
          <a:lstStyle/>
          <a:p>
            <a:endParaRPr lang="en-US" dirty="0">
              <a:solidFill>
                <a:srgbClr val="00B0F0"/>
              </a:solidFill>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a:t>Current HCD Protection Profile Status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r>
              <a:rPr lang="en-US" dirty="0"/>
              <a:t>Seven NIAP Technical Decisions</a:t>
            </a:r>
          </a:p>
          <a:p>
            <a:pPr lvl="1"/>
            <a:r>
              <a:rPr lang="en-US" sz="2000" b="1" dirty="0"/>
              <a:t>TD0299:  </a:t>
            </a:r>
            <a:r>
              <a:rPr lang="en-US" sz="2000" dirty="0"/>
              <a:t>Update FCS_CKM.4 Assurance Activities (Test 2) to properly address when a TOE replaces a key with another valid key </a:t>
            </a:r>
          </a:p>
          <a:p>
            <a:pPr lvl="1"/>
            <a:r>
              <a:rPr lang="en-US" sz="2000" b="1" dirty="0"/>
              <a:t>TD0261: </a:t>
            </a:r>
            <a:r>
              <a:rPr lang="en-US" sz="2000" dirty="0"/>
              <a:t>Replace FCS_CKM.4 in its entirety (including Assurance Activities) to include destruction of keys stored in flash memory.</a:t>
            </a:r>
          </a:p>
          <a:p>
            <a:pPr lvl="1"/>
            <a:r>
              <a:rPr lang="en-US" sz="2000" b="1" dirty="0"/>
              <a:t>TD0253: </a:t>
            </a:r>
            <a:r>
              <a:rPr lang="en-US" sz="2000" dirty="0"/>
              <a:t>Provide an Assurance Activity for FCS_COP.1(i) since there were none before</a:t>
            </a:r>
          </a:p>
          <a:p>
            <a:pPr lvl="1"/>
            <a:r>
              <a:rPr lang="en-US" sz="2000" b="1" dirty="0"/>
              <a:t>TD0219: </a:t>
            </a:r>
            <a:r>
              <a:rPr lang="en-US" sz="2000" dirty="0"/>
              <a:t>NIAP endorsement of the errata contained in </a:t>
            </a:r>
            <a:r>
              <a:rPr lang="en-US" sz="2000" i="1" dirty="0"/>
              <a:t>Protection Profile for Hardcopy Devices – v1.0 Errata #1, June 2017</a:t>
            </a:r>
            <a:endParaRPr lang="en-US" sz="2000" dirty="0"/>
          </a:p>
          <a:p>
            <a:pPr lvl="1"/>
            <a:r>
              <a:rPr lang="en-US" sz="2000" b="1" dirty="0"/>
              <a:t>TD0176: </a:t>
            </a:r>
            <a:r>
              <a:rPr lang="en-US" sz="2000" dirty="0"/>
              <a:t>Modified the App Note and Assurance Activities for this SFR so they now applied to Self-Encrypting Drives</a:t>
            </a:r>
          </a:p>
          <a:p>
            <a:pPr eaLnBrk="1" hangingPunct="1"/>
            <a:endParaRPr lang="en-US" altLang="en-US" dirty="0"/>
          </a:p>
        </p:txBody>
      </p:sp>
    </p:spTree>
    <p:extLst>
      <p:ext uri="{BB962C8B-B14F-4D97-AF65-F5344CB8AC3E}">
        <p14:creationId xmlns:p14="http://schemas.microsoft.com/office/powerpoint/2010/main" val="1784527969"/>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a:t>Current HCD Protection Profile Status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r>
              <a:rPr lang="en-US" dirty="0"/>
              <a:t>Seven Technical Decisions (</a:t>
            </a:r>
            <a:r>
              <a:rPr lang="en-US" dirty="0" err="1"/>
              <a:t>cont</a:t>
            </a:r>
            <a:r>
              <a:rPr lang="en-US" dirty="0"/>
              <a:t>)</a:t>
            </a:r>
          </a:p>
          <a:p>
            <a:pPr lvl="1"/>
            <a:r>
              <a:rPr lang="en-US" sz="2000" b="1" dirty="0"/>
              <a:t>TD0157: </a:t>
            </a:r>
            <a:r>
              <a:rPr lang="en-US" sz="2000" dirty="0"/>
              <a:t>Added a new App Note and modified the Assurance Activity to reflect that fact that for some HCDs administrators are not permitted to manually configure or edit the IPsec Security Policy Database (SPD) and that BYPASS operations are not supported.</a:t>
            </a:r>
          </a:p>
          <a:p>
            <a:pPr lvl="1"/>
            <a:r>
              <a:rPr lang="en-US" sz="2000" b="1" dirty="0"/>
              <a:t>TD0074: </a:t>
            </a:r>
            <a:r>
              <a:rPr lang="en-US" sz="2000" dirty="0"/>
              <a:t>Makes FCS_CKM.1(a) an optional rather than a mandatory requirement and moves the description of that requirement to Appendix C Optional Requirements.</a:t>
            </a:r>
          </a:p>
        </p:txBody>
      </p:sp>
    </p:spTree>
    <p:extLst>
      <p:ext uri="{BB962C8B-B14F-4D97-AF65-F5344CB8AC3E}">
        <p14:creationId xmlns:p14="http://schemas.microsoft.com/office/powerpoint/2010/main" val="292930925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a:t>Current HCD Protection Profile Status – Errata #1</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r>
              <a:rPr lang="en-US" sz="2400" dirty="0"/>
              <a:t>Notation error corrections</a:t>
            </a:r>
          </a:p>
          <a:p>
            <a:pPr lvl="1"/>
            <a:r>
              <a:rPr lang="en-US" sz="1400" b="1" dirty="0"/>
              <a:t>4.3.1 FAU_GEN.1 Audit data generation</a:t>
            </a:r>
            <a:endParaRPr lang="en-US" sz="1400" dirty="0"/>
          </a:p>
          <a:p>
            <a:pPr lvl="1"/>
            <a:r>
              <a:rPr lang="en-US" sz="1400" b="1" dirty="0"/>
              <a:t>4.5.3 FCS_CKM_EXT.4 Extended: Cryptographic Key Material Destruction</a:t>
            </a:r>
            <a:endParaRPr lang="en-US" sz="1400" dirty="0"/>
          </a:p>
          <a:p>
            <a:pPr lvl="1"/>
            <a:r>
              <a:rPr lang="en-US" sz="1400" b="1" dirty="0"/>
              <a:t>4.5.4 FCS_CKM.4 Extended: Cryptographic key destruction</a:t>
            </a:r>
            <a:r>
              <a:rPr lang="en-US" sz="1400" dirty="0"/>
              <a:t> </a:t>
            </a:r>
          </a:p>
          <a:p>
            <a:pPr lvl="1"/>
            <a:r>
              <a:rPr lang="en-US" sz="1400" b="1" dirty="0"/>
              <a:t>4.5.6 FCS_COP.1(b)</a:t>
            </a:r>
            <a:r>
              <a:rPr lang="en-US" sz="1400" dirty="0"/>
              <a:t> </a:t>
            </a:r>
            <a:r>
              <a:rPr lang="en-US" sz="1400" b="1" dirty="0"/>
              <a:t>Cryptographic Operation (for signature generation/verification</a:t>
            </a:r>
            <a:endParaRPr lang="en-US" sz="1400" dirty="0"/>
          </a:p>
          <a:p>
            <a:pPr lvl="1"/>
            <a:r>
              <a:rPr lang="en-US" sz="1400" b="1" dirty="0"/>
              <a:t>4.8.4 FMT_MTD.1 Management of TSF data</a:t>
            </a:r>
            <a:endParaRPr lang="en-US" sz="1400" dirty="0"/>
          </a:p>
          <a:p>
            <a:pPr lvl="1"/>
            <a:r>
              <a:rPr lang="en-US" sz="1400" b="1" dirty="0"/>
              <a:t>4.8.5 FMT_SMF.1 Specification of Management Functions</a:t>
            </a:r>
            <a:endParaRPr lang="en-US" sz="1400" dirty="0"/>
          </a:p>
          <a:p>
            <a:pPr lvl="1"/>
            <a:r>
              <a:rPr lang="en-US" sz="1400" b="1" dirty="0"/>
              <a:t>4.13.1 FTP_ITC.1 Inter-TSF trusted channel</a:t>
            </a:r>
            <a:endParaRPr lang="en-US" sz="1400" dirty="0"/>
          </a:p>
          <a:p>
            <a:pPr lvl="1"/>
            <a:r>
              <a:rPr lang="en-US" sz="1400" b="1" dirty="0"/>
              <a:t>4.13.2 FTP_TRP.1(a) Trusted path (for Administrators)</a:t>
            </a:r>
            <a:endParaRPr lang="en-US" sz="1400" dirty="0"/>
          </a:p>
          <a:p>
            <a:pPr lvl="1"/>
            <a:r>
              <a:rPr lang="en-US" sz="1400" b="1" dirty="0"/>
              <a:t>4.13.2 FTP_TRP.1(b) Trusted path (for Non-administrators)</a:t>
            </a:r>
            <a:endParaRPr lang="en-US" sz="1400" dirty="0"/>
          </a:p>
          <a:p>
            <a:pPr lvl="1"/>
            <a:r>
              <a:rPr lang="en-US" sz="1400" b="1" dirty="0"/>
              <a:t>B1.1 FPT_KYP_EXT.1 Extended: Protection of Key and key Material</a:t>
            </a:r>
            <a:endParaRPr lang="en-US" sz="1400" dirty="0"/>
          </a:p>
          <a:p>
            <a:pPr lvl="1"/>
            <a:r>
              <a:rPr lang="en-US" sz="1400" b="1" dirty="0"/>
              <a:t>D2.5 FCS_COP.1(g)</a:t>
            </a:r>
            <a:r>
              <a:rPr lang="en-US" sz="1400" dirty="0"/>
              <a:t> </a:t>
            </a:r>
            <a:r>
              <a:rPr lang="en-US" sz="1400" b="1" dirty="0"/>
              <a:t>Cryptographic Operation (for keyed-hash message authentication</a:t>
            </a:r>
            <a:endParaRPr lang="en-US" sz="1400" dirty="0"/>
          </a:p>
          <a:p>
            <a:pPr lvl="1"/>
            <a:r>
              <a:rPr lang="en-US" sz="1400" b="1" dirty="0"/>
              <a:t>D4.3 FCS_COP.1(h)</a:t>
            </a:r>
            <a:r>
              <a:rPr lang="en-US" sz="1400" dirty="0"/>
              <a:t> </a:t>
            </a:r>
            <a:r>
              <a:rPr lang="en-US" sz="1400" b="1" dirty="0"/>
              <a:t>Cryptographic Operation (for keyed-hash message authentication</a:t>
            </a:r>
            <a:endParaRPr lang="en-US" sz="1400" dirty="0"/>
          </a:p>
          <a:p>
            <a:pPr lvl="1"/>
            <a:r>
              <a:rPr lang="en-US" sz="1400" b="1" dirty="0"/>
              <a:t>D4.4 FCS_SNI_EXT.1 Extended:</a:t>
            </a:r>
            <a:r>
              <a:rPr lang="en-US" sz="1400" dirty="0"/>
              <a:t> </a:t>
            </a:r>
            <a:r>
              <a:rPr lang="en-US" sz="1400" b="1" dirty="0"/>
              <a:t>Cryptographic Operation (Salt, Nonce, and Initialization Vector Generation) </a:t>
            </a:r>
            <a:r>
              <a:rPr lang="en-US" sz="1400" dirty="0"/>
              <a:t>.</a:t>
            </a:r>
          </a:p>
        </p:txBody>
      </p:sp>
    </p:spTree>
    <p:extLst>
      <p:ext uri="{BB962C8B-B14F-4D97-AF65-F5344CB8AC3E}">
        <p14:creationId xmlns:p14="http://schemas.microsoft.com/office/powerpoint/2010/main" val="142225332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a:t>Current HCD Protection Profile Status – Errata #1</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pPr lvl="1"/>
            <a:r>
              <a:rPr lang="en-US" sz="2500" dirty="0"/>
              <a:t>Extended Components Definition (ECD) Changes</a:t>
            </a:r>
            <a:endParaRPr lang="en-US" sz="3300" dirty="0"/>
          </a:p>
          <a:p>
            <a:pPr marL="1165860" lvl="3" indent="-342900"/>
            <a:r>
              <a:rPr lang="en-US" sz="2000" b="1" dirty="0"/>
              <a:t>A.9.4 FCS_IPSEC_EXT.1 Extended: IPsec selected </a:t>
            </a:r>
            <a:r>
              <a:rPr lang="en-US" sz="2000" dirty="0"/>
              <a:t>– Resolve inconsistency between ECD and FCS_IPSEC_EXT.1.5 SFR</a:t>
            </a:r>
            <a:endParaRPr lang="en-US" sz="2800" dirty="0"/>
          </a:p>
          <a:p>
            <a:pPr marL="1165860" lvl="3" indent="-342900"/>
            <a:r>
              <a:rPr lang="en-US" sz="2000" b="1" dirty="0"/>
              <a:t>A.9.5 FCS_KDF_EXT Extended: Cryptographic Key Derivation </a:t>
            </a:r>
            <a:r>
              <a:rPr lang="en-US" sz="2000" dirty="0"/>
              <a:t>– Add missing rationale</a:t>
            </a:r>
            <a:endParaRPr lang="en-US" sz="2800" dirty="0"/>
          </a:p>
          <a:p>
            <a:pPr marL="1165860" lvl="3" indent="-342900"/>
            <a:r>
              <a:rPr lang="en-US" sz="2000" b="1" dirty="0"/>
              <a:t>A.9.7 FCS_PCC_EXT Extended: Cryptographic Password Construction and Conditioning </a:t>
            </a:r>
            <a:r>
              <a:rPr lang="en-US" sz="2000" dirty="0"/>
              <a:t>– Add missing rationale</a:t>
            </a:r>
            <a:endParaRPr lang="en-US" sz="2800" dirty="0"/>
          </a:p>
          <a:p>
            <a:pPr marL="1165860" lvl="3" indent="-342900"/>
            <a:r>
              <a:rPr lang="en-US" sz="2000" b="1" dirty="0"/>
              <a:t>A.9.10 FCS_SNI_EXT Extended: Cryptographic Operation (Salt, Nonce, and Initialization Vector Generation)  </a:t>
            </a:r>
            <a:r>
              <a:rPr lang="en-US" sz="2000" dirty="0"/>
              <a:t>– Add missing rationale</a:t>
            </a:r>
            <a:endParaRPr lang="en-US" sz="2800" dirty="0"/>
          </a:p>
        </p:txBody>
      </p:sp>
    </p:spTree>
    <p:extLst>
      <p:ext uri="{BB962C8B-B14F-4D97-AF65-F5344CB8AC3E}">
        <p14:creationId xmlns:p14="http://schemas.microsoft.com/office/powerpoint/2010/main" val="159368160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a:t>Current HCD Protection Profile Status – Errata #1</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pPr marL="548640" lvl="2" indent="0">
              <a:buNone/>
            </a:pPr>
            <a:r>
              <a:rPr lang="en-US" sz="2200" dirty="0">
                <a:solidFill>
                  <a:srgbClr val="464653"/>
                </a:solidFill>
              </a:rPr>
              <a:t>Fix SFR Dependencies</a:t>
            </a:r>
            <a:endParaRPr lang="en-US" sz="3000" dirty="0">
              <a:solidFill>
                <a:srgbClr val="464653"/>
              </a:solidFill>
            </a:endParaRPr>
          </a:p>
          <a:p>
            <a:pPr marL="1165860" lvl="3" indent="-342900"/>
            <a:r>
              <a:rPr lang="en-US" sz="2000" b="1" dirty="0"/>
              <a:t>4.5.1 FCS_CKM.1(a)</a:t>
            </a:r>
            <a:r>
              <a:rPr lang="en-US" sz="2000" dirty="0"/>
              <a:t> </a:t>
            </a:r>
            <a:r>
              <a:rPr lang="en-US" sz="2000" b="1" dirty="0"/>
              <a:t>Cryptographic Key Generation (for asymmetric keys)</a:t>
            </a:r>
            <a:endParaRPr lang="en-US" sz="2800" dirty="0"/>
          </a:p>
          <a:p>
            <a:pPr marL="1165860" lvl="3" indent="-342900"/>
            <a:r>
              <a:rPr lang="en-US" sz="2000" b="1" dirty="0"/>
              <a:t>4.5.1 FCS_CKM.1(b)</a:t>
            </a:r>
            <a:r>
              <a:rPr lang="en-US" sz="2000" dirty="0"/>
              <a:t> </a:t>
            </a:r>
            <a:r>
              <a:rPr lang="en-US" sz="2000" b="1" dirty="0"/>
              <a:t>Cryptographic Key Generation (Symmetric Keys)</a:t>
            </a:r>
            <a:endParaRPr lang="en-US" sz="2800" dirty="0"/>
          </a:p>
          <a:p>
            <a:pPr marL="1165860" lvl="3" indent="-342900"/>
            <a:r>
              <a:rPr lang="en-US" sz="2000" b="1" dirty="0"/>
              <a:t>4.5.6 FCS_COP.1(b)</a:t>
            </a:r>
            <a:r>
              <a:rPr lang="en-US" sz="2000" dirty="0"/>
              <a:t> </a:t>
            </a:r>
            <a:r>
              <a:rPr lang="en-US" sz="2000" b="1" dirty="0"/>
              <a:t>Cryptographic Operation (for signature generation/verification</a:t>
            </a:r>
            <a:endParaRPr lang="en-US" sz="2800" dirty="0"/>
          </a:p>
          <a:p>
            <a:pPr marL="1165860" lvl="3" indent="-342900"/>
            <a:r>
              <a:rPr lang="en-US" sz="2000" b="1" dirty="0"/>
              <a:t>4.10.4 FPT_TUD_EXT. Extended: Trusted Update</a:t>
            </a:r>
            <a:r>
              <a:rPr lang="en-US" sz="2000" dirty="0"/>
              <a:t> </a:t>
            </a:r>
            <a:endParaRPr lang="en-US" sz="2800" dirty="0"/>
          </a:p>
          <a:p>
            <a:pPr marL="1165860" lvl="3" indent="-342900"/>
            <a:r>
              <a:rPr lang="en-US" sz="2000" b="1" dirty="0"/>
              <a:t>D2.1 FCS_IPSEC_EXT.1 Extended: IPsec selected</a:t>
            </a:r>
            <a:endParaRPr lang="en-US" sz="2800" dirty="0"/>
          </a:p>
          <a:p>
            <a:pPr marL="1165860" lvl="3" indent="-342900"/>
            <a:r>
              <a:rPr lang="en-US" sz="2000" b="1" dirty="0"/>
              <a:t>D2.2 FCS_TLS_EXT.1 Extended: TLS selected</a:t>
            </a:r>
            <a:endParaRPr lang="en-US" sz="2800" dirty="0"/>
          </a:p>
          <a:p>
            <a:pPr marL="1165860" lvl="3" indent="-342900"/>
            <a:r>
              <a:rPr lang="en-US" sz="2000" b="1" dirty="0"/>
              <a:t>D2.3 FCS_SSH_EXT.1 Extended: SSH selected</a:t>
            </a:r>
            <a:endParaRPr lang="en-US" sz="2800" dirty="0"/>
          </a:p>
          <a:p>
            <a:pPr marL="1165860" lvl="3" indent="-342900"/>
            <a:r>
              <a:rPr lang="en-US" sz="2000" b="1" dirty="0"/>
              <a:t>D2.4 FCS_HTTPS_EXT.1 Extended: HTTPS selected</a:t>
            </a:r>
            <a:endParaRPr lang="en-US" dirty="0"/>
          </a:p>
        </p:txBody>
      </p:sp>
    </p:spTree>
    <p:extLst>
      <p:ext uri="{BB962C8B-B14F-4D97-AF65-F5344CB8AC3E}">
        <p14:creationId xmlns:p14="http://schemas.microsoft.com/office/powerpoint/2010/main" val="60044771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162800" cy="1016000"/>
          </a:xfrm>
        </p:spPr>
        <p:txBody>
          <a:bodyPr rIns="132080"/>
          <a:lstStyle/>
          <a:p>
            <a:pPr eaLnBrk="1" hangingPunct="1"/>
            <a:r>
              <a:rPr lang="en-US" altLang="en-US" dirty="0"/>
              <a:t>Proposed New IPsec Requirements &amp; Associated Assurance Activities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pPr marL="548640" lvl="2" indent="0">
              <a:buNone/>
            </a:pPr>
            <a:r>
              <a:rPr lang="en-US" b="1" dirty="0"/>
              <a:t>FCS_IPSEC_EXT.1.11 </a:t>
            </a:r>
            <a:r>
              <a:rPr lang="en-US" dirty="0"/>
              <a:t>The TSF shall generate the secret value x used in the IKE </a:t>
            </a:r>
            <a:r>
              <a:rPr lang="en-US" dirty="0" err="1"/>
              <a:t>DiffieHellman</a:t>
            </a:r>
            <a:r>
              <a:rPr lang="en-US" dirty="0"/>
              <a:t> key exchange (“x” in </a:t>
            </a:r>
            <a:r>
              <a:rPr lang="en-US" dirty="0" err="1"/>
              <a:t>g^x</a:t>
            </a:r>
            <a:r>
              <a:rPr lang="en-US" dirty="0"/>
              <a:t> mod p) using the random bit generator specified in FCS_RBG_EXT.1, and having a length of at least [</a:t>
            </a:r>
            <a:r>
              <a:rPr lang="en-US" i="1" dirty="0"/>
              <a:t>assignment: (one or more) number(s) of bits that is at least twice the security strength of the negotiated Diffie-Hellman group</a:t>
            </a:r>
            <a:r>
              <a:rPr lang="en-US" dirty="0"/>
              <a:t>] bits.</a:t>
            </a:r>
          </a:p>
          <a:p>
            <a:pPr marL="548640" lvl="2" indent="0">
              <a:buNone/>
            </a:pPr>
            <a:r>
              <a:rPr lang="en-US" b="1" dirty="0"/>
              <a:t>FCS_IPSEC_EXT.1.12 </a:t>
            </a:r>
            <a:r>
              <a:rPr lang="en-US" dirty="0"/>
              <a:t>The TSF shall generate </a:t>
            </a:r>
            <a:r>
              <a:rPr lang="en-US" dirty="0" err="1"/>
              <a:t>nonces</a:t>
            </a:r>
            <a:r>
              <a:rPr lang="en-US" dirty="0"/>
              <a:t> used in [selection: IKEv1, IKEv2] exchanges of length [selection:</a:t>
            </a:r>
            <a:br>
              <a:rPr lang="en-US" dirty="0"/>
            </a:br>
            <a:r>
              <a:rPr lang="en-US" dirty="0"/>
              <a:t>• </a:t>
            </a:r>
            <a:r>
              <a:rPr lang="en-US" i="1" dirty="0"/>
              <a:t>[assignment: security strength associated with the negotiated Diffie-Hellman group];</a:t>
            </a:r>
            <a:br>
              <a:rPr lang="en-US" i="1" dirty="0"/>
            </a:br>
            <a:r>
              <a:rPr lang="en-US" dirty="0"/>
              <a:t>• at least 128 bits in size and at least half the output size of the negotiated pseudorandom function (PRF) hash</a:t>
            </a:r>
            <a:br>
              <a:rPr lang="en-US" dirty="0"/>
            </a:br>
            <a:r>
              <a:rPr lang="en-US" dirty="0"/>
              <a:t>] .</a:t>
            </a:r>
          </a:p>
          <a:p>
            <a:pPr marL="548640" lvl="2" indent="0">
              <a:buNone/>
            </a:pPr>
            <a:endParaRPr lang="en-US" dirty="0"/>
          </a:p>
        </p:txBody>
      </p:sp>
    </p:spTree>
    <p:extLst>
      <p:ext uri="{BB962C8B-B14F-4D97-AF65-F5344CB8AC3E}">
        <p14:creationId xmlns:p14="http://schemas.microsoft.com/office/powerpoint/2010/main" val="174667342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162800" cy="1016000"/>
          </a:xfrm>
        </p:spPr>
        <p:txBody>
          <a:bodyPr rIns="132080"/>
          <a:lstStyle/>
          <a:p>
            <a:pPr eaLnBrk="1" hangingPunct="1"/>
            <a:r>
              <a:rPr lang="en-US" altLang="en-US" dirty="0"/>
              <a:t>Proposed New IPsec Requirements &amp; Associated Assurance Activities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pPr marL="548640" lvl="2" indent="0">
              <a:buNone/>
            </a:pPr>
            <a:r>
              <a:rPr lang="en-US" b="1" dirty="0"/>
              <a:t>FCS_IPSEC_EXT.1.13 </a:t>
            </a:r>
            <a:r>
              <a:rPr lang="en-US" dirty="0"/>
              <a:t>The TSF shall be able to ensure by default that the strength of the symmetric algorithm (in terms of the number of bits in the key) negotiated to protect the [selection: IKEv1 Phase 1, IKEv2 IKE_SA] connection is greater than or equal to the strength of the symmetric algorithm (in terms of the number of bits in the key) negotiated to protect the [selection: IKEv1 Phase 2, IKEv2 CHILD_SA] connection.</a:t>
            </a:r>
          </a:p>
          <a:p>
            <a:pPr marL="548640" lvl="2" indent="0">
              <a:buNone/>
            </a:pPr>
            <a:r>
              <a:rPr lang="en-US" b="1" dirty="0"/>
              <a:t>FCS_IPSEC_EXT.1.14 </a:t>
            </a:r>
            <a:r>
              <a:rPr lang="en-US" dirty="0"/>
              <a:t>The TSF shall only establish a trusted channel if the presented identifier in the received certificate matches the configured reference identifier, where the presented and reference identifiers are of the following types: [selection: IP address, Fully Qualified Domain Name (FQDN), user FQDN, Distinguished Name (DN)] and [selection: no other reference identifier type, [</a:t>
            </a:r>
            <a:r>
              <a:rPr lang="en-US" i="1" dirty="0"/>
              <a:t>assignment: other supported reference identifier types</a:t>
            </a:r>
            <a:r>
              <a:rPr lang="en-US" dirty="0"/>
              <a:t>]].</a:t>
            </a:r>
          </a:p>
          <a:p>
            <a:pPr marL="548640" lvl="2" indent="0">
              <a:buNone/>
            </a:pPr>
            <a:endParaRPr lang="en-US" dirty="0"/>
          </a:p>
        </p:txBody>
      </p:sp>
    </p:spTree>
    <p:extLst>
      <p:ext uri="{BB962C8B-B14F-4D97-AF65-F5344CB8AC3E}">
        <p14:creationId xmlns:p14="http://schemas.microsoft.com/office/powerpoint/2010/main" val="156950342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Currently Vacant</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Document Editors:</a:t>
            </a:r>
          </a:p>
          <a:p>
            <a:pPr marL="782638" lvl="1" eaLnBrk="1" hangingPunct="1">
              <a:buFont typeface="Verdana" charset="0"/>
              <a:buChar char="•"/>
              <a:defRPr/>
            </a:pPr>
            <a:r>
              <a:rPr lang="en-US" altLang="en-US" dirty="0">
                <a:sym typeface="Verdana" charset="0"/>
              </a:rPr>
              <a:t>Ira McDonald (High North): HCD-TNC</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Implicit Requirements in HCD PP Assurance Activities TC Agreed Needed To Be Addressed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pPr marL="280988" lvl="1" indent="-222250"/>
            <a:r>
              <a:rPr lang="en-US" sz="2200" b="1" dirty="0"/>
              <a:t>FMT_SMF.1 Specification of Management Functions</a:t>
            </a:r>
            <a:endParaRPr lang="en-US" sz="2200" dirty="0"/>
          </a:p>
          <a:p>
            <a:pPr marL="339725" lvl="2" indent="0">
              <a:buNone/>
            </a:pPr>
            <a:r>
              <a:rPr lang="en-US" sz="2200" dirty="0"/>
              <a:t>In testing our products against the HCD PP we found that there is an implicit requirement associated with this SFR - </a:t>
            </a:r>
            <a:r>
              <a:rPr lang="en-US" sz="2200" b="1" dirty="0"/>
              <a:t>that all of the security management functions listed for this SFR in the Security Target can be performed by the admin and only by the admin</a:t>
            </a:r>
            <a:r>
              <a:rPr lang="en-US" sz="2200" dirty="0"/>
              <a:t>. The question in whether this implicit requirement should be made explicit.</a:t>
            </a:r>
          </a:p>
          <a:p>
            <a:pPr marL="236538" lvl="2" indent="0">
              <a:buNone/>
            </a:pPr>
            <a:endParaRPr lang="en-US" dirty="0"/>
          </a:p>
        </p:txBody>
      </p:sp>
    </p:spTree>
    <p:extLst>
      <p:ext uri="{BB962C8B-B14F-4D97-AF65-F5344CB8AC3E}">
        <p14:creationId xmlns:p14="http://schemas.microsoft.com/office/powerpoint/2010/main" val="168461210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Implicit Requirements in HCD PP Assurance Activities TC Agreed Needed To Be Addressed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pPr marL="457200" lvl="2" indent="-339725"/>
            <a:r>
              <a:rPr lang="en-US" sz="2200" b="1" dirty="0"/>
              <a:t>FPT_TUD_EXT.1 Extended: Trusted Update </a:t>
            </a:r>
            <a:endParaRPr lang="en-US" sz="3000" dirty="0"/>
          </a:p>
          <a:p>
            <a:pPr marL="457200" lvl="3" indent="0">
              <a:buNone/>
            </a:pPr>
            <a:r>
              <a:rPr lang="en-US" sz="2000" dirty="0"/>
              <a:t>The evaluator shall check to ensure that the verification of the data for updates of the TOE fails using unauthorized data for updates by means of the operation methods specified by the administrator guidance. (The evaluator shall also check those cases where </a:t>
            </a:r>
            <a:r>
              <a:rPr lang="en-US" sz="2000" b="1" dirty="0"/>
              <a:t>hash verification mechanism</a:t>
            </a:r>
            <a:r>
              <a:rPr lang="en-US" sz="2000" dirty="0"/>
              <a:t> and digital signature verification mechanism fail.)</a:t>
            </a:r>
            <a:endParaRPr lang="en-US" sz="2800" dirty="0"/>
          </a:p>
          <a:p>
            <a:pPr marL="457200" lvl="3" indent="0">
              <a:buNone/>
            </a:pPr>
            <a:r>
              <a:rPr lang="en-US" sz="2000" dirty="0"/>
              <a:t>This isn’t a requirement; rather it is an inconsistency in this test assurance activity because testing for hash verification mechanism failure should only be required if ‘publish hash’ is selected in </a:t>
            </a:r>
            <a:r>
              <a:rPr lang="en-US" sz="2000" b="1" dirty="0"/>
              <a:t>FPT_TUD_EXT.1.3</a:t>
            </a:r>
            <a:endParaRPr lang="en-US" sz="2200" dirty="0"/>
          </a:p>
          <a:p>
            <a:pPr marL="236538" lvl="2" indent="0">
              <a:buNone/>
            </a:pPr>
            <a:endParaRPr lang="en-US" dirty="0"/>
          </a:p>
        </p:txBody>
      </p:sp>
    </p:spTree>
    <p:extLst>
      <p:ext uri="{BB962C8B-B14F-4D97-AF65-F5344CB8AC3E}">
        <p14:creationId xmlns:p14="http://schemas.microsoft.com/office/powerpoint/2010/main" val="319456131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Implicit Requirements in HCD PP Assurance Activities TC Agreed Needed To Be Addressed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pPr marL="339725" lvl="1" indent="-339725"/>
            <a:r>
              <a:rPr lang="en-US" b="1" dirty="0"/>
              <a:t>FAU_SAR.1 Audit review</a:t>
            </a:r>
            <a:endParaRPr lang="en-US" dirty="0"/>
          </a:p>
          <a:p>
            <a:pPr marL="339725" lvl="2" indent="0">
              <a:buNone/>
            </a:pPr>
            <a:r>
              <a:rPr lang="en-US" dirty="0"/>
              <a:t>Check to ensure that no users other than </a:t>
            </a:r>
            <a:r>
              <a:rPr lang="en-US" b="1" dirty="0"/>
              <a:t>authorized users</a:t>
            </a:r>
            <a:r>
              <a:rPr lang="en-US" dirty="0"/>
              <a:t> can retrieve audit records.</a:t>
            </a:r>
          </a:p>
          <a:p>
            <a:pPr marL="339725" lvl="2" indent="0">
              <a:spcAft>
                <a:spcPts val="1200"/>
              </a:spcAft>
              <a:buNone/>
            </a:pPr>
            <a:r>
              <a:rPr lang="en-US" dirty="0"/>
              <a:t>This is an inconsistency with the actual SFR that require that only ‘</a:t>
            </a:r>
            <a:r>
              <a:rPr lang="en-US" b="1" dirty="0"/>
              <a:t>an Administrator’ </a:t>
            </a:r>
            <a:r>
              <a:rPr lang="en-US" dirty="0"/>
              <a:t>can retrieve the audit records</a:t>
            </a:r>
            <a:r>
              <a:rPr lang="en-US" b="1" dirty="0"/>
              <a:t>. </a:t>
            </a:r>
          </a:p>
          <a:p>
            <a:pPr marL="339725" lvl="1" indent="-339725"/>
            <a:r>
              <a:rPr lang="en-US" b="1" dirty="0"/>
              <a:t>FAU_STG.4  Prevention of audit data loss</a:t>
            </a:r>
            <a:endParaRPr lang="en-US" dirty="0"/>
          </a:p>
          <a:p>
            <a:pPr marL="547688" lvl="2" indent="-207963">
              <a:buNone/>
            </a:pPr>
            <a:r>
              <a:rPr lang="en-US" dirty="0"/>
              <a:t>Perform the following tests: </a:t>
            </a:r>
          </a:p>
          <a:p>
            <a:pPr marL="693738" lvl="2" indent="-354013"/>
            <a:r>
              <a:rPr lang="en-US" dirty="0"/>
              <a:t>Generates auditable events after the capacity of audit records becomes full by generating auditable events in accordance with the operational guidance. </a:t>
            </a:r>
          </a:p>
          <a:p>
            <a:pPr marL="693738" lvl="2" indent="-354013"/>
            <a:r>
              <a:rPr lang="en-US" dirty="0"/>
              <a:t>Check to ensure that the processing defined in the SFR is appropriately performed to audit records.</a:t>
            </a:r>
          </a:p>
          <a:p>
            <a:pPr marL="339725" lvl="2" indent="0">
              <a:buNone/>
            </a:pPr>
            <a:r>
              <a:rPr lang="en-US" dirty="0"/>
              <a:t>There is an implicit test assurance activity that should be explicitly stated that you should test that when the audit log gets full the selected action(s) like overwriting the oldest audit log entries stated in the ST for </a:t>
            </a:r>
            <a:r>
              <a:rPr lang="en-US" b="1" dirty="0"/>
              <a:t>FAU_STG.4.1 </a:t>
            </a:r>
            <a:r>
              <a:rPr lang="en-US" dirty="0"/>
              <a:t>are performed</a:t>
            </a:r>
          </a:p>
          <a:p>
            <a:pPr marL="236538" lvl="2" indent="0">
              <a:buNone/>
            </a:pPr>
            <a:endParaRPr lang="en-US" dirty="0"/>
          </a:p>
        </p:txBody>
      </p:sp>
    </p:spTree>
    <p:extLst>
      <p:ext uri="{BB962C8B-B14F-4D97-AF65-F5344CB8AC3E}">
        <p14:creationId xmlns:p14="http://schemas.microsoft.com/office/powerpoint/2010/main" val="3739375356"/>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Implicit Requirements in HCD PP Assurance Activities TC Agreed Needed To Be Addressed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pPr marL="339725" lvl="1" indent="-339725"/>
            <a:r>
              <a:rPr lang="en-US" sz="2500" b="1" dirty="0"/>
              <a:t>FCS_IPSEC_EXT.1.8</a:t>
            </a:r>
            <a:endParaRPr lang="en-US" sz="3300" dirty="0"/>
          </a:p>
          <a:p>
            <a:pPr marL="339725" lvl="2" indent="0">
              <a:buNone/>
            </a:pPr>
            <a:r>
              <a:rPr lang="en-US" dirty="0"/>
              <a:t>Each of the following tests shall be performed for each version of IKE selected in the FCS_IPSEC_EXT.1.5 protocol selection:</a:t>
            </a:r>
          </a:p>
          <a:p>
            <a:pPr marL="693738" lvl="2" indent="-354013"/>
            <a:r>
              <a:rPr lang="en-US" dirty="0"/>
              <a:t>(Conditional): Configure a maximum lifetime in terms of the # of packets (or bytes) allowed following the operational guidance. Establish an SA and determine that once the allowed # of packets (or bytes) </a:t>
            </a:r>
            <a:r>
              <a:rPr lang="en-US" b="1" dirty="0"/>
              <a:t>through this SA is exceeded, the connection is renegotiated</a:t>
            </a:r>
            <a:r>
              <a:rPr lang="en-US" dirty="0"/>
              <a:t>. </a:t>
            </a:r>
          </a:p>
          <a:p>
            <a:pPr marL="339725" lvl="2" indent="0">
              <a:buNone/>
            </a:pPr>
            <a:r>
              <a:rPr lang="en-US" dirty="0"/>
              <a:t>The fact that when an SA is established and that once the allowed # of packets (or bytes) through this SA is exceeded, the connection is renegotiated may be an implicit requirement for IPsec</a:t>
            </a:r>
          </a:p>
          <a:p>
            <a:pPr marL="236538" lvl="2" indent="0">
              <a:buNone/>
            </a:pPr>
            <a:endParaRPr lang="en-US" dirty="0"/>
          </a:p>
        </p:txBody>
      </p:sp>
    </p:spTree>
    <p:extLst>
      <p:ext uri="{BB962C8B-B14F-4D97-AF65-F5344CB8AC3E}">
        <p14:creationId xmlns:p14="http://schemas.microsoft.com/office/powerpoint/2010/main" val="1815596885"/>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2400" dirty="0"/>
              <a:t>Implicit Requirements in HCD PP Assurance Activities TC Agreed Needed To Be Addressed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189038"/>
            <a:ext cx="8331200" cy="5257800"/>
          </a:xfrm>
        </p:spPr>
        <p:txBody>
          <a:bodyPr rIns="132080"/>
          <a:lstStyle/>
          <a:p>
            <a:pPr marL="339725" lvl="1" indent="-339725"/>
            <a:r>
              <a:rPr lang="en-US" sz="2500" b="1" dirty="0"/>
              <a:t>FCS_IPSEC_EXT.1.10</a:t>
            </a:r>
            <a:endParaRPr lang="en-US" sz="3300" dirty="0"/>
          </a:p>
          <a:p>
            <a:pPr marL="339725" lvl="2" indent="0">
              <a:buNone/>
            </a:pPr>
            <a:r>
              <a:rPr lang="en-US" sz="2200" dirty="0"/>
              <a:t>For each supported signature algorithm, test that peer</a:t>
            </a:r>
            <a:r>
              <a:rPr lang="en-US" sz="2200" i="1" dirty="0"/>
              <a:t> </a:t>
            </a:r>
            <a:r>
              <a:rPr lang="en-US" sz="2200" dirty="0"/>
              <a:t>authentication using that algorithm can be successfully achieved and </a:t>
            </a:r>
            <a:r>
              <a:rPr lang="en-US" sz="2200" b="1" dirty="0"/>
              <a:t>results in the successful establishment of a connection</a:t>
            </a:r>
            <a:r>
              <a:rPr lang="en-US" sz="2200" dirty="0"/>
              <a:t>.</a:t>
            </a:r>
            <a:endParaRPr lang="en-US" sz="3000" dirty="0"/>
          </a:p>
          <a:p>
            <a:pPr marL="339725" lvl="2" indent="0">
              <a:buNone/>
            </a:pPr>
            <a:r>
              <a:rPr lang="en-US" sz="2200" dirty="0"/>
              <a:t>The fact that peer</a:t>
            </a:r>
            <a:r>
              <a:rPr lang="en-US" sz="2200" i="1" dirty="0"/>
              <a:t> </a:t>
            </a:r>
            <a:r>
              <a:rPr lang="en-US" sz="2200" dirty="0"/>
              <a:t>authentication using a supported algorithm can be successfully achieved and results in the successful establishment of a connection may be an implicit requirement for IPsec </a:t>
            </a:r>
            <a:endParaRPr lang="en-US" sz="3000" dirty="0"/>
          </a:p>
          <a:p>
            <a:pPr marL="236538" lvl="2" indent="0">
              <a:buNone/>
            </a:pPr>
            <a:endParaRPr lang="en-US" dirty="0"/>
          </a:p>
        </p:txBody>
      </p:sp>
    </p:spTree>
    <p:extLst>
      <p:ext uri="{BB962C8B-B14F-4D97-AF65-F5344CB8AC3E}">
        <p14:creationId xmlns:p14="http://schemas.microsoft.com/office/powerpoint/2010/main" val="15973702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Summary of Apr 25 &amp; May 8 </a:t>
            </a:r>
            <a:br>
              <a:rPr lang="en-US" altLang="en-US" dirty="0"/>
            </a:br>
            <a:r>
              <a:rPr lang="en-US" altLang="en-US" dirty="0"/>
              <a:t>HCD Technical Committee Meetings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97669" y="1481251"/>
            <a:ext cx="8474075" cy="3599316"/>
          </a:xfrm>
        </p:spPr>
        <p:txBody>
          <a:bodyPr>
            <a:normAutofit/>
          </a:bodyPr>
          <a:lstStyle/>
          <a:p>
            <a:pPr marL="39688" indent="0">
              <a:buNone/>
            </a:pPr>
            <a:r>
              <a:rPr lang="en-US" dirty="0"/>
              <a:t>April 25, 2018 HCD TECHNICAL COMMITTEE MEETING AGENDA</a:t>
            </a:r>
          </a:p>
          <a:p>
            <a:r>
              <a:rPr lang="en-US" dirty="0"/>
              <a:t>Agenda Review and Introductions</a:t>
            </a:r>
          </a:p>
          <a:p>
            <a:r>
              <a:rPr lang="en-US" dirty="0"/>
              <a:t>Current HCD PP Status</a:t>
            </a:r>
          </a:p>
          <a:p>
            <a:r>
              <a:rPr lang="en-US" dirty="0"/>
              <a:t>Proposed Changes to HCD v1.0</a:t>
            </a:r>
          </a:p>
          <a:p>
            <a:pPr lvl="1"/>
            <a:r>
              <a:rPr lang="en-US" sz="2200" dirty="0"/>
              <a:t>Suggested HCD PP v1.1 Updates</a:t>
            </a:r>
          </a:p>
          <a:p>
            <a:pPr lvl="1"/>
            <a:r>
              <a:rPr lang="en-US" sz="2200" dirty="0"/>
              <a:t>Areas for Future Updates</a:t>
            </a:r>
          </a:p>
          <a:p>
            <a:r>
              <a:rPr lang="en-US" dirty="0"/>
              <a:t>Other Topics “from the room”</a:t>
            </a:r>
          </a:p>
        </p:txBody>
      </p:sp>
    </p:spTree>
    <p:extLst>
      <p:ext uri="{BB962C8B-B14F-4D97-AF65-F5344CB8AC3E}">
        <p14:creationId xmlns:p14="http://schemas.microsoft.com/office/powerpoint/2010/main" val="329711768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Summary of Apr 25 &amp; May 8 </a:t>
            </a:r>
            <a:br>
              <a:rPr lang="en-US" altLang="en-US" dirty="0"/>
            </a:br>
            <a:r>
              <a:rPr lang="en-US" altLang="en-US" dirty="0"/>
              <a:t>HCD Technical Committee Meetings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474075" cy="3599316"/>
          </a:xfrm>
        </p:spPr>
        <p:txBody>
          <a:bodyPr>
            <a:noAutofit/>
          </a:bodyPr>
          <a:lstStyle/>
          <a:p>
            <a:pPr marL="39688" indent="0">
              <a:buNone/>
            </a:pPr>
            <a:r>
              <a:rPr lang="en-US" dirty="0"/>
              <a:t>May 8, 2018 HCD TECHNICAL COMMITTEE MEETING AGENDA</a:t>
            </a:r>
          </a:p>
          <a:p>
            <a:r>
              <a:rPr lang="en-US" dirty="0"/>
              <a:t>Welcome, introductions, logistics, agenda setting</a:t>
            </a:r>
          </a:p>
          <a:p>
            <a:r>
              <a:rPr lang="en-US" dirty="0"/>
              <a:t>Planning topics:</a:t>
            </a:r>
          </a:p>
          <a:p>
            <a:pPr lvl="1"/>
            <a:r>
              <a:rPr lang="en-US" sz="2200" dirty="0"/>
              <a:t>What’s should be HCD PP v1.1? Does it need to be evaluated?</a:t>
            </a:r>
          </a:p>
          <a:p>
            <a:pPr lvl="1"/>
            <a:r>
              <a:rPr lang="en-US" sz="2200" dirty="0"/>
              <a:t>What’s after that? PPv2.0 or </a:t>
            </a:r>
            <a:r>
              <a:rPr lang="en-US" sz="2200" b="1" dirty="0" err="1"/>
              <a:t>c</a:t>
            </a:r>
            <a:r>
              <a:rPr lang="en-US" sz="2200" dirty="0" err="1"/>
              <a:t>PP</a:t>
            </a:r>
            <a:r>
              <a:rPr lang="en-US" sz="2200" dirty="0"/>
              <a:t> v1.0?</a:t>
            </a:r>
          </a:p>
          <a:p>
            <a:pPr lvl="1"/>
            <a:r>
              <a:rPr lang="en-US" sz="2200" dirty="0"/>
              <a:t>International issues (v. NIST, and v. EALs)</a:t>
            </a:r>
          </a:p>
          <a:p>
            <a:pPr lvl="1"/>
            <a:r>
              <a:rPr lang="en-US" sz="2200" dirty="0"/>
              <a:t>Expected timeline </a:t>
            </a:r>
          </a:p>
          <a:p>
            <a:r>
              <a:rPr lang="en-US" dirty="0"/>
              <a:t>Technical topics:</a:t>
            </a:r>
          </a:p>
          <a:p>
            <a:pPr lvl="1"/>
            <a:r>
              <a:rPr lang="en-US" sz="2200" dirty="0"/>
              <a:t>Establishing a baseline HCDPP+TDs</a:t>
            </a:r>
          </a:p>
          <a:p>
            <a:pPr lvl="1"/>
            <a:r>
              <a:rPr lang="en-US" sz="2200" dirty="0"/>
              <a:t>Review items and outcomes from Trondheim meeting</a:t>
            </a:r>
          </a:p>
          <a:p>
            <a:pPr lvl="1"/>
            <a:r>
              <a:rPr lang="en-US" sz="2200" dirty="0"/>
              <a:t>Other technical issues</a:t>
            </a:r>
          </a:p>
          <a:p>
            <a:r>
              <a:rPr lang="en-US" dirty="0"/>
              <a:t>Causeway intro</a:t>
            </a:r>
          </a:p>
        </p:txBody>
      </p:sp>
    </p:spTree>
    <p:extLst>
      <p:ext uri="{BB962C8B-B14F-4D97-AF65-F5344CB8AC3E}">
        <p14:creationId xmlns:p14="http://schemas.microsoft.com/office/powerpoint/2010/main" val="326973879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a:t>Current HCD Protection Profile Status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r>
              <a:rPr lang="en-US" sz="2000" dirty="0"/>
              <a:t>Developed by the MFP Technical Committee</a:t>
            </a:r>
          </a:p>
          <a:p>
            <a:r>
              <a:rPr lang="en-US" sz="2000" dirty="0"/>
              <a:t>Approved by US and Japanese Schemes in Sep 2015</a:t>
            </a:r>
          </a:p>
          <a:p>
            <a:r>
              <a:rPr lang="en-US" sz="2000" dirty="0"/>
              <a:t>Effective immediately in the US; Effectiveness status in Japan is up to individual vendors</a:t>
            </a:r>
          </a:p>
          <a:p>
            <a:pPr lvl="1"/>
            <a:r>
              <a:rPr lang="en-US" dirty="0"/>
              <a:t>Have been MFPs certified in both US and Japan against the HCD PP</a:t>
            </a:r>
          </a:p>
          <a:p>
            <a:r>
              <a:rPr lang="en-US" sz="2000" dirty="0"/>
              <a:t>PP Certified by Japanese Scheme in July 2017</a:t>
            </a:r>
          </a:p>
          <a:p>
            <a:pPr lvl="1"/>
            <a:r>
              <a:rPr lang="en-US" dirty="0"/>
              <a:t>Issued Errata #1 with mostly editorial changes to HCD PP</a:t>
            </a:r>
          </a:p>
          <a:p>
            <a:r>
              <a:rPr lang="en-US" sz="2000" dirty="0"/>
              <a:t>NIAP direction on what Assurance Activities in the PP can be met by using FIPS-certified modules (Policy 5) is being updated in July 2018 </a:t>
            </a:r>
          </a:p>
          <a:p>
            <a:pPr lvl="1"/>
            <a:r>
              <a:rPr lang="en-US" altLang="en-US" dirty="0"/>
              <a:t>NIAP indicated not to expect any “significant” changes</a:t>
            </a:r>
          </a:p>
          <a:p>
            <a:r>
              <a:rPr lang="en-US" altLang="en-US" sz="2000" dirty="0"/>
              <a:t>Early draft HCD PP v1.1 created that </a:t>
            </a:r>
            <a:r>
              <a:rPr lang="en-US" sz="2000" dirty="0"/>
              <a:t>implements the NIAP Technical Decisions against the HCD PP and Errata #1</a:t>
            </a:r>
            <a:endParaRPr lang="en-US" altLang="en-US" sz="2000" dirty="0"/>
          </a:p>
          <a:p>
            <a:pPr eaLnBrk="1" hangingPunct="1"/>
            <a:endParaRPr lang="en-US" altLang="en-US" dirty="0"/>
          </a:p>
        </p:txBody>
      </p:sp>
    </p:spTree>
    <p:extLst>
      <p:ext uri="{BB962C8B-B14F-4D97-AF65-F5344CB8AC3E}">
        <p14:creationId xmlns:p14="http://schemas.microsoft.com/office/powerpoint/2010/main" val="221699624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239000" cy="1016000"/>
          </a:xfrm>
        </p:spPr>
        <p:txBody>
          <a:bodyPr rIns="132080"/>
          <a:lstStyle/>
          <a:p>
            <a:pPr eaLnBrk="1" hangingPunct="1"/>
            <a:r>
              <a:rPr lang="en-US" dirty="0"/>
              <a:t>What should be in HCD PP v1.1?</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r>
              <a:rPr lang="en-US" sz="1800" dirty="0"/>
              <a:t>We are looking at several sets of changes for future HCD PPs:</a:t>
            </a:r>
          </a:p>
          <a:p>
            <a:pPr marL="914400" lvl="1" indent="-457200">
              <a:buFont typeface="+mj-lt"/>
              <a:buAutoNum type="arabicPeriod"/>
            </a:pPr>
            <a:r>
              <a:rPr lang="en-US" sz="1600" dirty="0"/>
              <a:t>Roll-up of NIAP TDs and JISEC Errata</a:t>
            </a:r>
          </a:p>
          <a:p>
            <a:pPr marL="914400" lvl="1" indent="-457200">
              <a:buFont typeface="+mj-lt"/>
              <a:buAutoNum type="arabicPeriod"/>
            </a:pPr>
            <a:r>
              <a:rPr lang="en-US" sz="1600" dirty="0"/>
              <a:t>Minor corrections for inconsistencies, misplaced requirements, etc.</a:t>
            </a:r>
          </a:p>
          <a:p>
            <a:pPr marL="914400" lvl="1" indent="-457200">
              <a:buFont typeface="+mj-lt"/>
              <a:buAutoNum type="arabicPeriod"/>
            </a:pPr>
            <a:r>
              <a:rPr lang="en-US" sz="1600" dirty="0" err="1"/>
              <a:t>NDcPP</a:t>
            </a:r>
            <a:r>
              <a:rPr lang="en-US" sz="1600" dirty="0"/>
              <a:t> Version 2.0 – SFRs common with the HCD PP</a:t>
            </a:r>
          </a:p>
          <a:p>
            <a:pPr marL="914400" lvl="1" indent="-457200">
              <a:buFont typeface="+mj-lt"/>
              <a:buAutoNum type="arabicPeriod"/>
            </a:pPr>
            <a:r>
              <a:rPr lang="en-US" sz="1600" dirty="0"/>
              <a:t>FDE AA and EE </a:t>
            </a:r>
            <a:r>
              <a:rPr lang="en-US" sz="1600" dirty="0" err="1"/>
              <a:t>cPP</a:t>
            </a:r>
            <a:r>
              <a:rPr lang="en-US" sz="1600" dirty="0"/>
              <a:t> Version 2.0 - SFRs common with the HCD PP</a:t>
            </a:r>
          </a:p>
          <a:p>
            <a:pPr marL="914400" lvl="1" indent="-457200">
              <a:buFont typeface="+mj-lt"/>
              <a:buAutoNum type="arabicPeriod"/>
            </a:pPr>
            <a:r>
              <a:rPr lang="en-US" sz="1600" dirty="0"/>
              <a:t>NIAP Technical Decisions for </a:t>
            </a:r>
            <a:r>
              <a:rPr lang="en-US" sz="1600" dirty="0" err="1"/>
              <a:t>NDcPP</a:t>
            </a:r>
            <a:r>
              <a:rPr lang="en-US" sz="1600" dirty="0"/>
              <a:t>, FDE AA </a:t>
            </a:r>
            <a:r>
              <a:rPr lang="en-US" sz="1600" dirty="0" err="1"/>
              <a:t>cPP</a:t>
            </a:r>
            <a:r>
              <a:rPr lang="en-US" sz="1600" dirty="0"/>
              <a:t> and FDE EE </a:t>
            </a:r>
            <a:r>
              <a:rPr lang="en-US" sz="1600" dirty="0" err="1"/>
              <a:t>cPP</a:t>
            </a:r>
            <a:endParaRPr lang="en-US" sz="1600" dirty="0"/>
          </a:p>
          <a:p>
            <a:pPr marL="914400" lvl="1" indent="-457200">
              <a:buFont typeface="+mj-lt"/>
              <a:buAutoNum type="arabicPeriod"/>
            </a:pPr>
            <a:r>
              <a:rPr lang="en-US" sz="1600" dirty="0"/>
              <a:t>Areas where the HCD PP Assurance Activities may have provided unintended functional requirements</a:t>
            </a:r>
          </a:p>
          <a:p>
            <a:pPr marL="914400" lvl="1" indent="-457200">
              <a:buFont typeface="+mj-lt"/>
              <a:buAutoNum type="arabicPeriod"/>
            </a:pPr>
            <a:r>
              <a:rPr lang="en-US" sz="1600" dirty="0"/>
              <a:t>Inconsistencies in Key Management Description (KMD) Requirements </a:t>
            </a:r>
          </a:p>
          <a:p>
            <a:pPr marL="914400" lvl="1" indent="-457200">
              <a:buFont typeface="+mj-lt"/>
              <a:buAutoNum type="arabicPeriod"/>
            </a:pPr>
            <a:r>
              <a:rPr lang="en-US" sz="1600" dirty="0"/>
              <a:t>Inconsistencies found by Japanese Labs &amp; Vendors</a:t>
            </a:r>
          </a:p>
          <a:p>
            <a:pPr marL="914400" lvl="1" indent="-457200">
              <a:buFont typeface="+mj-lt"/>
              <a:buAutoNum type="arabicPeriod"/>
            </a:pPr>
            <a:r>
              <a:rPr lang="en-US" sz="1600" dirty="0"/>
              <a:t>Internationalization (i.e., replace or augment NIST standards with ISO)</a:t>
            </a:r>
          </a:p>
          <a:p>
            <a:r>
              <a:rPr lang="en-US" sz="1800" dirty="0"/>
              <a:t>The general consensus is to:</a:t>
            </a:r>
          </a:p>
          <a:p>
            <a:pPr lvl="1"/>
            <a:r>
              <a:rPr lang="en-US" sz="1600" dirty="0"/>
              <a:t>Include #1 and #2 in HCD PP v1.1</a:t>
            </a:r>
          </a:p>
          <a:p>
            <a:pPr lvl="1"/>
            <a:r>
              <a:rPr lang="en-US" sz="1600" dirty="0"/>
              <a:t>Defer #3 </a:t>
            </a:r>
            <a:r>
              <a:rPr lang="en-US" sz="1600" dirty="0">
                <a:sym typeface="Wingdings" panose="05000000000000000000" pitchFamily="2" charset="2"/>
              </a:rPr>
              <a:t></a:t>
            </a:r>
            <a:r>
              <a:rPr lang="en-US" sz="1600" dirty="0"/>
              <a:t> #9 to be included in an HCD </a:t>
            </a:r>
            <a:r>
              <a:rPr lang="en-US" sz="1600" u="sng" dirty="0" err="1"/>
              <a:t>c</a:t>
            </a:r>
            <a:r>
              <a:rPr lang="en-US" sz="1600" dirty="0" err="1"/>
              <a:t>PP</a:t>
            </a:r>
            <a:endParaRPr lang="en-US" sz="1600" dirty="0"/>
          </a:p>
          <a:p>
            <a:r>
              <a:rPr lang="en-US" sz="1800" dirty="0"/>
              <a:t>Key decision is that we want to go to an HCD </a:t>
            </a:r>
            <a:r>
              <a:rPr lang="en-US" sz="1800" dirty="0" err="1"/>
              <a:t>cPP</a:t>
            </a:r>
            <a:r>
              <a:rPr lang="en-US" sz="1800" dirty="0"/>
              <a:t> after HCD PP v1.1 rather than develop an HCD PP v2.0</a:t>
            </a:r>
          </a:p>
        </p:txBody>
      </p:sp>
    </p:spTree>
    <p:extLst>
      <p:ext uri="{BB962C8B-B14F-4D97-AF65-F5344CB8AC3E}">
        <p14:creationId xmlns:p14="http://schemas.microsoft.com/office/powerpoint/2010/main" val="157221054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2018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2400" dirty="0"/>
              <a:t>Establishing a Baseline HCD PP + TDs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txBox="1">
            <a:spLocks/>
          </p:cNvSpPr>
          <p:nvPr/>
        </p:nvSpPr>
        <p:spPr bwMode="auto">
          <a:xfrm>
            <a:off x="258097" y="1270000"/>
            <a:ext cx="8726488"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2400" dirty="0"/>
              <a:t>A draft HCD PP “v1.0.1” has been prepared, implementing the NIAP TDs and JISEC Errata</a:t>
            </a:r>
          </a:p>
          <a:p>
            <a:r>
              <a:rPr lang="en-US" sz="2400" dirty="0"/>
              <a:t>After someone checks the accuracy of the implementation, we can use it as a baseline for proposing further updates</a:t>
            </a:r>
          </a:p>
          <a:p>
            <a:r>
              <a:rPr lang="en-US" sz="2400" dirty="0"/>
              <a:t>There is an open question of whether JISEC approved all NIAP TDs</a:t>
            </a:r>
          </a:p>
        </p:txBody>
      </p:sp>
    </p:spTree>
    <p:extLst>
      <p:ext uri="{BB962C8B-B14F-4D97-AF65-F5344CB8AC3E}">
        <p14:creationId xmlns:p14="http://schemas.microsoft.com/office/powerpoint/2010/main" val="981695391"/>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Pages>0</Pages>
  <Words>5148</Words>
  <Characters>0</Characters>
  <Application>Microsoft Office PowerPoint</Application>
  <PresentationFormat>On-screen Show (4:3)</PresentationFormat>
  <Lines>0</Lines>
  <Paragraphs>495</Paragraphs>
  <Slides>44</Slides>
  <Notes>40</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44</vt:i4>
      </vt:variant>
    </vt:vector>
  </HeadingPairs>
  <TitlesOfParts>
    <vt:vector size="55" baseType="lpstr">
      <vt:lpstr>Arial</vt:lpstr>
      <vt:lpstr>Arial Bold</vt:lpstr>
      <vt:lpstr>Calibri</vt:lpstr>
      <vt:lpstr>Verdana</vt:lpstr>
      <vt:lpstr>Wingdings</vt:lpstr>
      <vt:lpstr>ヒラギノ角ゴ ProN W3</vt:lpstr>
      <vt:lpstr>Title</vt:lpstr>
      <vt:lpstr>Bullet Slide</vt:lpstr>
      <vt:lpstr>Agenda Slide</vt:lpstr>
      <vt:lpstr>Diagram Slide</vt:lpstr>
      <vt:lpstr>2-Column Slide</vt:lpstr>
      <vt:lpstr>Imaging Device Security</vt:lpstr>
      <vt:lpstr>Agenda</vt:lpstr>
      <vt:lpstr>Intellectual Property Policy</vt:lpstr>
      <vt:lpstr>Officers</vt:lpstr>
      <vt:lpstr>Summary of Apr 25 &amp; May 8  HCD Technical Committee Meetings</vt:lpstr>
      <vt:lpstr>Summary of Apr 25 &amp; May 8  HCD Technical Committee Meetings</vt:lpstr>
      <vt:lpstr>Current HCD Protection Profile Status</vt:lpstr>
      <vt:lpstr>What should be in HCD PP v1.1?</vt:lpstr>
      <vt:lpstr>Establishing a Baseline HCD PP + TDs</vt:lpstr>
      <vt:lpstr>Decisions on Proposed Changes to HCD PP v1.0</vt:lpstr>
      <vt:lpstr>Decisions on Proposed Changes to HCD PP v1.0</vt:lpstr>
      <vt:lpstr>Decisions on Proposed Changes to HCD PP v1.0</vt:lpstr>
      <vt:lpstr>Decisions on Proposed Changes to HCD PP v1.0</vt:lpstr>
      <vt:lpstr>Decisions on Proposed Changes to HCD PP v1.0</vt:lpstr>
      <vt:lpstr>Decisions on Proposed Changes to HCD PP v1.0</vt:lpstr>
      <vt:lpstr>Decisions on Proposed Changes to HCD PP v1.0</vt:lpstr>
      <vt:lpstr>Decisions on Proposed Changes to HCD PP v1.0</vt:lpstr>
      <vt:lpstr>Decisions on Proposed Changes to HCD PP v1.0</vt:lpstr>
      <vt:lpstr>Decisions on Proposed Changes to HCD PP v1.0</vt:lpstr>
      <vt:lpstr>Decisions on Proposed Changes to HCD PP v1.0</vt:lpstr>
      <vt:lpstr>Decisions on Proposed Changes to HCD PP v1.0</vt:lpstr>
      <vt:lpstr>Decisions on Proposed Changes to HCD PP v1.0</vt:lpstr>
      <vt:lpstr>Other Proposed Changes to HCD PP v1.0</vt:lpstr>
      <vt:lpstr>Other Topics Discussed</vt:lpstr>
      <vt:lpstr>What’s next? HCD PP v2.0? Or HCD cPP v1.0?</vt:lpstr>
      <vt:lpstr>Wrap Up/ Next Steps Potential Topics for HCD cPP</vt:lpstr>
      <vt:lpstr>International issues</vt:lpstr>
      <vt:lpstr>Formation of an iTC to Generate an HDD cPP</vt:lpstr>
      <vt:lpstr>Expected Timeline for HCD PP v1.1 &amp; Beyond</vt:lpstr>
      <vt:lpstr>Action items</vt:lpstr>
      <vt:lpstr>BACKUP</vt:lpstr>
      <vt:lpstr>BACKUP</vt:lpstr>
      <vt:lpstr>Current HCD Protection Profile Status</vt:lpstr>
      <vt:lpstr>Current HCD Protection Profile Status</vt:lpstr>
      <vt:lpstr>Current HCD Protection Profile Status – Errata #1</vt:lpstr>
      <vt:lpstr>Current HCD Protection Profile Status – Errata #1</vt:lpstr>
      <vt:lpstr>Current HCD Protection Profile Status – Errata #1</vt:lpstr>
      <vt:lpstr>Proposed New IPsec Requirements &amp; Associated Assurance Activities</vt:lpstr>
      <vt:lpstr>Proposed New IPsec Requirements &amp; Associated Assurance Activities</vt:lpstr>
      <vt:lpstr>Implicit Requirements in HCD PP Assurance Activities TC Agreed Needed To Be Addressed</vt:lpstr>
      <vt:lpstr>Implicit Requirements in HCD PP Assurance Activities TC Agreed Needed To Be Addressed</vt:lpstr>
      <vt:lpstr>Implicit Requirements in HCD PP Assurance Activities TC Agreed Needed To Be Addressed</vt:lpstr>
      <vt:lpstr>Implicit Requirements in HCD PP Assurance Activities TC Agreed Needed To Be Addressed</vt:lpstr>
      <vt:lpstr>Implicit Requirements in HCD PP Assurance Activities TC Agreed Needed To Be Addressed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Sukert, Alan</cp:lastModifiedBy>
  <cp:revision>300</cp:revision>
  <dcterms:modified xsi:type="dcterms:W3CDTF">2018-05-11T15:21:24Z</dcterms:modified>
</cp:coreProperties>
</file>