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32"/>
  </p:notesMasterIdLst>
  <p:sldIdLst>
    <p:sldId id="309" r:id="rId6"/>
    <p:sldId id="325" r:id="rId7"/>
    <p:sldId id="334" r:id="rId8"/>
    <p:sldId id="343" r:id="rId9"/>
    <p:sldId id="345" r:id="rId10"/>
    <p:sldId id="352" r:id="rId11"/>
    <p:sldId id="361" r:id="rId12"/>
    <p:sldId id="362" r:id="rId13"/>
    <p:sldId id="363" r:id="rId14"/>
    <p:sldId id="360" r:id="rId15"/>
    <p:sldId id="365" r:id="rId16"/>
    <p:sldId id="354" r:id="rId17"/>
    <p:sldId id="355" r:id="rId18"/>
    <p:sldId id="357" r:id="rId19"/>
    <p:sldId id="359" r:id="rId20"/>
    <p:sldId id="367" r:id="rId21"/>
    <p:sldId id="353" r:id="rId22"/>
    <p:sldId id="364" r:id="rId23"/>
    <p:sldId id="366" r:id="rId24"/>
    <p:sldId id="368" r:id="rId25"/>
    <p:sldId id="369" r:id="rId26"/>
    <p:sldId id="370" r:id="rId27"/>
    <p:sldId id="371" r:id="rId28"/>
    <p:sldId id="332" r:id="rId29"/>
    <p:sldId id="372" r:id="rId30"/>
    <p:sldId id="373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fld id="{44C371DA-349C-45E5-81E0-249879C5927C}" type="datetimeFigureOut">
              <a:rPr lang="en-US"/>
              <a:pPr>
                <a:defRPr/>
              </a:pPr>
              <a:t>11/21/2017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fld id="{D030A462-AB5A-4FBE-9885-4731ADC6A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81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311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262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093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678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22503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299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2256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842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6521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448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674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7440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98B2B0-B27D-4069-AAAE-9BCE8322778B}" type="slidenum">
              <a:rPr lang="en-US" altLang="en-US" smtClean="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pPr eaLnBrk="1" hangingPunct="1"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9766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98B2B0-B27D-4069-AAAE-9BCE8322778B}" type="slidenum">
              <a:rPr lang="en-US" altLang="en-US" smtClean="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pPr eaLnBrk="1" hangingPunct="1"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9870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98B2B0-B27D-4069-AAAE-9BCE8322778B}" type="slidenum">
              <a:rPr lang="en-US" altLang="en-US" smtClean="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pPr eaLnBrk="1" hangingPunct="1"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280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331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44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8235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3430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00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811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866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76408-478E-4314-8436-9D46318152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149033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01A2A-13CB-4EE8-9605-2E952F423E6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6634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87700"/>
            <a:ext cx="2057400" cy="328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87700"/>
            <a:ext cx="6019800" cy="328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8D28-1759-4885-A8E9-24F976298B2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6781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90A75-E5D9-4E03-89E0-0CF7993094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3313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57B1C-D03C-4A2C-BA52-43BF801014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0140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8918-2414-4E20-87A1-DD5CA47378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6367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E0B06-C80B-466C-8E9F-3DB2FECB4C5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9575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DC7F8-EE53-4983-B7C3-7B0120E7F15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1252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AFC48-F2CE-4DC6-B093-A05FEB22FD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7616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503E3-25D0-4E1C-850C-2EBC25B3C1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2865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C87B1-19D5-4016-926C-29150B5853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35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331E4-DB09-4DA0-A615-B4DCAC1EFA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661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F8366-8936-48F7-9A76-D13A909E116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7403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1F09C-983E-4FC9-A4A4-49E65E8E12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9742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CBB1F-58E7-48E9-A3A6-FF2158749A4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3937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2DD6B-7A2C-485A-B681-224919916DA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8097807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218CF-1D59-4A21-9A2A-1172735AFC8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1018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9CCCD-94A4-48A1-98C6-F0A80D75B78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3656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D4E2B-F3F5-4BA1-B2E0-4F1632E8E0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5084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FA401-386A-41F6-AF67-56DA333F15A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0112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8FAED-CC29-40C2-AF76-77B8995E13A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9359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070F9-2F9C-434B-9A0E-FA777955807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510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7905-B2A0-4075-B436-DE9196E870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1681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BC465-346C-4E46-BF9E-66AD94F855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7315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E1D68-19C6-495D-9455-940D2A7EB2A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7323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6DBAE-880B-4900-994A-BE0ECFF9BA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9329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0801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9AFA8-702E-4AEA-B4F8-87415A7F9C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5914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4C7B0-069A-476D-AF62-59430BA56D9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6227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9DA28-0E9D-4E5E-B7EB-69C14E2C87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3384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6E8A8-C983-4BF3-A556-B6AD233AFD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7410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48553-EAA7-414D-87DA-C443F5A1B54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059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9B304-57A3-41A4-8677-B91FB2FDD5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537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F2C71-3558-4E6A-877E-F42B5A1821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1257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45000"/>
            <a:ext cx="4038600" cy="203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445000"/>
            <a:ext cx="4038600" cy="203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A0ADC-E63F-4C44-B6AF-461BF7D04F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8783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8C428-AED9-4974-B9DD-A7C583E5B5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1022275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8DAA8-4A01-49D5-8668-B7F2BF6836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8692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26A77-0A31-41F6-A180-B3214B280C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7671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56BAC-1FE7-4951-AD21-C9872ACC462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2138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0801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9F77D-7977-4CC6-AF04-2372B92B33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7524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C1FEC-B891-4547-B804-77535B148D3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060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966B5-1F25-4D1D-94A9-B4939144136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1290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AB1AA-21E5-4234-BD52-E0E51C6850D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673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BEF20-0FEE-452B-A33A-A0ADFFB3A8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3427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A73F1-E20B-4EB3-9018-452AE35DEE5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7717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1AE63-061D-4F1D-88A0-A43B3ECC8ED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3817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C8451-CBDB-47DC-9EAB-5C5B4938A8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9863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5B50D-150C-4B21-BF78-45456F509F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389833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88846-C739-4282-ACCE-21CEAF985A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553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7872D-1749-4129-A2A2-117C8133C4A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633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1962D-3EAE-4670-A865-2A639CC7EF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22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6038"/>
            <a:ext cx="20320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59436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5769-8CC8-444C-AB9A-2A2F860B961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5869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BC03B-10C4-433C-9F79-8082AABD08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3085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451E7-0F29-4C7C-BEDB-8E15357BB9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43514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D67EA-3417-48D4-972C-6616859059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0119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040E4-0C75-42A1-A9BF-5E28AA8C32B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4003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01098E5D-945B-457A-933B-00E62D1C964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187700"/>
            <a:ext cx="82296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4445000"/>
            <a:ext cx="8229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63500" indent="-63500" algn="l" rtl="0" eaLnBrk="0" fontAlgn="base" hangingPunct="0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63500" indent="-63500" algn="l" rtl="0" eaLnBrk="0" fontAlgn="base" hangingPunct="0">
        <a:spcBef>
          <a:spcPts val="5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63500" indent="-63500" algn="l" rtl="0" eaLnBrk="0" fontAlgn="base" hangingPunct="0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63500" indent="-63500" algn="l" rtl="0" eaLnBrk="0" fontAlgn="base" hangingPunct="0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63500" indent="-63500" algn="l" rtl="0" eaLnBrk="0" fontAlgn="base" hangingPunct="0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5207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9779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14351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18923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3444E46A-269F-4A01-93AA-E8F8C852B3C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C7A28536-1E21-4DF5-B370-00CEC13D41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826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826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6398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97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54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40640" bIns="0" anchor="ctr"/>
          <a:lstStyle>
            <a:lvl1pPr marL="39688"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cs typeface="Arial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The Printer Working Group. All rights reserved.</a:t>
            </a:r>
          </a:p>
        </p:txBody>
      </p:sp>
      <p:sp>
        <p:nvSpPr>
          <p:cNvPr id="4100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5267F662-8393-4B57-BA74-4E055FCC31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826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826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6398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97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54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40640" bIns="0" anchor="ctr"/>
          <a:lstStyle>
            <a:lvl1pPr marL="39688"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cs typeface="Arial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The Printer Working Group. All rights reserved.</a:t>
            </a:r>
          </a:p>
        </p:txBody>
      </p:sp>
      <p:sp>
        <p:nvSpPr>
          <p:cNvPr id="5124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AF860B47-F9B5-4C3E-8D4D-905CDE2BFA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kert@Xerox.com" TargetMode="External"/><Relationship Id="rId4" Type="http://schemas.openxmlformats.org/officeDocument/2006/relationships/hyperlink" Target="mailto:brian.Smithson@ricoh-usa.com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ipa.go.jp/security/publications/pp-jp/hcd.html" TargetMode="External"/><Relationship Id="rId4" Type="http://schemas.openxmlformats.org/officeDocument/2006/relationships/hyperlink" Target="https://www.niap-ccevs.org/pp/PP_HCD_V1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niap-ccevs.org/Documents_and_Guidance/ccevs/NITDecisionRfI0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08E4DB2-B778-49DB-850A-C993C9957476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614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6148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6149" name="Rectangle 3"/>
          <p:cNvSpPr>
            <a:spLocks/>
          </p:cNvSpPr>
          <p:nvPr/>
        </p:nvSpPr>
        <p:spPr bwMode="auto">
          <a:xfrm>
            <a:off x="419100" y="2565400"/>
            <a:ext cx="5911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3600">
                <a:solidFill>
                  <a:srgbClr val="4B5AA8"/>
                </a:solidFill>
                <a:latin typeface="Arial Bold" charset="0"/>
                <a:cs typeface="Arial Bold" charset="0"/>
                <a:sym typeface="Arial Bold" charset="0"/>
              </a:rPr>
              <a:t>The Printer Working Group</a:t>
            </a:r>
          </a:p>
        </p:txBody>
      </p:sp>
      <p:pic>
        <p:nvPicPr>
          <p:cNvPr id="61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1905000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51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Imaging Device Security</a:t>
            </a:r>
          </a:p>
        </p:txBody>
      </p:sp>
      <p:sp>
        <p:nvSpPr>
          <p:cNvPr id="615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marL="0" indent="0" eaLnBrk="1" hangingPunct="1"/>
            <a:r>
              <a:rPr lang="en-US" altLang="en-US" dirty="0" smtClean="0"/>
              <a:t>November 16, 2017</a:t>
            </a:r>
          </a:p>
          <a:p>
            <a:pPr marL="0" indent="0" eaLnBrk="1" hangingPunct="1"/>
            <a:r>
              <a:rPr lang="en-US" altLang="en-US" dirty="0" smtClean="0"/>
              <a:t>Virtual Face-to-Face</a:t>
            </a:r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ED2F2A0C-ED1C-40C7-922A-27D244B1916C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</a:pPr>
              <a:t>1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2400" dirty="0"/>
              <a:t>Requirements issues:</a:t>
            </a:r>
            <a:br>
              <a:rPr lang="en-US" sz="2400" dirty="0"/>
            </a:br>
            <a:r>
              <a:rPr lang="en-US" dirty="0" err="1"/>
              <a:t>NDcPP</a:t>
            </a:r>
            <a:r>
              <a:rPr lang="en-US" dirty="0"/>
              <a:t> and </a:t>
            </a:r>
            <a:r>
              <a:rPr lang="en-US" dirty="0" err="1"/>
              <a:t>FDEcPP</a:t>
            </a:r>
            <a:r>
              <a:rPr lang="en-US" dirty="0"/>
              <a:t> updates and TDs </a:t>
            </a:r>
            <a:endParaRPr lang="en-US" altLang="en-US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23056" y="1476488"/>
            <a:ext cx="8497888" cy="5016387"/>
          </a:xfrm>
        </p:spPr>
        <p:txBody>
          <a:bodyPr>
            <a:normAutofit/>
          </a:bodyPr>
          <a:lstStyle/>
          <a:p>
            <a:r>
              <a:rPr lang="en-US" dirty="0" err="1" smtClean="0"/>
              <a:t>NDcPP</a:t>
            </a:r>
            <a:r>
              <a:rPr lang="en-US" dirty="0" smtClean="0"/>
              <a:t> and </a:t>
            </a:r>
            <a:r>
              <a:rPr lang="en-US" dirty="0" err="1" smtClean="0"/>
              <a:t>FDEcPP</a:t>
            </a:r>
            <a:r>
              <a:rPr lang="en-US" dirty="0" smtClean="0"/>
              <a:t> have been updated since their predecessors were used as the basis for some parts of the HCD PP</a:t>
            </a:r>
          </a:p>
          <a:p>
            <a:r>
              <a:rPr lang="en-US" dirty="0" smtClean="0"/>
              <a:t>In particular, TLS requirements were separated into TLS server and TLS client SFRs, and X.509 requirements have been added</a:t>
            </a:r>
          </a:p>
          <a:p>
            <a:r>
              <a:rPr lang="en-US" dirty="0" smtClean="0"/>
              <a:t>Technical Decisions have also been issued for </a:t>
            </a:r>
            <a:r>
              <a:rPr lang="en-US" dirty="0" err="1" smtClean="0"/>
              <a:t>NDcPP</a:t>
            </a:r>
            <a:r>
              <a:rPr lang="en-US" dirty="0" smtClean="0"/>
              <a:t>, </a:t>
            </a:r>
            <a:r>
              <a:rPr lang="en-US" dirty="0" err="1" smtClean="0"/>
              <a:t>FDEcPP</a:t>
            </a:r>
            <a:r>
              <a:rPr lang="en-US" dirty="0" smtClean="0"/>
              <a:t>, and other NIAP PPs / </a:t>
            </a:r>
            <a:r>
              <a:rPr lang="en-US" dirty="0" err="1" smtClean="0"/>
              <a:t>cPPs</a:t>
            </a:r>
            <a:r>
              <a:rPr lang="en-US" dirty="0" smtClean="0"/>
              <a:t>, that may apply to HCDs</a:t>
            </a:r>
          </a:p>
          <a:p>
            <a:r>
              <a:rPr lang="en-US" dirty="0" smtClean="0"/>
              <a:t>The HCD TC will review these and propose changes to the HCD as appropriate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1188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2400" dirty="0"/>
              <a:t>Requirements issues:</a:t>
            </a:r>
            <a:br>
              <a:rPr lang="en-US" sz="2400" dirty="0"/>
            </a:br>
            <a:r>
              <a:rPr lang="en-US" dirty="0"/>
              <a:t>Key T</a:t>
            </a:r>
            <a:r>
              <a:rPr lang="en-US" dirty="0" smtClean="0"/>
              <a:t>ransport </a:t>
            </a:r>
            <a:r>
              <a:rPr lang="en-US" dirty="0"/>
              <a:t>(FCS_COP.1(i)) </a:t>
            </a:r>
            <a:r>
              <a:rPr lang="en-US" dirty="0" smtClean="0"/>
              <a:t>AAs</a:t>
            </a:r>
            <a:endParaRPr lang="en-US" altLang="en-US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28601" y="1514588"/>
            <a:ext cx="8559800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There are no assurance activities associated with FCS_COP.1(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They have been added to the </a:t>
            </a:r>
            <a:r>
              <a:rPr lang="en-US" dirty="0" err="1" smtClean="0"/>
              <a:t>FDEcPP</a:t>
            </a:r>
            <a:endParaRPr lang="en-US" dirty="0"/>
          </a:p>
          <a:p>
            <a:r>
              <a:rPr lang="en-US" dirty="0" smtClean="0"/>
              <a:t>The TC will propose to adopt/adapt those assurance activities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708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3200" dirty="0"/>
              <a:t>Requirements issues:</a:t>
            </a:r>
            <a:br>
              <a:rPr lang="en-US" sz="3200" dirty="0"/>
            </a:br>
            <a:r>
              <a:rPr lang="en-US" dirty="0"/>
              <a:t>Wi-Fi support</a:t>
            </a:r>
            <a:endParaRPr lang="en-US" altLang="en-US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3863" y="1500301"/>
            <a:ext cx="8262938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HCDs support </a:t>
            </a:r>
            <a:r>
              <a:rPr lang="en-US" dirty="0" err="1" smtClean="0"/>
              <a:t>WiFi</a:t>
            </a:r>
            <a:r>
              <a:rPr lang="en-US" dirty="0" smtClean="0"/>
              <a:t>, but it is not part of HCD PP v1.0</a:t>
            </a:r>
          </a:p>
          <a:p>
            <a:r>
              <a:rPr lang="en-US" dirty="0" smtClean="0"/>
              <a:t>The WLAN EP for Mobile Devices covers this, so we may adopt/adapt requirements from that (as an option for HCDs)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7359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3200" dirty="0"/>
              <a:t>Requirements issues:</a:t>
            </a:r>
            <a:br>
              <a:rPr lang="en-US" sz="3200" dirty="0"/>
            </a:br>
            <a:r>
              <a:rPr lang="en-US" dirty="0"/>
              <a:t>Other protocols</a:t>
            </a:r>
            <a:endParaRPr lang="en-US" altLang="en-US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76225" y="1371600"/>
            <a:ext cx="8483600" cy="5130800"/>
          </a:xfrm>
        </p:spPr>
        <p:txBody>
          <a:bodyPr>
            <a:normAutofit/>
          </a:bodyPr>
          <a:lstStyle/>
          <a:p>
            <a:r>
              <a:rPr lang="en-US" dirty="0" smtClean="0"/>
              <a:t>HCDs in customer environments use protocols that are not covered by the PP.</a:t>
            </a:r>
          </a:p>
          <a:p>
            <a:r>
              <a:rPr lang="en-US" dirty="0" smtClean="0"/>
              <a:t>To evaluate using these protocols, they must be encapsulated, but that may not be representative of how customers use them</a:t>
            </a:r>
          </a:p>
          <a:p>
            <a:r>
              <a:rPr lang="en-US" dirty="0" smtClean="0"/>
              <a:t>We are looking at </a:t>
            </a:r>
          </a:p>
          <a:p>
            <a:pPr lvl="1"/>
            <a:r>
              <a:rPr lang="en-US" dirty="0" smtClean="0"/>
              <a:t>SNMPv3: There is a TD on this topic for </a:t>
            </a:r>
            <a:r>
              <a:rPr lang="en-US" dirty="0" err="1" smtClean="0"/>
              <a:t>NDcPP</a:t>
            </a:r>
            <a:r>
              <a:rPr lang="en-US" dirty="0" smtClean="0"/>
              <a:t> v1.0</a:t>
            </a:r>
          </a:p>
          <a:p>
            <a:pPr lvl="1"/>
            <a:r>
              <a:rPr lang="en-US" dirty="0" smtClean="0"/>
              <a:t>S/MIME: It is covered in the Email Client PP</a:t>
            </a:r>
          </a:p>
          <a:p>
            <a:pPr lvl="1"/>
            <a:r>
              <a:rPr lang="en-US" dirty="0" smtClean="0"/>
              <a:t>Kerberos: Maybe it would be covered in a directory server PP (not currently in development)</a:t>
            </a:r>
          </a:p>
          <a:p>
            <a:pPr lvl="1"/>
            <a:r>
              <a:rPr lang="en-US" dirty="0" smtClean="0"/>
              <a:t>SMBv3: Not sure</a:t>
            </a:r>
          </a:p>
        </p:txBody>
      </p:sp>
    </p:spTree>
    <p:extLst>
      <p:ext uri="{BB962C8B-B14F-4D97-AF65-F5344CB8AC3E}">
        <p14:creationId xmlns:p14="http://schemas.microsoft.com/office/powerpoint/2010/main" val="1664156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14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2400" dirty="0"/>
              <a:t>Implementation issues:</a:t>
            </a:r>
            <a:br>
              <a:rPr lang="en-US" sz="2400" dirty="0"/>
            </a:br>
            <a:r>
              <a:rPr lang="en-US" dirty="0"/>
              <a:t>Requirements embedded in AAs</a:t>
            </a:r>
            <a:endParaRPr lang="en-US" altLang="en-US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14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1" y="1481251"/>
            <a:ext cx="8483600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Some of the assurance activities impose security functional requirements that are not present in the associated SFR</a:t>
            </a:r>
            <a:endParaRPr lang="en-US" dirty="0"/>
          </a:p>
          <a:p>
            <a:r>
              <a:rPr lang="en-US" dirty="0"/>
              <a:t>The TC will identify these and propose changes to consolidate those requirements in the SFR</a:t>
            </a:r>
          </a:p>
        </p:txBody>
      </p:sp>
    </p:spTree>
    <p:extLst>
      <p:ext uri="{BB962C8B-B14F-4D97-AF65-F5344CB8AC3E}">
        <p14:creationId xmlns:p14="http://schemas.microsoft.com/office/powerpoint/2010/main" val="1519839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15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2400" dirty="0"/>
              <a:t>Implementation issues:</a:t>
            </a:r>
            <a:br>
              <a:rPr lang="en-US" sz="2400" dirty="0"/>
            </a:br>
            <a:r>
              <a:rPr lang="en-US" dirty="0"/>
              <a:t>Inconsistencies in KMD instructions</a:t>
            </a:r>
            <a:endParaRPr lang="en-US" altLang="en-US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15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1" y="1500301"/>
            <a:ext cx="8483600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There are some inconsistencies between the KMD instructions in the HCD PP annex and KMD-related assurance activities</a:t>
            </a:r>
            <a:endParaRPr lang="en-US" dirty="0"/>
          </a:p>
          <a:p>
            <a:r>
              <a:rPr lang="en-US" dirty="0"/>
              <a:t>The TC will identify these and propose changes to </a:t>
            </a:r>
            <a:r>
              <a:rPr lang="en-US" dirty="0" smtClean="0"/>
              <a:t>make them consistent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3523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/>
          <a:lstStyle/>
          <a:p>
            <a:r>
              <a:rPr lang="en-US" sz="2800" dirty="0" smtClean="0"/>
              <a:t>Implementation </a:t>
            </a:r>
            <a:r>
              <a:rPr lang="en-US" sz="2800" dirty="0"/>
              <a:t>issues:</a:t>
            </a:r>
            <a:br>
              <a:rPr lang="en-US" sz="2800" dirty="0"/>
            </a:br>
            <a:r>
              <a:rPr lang="en-US" dirty="0" smtClean="0"/>
              <a:t>Use of 3</a:t>
            </a:r>
            <a:r>
              <a:rPr lang="en-US" baseline="30000" dirty="0" smtClean="0"/>
              <a:t>rd</a:t>
            </a:r>
            <a:r>
              <a:rPr lang="en-US" dirty="0" smtClean="0"/>
              <a:t>-party entropy sources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8601" y="1481251"/>
            <a:ext cx="8559800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There were some questions about how to describe entropy from 3</a:t>
            </a:r>
            <a:r>
              <a:rPr lang="en-US" baseline="30000" dirty="0" smtClean="0"/>
              <a:t>rd</a:t>
            </a:r>
            <a:r>
              <a:rPr lang="en-US" dirty="0" smtClean="0"/>
              <a:t> party sources</a:t>
            </a:r>
          </a:p>
          <a:p>
            <a:pPr lvl="1"/>
            <a:r>
              <a:rPr lang="en-US" dirty="0" smtClean="0"/>
              <a:t>Vendors cannot describe details that are unavailable to them or that would infringe on 3</a:t>
            </a:r>
            <a:r>
              <a:rPr lang="en-US" baseline="30000" dirty="0" smtClean="0"/>
              <a:t>rd</a:t>
            </a:r>
            <a:r>
              <a:rPr lang="en-US" dirty="0" smtClean="0"/>
              <a:t> party intellectual property</a:t>
            </a:r>
          </a:p>
          <a:p>
            <a:r>
              <a:rPr lang="en-US" dirty="0" smtClean="0"/>
              <a:t>NIAP has a policy on that topic</a:t>
            </a:r>
          </a:p>
        </p:txBody>
      </p:sp>
    </p:spTree>
    <p:extLst>
      <p:ext uri="{BB962C8B-B14F-4D97-AF65-F5344CB8AC3E}">
        <p14:creationId xmlns:p14="http://schemas.microsoft.com/office/powerpoint/2010/main" val="758967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17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3200" dirty="0"/>
              <a:t>Implementation issues:</a:t>
            </a:r>
            <a:br>
              <a:rPr lang="en-US" sz="3200" dirty="0"/>
            </a:br>
            <a:r>
              <a:rPr lang="en-US" dirty="0"/>
              <a:t>Key destruction testing</a:t>
            </a:r>
            <a:endParaRPr lang="en-US" altLang="en-US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17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55575" y="1495538"/>
            <a:ext cx="8632825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Key destruction testing by before-after comparison of memory dumps can be onerous</a:t>
            </a:r>
            <a:endParaRPr lang="en-US" dirty="0"/>
          </a:p>
          <a:p>
            <a:r>
              <a:rPr lang="en-US" dirty="0" smtClean="0"/>
              <a:t>Alternative testing methods can be proposed to NIAP for consideration</a:t>
            </a:r>
          </a:p>
          <a:p>
            <a:r>
              <a:rPr lang="en-US" dirty="0" smtClean="0"/>
              <a:t>There is a more information in a key destruction template on </a:t>
            </a:r>
            <a:r>
              <a:rPr lang="en-US" dirty="0" err="1" smtClean="0"/>
              <a:t>github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0585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2400" dirty="0"/>
              <a:t>Implementation issues:</a:t>
            </a:r>
            <a:br>
              <a:rPr lang="en-US" sz="2400" dirty="0"/>
            </a:br>
            <a:r>
              <a:rPr lang="en-US" dirty="0"/>
              <a:t>Use of TPMs in the HCD TOE</a:t>
            </a:r>
            <a:endParaRPr lang="en-US" altLang="en-US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28601" y="1500301"/>
            <a:ext cx="8559800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Some vendors use TPMs in their products</a:t>
            </a:r>
          </a:p>
          <a:p>
            <a:r>
              <a:rPr lang="en-US" dirty="0" smtClean="0"/>
              <a:t>How can TPM crypto functions be evaluated?</a:t>
            </a:r>
          </a:p>
          <a:p>
            <a:r>
              <a:rPr lang="en-US" dirty="0" smtClean="0"/>
              <a:t>It was suggested that the DSC </a:t>
            </a:r>
            <a:r>
              <a:rPr lang="en-US" dirty="0" err="1" smtClean="0"/>
              <a:t>cPP</a:t>
            </a:r>
            <a:r>
              <a:rPr lang="en-US" dirty="0" smtClean="0"/>
              <a:t> (under development) would need to be used</a:t>
            </a:r>
          </a:p>
          <a:p>
            <a:r>
              <a:rPr lang="en-US" dirty="0" smtClean="0"/>
              <a:t>However, it’s not clear if the DSC </a:t>
            </a:r>
            <a:r>
              <a:rPr lang="en-US" dirty="0" err="1" smtClean="0"/>
              <a:t>cPP</a:t>
            </a:r>
            <a:r>
              <a:rPr lang="en-US" dirty="0" smtClean="0"/>
              <a:t> has that purpose…</a:t>
            </a:r>
          </a:p>
        </p:txBody>
      </p:sp>
    </p:spTree>
    <p:extLst>
      <p:ext uri="{BB962C8B-B14F-4D97-AF65-F5344CB8AC3E}">
        <p14:creationId xmlns:p14="http://schemas.microsoft.com/office/powerpoint/2010/main" val="2617188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19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127000" y="84137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2400" dirty="0" smtClean="0"/>
              <a:t>Plans </a:t>
            </a:r>
            <a:r>
              <a:rPr lang="en-US" sz="2400" dirty="0"/>
              <a:t>and processes for updating/maintaining the HCD PP</a:t>
            </a:r>
            <a:br>
              <a:rPr lang="en-US" sz="2400" dirty="0"/>
            </a:br>
            <a:r>
              <a:rPr lang="en-US" sz="2400" dirty="0"/>
              <a:t>Internationalized crypto</a:t>
            </a:r>
            <a:endParaRPr lang="en-US" altLang="en-US" sz="2400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19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55575" y="1481251"/>
            <a:ext cx="8632825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Current SFRs and Assurance Activities for cryptographic functions in HCD PP cannot be evaluated in all nations (in particular, Korea)</a:t>
            </a:r>
          </a:p>
          <a:p>
            <a:r>
              <a:rPr lang="en-US" dirty="0" smtClean="0"/>
              <a:t>The crypto WG is developing a catalog of crypto functions that we may adopt/adapt</a:t>
            </a:r>
          </a:p>
        </p:txBody>
      </p:sp>
    </p:spTree>
    <p:extLst>
      <p:ext uri="{BB962C8B-B14F-4D97-AF65-F5344CB8AC3E}">
        <p14:creationId xmlns:p14="http://schemas.microsoft.com/office/powerpoint/2010/main" val="3924826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fld id="{B2F7DAB9-0B94-40F2-BDA1-68D5AB33D864}" type="slidenum">
              <a:rPr lang="en-US" altLang="en-US" sz="1100" smtClean="0">
                <a:solidFill>
                  <a:srgbClr val="FFFFFF"/>
                </a:solidFill>
                <a:cs typeface="Arial" charset="0"/>
              </a:rPr>
              <a:pPr eaLnBrk="1" hangingPunct="1"/>
              <a:t>2</a:t>
            </a:fld>
            <a:endParaRPr lang="en-US" altLang="en-US" sz="11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cs typeface="Arial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The Printer Working Group. All rights reserved.</a:t>
            </a:r>
          </a:p>
        </p:txBody>
      </p:sp>
      <p:sp>
        <p:nvSpPr>
          <p:cNvPr id="7173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2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797874"/>
              </p:ext>
            </p:extLst>
          </p:nvPr>
        </p:nvGraphicFramePr>
        <p:xfrm>
          <a:off x="762000" y="1925634"/>
          <a:ext cx="7099301" cy="1960565"/>
        </p:xfrm>
        <a:graphic>
          <a:graphicData uri="http://schemas.openxmlformats.org/drawingml/2006/table">
            <a:tbl>
              <a:tblPr/>
              <a:tblGrid>
                <a:gridCol w="1841500"/>
                <a:gridCol w="5257801"/>
              </a:tblGrid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When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What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  9:00 –  9:10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Introductions, Agenda review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  9:10 – 10:50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Review results of Latest MFP TC Meeting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10:50 – 11:00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Wrap Up / Next Steps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194" name="Rectangle 8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7195" name="Text Box 8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/>
            <a:fld id="{940EB118-3463-4089-8D6E-94C1677A253E}" type="slidenum">
              <a:rPr lang="en-US" altLang="en-US" sz="1100">
                <a:solidFill>
                  <a:srgbClr val="FFFFFF"/>
                </a:solidFill>
                <a:cs typeface="Arial" charset="0"/>
              </a:rPr>
              <a:pPr algn="ctr" eaLnBrk="1" hangingPunct="1"/>
              <a:t>2</a:t>
            </a:fld>
            <a:endParaRPr lang="en-US" altLang="en-US" sz="110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20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127000" y="84137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2400" dirty="0" smtClean="0"/>
              <a:t>Plans </a:t>
            </a:r>
            <a:r>
              <a:rPr lang="en-US" sz="2400" dirty="0"/>
              <a:t>and processes for updating/maintaining the HCD PP</a:t>
            </a:r>
            <a:br>
              <a:rPr lang="en-US" sz="2400" dirty="0"/>
            </a:br>
            <a:r>
              <a:rPr lang="en-US" sz="2400" dirty="0"/>
              <a:t>EAL claims</a:t>
            </a:r>
            <a:endParaRPr lang="en-US" altLang="en-US" sz="2400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20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28601" y="1436801"/>
            <a:ext cx="8559800" cy="359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  <a:normAutofit/>
          </a:bodyPr>
          <a:lstStyle>
            <a:lvl1pPr marL="382588" indent="-342900" algn="l" rtl="0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1pPr>
            <a:lvl2pPr marL="731838" indent="-285750" algn="l" rtl="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2pPr>
            <a:lvl3pPr marL="1131888" indent="-228600" algn="l" rtl="0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3pPr>
            <a:lvl4pPr marL="1589088" indent="-228600" algn="l" rtl="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4pPr>
            <a:lvl5pPr marL="2046288" indent="-228600" algn="l" rtl="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5pPr>
            <a:lvl6pPr marL="25034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6pPr>
            <a:lvl7pPr marL="29606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7pPr>
            <a:lvl8pPr marL="34178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8pPr>
            <a:lvl9pPr marL="38750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9pPr>
          </a:lstStyle>
          <a:p>
            <a:r>
              <a:rPr lang="en-US" kern="0" dirty="0" smtClean="0"/>
              <a:t>The HCD PP itself is certified (by JISEC) but it does not claim conformance to EAL1</a:t>
            </a:r>
          </a:p>
          <a:p>
            <a:r>
              <a:rPr lang="en-US" kern="0" dirty="0" smtClean="0"/>
              <a:t>The PP does not claim conformance to EAL1 but mentions that it contains the SARs necessary for conforming STs to claim EAL1</a:t>
            </a:r>
          </a:p>
          <a:p>
            <a:r>
              <a:rPr lang="en-US" kern="0" dirty="0" smtClean="0"/>
              <a:t>We may be able to fix this in a revised PP</a:t>
            </a:r>
          </a:p>
          <a:p>
            <a:r>
              <a:rPr lang="en-US" kern="0" dirty="0" smtClean="0"/>
              <a:t>However, this does not solve other EAL-related problems (EU customers if they require either EAL2+ or </a:t>
            </a:r>
            <a:r>
              <a:rPr lang="en-US" kern="0" dirty="0" err="1" smtClean="0"/>
              <a:t>cPP</a:t>
            </a:r>
            <a:r>
              <a:rPr lang="en-US" kern="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313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21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127000" y="84137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2400" dirty="0" smtClean="0"/>
              <a:t>Plans </a:t>
            </a:r>
            <a:r>
              <a:rPr lang="en-US" sz="2400" dirty="0"/>
              <a:t>and processes for updating/maintaining the HCD PP</a:t>
            </a:r>
            <a:br>
              <a:rPr lang="en-US" sz="2400" dirty="0"/>
            </a:br>
            <a:r>
              <a:rPr lang="en-US" sz="2400" dirty="0"/>
              <a:t>Versioning</a:t>
            </a:r>
            <a:endParaRPr lang="en-US" altLang="en-US" sz="2400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21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36525" y="1455851"/>
            <a:ext cx="8651875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An update to HCD_PP_V1.0 that fixes problems, incorporates existing TDs and errata, but which does not add new requirements, would be V1.1</a:t>
            </a:r>
          </a:p>
          <a:p>
            <a:r>
              <a:rPr lang="en-US" dirty="0" smtClean="0"/>
              <a:t>If new requirements are added, it must be V2.0.</a:t>
            </a:r>
          </a:p>
        </p:txBody>
      </p:sp>
    </p:spTree>
    <p:extLst>
      <p:ext uri="{BB962C8B-B14F-4D97-AF65-F5344CB8AC3E}">
        <p14:creationId xmlns:p14="http://schemas.microsoft.com/office/powerpoint/2010/main" val="3909850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22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127000" y="84137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2400" dirty="0" smtClean="0"/>
              <a:t>Plans </a:t>
            </a:r>
            <a:r>
              <a:rPr lang="en-US" sz="2400" dirty="0"/>
              <a:t>and processes for updating/maintaining the HCD PP</a:t>
            </a:r>
            <a:br>
              <a:rPr lang="en-US" sz="2400" dirty="0"/>
            </a:br>
            <a:r>
              <a:rPr lang="en-US" sz="2400" dirty="0"/>
              <a:t>Who does what?</a:t>
            </a:r>
            <a:endParaRPr lang="en-US" altLang="en-US" sz="2400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22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04801" y="1436801"/>
            <a:ext cx="8305800" cy="359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  <a:normAutofit/>
          </a:bodyPr>
          <a:lstStyle>
            <a:lvl1pPr marL="382588" indent="-342900" algn="l" rtl="0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1pPr>
            <a:lvl2pPr marL="731838" indent="-285750" algn="l" rtl="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2pPr>
            <a:lvl3pPr marL="1131888" indent="-228600" algn="l" rtl="0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3pPr>
            <a:lvl4pPr marL="1589088" indent="-228600" algn="l" rtl="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4pPr>
            <a:lvl5pPr marL="2046288" indent="-228600" algn="l" rtl="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5pPr>
            <a:lvl6pPr marL="25034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6pPr>
            <a:lvl7pPr marL="29606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7pPr>
            <a:lvl8pPr marL="34178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8pPr>
            <a:lvl9pPr marL="38750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9pPr>
          </a:lstStyle>
          <a:p>
            <a:r>
              <a:rPr lang="en-US" kern="0" dirty="0" smtClean="0"/>
              <a:t>US/JP/KR schemes are resource-limited and cannot lead the effort to update the HCD PP</a:t>
            </a:r>
          </a:p>
          <a:p>
            <a:r>
              <a:rPr lang="en-US" kern="0" dirty="0" smtClean="0"/>
              <a:t>The HCD TC will lead the effort and, where possible, submit fully-formed proposals for US and JP approval</a:t>
            </a:r>
          </a:p>
        </p:txBody>
      </p:sp>
    </p:spTree>
    <p:extLst>
      <p:ext uri="{BB962C8B-B14F-4D97-AF65-F5344CB8AC3E}">
        <p14:creationId xmlns:p14="http://schemas.microsoft.com/office/powerpoint/2010/main" val="169323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23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127000" y="84137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2400" dirty="0" smtClean="0"/>
              <a:t>Plans </a:t>
            </a:r>
            <a:r>
              <a:rPr lang="en-US" sz="2400" dirty="0"/>
              <a:t>and processes for updating/maintaining the HCD PP</a:t>
            </a:r>
            <a:br>
              <a:rPr lang="en-US" sz="2400" dirty="0"/>
            </a:br>
            <a:r>
              <a:rPr lang="en-US" sz="2400" dirty="0" err="1"/>
              <a:t>iTC</a:t>
            </a:r>
            <a:r>
              <a:rPr lang="en-US" sz="2400" dirty="0"/>
              <a:t> formation and </a:t>
            </a:r>
            <a:r>
              <a:rPr lang="en-US" sz="2400" dirty="0" err="1"/>
              <a:t>cPP</a:t>
            </a:r>
            <a:r>
              <a:rPr lang="en-US" sz="2400" dirty="0"/>
              <a:t> development</a:t>
            </a:r>
            <a:endParaRPr lang="en-US" altLang="en-US" sz="2400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23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1" y="1436801"/>
            <a:ext cx="8229600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We will update the HCD PP as a bi-lateral (US/JP) PP, not a </a:t>
            </a:r>
            <a:r>
              <a:rPr lang="en-US" dirty="0" err="1" smtClean="0"/>
              <a:t>cPP</a:t>
            </a:r>
            <a:endParaRPr lang="en-US" dirty="0" smtClean="0"/>
          </a:p>
          <a:p>
            <a:r>
              <a:rPr lang="en-US" dirty="0" smtClean="0"/>
              <a:t>There is sufficient interest from at least two schemes to start the </a:t>
            </a:r>
            <a:r>
              <a:rPr lang="en-US" dirty="0" err="1" smtClean="0"/>
              <a:t>iTC</a:t>
            </a:r>
            <a:r>
              <a:rPr lang="en-US" dirty="0" smtClean="0"/>
              <a:t> formation process, perhaps 6~12 months from now</a:t>
            </a:r>
          </a:p>
        </p:txBody>
      </p:sp>
    </p:spTree>
    <p:extLst>
      <p:ext uri="{BB962C8B-B14F-4D97-AF65-F5344CB8AC3E}">
        <p14:creationId xmlns:p14="http://schemas.microsoft.com/office/powerpoint/2010/main" val="18069227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105E428E-6775-4D9C-8446-1D29CAE62BC2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24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536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36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5366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2017 The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Printer Working Group. All rights reserved.</a:t>
            </a:r>
          </a:p>
        </p:txBody>
      </p:sp>
      <p:sp>
        <p:nvSpPr>
          <p:cNvPr id="1536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391400" cy="1016000"/>
          </a:xfrm>
        </p:spPr>
        <p:txBody>
          <a:bodyPr rIns="132080"/>
          <a:lstStyle/>
          <a:p>
            <a:pPr eaLnBrk="1" hangingPunct="1"/>
            <a:r>
              <a:rPr lang="en-US" altLang="en-US" dirty="0" smtClean="0"/>
              <a:t>Wrap Up/ Next Steps</a:t>
            </a: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3EB25E6-2D15-414B-BF40-17B8BD35F50B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24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1" y="1481251"/>
            <a:ext cx="8483599" cy="3599316"/>
          </a:xfrm>
        </p:spPr>
        <p:txBody>
          <a:bodyPr/>
          <a:lstStyle/>
          <a:p>
            <a:r>
              <a:rPr lang="en-US" dirty="0" smtClean="0"/>
              <a:t>Some volunteer assignments have been made to work these issues</a:t>
            </a:r>
          </a:p>
          <a:p>
            <a:r>
              <a:rPr lang="en-US" dirty="0" smtClean="0"/>
              <a:t>If you are interested in working on these or other issues, please contact Brian Smithson </a:t>
            </a:r>
            <a:r>
              <a:rPr lang="en-US" dirty="0" smtClean="0">
                <a:hlinkClick r:id="rId4"/>
              </a:rPr>
              <a:t>brian.smithson@ricoh-usa.com</a:t>
            </a:r>
            <a:r>
              <a:rPr lang="en-US" dirty="0" smtClean="0"/>
              <a:t> or Alan Sukert </a:t>
            </a:r>
            <a:r>
              <a:rPr lang="en-US" u="sng" dirty="0" smtClean="0">
                <a:solidFill>
                  <a:srgbClr val="66FFFF"/>
                </a:solidFill>
              </a:rPr>
              <a:t>Alan.Su</a:t>
            </a:r>
            <a:r>
              <a:rPr lang="en-US" dirty="0" smtClean="0">
                <a:solidFill>
                  <a:srgbClr val="00B0F0"/>
                </a:solidFill>
                <a:hlinkClick r:id="rId5"/>
              </a:rPr>
              <a:t>kert@</a:t>
            </a:r>
            <a:r>
              <a:rPr lang="en-US" dirty="0">
                <a:solidFill>
                  <a:srgbClr val="33CCFF"/>
                </a:solidFill>
                <a:hlinkClick r:id="rId5"/>
              </a:rPr>
              <a:t>x</a:t>
            </a:r>
            <a:r>
              <a:rPr lang="en-US" dirty="0" smtClean="0">
                <a:solidFill>
                  <a:srgbClr val="33CCFF"/>
                </a:solidFill>
                <a:hlinkClick r:id="rId5"/>
              </a:rPr>
              <a:t>erox</a:t>
            </a:r>
            <a:r>
              <a:rPr lang="en-US" dirty="0" smtClean="0">
                <a:solidFill>
                  <a:srgbClr val="00B0F0"/>
                </a:solidFill>
                <a:hlinkClick r:id="rId5"/>
              </a:rPr>
              <a:t>.com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105E428E-6775-4D9C-8446-1D29CAE62BC2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25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536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36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5366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2017 The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Printer Working Group. All rights reserved.</a:t>
            </a:r>
          </a:p>
        </p:txBody>
      </p:sp>
      <p:sp>
        <p:nvSpPr>
          <p:cNvPr id="15367" name="Rectangle 5"/>
          <p:cNvSpPr>
            <a:spLocks noGrp="1" noChangeArrowheads="1"/>
          </p:cNvSpPr>
          <p:nvPr>
            <p:ph type="title"/>
          </p:nvPr>
        </p:nvSpPr>
        <p:spPr>
          <a:xfrm>
            <a:off x="425450" y="33337"/>
            <a:ext cx="7391400" cy="982663"/>
          </a:xfrm>
        </p:spPr>
        <p:txBody>
          <a:bodyPr rIns="132080"/>
          <a:lstStyle/>
          <a:p>
            <a:pPr eaLnBrk="1" hangingPunct="1"/>
            <a:r>
              <a:rPr lang="en-US" altLang="en-US" dirty="0" smtClean="0"/>
              <a:t>Wrap Up/ Next Steps</a:t>
            </a:r>
            <a:br>
              <a:rPr lang="en-US" altLang="en-US" dirty="0" smtClean="0"/>
            </a:br>
            <a:r>
              <a:rPr lang="en-US" dirty="0"/>
              <a:t>HCD PP Version 1.1 Potential Topics</a:t>
            </a:r>
            <a:endParaRPr lang="en-US" altLang="en-US" dirty="0" smtClean="0"/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3EB25E6-2D15-414B-BF40-17B8BD35F50B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25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25451" y="1270000"/>
            <a:ext cx="8362950" cy="5232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Existing Technical Decisions against HCD PP Version 1.0</a:t>
            </a:r>
          </a:p>
          <a:p>
            <a:r>
              <a:rPr lang="en-US" dirty="0" smtClean="0"/>
              <a:t>Current Errata</a:t>
            </a:r>
          </a:p>
          <a:p>
            <a:r>
              <a:rPr lang="en-US" dirty="0" smtClean="0"/>
              <a:t>RSA Key Agreement – when NIST enforces NIST SP 800-131A</a:t>
            </a:r>
          </a:p>
          <a:p>
            <a:r>
              <a:rPr lang="en-US" dirty="0" smtClean="0"/>
              <a:t>Audit Log Server Requirements</a:t>
            </a:r>
          </a:p>
          <a:p>
            <a:r>
              <a:rPr lang="en-US" dirty="0" smtClean="0"/>
              <a:t>Updated requirements from </a:t>
            </a:r>
            <a:r>
              <a:rPr lang="en-US" dirty="0" err="1" smtClean="0"/>
              <a:t>NDcPP</a:t>
            </a:r>
            <a:r>
              <a:rPr lang="en-US" dirty="0" smtClean="0"/>
              <a:t> and </a:t>
            </a:r>
            <a:r>
              <a:rPr lang="en-US" dirty="0" err="1" smtClean="0"/>
              <a:t>FDEcPP</a:t>
            </a:r>
            <a:endParaRPr lang="en-US" dirty="0" smtClean="0"/>
          </a:p>
          <a:p>
            <a:r>
              <a:rPr lang="en-US" dirty="0" smtClean="0"/>
              <a:t>Updated requirements from Technical </a:t>
            </a:r>
            <a:r>
              <a:rPr lang="en-US" dirty="0" err="1" smtClean="0"/>
              <a:t>Decions</a:t>
            </a:r>
            <a:r>
              <a:rPr lang="en-US" dirty="0" smtClean="0"/>
              <a:t> other than for HCD PP</a:t>
            </a:r>
          </a:p>
          <a:p>
            <a:r>
              <a:rPr lang="en-US" dirty="0" smtClean="0"/>
              <a:t>Assurance </a:t>
            </a:r>
            <a:r>
              <a:rPr lang="en-US" dirty="0"/>
              <a:t>A</a:t>
            </a:r>
            <a:r>
              <a:rPr lang="en-US" dirty="0" smtClean="0"/>
              <a:t>ctivities (AAs) for Key Transport SFR (FCS_COP.1(i))</a:t>
            </a:r>
          </a:p>
          <a:p>
            <a:r>
              <a:rPr lang="en-US" dirty="0" smtClean="0"/>
              <a:t>Additional requirements that show up in Assurance Activities</a:t>
            </a:r>
          </a:p>
          <a:p>
            <a:r>
              <a:rPr lang="en-US" dirty="0" smtClean="0"/>
              <a:t>Inconsistencies between Key Management </a:t>
            </a:r>
            <a:r>
              <a:rPr lang="en-US" dirty="0" smtClean="0"/>
              <a:t>Description </a:t>
            </a:r>
            <a:r>
              <a:rPr lang="en-US" dirty="0" smtClean="0"/>
              <a:t>(KMD) description </a:t>
            </a:r>
            <a:r>
              <a:rPr lang="en-US" dirty="0" smtClean="0"/>
              <a:t>and </a:t>
            </a:r>
            <a:r>
              <a:rPr lang="en-US" smtClean="0"/>
              <a:t>KMD </a:t>
            </a:r>
            <a:r>
              <a:rPr lang="en-US" smtClean="0"/>
              <a:t>AAs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Entropy Sources</a:t>
            </a:r>
          </a:p>
          <a:p>
            <a:r>
              <a:rPr lang="en-US" dirty="0" smtClean="0"/>
              <a:t>Key Destruction SFR</a:t>
            </a:r>
          </a:p>
          <a:p>
            <a:r>
              <a:rPr lang="en-US" dirty="0" smtClean="0"/>
              <a:t>TPMs used in the TOE</a:t>
            </a:r>
          </a:p>
          <a:p>
            <a:r>
              <a:rPr lang="en-US" dirty="0" smtClean="0"/>
              <a:t>EAL Claim for HCD PP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58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105E428E-6775-4D9C-8446-1D29CAE62BC2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26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536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36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5366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2017 The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Printer Working Group. All rights reserved.</a:t>
            </a:r>
          </a:p>
        </p:txBody>
      </p:sp>
      <p:sp>
        <p:nvSpPr>
          <p:cNvPr id="15367" name="Rectangle 5"/>
          <p:cNvSpPr>
            <a:spLocks noGrp="1" noChangeArrowheads="1"/>
          </p:cNvSpPr>
          <p:nvPr>
            <p:ph type="title"/>
          </p:nvPr>
        </p:nvSpPr>
        <p:spPr>
          <a:xfrm>
            <a:off x="425450" y="33337"/>
            <a:ext cx="7391400" cy="982663"/>
          </a:xfrm>
        </p:spPr>
        <p:txBody>
          <a:bodyPr rIns="132080"/>
          <a:lstStyle/>
          <a:p>
            <a:pPr eaLnBrk="1" hangingPunct="1"/>
            <a:r>
              <a:rPr lang="en-US" altLang="en-US" dirty="0" smtClean="0"/>
              <a:t>Wrap Up/ Next Steps</a:t>
            </a:r>
            <a:br>
              <a:rPr lang="en-US" altLang="en-US" dirty="0" smtClean="0"/>
            </a:br>
            <a:r>
              <a:rPr lang="en-US" sz="2600" b="1" dirty="0"/>
              <a:t>HCD PP </a:t>
            </a:r>
            <a:r>
              <a:rPr lang="en-US" sz="2600" b="1"/>
              <a:t>Version </a:t>
            </a:r>
            <a:r>
              <a:rPr lang="en-US" sz="2600" b="1" smtClean="0"/>
              <a:t>2.0 </a:t>
            </a:r>
            <a:r>
              <a:rPr lang="en-US" sz="2600" b="1" dirty="0"/>
              <a:t>Potential Topics</a:t>
            </a:r>
            <a:endParaRPr lang="en-US" altLang="en-US" sz="2600" b="1" dirty="0" smtClean="0"/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3EB25E6-2D15-414B-BF40-17B8BD35F50B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26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0037" y="1308100"/>
            <a:ext cx="8483600" cy="35993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Password Policies</a:t>
            </a:r>
          </a:p>
          <a:p>
            <a:r>
              <a:rPr lang="en-US" dirty="0" smtClean="0"/>
              <a:t>Password Policy Applicability (normal vs. admin users)</a:t>
            </a:r>
          </a:p>
          <a:p>
            <a:r>
              <a:rPr lang="en-US" dirty="0" smtClean="0"/>
              <a:t>Wi-Fi Support</a:t>
            </a:r>
          </a:p>
          <a:p>
            <a:r>
              <a:rPr lang="en-US" dirty="0" smtClean="0"/>
              <a:t>SNMPv3 Support</a:t>
            </a:r>
          </a:p>
          <a:p>
            <a:r>
              <a:rPr lang="en-US" dirty="0" smtClean="0"/>
              <a:t>Kerberos Support</a:t>
            </a:r>
          </a:p>
          <a:p>
            <a:r>
              <a:rPr lang="en-US" dirty="0" smtClean="0"/>
              <a:t>S/MIME Support</a:t>
            </a:r>
          </a:p>
          <a:p>
            <a:r>
              <a:rPr lang="en-US" dirty="0" smtClean="0"/>
              <a:t>SMBv3 Support</a:t>
            </a:r>
          </a:p>
          <a:p>
            <a:r>
              <a:rPr lang="en-US" dirty="0" smtClean="0"/>
              <a:t>Internationally-friendly crypto requirements that don’t rely on FIPS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28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AA6E50A6-D7F7-4F80-9DA2-0B9DB8C729C4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Intellectual Property Policy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4DDF3342-0056-49CC-9936-A68C515174AF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820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229600" cy="4572000"/>
          </a:xfrm>
        </p:spPr>
        <p:txBody>
          <a:bodyPr rIns="132080"/>
          <a:lstStyle/>
          <a:p>
            <a:pPr marL="58738" lvl="1" indent="0" eaLnBrk="1" hangingPunct="1">
              <a:buFont typeface="Verdana" pitchFamily="34" charset="0"/>
              <a:buNone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400" i="1" dirty="0" smtClean="0"/>
              <a:t>“This meeting is conducted under the rules of the PWG IP policy”.  </a:t>
            </a:r>
          </a:p>
          <a:p>
            <a:pPr marL="782638" lvl="2" indent="-342900" eaLnBrk="1" hangingPunct="1"/>
            <a:r>
              <a:rPr lang="en-US" altLang="en-US" sz="2200" dirty="0" smtClean="0"/>
              <a:t>Refer to the IP statements in the plenary slides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F150F81-DABB-4F3D-A7E3-30867EB31C1F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3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4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717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Officers</a:t>
            </a:r>
          </a:p>
        </p:txBody>
      </p:sp>
      <p:sp>
        <p:nvSpPr>
          <p:cNvPr id="7176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E3198820-D290-400A-9638-71D2B73354E3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Chair: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Alan </a:t>
            </a:r>
            <a:r>
              <a:rPr lang="en-US" altLang="en-US" dirty="0">
                <a:sym typeface="Verdana" charset="0"/>
              </a:rPr>
              <a:t>Sukert (Xerox)</a:t>
            </a:r>
            <a:endParaRPr lang="en-US" altLang="en-US" dirty="0" smtClean="0">
              <a:sym typeface="Verdana" charset="0"/>
            </a:endParaRP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Vice-Chair: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Currently Vacant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Secretary: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Alan Sukert (Xerox)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Document Editors: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Ira McDonald (High North): HCD-TNC</a:t>
            </a:r>
          </a:p>
        </p:txBody>
      </p:sp>
    </p:spTree>
    <p:extLst>
      <p:ext uri="{BB962C8B-B14F-4D97-AF65-F5344CB8AC3E}">
        <p14:creationId xmlns:p14="http://schemas.microsoft.com/office/powerpoint/2010/main" val="42767679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dirty="0" smtClean="0"/>
              <a:t>New HCD Protection Profile</a:t>
            </a: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31200" cy="5257800"/>
          </a:xfrm>
        </p:spPr>
        <p:txBody>
          <a:bodyPr rIns="132080"/>
          <a:lstStyle/>
          <a:p>
            <a:pPr eaLnBrk="1" hangingPunct="1"/>
            <a:r>
              <a:rPr lang="en-US" altLang="en-US" dirty="0" smtClean="0"/>
              <a:t>The new Protection Profile for Hardcopy Devices (PP_HCD_V1.0) was published on September 11.</a:t>
            </a:r>
          </a:p>
          <a:p>
            <a:pPr eaLnBrk="1" hangingPunct="1"/>
            <a:r>
              <a:rPr lang="en-US" altLang="en-US" dirty="0" smtClean="0"/>
              <a:t>You can find it on NIAP’s web site …</a:t>
            </a:r>
            <a:br>
              <a:rPr lang="en-US" altLang="en-US" dirty="0" smtClean="0"/>
            </a:br>
            <a:r>
              <a:rPr lang="en-US" altLang="en-US" dirty="0" smtClean="0">
                <a:hlinkClick r:id="rId4"/>
              </a:rPr>
              <a:t>https://www.niap-ccevs.org/pp/PP_HCD_V1.0/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… and on IPA’s (including links to both the original and the Japanese translation) </a:t>
            </a:r>
            <a:r>
              <a:rPr lang="en-US" altLang="en-US" dirty="0" smtClean="0">
                <a:hlinkClick r:id="rId5"/>
              </a:rPr>
              <a:t>https://www.ipa.go.jp/security/publications/pp-jp/hcd.html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It is a US/Japan PP, not a “</a:t>
            </a:r>
            <a:r>
              <a:rPr lang="en-US" altLang="en-US" dirty="0" err="1" smtClean="0"/>
              <a:t>cPP</a:t>
            </a:r>
            <a:r>
              <a:rPr lang="en-US" altLang="en-US" dirty="0" smtClean="0"/>
              <a:t>” with broader international support.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6996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altLang="en-US" dirty="0" smtClean="0"/>
              <a:t>Summary of Oct 25, 2017 MFP Technical Committee Meetings</a:t>
            </a: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97669" y="1481251"/>
            <a:ext cx="8474075" cy="3599316"/>
          </a:xfrm>
        </p:spPr>
        <p:txBody>
          <a:bodyPr>
            <a:normAutofit lnSpcReduction="10000"/>
          </a:bodyPr>
          <a:lstStyle/>
          <a:p>
            <a:pPr marL="39688" indent="0">
              <a:buNone/>
            </a:pPr>
            <a:r>
              <a:rPr lang="en-US" dirty="0" smtClean="0"/>
              <a:t>MFP TECHNICAL COMMITTEE MEETING AGENDA</a:t>
            </a:r>
          </a:p>
          <a:p>
            <a:endParaRPr lang="en-US" dirty="0"/>
          </a:p>
          <a:p>
            <a:r>
              <a:rPr lang="en-US" dirty="0" smtClean="0"/>
              <a:t>Welcome, introductions, logistics, agenda review…</a:t>
            </a:r>
          </a:p>
          <a:p>
            <a:r>
              <a:rPr lang="en-US" dirty="0" smtClean="0"/>
              <a:t>TC </a:t>
            </a:r>
            <a:r>
              <a:rPr lang="en-US" dirty="0" err="1" smtClean="0"/>
              <a:t>administrivia</a:t>
            </a:r>
            <a:endParaRPr lang="en-US" dirty="0" smtClean="0"/>
          </a:p>
          <a:p>
            <a:r>
              <a:rPr lang="en-US" dirty="0" smtClean="0"/>
              <a:t>Requirements issues</a:t>
            </a:r>
          </a:p>
          <a:p>
            <a:r>
              <a:rPr lang="en-US" dirty="0" smtClean="0"/>
              <a:t>Implementation issues</a:t>
            </a:r>
          </a:p>
          <a:p>
            <a:r>
              <a:rPr lang="en-US" dirty="0" smtClean="0"/>
              <a:t>Plans and processes for updating and maintaining the HCD PP</a:t>
            </a:r>
          </a:p>
          <a:p>
            <a:r>
              <a:rPr lang="en-US" dirty="0" smtClean="0"/>
              <a:t>Summary and 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117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2400" dirty="0"/>
              <a:t>Requirements issues:</a:t>
            </a:r>
            <a:br>
              <a:rPr lang="en-US" sz="2400" dirty="0"/>
            </a:br>
            <a:r>
              <a:rPr lang="en-US" dirty="0"/>
              <a:t>RSA key establishment in TLS</a:t>
            </a:r>
            <a:endParaRPr lang="en-US" altLang="en-US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04799" y="1436801"/>
            <a:ext cx="8726488" cy="359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  <a:normAutofit/>
          </a:bodyPr>
          <a:lstStyle>
            <a:lvl1pPr marL="382588" indent="-342900" algn="l" rtl="0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1pPr>
            <a:lvl2pPr marL="731838" indent="-285750" algn="l" rtl="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2pPr>
            <a:lvl3pPr marL="1131888" indent="-228600" algn="l" rtl="0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3pPr>
            <a:lvl4pPr marL="1589088" indent="-228600" algn="l" rtl="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4pPr>
            <a:lvl5pPr marL="2046288" indent="-228600" algn="l" rtl="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defRPr>
            </a:lvl5pPr>
            <a:lvl6pPr marL="25034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6pPr>
            <a:lvl7pPr marL="29606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7pPr>
            <a:lvl8pPr marL="34178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8pPr>
            <a:lvl9pPr marL="3875088" indent="-228600" algn="l" rtl="0" fontAlgn="base">
              <a:spcBef>
                <a:spcPts val="400"/>
              </a:spcBef>
              <a:spcAft>
                <a:spcPct val="0"/>
              </a:spcAft>
              <a:buSzPct val="100000"/>
              <a:buFont typeface="Verdana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defRPr>
            </a:lvl9pPr>
          </a:lstStyle>
          <a:p>
            <a:r>
              <a:rPr lang="en-US" kern="0" smtClean="0"/>
              <a:t>Labgram #106 was issued, put “on hold” after lab meeting</a:t>
            </a:r>
          </a:p>
          <a:p>
            <a:r>
              <a:rPr lang="en-US" kern="0" smtClean="0"/>
              <a:t>NIST is revising 800-56A/B/C, perhaps by mid 2018</a:t>
            </a:r>
          </a:p>
          <a:p>
            <a:r>
              <a:rPr lang="en-US" kern="0" smtClean="0"/>
              <a:t>NIAP may or may not align with NIST; not decided yet</a:t>
            </a:r>
          </a:p>
          <a:p>
            <a:r>
              <a:rPr lang="en-US" kern="0" smtClean="0"/>
              <a:t>Recommend that TOEs be able to disable RSA key exchange ciphersuites in evaluated configuration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585816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3200" dirty="0"/>
              <a:t>Requirements issues:</a:t>
            </a:r>
            <a:br>
              <a:rPr lang="en-US" sz="3200" dirty="0"/>
            </a:br>
            <a:r>
              <a:rPr lang="en-US" dirty="0"/>
              <a:t>Password policies</a:t>
            </a:r>
            <a:endParaRPr lang="en-US" altLang="en-US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12712" y="1366100"/>
            <a:ext cx="8642350" cy="5182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FIA_PMG_EXT specifies password length/composition requirements</a:t>
            </a:r>
          </a:p>
          <a:p>
            <a:pPr lvl="1"/>
            <a:r>
              <a:rPr lang="en-US" dirty="0" smtClean="0"/>
              <a:t>Requires capability to compose using upper case, lower case, numeric, and specials</a:t>
            </a:r>
          </a:p>
          <a:p>
            <a:pPr lvl="1"/>
            <a:r>
              <a:rPr lang="en-US" dirty="0" smtClean="0"/>
              <a:t>It may be updated to require passwords to include all four types</a:t>
            </a:r>
          </a:p>
          <a:p>
            <a:r>
              <a:rPr lang="en-US" dirty="0" smtClean="0"/>
              <a:t>SP 800-171, SP 800-53, and CNSSI 1253, have more stringent requirements</a:t>
            </a:r>
          </a:p>
          <a:p>
            <a:pPr lvl="1"/>
            <a:r>
              <a:rPr lang="en-US" dirty="0" smtClean="0"/>
              <a:t>Including password lifetime, re-use</a:t>
            </a:r>
          </a:p>
          <a:p>
            <a:pPr lvl="1"/>
            <a:r>
              <a:rPr lang="en-US" dirty="0" smtClean="0"/>
              <a:t>These are not required for CC evaluation</a:t>
            </a:r>
          </a:p>
          <a:p>
            <a:r>
              <a:rPr lang="en-US" dirty="0" smtClean="0"/>
              <a:t>On the other hand, new SP 800-63 tosses out composition, lifetime, re-use</a:t>
            </a:r>
          </a:p>
          <a:p>
            <a:r>
              <a:rPr lang="en-US" dirty="0" smtClean="0"/>
              <a:t>Password policies could be different for normal versus admin users</a:t>
            </a:r>
          </a:p>
          <a:p>
            <a:pPr lvl="1"/>
            <a:r>
              <a:rPr lang="en-US" dirty="0" smtClean="0"/>
              <a:t>Admins are more trusted, but admin access is more critical</a:t>
            </a:r>
          </a:p>
          <a:p>
            <a:pPr lvl="1"/>
            <a:r>
              <a:rPr lang="en-US" dirty="0" smtClean="0"/>
              <a:t>We are looking at other PPs (e.g., GPOS, Mobile Devices) for precedents</a:t>
            </a:r>
          </a:p>
        </p:txBody>
      </p:sp>
    </p:spTree>
    <p:extLst>
      <p:ext uri="{BB962C8B-B14F-4D97-AF65-F5344CB8AC3E}">
        <p14:creationId xmlns:p14="http://schemas.microsoft.com/office/powerpoint/2010/main" val="3257918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2017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81900" cy="1016000"/>
          </a:xfrm>
        </p:spPr>
        <p:txBody>
          <a:bodyPr rIns="132080"/>
          <a:lstStyle/>
          <a:p>
            <a:pPr eaLnBrk="1" hangingPunct="1"/>
            <a:r>
              <a:rPr lang="en-US" sz="3200" dirty="0"/>
              <a:t>Requirements issues:</a:t>
            </a:r>
            <a:br>
              <a:rPr lang="en-US" sz="3200" dirty="0"/>
            </a:br>
            <a:r>
              <a:rPr lang="en-US" dirty="0"/>
              <a:t>Audit log servers</a:t>
            </a:r>
            <a:endParaRPr lang="en-US" altLang="en-US" dirty="0" smtClean="0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1" y="1600200"/>
            <a:ext cx="8483600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Does FAU_STG_EXT.1 require the use of syslog protocol?</a:t>
            </a:r>
          </a:p>
          <a:p>
            <a:r>
              <a:rPr lang="en-US" dirty="0" smtClean="0">
                <a:hlinkClick r:id="rId4"/>
              </a:rPr>
              <a:t>Network Devices interpretation #1</a:t>
            </a:r>
            <a:r>
              <a:rPr lang="en-US" dirty="0" smtClean="0"/>
              <a:t> said that syslog is </a:t>
            </a:r>
            <a:r>
              <a:rPr lang="en-US" i="1" dirty="0" smtClean="0"/>
              <a:t>not</a:t>
            </a:r>
            <a:r>
              <a:rPr lang="en-US" dirty="0" smtClean="0"/>
              <a:t> required</a:t>
            </a:r>
          </a:p>
          <a:p>
            <a:r>
              <a:rPr lang="en-US" dirty="0" smtClean="0"/>
              <a:t>It was accepted by NIAP, but the TD is now archived</a:t>
            </a:r>
          </a:p>
          <a:p>
            <a:r>
              <a:rPr lang="en-US" dirty="0" smtClean="0"/>
              <a:t>It should apply to the HCD PP</a:t>
            </a:r>
          </a:p>
          <a:p>
            <a:r>
              <a:rPr lang="en-US" dirty="0" smtClean="0"/>
              <a:t>A TRRT will be submitted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3228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genda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Agenda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Agenda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agram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1596</Words>
  <Characters>0</Characters>
  <Application>Microsoft Office PowerPoint</Application>
  <PresentationFormat>On-screen Show (4:3)</PresentationFormat>
  <Lines>0</Lines>
  <Paragraphs>243</Paragraphs>
  <Slides>26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Arial Bold</vt:lpstr>
      <vt:lpstr>Calibri</vt:lpstr>
      <vt:lpstr>Verdana</vt:lpstr>
      <vt:lpstr>ヒラギノ角ゴ ProN W3</vt:lpstr>
      <vt:lpstr>Title</vt:lpstr>
      <vt:lpstr>Bullet Slide</vt:lpstr>
      <vt:lpstr>Agenda Slide</vt:lpstr>
      <vt:lpstr>Diagram Slide</vt:lpstr>
      <vt:lpstr>2-Column Slide</vt:lpstr>
      <vt:lpstr>Imaging Device Security</vt:lpstr>
      <vt:lpstr>Agenda</vt:lpstr>
      <vt:lpstr>Intellectual Property Policy</vt:lpstr>
      <vt:lpstr>Officers</vt:lpstr>
      <vt:lpstr>New HCD Protection Profile</vt:lpstr>
      <vt:lpstr>Summary of Oct 25, 2017 MFP Technical Committee Meetings</vt:lpstr>
      <vt:lpstr>Requirements issues: RSA key establishment in TLS</vt:lpstr>
      <vt:lpstr>Requirements issues: Password policies</vt:lpstr>
      <vt:lpstr>Requirements issues: Audit log servers</vt:lpstr>
      <vt:lpstr>Requirements issues: NDcPP and FDEcPP updates and TDs </vt:lpstr>
      <vt:lpstr>Requirements issues: Key Transport (FCS_COP.1(i)) AAs</vt:lpstr>
      <vt:lpstr>Requirements issues: Wi-Fi support</vt:lpstr>
      <vt:lpstr>Requirements issues: Other protocols</vt:lpstr>
      <vt:lpstr>Implementation issues: Requirements embedded in AAs</vt:lpstr>
      <vt:lpstr>Implementation issues: Inconsistencies in KMD instructions</vt:lpstr>
      <vt:lpstr>Implementation issues: Use of 3rd-party entropy sources</vt:lpstr>
      <vt:lpstr>Implementation issues: Key destruction testing</vt:lpstr>
      <vt:lpstr>Implementation issues: Use of TPMs in the HCD TOE</vt:lpstr>
      <vt:lpstr>Plans and processes for updating/maintaining the HCD PP Internationalized crypto</vt:lpstr>
      <vt:lpstr>Plans and processes for updating/maintaining the HCD PP EAL claims</vt:lpstr>
      <vt:lpstr>Plans and processes for updating/maintaining the HCD PP Versioning</vt:lpstr>
      <vt:lpstr>Plans and processes for updating/maintaining the HCD PP Who does what?</vt:lpstr>
      <vt:lpstr>Plans and processes for updating/maintaining the HCD PP iTC formation and cPP development</vt:lpstr>
      <vt:lpstr>Wrap Up/ Next Steps</vt:lpstr>
      <vt:lpstr>Wrap Up/ Next Steps HCD PP Version 1.1 Potential Topics</vt:lpstr>
      <vt:lpstr>Wrap Up/ Next Steps HCD PP Version 2.0 Potential Topics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Sukert, Alan</cp:lastModifiedBy>
  <cp:revision>244</cp:revision>
  <dcterms:modified xsi:type="dcterms:W3CDTF">2017-11-21T19:01:57Z</dcterms:modified>
</cp:coreProperties>
</file>