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29"/>
  </p:notesMasterIdLst>
  <p:sldIdLst>
    <p:sldId id="309" r:id="rId6"/>
    <p:sldId id="325" r:id="rId7"/>
    <p:sldId id="334" r:id="rId8"/>
    <p:sldId id="343" r:id="rId9"/>
    <p:sldId id="351" r:id="rId10"/>
    <p:sldId id="345" r:id="rId11"/>
    <p:sldId id="361" r:id="rId12"/>
    <p:sldId id="368" r:id="rId13"/>
    <p:sldId id="352" r:id="rId14"/>
    <p:sldId id="362" r:id="rId15"/>
    <p:sldId id="369" r:id="rId16"/>
    <p:sldId id="363" r:id="rId17"/>
    <p:sldId id="360" r:id="rId18"/>
    <p:sldId id="365" r:id="rId19"/>
    <p:sldId id="354" r:id="rId20"/>
    <p:sldId id="355" r:id="rId21"/>
    <p:sldId id="357" r:id="rId22"/>
    <p:sldId id="359" r:id="rId23"/>
    <p:sldId id="367" r:id="rId24"/>
    <p:sldId id="353" r:id="rId25"/>
    <p:sldId id="364" r:id="rId26"/>
    <p:sldId id="366" r:id="rId27"/>
    <p:sldId id="332" r:id="rId28"/>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5/1/2017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a:p>
        </p:txBody>
      </p:sp>
    </p:spTree>
    <p:extLst>
      <p:ext uri="{BB962C8B-B14F-4D97-AF65-F5344CB8AC3E}">
        <p14:creationId xmlns:p14="http://schemas.microsoft.com/office/powerpoint/2010/main" val="32417387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a:p>
        </p:txBody>
      </p:sp>
    </p:spTree>
    <p:extLst>
      <p:ext uri="{BB962C8B-B14F-4D97-AF65-F5344CB8AC3E}">
        <p14:creationId xmlns:p14="http://schemas.microsoft.com/office/powerpoint/2010/main" val="2106006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a:p>
        </p:txBody>
      </p:sp>
    </p:spTree>
    <p:extLst>
      <p:ext uri="{BB962C8B-B14F-4D97-AF65-F5344CB8AC3E}">
        <p14:creationId xmlns:p14="http://schemas.microsoft.com/office/powerpoint/2010/main" val="3340811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a:p>
        </p:txBody>
      </p:sp>
    </p:spTree>
    <p:extLst>
      <p:ext uri="{BB962C8B-B14F-4D97-AF65-F5344CB8AC3E}">
        <p14:creationId xmlns:p14="http://schemas.microsoft.com/office/powerpoint/2010/main" val="4097866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a:p>
        </p:txBody>
      </p:sp>
    </p:spTree>
    <p:extLst>
      <p:ext uri="{BB962C8B-B14F-4D97-AF65-F5344CB8AC3E}">
        <p14:creationId xmlns:p14="http://schemas.microsoft.com/office/powerpoint/2010/main" val="20282623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a:p>
        </p:txBody>
      </p:sp>
    </p:spTree>
    <p:extLst>
      <p:ext uri="{BB962C8B-B14F-4D97-AF65-F5344CB8AC3E}">
        <p14:creationId xmlns:p14="http://schemas.microsoft.com/office/powerpoint/2010/main" val="2057093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a:p>
        </p:txBody>
      </p:sp>
    </p:spTree>
    <p:extLst>
      <p:ext uri="{BB962C8B-B14F-4D97-AF65-F5344CB8AC3E}">
        <p14:creationId xmlns:p14="http://schemas.microsoft.com/office/powerpoint/2010/main" val="37536782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a:p>
        </p:txBody>
      </p:sp>
    </p:spTree>
    <p:extLst>
      <p:ext uri="{BB962C8B-B14F-4D97-AF65-F5344CB8AC3E}">
        <p14:creationId xmlns:p14="http://schemas.microsoft.com/office/powerpoint/2010/main" val="35622503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a:p>
        </p:txBody>
      </p:sp>
    </p:spTree>
    <p:extLst>
      <p:ext uri="{BB962C8B-B14F-4D97-AF65-F5344CB8AC3E}">
        <p14:creationId xmlns:p14="http://schemas.microsoft.com/office/powerpoint/2010/main" val="8492995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22</a:t>
            </a:fld>
            <a:endParaRPr lang="en-US" altLang="en-US"/>
          </a:p>
        </p:txBody>
      </p:sp>
    </p:spTree>
    <p:extLst>
      <p:ext uri="{BB962C8B-B14F-4D97-AF65-F5344CB8AC3E}">
        <p14:creationId xmlns:p14="http://schemas.microsoft.com/office/powerpoint/2010/main" val="31672256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23</a:t>
            </a:fld>
            <a:endParaRPr lang="en-US" altLang="en-US" smtClean="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573976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a:p>
        </p:txBody>
      </p:sp>
    </p:spTree>
    <p:extLst>
      <p:ext uri="{BB962C8B-B14F-4D97-AF65-F5344CB8AC3E}">
        <p14:creationId xmlns:p14="http://schemas.microsoft.com/office/powerpoint/2010/main" val="1189311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a:p>
        </p:txBody>
      </p:sp>
    </p:spTree>
    <p:extLst>
      <p:ext uri="{BB962C8B-B14F-4D97-AF65-F5344CB8AC3E}">
        <p14:creationId xmlns:p14="http://schemas.microsoft.com/office/powerpoint/2010/main" val="3780331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a:p>
        </p:txBody>
      </p:sp>
    </p:spTree>
    <p:extLst>
      <p:ext uri="{BB962C8B-B14F-4D97-AF65-F5344CB8AC3E}">
        <p14:creationId xmlns:p14="http://schemas.microsoft.com/office/powerpoint/2010/main" val="1049635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a:p>
        </p:txBody>
      </p:sp>
    </p:spTree>
    <p:extLst>
      <p:ext uri="{BB962C8B-B14F-4D97-AF65-F5344CB8AC3E}">
        <p14:creationId xmlns:p14="http://schemas.microsoft.com/office/powerpoint/2010/main" val="3123744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a:p>
        </p:txBody>
      </p:sp>
    </p:spTree>
    <p:extLst>
      <p:ext uri="{BB962C8B-B14F-4D97-AF65-F5344CB8AC3E}">
        <p14:creationId xmlns:p14="http://schemas.microsoft.com/office/powerpoint/2010/main" val="150844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a:p>
        </p:txBody>
      </p:sp>
    </p:spTree>
    <p:extLst>
      <p:ext uri="{BB962C8B-B14F-4D97-AF65-F5344CB8AC3E}">
        <p14:creationId xmlns:p14="http://schemas.microsoft.com/office/powerpoint/2010/main" val="13412284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a:p>
        </p:txBody>
      </p:sp>
    </p:spTree>
    <p:extLst>
      <p:ext uri="{BB962C8B-B14F-4D97-AF65-F5344CB8AC3E}">
        <p14:creationId xmlns:p14="http://schemas.microsoft.com/office/powerpoint/2010/main" val="1848235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a:p>
        </p:txBody>
      </p:sp>
    </p:spTree>
    <p:extLst>
      <p:ext uri="{BB962C8B-B14F-4D97-AF65-F5344CB8AC3E}">
        <p14:creationId xmlns:p14="http://schemas.microsoft.com/office/powerpoint/2010/main" val="2393430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smtClean="0">
                <a:sym typeface="Verdana" pitchFamily="34" charset="0"/>
              </a:rPr>
              <a:t>Click to edit Master text styles</a:t>
            </a:r>
          </a:p>
          <a:p>
            <a:pPr lvl="1"/>
            <a:r>
              <a:rPr lang="en-US" altLang="en-US" smtClean="0">
                <a:sym typeface="Verdana" pitchFamily="34" charset="0"/>
              </a:rPr>
              <a:t>Second level</a:t>
            </a:r>
          </a:p>
          <a:p>
            <a:pPr lvl="2"/>
            <a:r>
              <a:rPr lang="en-US" altLang="en-US" smtClean="0">
                <a:sym typeface="Verdana" pitchFamily="34" charset="0"/>
              </a:rPr>
              <a:t>Third level</a:t>
            </a:r>
          </a:p>
          <a:p>
            <a:pPr lvl="3"/>
            <a:r>
              <a:rPr lang="en-US" altLang="en-US" smtClean="0">
                <a:sym typeface="Verdana" pitchFamily="34" charset="0"/>
              </a:rPr>
              <a:t>Fourth level</a:t>
            </a:r>
          </a:p>
          <a:p>
            <a:pPr lvl="4"/>
            <a:r>
              <a:rPr lang="en-US" alt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timing>
    <p:tnLst>
      <p:par>
        <p:cTn id="1" dur="indefinite" restart="never" nodeType="tmRoot"/>
      </p:par>
    </p:tnLst>
  </p:timing>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smtClean="0">
                <a:sym typeface="Verdana" pitchFamily="34" charset="0"/>
              </a:rPr>
              <a:t>Click to edit Master text styles</a:t>
            </a:r>
          </a:p>
          <a:p>
            <a:pPr lvl="1"/>
            <a:r>
              <a:rPr lang="en-US" altLang="en-US" smtClean="0">
                <a:sym typeface="Verdana" pitchFamily="34" charset="0"/>
              </a:rPr>
              <a:t>Second level</a:t>
            </a:r>
          </a:p>
          <a:p>
            <a:pPr lvl="2"/>
            <a:r>
              <a:rPr lang="en-US" altLang="en-US" smtClean="0">
                <a:sym typeface="Verdana" pitchFamily="34" charset="0"/>
              </a:rPr>
              <a:t>Third level</a:t>
            </a:r>
          </a:p>
          <a:p>
            <a:pPr lvl="3"/>
            <a:r>
              <a:rPr lang="en-US" altLang="en-US" smtClean="0">
                <a:sym typeface="Verdana" pitchFamily="34" charset="0"/>
              </a:rPr>
              <a:t>Fourth level</a:t>
            </a:r>
          </a:p>
          <a:p>
            <a:pPr lvl="4"/>
            <a:r>
              <a:rPr lang="en-US" alt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timing>
    <p:tnLst>
      <p:par>
        <p:cTn id="1" dur="indefinite" restart="never" nodeType="tmRoot"/>
      </p:par>
    </p:tnLst>
  </p:timing>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timing>
    <p:tnLst>
      <p:par>
        <p:cTn id="1" dur="indefinite" restart="never" nodeType="tmRoot"/>
      </p:par>
    </p:tnLst>
  </p:timing>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smtClean="0"/>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a:t>
            </a:r>
            <a:r>
              <a:rPr lang="en-US" altLang="en-US" sz="1100" dirty="0" smtClean="0">
                <a:solidFill>
                  <a:srgbClr val="FFFFFF"/>
                </a:solidFill>
                <a:cs typeface="Arial" charset="0"/>
              </a:rPr>
              <a:t>2017 </a:t>
            </a:r>
            <a:r>
              <a:rPr lang="en-US" altLang="en-US" sz="1100" dirty="0">
                <a:solidFill>
                  <a:srgbClr val="FFFFFF"/>
                </a:solidFill>
                <a:cs typeface="Arial" charset="0"/>
              </a:rPr>
              <a:t>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smtClean="0"/>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timing>
    <p:tnLst>
      <p:par>
        <p:cTn id="1" dur="indefinite" restart="never" nodeType="tmRoot"/>
      </p:par>
    </p:tnLst>
  </p:timing>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smtClean="0"/>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a:t>
            </a:r>
            <a:r>
              <a:rPr lang="en-US" altLang="en-US" sz="1100" dirty="0" smtClean="0">
                <a:solidFill>
                  <a:srgbClr val="FFFFFF"/>
                </a:solidFill>
                <a:cs typeface="Arial" charset="0"/>
              </a:rPr>
              <a:t>2017 </a:t>
            </a:r>
            <a:r>
              <a:rPr lang="en-US" altLang="en-US" sz="1100" dirty="0">
                <a:solidFill>
                  <a:srgbClr val="FFFFFF"/>
                </a:solidFill>
                <a:cs typeface="Arial" charset="0"/>
              </a:rPr>
              <a:t>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smtClean="0"/>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smtClean="0">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smtClean="0">
                <a:sym typeface="Verdana" pitchFamily="34" charset="0"/>
              </a:rPr>
              <a:t>Click to edit Master text styles</a:t>
            </a:r>
          </a:p>
          <a:p>
            <a:pPr lvl="1"/>
            <a:r>
              <a:rPr lang="en-US" altLang="en-US" smtClean="0">
                <a:sym typeface="Verdana" pitchFamily="34" charset="0"/>
              </a:rPr>
              <a:t>Second level</a:t>
            </a:r>
          </a:p>
          <a:p>
            <a:pPr lvl="2"/>
            <a:r>
              <a:rPr lang="en-US" altLang="en-US" smtClean="0">
                <a:sym typeface="Verdana" pitchFamily="34" charset="0"/>
              </a:rPr>
              <a:t>Third level</a:t>
            </a:r>
          </a:p>
          <a:p>
            <a:pPr lvl="3"/>
            <a:r>
              <a:rPr lang="en-US" altLang="en-US" smtClean="0">
                <a:sym typeface="Verdana" pitchFamily="34" charset="0"/>
              </a:rPr>
              <a:t>Fourth level</a:t>
            </a:r>
          </a:p>
          <a:p>
            <a:pPr lvl="4"/>
            <a:r>
              <a:rPr lang="en-US" alt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timing>
    <p:tnLst>
      <p:par>
        <p:cTn id="1" dur="indefinite" restart="never" nodeType="tmRoot"/>
      </p:par>
    </p:tnLst>
  </p:timing>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hyperlink" Target="ftp://ftp.pwg.org/pub/pwg/ids/wd/wd-ids-charter-20151119.pdf" TargetMode="External"/><Relationship Id="rId4" Type="http://schemas.openxmlformats.org/officeDocument/2006/relationships/hyperlink" Target="ftp://ftp.pwg.org/pub/pwg/ids/charter/wd-ids-charter-20170501-draft.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hyperlink" Target="https://www.ipa.go.jp/security/publications/pp-jp/hcd.html" TargetMode="External"/><Relationship Id="rId4" Type="http://schemas.openxmlformats.org/officeDocument/2006/relationships/hyperlink" Target="https://www.niap-ccevs.org/pp/PP_HCD_V1.0/"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smtClean="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2017 </a:t>
            </a:r>
            <a:r>
              <a:rPr lang="en-US" altLang="en-US" sz="1100" dirty="0">
                <a:solidFill>
                  <a:srgbClr val="FFFFFF"/>
                </a:solidFill>
                <a:latin typeface="Arial" charset="0"/>
                <a:cs typeface="Arial" charset="0"/>
                <a:sym typeface="Arial" charset="0"/>
              </a:rPr>
              <a:t>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smtClean="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smtClean="0"/>
              <a:t>May 3, 2017</a:t>
            </a:r>
          </a:p>
          <a:p>
            <a:pPr marL="0" indent="0" eaLnBrk="1" hangingPunct="1"/>
            <a:r>
              <a:rPr lang="en-US" altLang="en-US" dirty="0" smtClean="0"/>
              <a:t>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smtClean="0"/>
              <a:t>Summary of April 24 &amp; 26, 2017 MFP Technical Committee Meetings (</a:t>
            </a:r>
            <a:r>
              <a:rPr lang="en-US" altLang="en-US" dirty="0" err="1" smtClean="0"/>
              <a:t>cont</a:t>
            </a:r>
            <a:r>
              <a:rPr lang="en-US" altLang="en-US" dirty="0" smtClean="0"/>
              <a: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2236" y="1085850"/>
            <a:ext cx="8832851" cy="5257800"/>
          </a:xfrm>
        </p:spPr>
        <p:txBody>
          <a:bodyPr rIns="132080"/>
          <a:lstStyle/>
          <a:p>
            <a:pPr eaLnBrk="1" hangingPunct="1"/>
            <a:r>
              <a:rPr lang="en-US" altLang="en-US" dirty="0"/>
              <a:t>NIAP Technical Decisions (TDs</a:t>
            </a:r>
            <a:r>
              <a:rPr lang="en-US" altLang="en-US" dirty="0" smtClean="0"/>
              <a:t>) for the HCD PP</a:t>
            </a:r>
            <a:endParaRPr lang="en-US" altLang="en-US" dirty="0"/>
          </a:p>
          <a:p>
            <a:pPr lvl="1" eaLnBrk="1" hangingPunct="1"/>
            <a:r>
              <a:rPr lang="en-US" altLang="en-US" dirty="0"/>
              <a:t>Two TDs explicitly related to the HCD PP </a:t>
            </a:r>
            <a:r>
              <a:rPr lang="en-US" altLang="en-US" dirty="0" smtClean="0"/>
              <a:t>issued:</a:t>
            </a:r>
            <a:endParaRPr lang="en-US" altLang="en-US" dirty="0"/>
          </a:p>
          <a:p>
            <a:pPr lvl="2" eaLnBrk="1" hangingPunct="1"/>
            <a:r>
              <a:rPr lang="en-US" dirty="0"/>
              <a:t>FCS_CKM.1(a) Cryptographic Key Generation </a:t>
            </a:r>
            <a:r>
              <a:rPr lang="en-US" dirty="0" smtClean="0"/>
              <a:t>now an “optional” requirement</a:t>
            </a:r>
            <a:endParaRPr lang="en-US" altLang="en-US" dirty="0"/>
          </a:p>
          <a:p>
            <a:pPr lvl="2" eaLnBrk="1" hangingPunct="1"/>
            <a:r>
              <a:rPr lang="en-US" altLang="en-US" dirty="0" smtClean="0"/>
              <a:t>Clarified test assurance activities for SEDs</a:t>
            </a:r>
            <a:endParaRPr lang="en-US" altLang="en-US" dirty="0"/>
          </a:p>
          <a:p>
            <a:pPr lvl="1" eaLnBrk="1" hangingPunct="1"/>
            <a:r>
              <a:rPr lang="en-US" altLang="en-US" dirty="0" smtClean="0"/>
              <a:t>There is </a:t>
            </a:r>
            <a:r>
              <a:rPr lang="en-US" altLang="en-US" dirty="0"/>
              <a:t>one TD currently in process dealing with </a:t>
            </a:r>
            <a:r>
              <a:rPr lang="en-US" altLang="en-US" dirty="0" smtClean="0"/>
              <a:t>IPsec; NIAP </a:t>
            </a:r>
            <a:r>
              <a:rPr lang="en-US" altLang="en-US" dirty="0"/>
              <a:t>was not specific on exactly what the issue was, but </a:t>
            </a:r>
            <a:r>
              <a:rPr lang="en-US" altLang="en-US" dirty="0" smtClean="0"/>
              <a:t>has </a:t>
            </a:r>
            <a:r>
              <a:rPr lang="en-US" altLang="en-US" dirty="0"/>
              <a:t>something to do with </a:t>
            </a:r>
            <a:r>
              <a:rPr lang="en-US" altLang="en-US" dirty="0" smtClean="0"/>
              <a:t>server </a:t>
            </a:r>
            <a:r>
              <a:rPr lang="en-US" altLang="en-US" dirty="0"/>
              <a:t>and client requirements </a:t>
            </a:r>
            <a:r>
              <a:rPr lang="en-US" altLang="en-US" dirty="0" smtClean="0"/>
              <a:t>being different </a:t>
            </a:r>
          </a:p>
          <a:p>
            <a:pPr lvl="1" eaLnBrk="1" hangingPunct="1"/>
            <a:r>
              <a:rPr lang="en-US" altLang="en-US" dirty="0" smtClean="0"/>
              <a:t>No TDs against the HCD PP between NIAP and IPA</a:t>
            </a:r>
            <a:endParaRPr lang="en-US" altLang="en-US" dirty="0"/>
          </a:p>
          <a:p>
            <a:pPr lvl="1" eaLnBrk="1" hangingPunct="1"/>
            <a:endParaRPr lang="en-US" altLang="en-US" dirty="0" smtClean="0"/>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325791894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smtClean="0"/>
              <a:t>Summary of April 24 &amp; 26, 2017 MFP Technical Committee Meetings (</a:t>
            </a:r>
            <a:r>
              <a:rPr lang="en-US" altLang="en-US" dirty="0" err="1" smtClean="0"/>
              <a:t>cont</a:t>
            </a:r>
            <a:r>
              <a:rPr lang="en-US" altLang="en-US" dirty="0" smtClean="0"/>
              <a: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2236" y="1085850"/>
            <a:ext cx="8832851" cy="5257800"/>
          </a:xfrm>
        </p:spPr>
        <p:txBody>
          <a:bodyPr rIns="132080"/>
          <a:lstStyle/>
          <a:p>
            <a:pPr eaLnBrk="1" hangingPunct="1"/>
            <a:r>
              <a:rPr lang="en-US" altLang="en-US" dirty="0"/>
              <a:t>NIAP Technical Decisions (TDs</a:t>
            </a:r>
            <a:r>
              <a:rPr lang="en-US" altLang="en-US" dirty="0" smtClean="0"/>
              <a:t>) for other PPs</a:t>
            </a:r>
            <a:endParaRPr lang="en-US" altLang="en-US" dirty="0"/>
          </a:p>
          <a:p>
            <a:pPr lvl="1" eaLnBrk="1" hangingPunct="1"/>
            <a:r>
              <a:rPr lang="en-US" altLang="en-US" dirty="0" smtClean="0"/>
              <a:t>Concern </a:t>
            </a:r>
            <a:r>
              <a:rPr lang="en-US" altLang="en-US" dirty="0"/>
              <a:t>is that </a:t>
            </a:r>
            <a:r>
              <a:rPr lang="en-US" altLang="en-US" dirty="0" smtClean="0"/>
              <a:t>there </a:t>
            </a:r>
            <a:r>
              <a:rPr lang="en-US" altLang="en-US" dirty="0"/>
              <a:t>are other TDs against the Network </a:t>
            </a:r>
            <a:r>
              <a:rPr lang="en-US" altLang="en-US" dirty="0" smtClean="0"/>
              <a:t>Device  (ND) collaborative PP (</a:t>
            </a:r>
            <a:r>
              <a:rPr lang="en-US" altLang="en-US" dirty="0" err="1" smtClean="0"/>
              <a:t>cPP</a:t>
            </a:r>
            <a:r>
              <a:rPr lang="en-US" altLang="en-US" dirty="0" smtClean="0"/>
              <a:t>) </a:t>
            </a:r>
            <a:r>
              <a:rPr lang="en-US" altLang="en-US" dirty="0"/>
              <a:t>and Full Disk Encryption (FDE) </a:t>
            </a:r>
            <a:r>
              <a:rPr lang="en-US" altLang="en-US" dirty="0" err="1"/>
              <a:t>cPP</a:t>
            </a:r>
            <a:r>
              <a:rPr lang="en-US" altLang="en-US" dirty="0"/>
              <a:t> from which many of the SFRs in the HCD PP came from</a:t>
            </a:r>
          </a:p>
          <a:p>
            <a:pPr lvl="2" eaLnBrk="1" hangingPunct="1"/>
            <a:r>
              <a:rPr lang="en-US" altLang="en-US" dirty="0"/>
              <a:t>MFP TC has to assess if any of the ND and FDE TDs apply to the HCD </a:t>
            </a:r>
            <a:r>
              <a:rPr lang="en-US" altLang="en-US" dirty="0" smtClean="0"/>
              <a:t>PP</a:t>
            </a:r>
            <a:endParaRPr lang="en-US" altLang="en-US" dirty="0"/>
          </a:p>
          <a:p>
            <a:pPr lvl="2" eaLnBrk="1" hangingPunct="1"/>
            <a:r>
              <a:rPr lang="en-US" altLang="en-US" dirty="0"/>
              <a:t>In the interim submit to </a:t>
            </a:r>
            <a:r>
              <a:rPr lang="en-US" altLang="en-US" dirty="0" smtClean="0"/>
              <a:t>Technical Rapid Response Team (TRRT) </a:t>
            </a:r>
            <a:r>
              <a:rPr lang="en-US" altLang="en-US" dirty="0"/>
              <a:t>for the ND and FDE TDs in question to see if interpretations apply to HCD </a:t>
            </a:r>
            <a:r>
              <a:rPr lang="en-US" altLang="en-US" dirty="0" smtClean="0"/>
              <a:t>PP. </a:t>
            </a:r>
            <a:r>
              <a:rPr lang="en-US" altLang="en-US" dirty="0"/>
              <a:t>Also submit to TRRT areas where there may be no TDs yet but some type of correction is needed so there can be some type of resolution </a:t>
            </a:r>
            <a:endParaRPr lang="en-US" altLang="en-US" dirty="0" smtClean="0"/>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44021658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smtClean="0"/>
              <a:t>Summary of April 24 &amp; 26, 2017 MFP Technical Committee Meetings (</a:t>
            </a:r>
            <a:r>
              <a:rPr lang="en-US" altLang="en-US" dirty="0" err="1" smtClean="0"/>
              <a:t>cont</a:t>
            </a:r>
            <a:r>
              <a:rPr lang="en-US" altLang="en-US" dirty="0" smtClean="0"/>
              <a: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93662" y="1143000"/>
            <a:ext cx="8861426" cy="5257800"/>
          </a:xfrm>
        </p:spPr>
        <p:txBody>
          <a:bodyPr rIns="132080"/>
          <a:lstStyle/>
          <a:p>
            <a:pPr eaLnBrk="1" hangingPunct="1"/>
            <a:r>
              <a:rPr lang="en-US" altLang="en-US" dirty="0" smtClean="0"/>
              <a:t>Key </a:t>
            </a:r>
            <a:r>
              <a:rPr lang="en-US" altLang="en-US" dirty="0"/>
              <a:t>Management Description (KMD) / Entropy Document/ TOE Summary Specification (TSS)</a:t>
            </a:r>
          </a:p>
          <a:p>
            <a:pPr lvl="1" eaLnBrk="1" hangingPunct="1"/>
            <a:r>
              <a:rPr lang="en-US" altLang="en-US" dirty="0"/>
              <a:t>Requirements in HCD PP appendices for these two documents do not agree with requirements in the applicable SFR assurance activities for these two documents</a:t>
            </a:r>
          </a:p>
          <a:p>
            <a:pPr lvl="1" eaLnBrk="1" hangingPunct="1"/>
            <a:r>
              <a:rPr lang="en-US" altLang="en-US" dirty="0" smtClean="0"/>
              <a:t>The </a:t>
            </a:r>
            <a:r>
              <a:rPr lang="en-US" altLang="en-US" dirty="0"/>
              <a:t>TSS should contain the information that would be publicly available around key management; any proprietary information should go in the KMD. Same approach to Entropy and other documents required by the PP.</a:t>
            </a:r>
          </a:p>
          <a:p>
            <a:pPr lvl="1" eaLnBrk="1" hangingPunct="1"/>
            <a:r>
              <a:rPr lang="en-US" altLang="en-US" dirty="0"/>
              <a:t>Have as much information in the TSS as possible; minimize what is in the KMD and other documents</a:t>
            </a:r>
          </a:p>
          <a:p>
            <a:pPr lvl="1" eaLnBrk="1" hangingPunct="1"/>
            <a:r>
              <a:rPr lang="en-US" altLang="en-US" dirty="0"/>
              <a:t>Include diagrams in the KMD and Entropy document to show the “big picture”; helps explain the text.</a:t>
            </a:r>
          </a:p>
          <a:p>
            <a:pPr lvl="2" eaLnBrk="1" hangingPunct="1"/>
            <a:r>
              <a:rPr lang="en-US" altLang="en-US" dirty="0"/>
              <a:t>PP should be updated to clarify what diagrams are needed and </a:t>
            </a:r>
            <a:r>
              <a:rPr lang="en-US" altLang="en-US" dirty="0" smtClean="0"/>
              <a:t>why</a:t>
            </a:r>
          </a:p>
          <a:p>
            <a:pPr lvl="1" eaLnBrk="1" hangingPunct="1"/>
            <a:r>
              <a:rPr lang="en-US" altLang="en-US" dirty="0" smtClean="0"/>
              <a:t>Look at completed NIAP certifications to get a sense of what “level of detail” is required</a:t>
            </a:r>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349322800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smtClean="0"/>
              <a:t>Summary of April 24 &amp; 26, 2017 MFP Technical Committee Meetings (</a:t>
            </a:r>
            <a:r>
              <a:rPr lang="en-US" altLang="en-US" dirty="0" err="1" smtClean="0"/>
              <a:t>cont</a:t>
            </a:r>
            <a:r>
              <a:rPr lang="en-US" altLang="en-US" dirty="0" smtClean="0"/>
              <a: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74637" y="1290638"/>
            <a:ext cx="8331200" cy="5257800"/>
          </a:xfrm>
        </p:spPr>
        <p:txBody>
          <a:bodyPr rIns="132080"/>
          <a:lstStyle/>
          <a:p>
            <a:pPr eaLnBrk="1" hangingPunct="1"/>
            <a:r>
              <a:rPr lang="en-US" dirty="0" smtClean="0"/>
              <a:t>Lot </a:t>
            </a:r>
            <a:r>
              <a:rPr lang="en-US" dirty="0"/>
              <a:t>of Assurance Activities are copied from other PPs and do not get the introspection they deserve or don’t reflect the technology they are transferred to. Should raise the ones in question as TRRT </a:t>
            </a:r>
            <a:r>
              <a:rPr lang="en-US" dirty="0" smtClean="0"/>
              <a:t>issues</a:t>
            </a:r>
          </a:p>
          <a:p>
            <a:pPr lvl="1" eaLnBrk="1" hangingPunct="1"/>
            <a:r>
              <a:rPr lang="en-US" dirty="0" smtClean="0"/>
              <a:t>if </a:t>
            </a:r>
            <a:r>
              <a:rPr lang="en-US" dirty="0"/>
              <a:t>too specific or don’t work for a specific technology or are too general. </a:t>
            </a:r>
            <a:endParaRPr lang="en-US" dirty="0" smtClean="0"/>
          </a:p>
          <a:p>
            <a:pPr eaLnBrk="1" hangingPunct="1"/>
            <a:r>
              <a:rPr lang="en-US" altLang="en-US" dirty="0" smtClean="0"/>
              <a:t>We recommended that a Printer Interpretation Team (PIT) </a:t>
            </a:r>
            <a:r>
              <a:rPr lang="en-US" dirty="0" smtClean="0"/>
              <a:t>for </a:t>
            </a:r>
            <a:r>
              <a:rPr lang="en-US" dirty="0"/>
              <a:t>HCDs </a:t>
            </a:r>
            <a:r>
              <a:rPr lang="en-US" altLang="en-US" dirty="0"/>
              <a:t>be established </a:t>
            </a:r>
            <a:r>
              <a:rPr lang="en-US" dirty="0" smtClean="0"/>
              <a:t>to </a:t>
            </a:r>
            <a:r>
              <a:rPr lang="en-US" dirty="0"/>
              <a:t>collect and process issues before going to </a:t>
            </a:r>
            <a:r>
              <a:rPr lang="en-US" dirty="0" smtClean="0"/>
              <a:t>NIAP </a:t>
            </a:r>
          </a:p>
          <a:p>
            <a:pPr lvl="1" eaLnBrk="1" hangingPunct="1"/>
            <a:r>
              <a:rPr lang="en-US" dirty="0" smtClean="0"/>
              <a:t>Could </a:t>
            </a:r>
            <a:r>
              <a:rPr lang="en-US" dirty="0"/>
              <a:t>act as a focal point between vendors and NIAP </a:t>
            </a:r>
            <a:r>
              <a:rPr lang="en-US" dirty="0" smtClean="0"/>
              <a:t>in both directions</a:t>
            </a:r>
            <a:endParaRPr lang="en-US" altLang="en-US" dirty="0" smtClean="0"/>
          </a:p>
          <a:p>
            <a:pPr lvl="1" eaLnBrk="1" hangingPunct="1"/>
            <a:r>
              <a:rPr lang="en-US" dirty="0"/>
              <a:t>Should be something discussed between NIAP and </a:t>
            </a:r>
            <a:r>
              <a:rPr lang="en-US" dirty="0" smtClean="0"/>
              <a:t>IPA</a:t>
            </a:r>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307118847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smtClean="0"/>
              <a:t>Summary of April 24 &amp; 26, 2017 MFP Technical Committee Meetings (</a:t>
            </a:r>
            <a:r>
              <a:rPr lang="en-US" altLang="en-US" dirty="0" err="1" smtClean="0"/>
              <a:t>cont</a:t>
            </a:r>
            <a:r>
              <a:rPr lang="en-US" altLang="en-US" dirty="0" smtClean="0"/>
              <a: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228725"/>
            <a:ext cx="8331200" cy="5257800"/>
          </a:xfrm>
        </p:spPr>
        <p:txBody>
          <a:bodyPr rIns="132080"/>
          <a:lstStyle/>
          <a:p>
            <a:pPr eaLnBrk="1" hangingPunct="1"/>
            <a:r>
              <a:rPr lang="en-US" dirty="0" smtClean="0"/>
              <a:t>Need </a:t>
            </a:r>
            <a:r>
              <a:rPr lang="en-US" dirty="0"/>
              <a:t>better way of NIAP letting vendors know about policy changes that affect the requirements in the </a:t>
            </a:r>
            <a:r>
              <a:rPr lang="en-US" dirty="0" smtClean="0"/>
              <a:t>HCD PP</a:t>
            </a:r>
            <a:r>
              <a:rPr lang="en-US" dirty="0"/>
              <a:t>. </a:t>
            </a:r>
            <a:endParaRPr lang="en-US" dirty="0" smtClean="0"/>
          </a:p>
          <a:p>
            <a:pPr lvl="1" eaLnBrk="1" hangingPunct="1"/>
            <a:r>
              <a:rPr lang="en-US" dirty="0" smtClean="0"/>
              <a:t>Need </a:t>
            </a:r>
            <a:r>
              <a:rPr lang="en-US" dirty="0"/>
              <a:t>to submit a TRRT against NIAP Policy 5 </a:t>
            </a:r>
            <a:r>
              <a:rPr lang="en-US" dirty="0" smtClean="0"/>
              <a:t>to allow </a:t>
            </a:r>
            <a:r>
              <a:rPr lang="en-US" dirty="0"/>
              <a:t>PPs that state compliance with FIPS 186-3 </a:t>
            </a:r>
            <a:r>
              <a:rPr lang="en-US" dirty="0" smtClean="0"/>
              <a:t>to use of FIPS </a:t>
            </a:r>
            <a:r>
              <a:rPr lang="en-US" dirty="0"/>
              <a:t>186-3 </a:t>
            </a:r>
            <a:r>
              <a:rPr lang="en-US" dirty="0" smtClean="0"/>
              <a:t>instead </a:t>
            </a:r>
            <a:r>
              <a:rPr lang="en-US" dirty="0"/>
              <a:t>of </a:t>
            </a:r>
            <a:r>
              <a:rPr lang="en-US" dirty="0" smtClean="0"/>
              <a:t>requiring FIPS 186-4 as Policy 5 states  </a:t>
            </a:r>
          </a:p>
          <a:p>
            <a:pPr lvl="1" eaLnBrk="1" hangingPunct="1"/>
            <a:r>
              <a:rPr lang="en-US" dirty="0" smtClean="0"/>
              <a:t>NIAP </a:t>
            </a:r>
            <a:r>
              <a:rPr lang="en-US" dirty="0"/>
              <a:t>needs to work with vendors and labs to get products certified to meet their national security customer needs</a:t>
            </a:r>
            <a:r>
              <a:rPr lang="en-US" dirty="0" smtClean="0"/>
              <a:t>.</a:t>
            </a:r>
          </a:p>
          <a:p>
            <a:pPr eaLnBrk="1" hangingPunct="1"/>
            <a:r>
              <a:rPr lang="en-US" dirty="0"/>
              <a:t>Will not be held to changes in </a:t>
            </a:r>
            <a:r>
              <a:rPr lang="en-US" dirty="0" smtClean="0"/>
              <a:t>ND </a:t>
            </a:r>
            <a:r>
              <a:rPr lang="en-US" dirty="0" err="1" smtClean="0"/>
              <a:t>cPP</a:t>
            </a:r>
            <a:r>
              <a:rPr lang="en-US" dirty="0" smtClean="0"/>
              <a:t> </a:t>
            </a:r>
            <a:r>
              <a:rPr lang="en-US" dirty="0"/>
              <a:t>or </a:t>
            </a:r>
            <a:r>
              <a:rPr lang="en-US" dirty="0" smtClean="0"/>
              <a:t>FDE </a:t>
            </a:r>
            <a:r>
              <a:rPr lang="en-US" dirty="0" err="1" smtClean="0"/>
              <a:t>cPP</a:t>
            </a:r>
            <a:r>
              <a:rPr lang="en-US" dirty="0" smtClean="0"/>
              <a:t> </a:t>
            </a:r>
            <a:r>
              <a:rPr lang="en-US" dirty="0"/>
              <a:t>in updates to </a:t>
            </a:r>
            <a:r>
              <a:rPr lang="en-US" dirty="0" smtClean="0"/>
              <a:t>evaluations </a:t>
            </a:r>
            <a:r>
              <a:rPr lang="en-US" dirty="0"/>
              <a:t>in progress against HCD PP </a:t>
            </a:r>
            <a:r>
              <a:rPr lang="en-US" dirty="0" smtClean="0"/>
              <a:t>v1.0</a:t>
            </a:r>
          </a:p>
          <a:p>
            <a:pPr lvl="1" eaLnBrk="1" hangingPunct="1"/>
            <a:r>
              <a:rPr lang="en-US" dirty="0" smtClean="0"/>
              <a:t>Can </a:t>
            </a:r>
            <a:r>
              <a:rPr lang="en-US" dirty="0"/>
              <a:t>submit a TRRT if are things we need immediately; </a:t>
            </a:r>
            <a:r>
              <a:rPr lang="en-US" dirty="0" smtClean="0"/>
              <a:t>otherwise, </a:t>
            </a:r>
            <a:r>
              <a:rPr lang="en-US" dirty="0"/>
              <a:t>any updates that we find need to be addressed should be put in update to a HCD PP</a:t>
            </a:r>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30470817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smtClean="0"/>
              <a:t>Summary of April 24 &amp; 26, 2017 MFP Technical Committee Meetings (</a:t>
            </a:r>
            <a:r>
              <a:rPr lang="en-US" altLang="en-US" dirty="0" err="1" smtClean="0"/>
              <a:t>cont</a:t>
            </a:r>
            <a:r>
              <a:rPr lang="en-US" altLang="en-US" dirty="0" smtClean="0"/>
              <a: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42912" y="1174750"/>
            <a:ext cx="8331200" cy="5257800"/>
          </a:xfrm>
        </p:spPr>
        <p:txBody>
          <a:bodyPr rIns="132080"/>
          <a:lstStyle/>
          <a:p>
            <a:pPr marL="39688" indent="0" eaLnBrk="1" hangingPunct="1">
              <a:buNone/>
            </a:pPr>
            <a:r>
              <a:rPr lang="en-US" altLang="en-US" dirty="0" smtClean="0"/>
              <a:t>Questions to NIAP:</a:t>
            </a:r>
          </a:p>
          <a:p>
            <a:pPr marL="496888" indent="-457200" eaLnBrk="1" hangingPunct="1">
              <a:buFont typeface="+mj-lt"/>
              <a:buAutoNum type="arabicPeriod"/>
            </a:pPr>
            <a:r>
              <a:rPr lang="en-US" altLang="en-US" dirty="0" smtClean="0"/>
              <a:t>Can we do CC certifications against the NIAP based on TRRT </a:t>
            </a:r>
            <a:r>
              <a:rPr lang="en-US" altLang="en-US" dirty="0" smtClean="0"/>
              <a:t>responses </a:t>
            </a:r>
            <a:r>
              <a:rPr lang="en-US" altLang="en-US" dirty="0" smtClean="0"/>
              <a:t>to issues with pending TDs? IPA is OK with approach that but NIAP wasn’t sure</a:t>
            </a:r>
          </a:p>
          <a:p>
            <a:pPr marL="496888" indent="-457200" eaLnBrk="1" hangingPunct="1">
              <a:buFont typeface="+mj-lt"/>
              <a:buAutoNum type="arabicPeriod"/>
            </a:pPr>
            <a:r>
              <a:rPr lang="en-US" altLang="en-US" dirty="0" smtClean="0"/>
              <a:t>What do we do for SFRs in the HCD PP that have no assurance activities associated with them? Submit to NIAP TRRT to determine if this was intentional or a mistake. However, got sense that as vendors we’ll have to do something to address these missing assurance activities.</a:t>
            </a:r>
          </a:p>
          <a:p>
            <a:pPr marL="496888" indent="-457200" eaLnBrk="1" hangingPunct="1">
              <a:buFont typeface="+mj-lt"/>
              <a:buAutoNum type="arabicPeriod"/>
            </a:pPr>
            <a:r>
              <a:rPr lang="en-US" altLang="en-US" dirty="0" smtClean="0"/>
              <a:t>Can we do additional testing beyond what is indicated in the various HCD PP assurance activities? Based on the concept of ‘Exact Assurance’ probably not, but we should bring to TRRT to decide if acceptable</a:t>
            </a:r>
          </a:p>
        </p:txBody>
      </p:sp>
    </p:spTree>
    <p:extLst>
      <p:ext uri="{BB962C8B-B14F-4D97-AF65-F5344CB8AC3E}">
        <p14:creationId xmlns:p14="http://schemas.microsoft.com/office/powerpoint/2010/main" val="286735940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smtClean="0"/>
              <a:t>Summary of April 24 &amp; 26, 2017 MFP Technical Committee Meetings (</a:t>
            </a:r>
            <a:r>
              <a:rPr lang="en-US" altLang="en-US" dirty="0" err="1" smtClean="0"/>
              <a:t>cont</a:t>
            </a:r>
            <a:r>
              <a:rPr lang="en-US" altLang="en-US" dirty="0" smtClean="0"/>
              <a: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42912" y="1174750"/>
            <a:ext cx="8331200" cy="5257800"/>
          </a:xfrm>
        </p:spPr>
        <p:txBody>
          <a:bodyPr rIns="132080"/>
          <a:lstStyle/>
          <a:p>
            <a:pPr marL="39688" indent="0" eaLnBrk="1" hangingPunct="1">
              <a:buNone/>
            </a:pPr>
            <a:r>
              <a:rPr lang="en-US" altLang="en-US" dirty="0" smtClean="0"/>
              <a:t>More Questions to NIAP:</a:t>
            </a:r>
          </a:p>
          <a:p>
            <a:pPr marL="496888" lvl="1" indent="-457200" eaLnBrk="1" hangingPunct="1">
              <a:spcBef>
                <a:spcPts val="600"/>
              </a:spcBef>
              <a:buFont typeface="+mj-lt"/>
              <a:buAutoNum type="arabicPeriod" startAt="4"/>
            </a:pPr>
            <a:r>
              <a:rPr lang="en-US" altLang="en-US" sz="2000" dirty="0" smtClean="0"/>
              <a:t>Can we do alternate tests or test methods in place of the assurance activities listed in the </a:t>
            </a:r>
            <a:r>
              <a:rPr lang="en-US" altLang="en-US" sz="2000" dirty="0"/>
              <a:t>H</a:t>
            </a:r>
            <a:r>
              <a:rPr lang="en-US" altLang="en-US" sz="2000" dirty="0" smtClean="0"/>
              <a:t>CD PP for a given SFR? Would have to be brought to the TRRT to determine if acceptable </a:t>
            </a:r>
            <a:r>
              <a:rPr lang="en-US" sz="2000" dirty="0" smtClean="0"/>
              <a:t>NIAP </a:t>
            </a:r>
            <a:r>
              <a:rPr lang="en-US" sz="2000" dirty="0"/>
              <a:t>will look to see if it provides the same amount of assurance and same goals – that is the </a:t>
            </a:r>
            <a:r>
              <a:rPr lang="en-US" sz="2000" dirty="0" smtClean="0"/>
              <a:t>key.</a:t>
            </a:r>
            <a:endParaRPr lang="en-US" sz="2000" dirty="0"/>
          </a:p>
          <a:p>
            <a:pPr marL="496888" lvl="1" indent="-457200" eaLnBrk="1" hangingPunct="1">
              <a:spcBef>
                <a:spcPts val="600"/>
              </a:spcBef>
              <a:buFont typeface="+mj-lt"/>
              <a:buAutoNum type="arabicPeriod" startAt="4"/>
            </a:pPr>
            <a:r>
              <a:rPr lang="en-US" sz="2000" dirty="0" smtClean="0"/>
              <a:t>What about </a:t>
            </a:r>
            <a:r>
              <a:rPr lang="en-US" sz="2000" dirty="0"/>
              <a:t>removable flash </a:t>
            </a:r>
            <a:r>
              <a:rPr lang="en-US" sz="2000" dirty="0" smtClean="0"/>
              <a:t>drives? </a:t>
            </a:r>
            <a:r>
              <a:rPr lang="en-US" sz="2000" dirty="0"/>
              <a:t>N</a:t>
            </a:r>
            <a:r>
              <a:rPr lang="en-US" sz="2000" dirty="0" smtClean="0"/>
              <a:t>ot </a:t>
            </a:r>
            <a:r>
              <a:rPr lang="en-US" sz="2000" dirty="0"/>
              <a:t>clear how NIAP will handle them because </a:t>
            </a:r>
            <a:r>
              <a:rPr lang="en-US" sz="2000" dirty="0" smtClean="0"/>
              <a:t>there is </a:t>
            </a:r>
            <a:r>
              <a:rPr lang="en-US" sz="2000" dirty="0"/>
              <a:t>no garbage collection routines. </a:t>
            </a:r>
            <a:endParaRPr lang="en-US" sz="2000" dirty="0" smtClean="0"/>
          </a:p>
          <a:p>
            <a:pPr lvl="1" eaLnBrk="1" hangingPunct="1"/>
            <a:r>
              <a:rPr lang="en-US" dirty="0" smtClean="0"/>
              <a:t>NIST </a:t>
            </a:r>
            <a:r>
              <a:rPr lang="en-US" dirty="0"/>
              <a:t>has a cryptographic erase for keys that they accept but </a:t>
            </a:r>
            <a:r>
              <a:rPr lang="en-US" dirty="0" err="1"/>
              <a:t>DoD</a:t>
            </a:r>
            <a:r>
              <a:rPr lang="en-US" dirty="0"/>
              <a:t> doesn’t accept </a:t>
            </a:r>
            <a:r>
              <a:rPr lang="en-US" dirty="0" smtClean="0"/>
              <a:t>it</a:t>
            </a:r>
          </a:p>
          <a:p>
            <a:pPr lvl="1" eaLnBrk="1" hangingPunct="1"/>
            <a:r>
              <a:rPr lang="en-US" dirty="0" smtClean="0"/>
              <a:t>NIAP </a:t>
            </a:r>
            <a:r>
              <a:rPr lang="en-US" dirty="0"/>
              <a:t>wants to include it, however, for overrun situations or loss of devices where can’t physically destroy the media but not for EOL </a:t>
            </a:r>
            <a:r>
              <a:rPr lang="en-US" dirty="0" smtClean="0"/>
              <a:t>(End of Life) situations</a:t>
            </a:r>
          </a:p>
          <a:p>
            <a:pPr lvl="1" eaLnBrk="1" hangingPunct="1"/>
            <a:r>
              <a:rPr lang="en-US" dirty="0" smtClean="0"/>
              <a:t>For </a:t>
            </a:r>
            <a:r>
              <a:rPr lang="en-US" dirty="0"/>
              <a:t>EOL have to destroy the </a:t>
            </a:r>
            <a:r>
              <a:rPr lang="en-US" dirty="0" smtClean="0"/>
              <a:t>media</a:t>
            </a:r>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166415633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smtClean="0"/>
              <a:t>Summary of April 24 &amp; 26, 2017 MFP Technical Committee Meetings (</a:t>
            </a:r>
            <a:r>
              <a:rPr lang="en-US" altLang="en-US" dirty="0" err="1" smtClean="0"/>
              <a:t>cont</a:t>
            </a:r>
            <a:r>
              <a:rPr lang="en-US" altLang="en-US" dirty="0" smtClean="0"/>
              <a: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42912" y="1174750"/>
            <a:ext cx="8331200" cy="5257800"/>
          </a:xfrm>
        </p:spPr>
        <p:txBody>
          <a:bodyPr rIns="132080"/>
          <a:lstStyle/>
          <a:p>
            <a:pPr marL="39688" indent="0" eaLnBrk="1" hangingPunct="1">
              <a:buNone/>
            </a:pPr>
            <a:r>
              <a:rPr lang="en-US" altLang="en-US" dirty="0" smtClean="0"/>
              <a:t>More Questions to NIAP:</a:t>
            </a:r>
          </a:p>
          <a:p>
            <a:pPr marL="496888" indent="-457200" eaLnBrk="1" hangingPunct="1">
              <a:buFont typeface="+mj-lt"/>
              <a:buAutoNum type="arabicPeriod" startAt="6"/>
            </a:pPr>
            <a:r>
              <a:rPr lang="en-US" dirty="0" smtClean="0"/>
              <a:t>Self–Encrypting Drives (SEDs) have </a:t>
            </a:r>
            <a:r>
              <a:rPr lang="en-US" dirty="0"/>
              <a:t>to be certified via FDE </a:t>
            </a:r>
            <a:r>
              <a:rPr lang="en-US" dirty="0" err="1" smtClean="0"/>
              <a:t>cPP</a:t>
            </a:r>
            <a:r>
              <a:rPr lang="en-US" dirty="0" smtClean="0"/>
              <a:t> to be used for the HCD PP, but right </a:t>
            </a:r>
            <a:r>
              <a:rPr lang="en-US" dirty="0"/>
              <a:t>now there are no SEDs that have been certified – what should a vendor do? NIAP hope is that there will be soon a certified SED(s) against FDE </a:t>
            </a:r>
            <a:r>
              <a:rPr lang="en-US" dirty="0" err="1"/>
              <a:t>cPP</a:t>
            </a:r>
            <a:r>
              <a:rPr lang="en-US" dirty="0"/>
              <a:t> v2 that would become the only NIAP-approved SEDs vendors can use in a certified </a:t>
            </a:r>
            <a:r>
              <a:rPr lang="en-US" dirty="0" smtClean="0"/>
              <a:t>product</a:t>
            </a:r>
          </a:p>
          <a:p>
            <a:pPr marL="496888" lvl="0" indent="-457200" eaLnBrk="1" hangingPunct="1">
              <a:buFont typeface="+mj-lt"/>
              <a:buAutoNum type="arabicPeriod" startAt="6"/>
            </a:pPr>
            <a:r>
              <a:rPr lang="en-US" dirty="0" smtClean="0"/>
              <a:t>If a TPM </a:t>
            </a:r>
            <a:r>
              <a:rPr lang="en-US" dirty="0"/>
              <a:t>is FIPS 140-2 certified or even CC </a:t>
            </a:r>
            <a:r>
              <a:rPr lang="en-US" dirty="0" smtClean="0"/>
              <a:t>certified is </a:t>
            </a:r>
            <a:r>
              <a:rPr lang="en-US" dirty="0"/>
              <a:t>that sufficient for HCD PP? NIAP wasn’t sure. </a:t>
            </a:r>
            <a:endParaRPr lang="en-US" dirty="0" smtClean="0"/>
          </a:p>
          <a:p>
            <a:pPr lvl="1" eaLnBrk="1" hangingPunct="1"/>
            <a:r>
              <a:rPr lang="en-US" dirty="0" smtClean="0"/>
              <a:t>Example </a:t>
            </a:r>
            <a:r>
              <a:rPr lang="en-US" dirty="0"/>
              <a:t>is that the HCP PP requirements for RSA certification do not line up with RSA cert requirements for TPM that uses RSA. Becomes an issue in TRNG source. </a:t>
            </a:r>
            <a:endParaRPr lang="en-US" dirty="0" smtClean="0"/>
          </a:p>
          <a:p>
            <a:pPr lvl="1" eaLnBrk="1" hangingPunct="1"/>
            <a:r>
              <a:rPr lang="en-US" dirty="0" smtClean="0"/>
              <a:t>Also </a:t>
            </a:r>
            <a:r>
              <a:rPr lang="en-US" dirty="0"/>
              <a:t>difficult to submit an Entropy document for TPM – treated as 3</a:t>
            </a:r>
            <a:r>
              <a:rPr lang="en-US" baseline="30000" dirty="0"/>
              <a:t>rd</a:t>
            </a:r>
            <a:r>
              <a:rPr lang="en-US" dirty="0"/>
              <a:t> party </a:t>
            </a:r>
            <a:r>
              <a:rPr lang="en-US" dirty="0" smtClean="0"/>
              <a:t>source</a:t>
            </a:r>
          </a:p>
          <a:p>
            <a:pPr eaLnBrk="1" hangingPunct="1"/>
            <a:endParaRPr lang="en-US" altLang="en-US" dirty="0" smtClean="0"/>
          </a:p>
        </p:txBody>
      </p:sp>
    </p:spTree>
    <p:extLst>
      <p:ext uri="{BB962C8B-B14F-4D97-AF65-F5344CB8AC3E}">
        <p14:creationId xmlns:p14="http://schemas.microsoft.com/office/powerpoint/2010/main" val="151983974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smtClean="0"/>
              <a:t>Summary of April 24 &amp; 26, 2017 MFP Technical Committee Meetings (</a:t>
            </a:r>
            <a:r>
              <a:rPr lang="en-US" altLang="en-US" dirty="0" err="1" smtClean="0"/>
              <a:t>cont</a:t>
            </a:r>
            <a:r>
              <a:rPr lang="en-US" altLang="en-US" dirty="0" smtClean="0"/>
              <a: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42912" y="1174750"/>
            <a:ext cx="8331200" cy="5257800"/>
          </a:xfrm>
        </p:spPr>
        <p:txBody>
          <a:bodyPr rIns="132080"/>
          <a:lstStyle/>
          <a:p>
            <a:pPr marL="39688" indent="0" eaLnBrk="1" hangingPunct="1">
              <a:buNone/>
            </a:pPr>
            <a:r>
              <a:rPr lang="en-US" altLang="en-US" dirty="0" smtClean="0"/>
              <a:t>More Questions to NIAP:</a:t>
            </a:r>
          </a:p>
          <a:p>
            <a:pPr marL="496888" indent="-457200" eaLnBrk="1" hangingPunct="1">
              <a:buFont typeface="+mj-lt"/>
              <a:buAutoNum type="arabicPeriod" startAt="8"/>
            </a:pPr>
            <a:r>
              <a:rPr lang="en-US" dirty="0" smtClean="0"/>
              <a:t>What else should we submit to TRRT?</a:t>
            </a:r>
          </a:p>
          <a:p>
            <a:pPr marL="846138" lvl="1" indent="-457200" eaLnBrk="1" hangingPunct="1"/>
            <a:r>
              <a:rPr lang="en-US" dirty="0"/>
              <a:t>Areas where selections, assignments are unclear or inconsistent; same for SFRs in general</a:t>
            </a:r>
          </a:p>
          <a:p>
            <a:pPr marL="846138" lvl="1" indent="-457200" eaLnBrk="1" hangingPunct="1"/>
            <a:r>
              <a:rPr lang="en-US" dirty="0"/>
              <a:t>If causes confusion or missing text </a:t>
            </a:r>
          </a:p>
          <a:p>
            <a:pPr marL="846138" lvl="1" indent="-457200" eaLnBrk="1" hangingPunct="1"/>
            <a:r>
              <a:rPr lang="en-US" dirty="0"/>
              <a:t>Determine how much “is enough” in terms level of detail. Especially true for 3</a:t>
            </a:r>
            <a:r>
              <a:rPr lang="en-US" baseline="30000" dirty="0"/>
              <a:t>rd</a:t>
            </a:r>
            <a:r>
              <a:rPr lang="en-US" dirty="0"/>
              <a:t> party components</a:t>
            </a:r>
          </a:p>
          <a:p>
            <a:pPr marL="496888" indent="-457200" eaLnBrk="1" hangingPunct="1">
              <a:buFont typeface="+mj-lt"/>
              <a:buAutoNum type="arabicPeriod" startAt="8"/>
            </a:pPr>
            <a:r>
              <a:rPr lang="en-US" dirty="0" smtClean="0"/>
              <a:t>For a certification against the HCD PP, can we use a </a:t>
            </a:r>
            <a:r>
              <a:rPr lang="en-US" dirty="0"/>
              <a:t>previous TD decision </a:t>
            </a:r>
            <a:r>
              <a:rPr lang="en-US" dirty="0" smtClean="0"/>
              <a:t>regarding </a:t>
            </a:r>
            <a:r>
              <a:rPr lang="en-US" dirty="0"/>
              <a:t>one of the SFRs in the HCD PP </a:t>
            </a:r>
            <a:r>
              <a:rPr lang="en-US" dirty="0" smtClean="0"/>
              <a:t> from an evaluation against another PP against? </a:t>
            </a:r>
            <a:endParaRPr lang="en-US" dirty="0"/>
          </a:p>
          <a:p>
            <a:pPr marL="896938" lvl="2" indent="-457200" eaLnBrk="1" hangingPunct="1"/>
            <a:r>
              <a:rPr lang="en-US" dirty="0"/>
              <a:t>It would require a new TRRT for the HCD </a:t>
            </a:r>
            <a:r>
              <a:rPr lang="en-US" dirty="0" smtClean="0"/>
              <a:t>PP</a:t>
            </a:r>
            <a:endParaRPr lang="en-US" dirty="0"/>
          </a:p>
          <a:p>
            <a:pPr marL="496888" indent="-457200" eaLnBrk="1" hangingPunct="1">
              <a:buFont typeface="+mj-lt"/>
              <a:buAutoNum type="arabicPeriod" startAt="8"/>
            </a:pPr>
            <a:endParaRPr lang="en-US" altLang="en-US" dirty="0" smtClean="0"/>
          </a:p>
          <a:p>
            <a:pPr lvl="1" eaLnBrk="1" hangingPunct="1"/>
            <a:endParaRPr lang="en-US" altLang="en-US" dirty="0" smtClean="0"/>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123352388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smtClean="0"/>
              <a:t>Summary of April 24 &amp; 26, 2017 MFP Technical Committee Meetings (</a:t>
            </a:r>
            <a:r>
              <a:rPr lang="en-US" altLang="en-US" dirty="0" err="1" smtClean="0"/>
              <a:t>cont</a:t>
            </a:r>
            <a:r>
              <a:rPr lang="en-US" altLang="en-US" dirty="0" smtClean="0"/>
              <a: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42912" y="1174750"/>
            <a:ext cx="8331200" cy="5257800"/>
          </a:xfrm>
        </p:spPr>
        <p:txBody>
          <a:bodyPr rIns="132080"/>
          <a:lstStyle/>
          <a:p>
            <a:pPr marL="39688" indent="0" eaLnBrk="1" hangingPunct="1">
              <a:buNone/>
            </a:pPr>
            <a:r>
              <a:rPr lang="en-US" altLang="en-US" dirty="0" smtClean="0"/>
              <a:t>More Questions to NIAP:</a:t>
            </a:r>
          </a:p>
          <a:p>
            <a:pPr marL="496888" indent="-457200" eaLnBrk="1" hangingPunct="1">
              <a:buFont typeface="+mj-lt"/>
              <a:buAutoNum type="arabicPeriod" startAt="10"/>
            </a:pPr>
            <a:r>
              <a:rPr lang="en-US" dirty="0" smtClean="0"/>
              <a:t>What will the sunset/archive requirements be for the HCD PP? Didn’t get an answer.</a:t>
            </a:r>
          </a:p>
          <a:p>
            <a:pPr marL="496888" indent="-457200" eaLnBrk="1" hangingPunct="1">
              <a:buFont typeface="+mj-lt"/>
              <a:buAutoNum type="arabicPeriod" startAt="10"/>
            </a:pPr>
            <a:r>
              <a:rPr lang="en-US" dirty="0"/>
              <a:t>What do we do for </a:t>
            </a:r>
            <a:r>
              <a:rPr lang="en-US" dirty="0" smtClean="0"/>
              <a:t>government customers </a:t>
            </a:r>
            <a:r>
              <a:rPr lang="en-US" dirty="0"/>
              <a:t>that request EAL3 given the new HCD </a:t>
            </a:r>
            <a:r>
              <a:rPr lang="en-US" dirty="0" smtClean="0"/>
              <a:t>PP? </a:t>
            </a:r>
          </a:p>
          <a:p>
            <a:pPr lvl="1" eaLnBrk="1" hangingPunct="1"/>
            <a:r>
              <a:rPr lang="en-US" dirty="0" smtClean="0"/>
              <a:t>We </a:t>
            </a:r>
            <a:r>
              <a:rPr lang="en-US" dirty="0"/>
              <a:t>should reach out to NIAP and tell them what customers are requesting </a:t>
            </a:r>
            <a:r>
              <a:rPr lang="en-US" dirty="0" smtClean="0"/>
              <a:t>this so NIAP can address </a:t>
            </a:r>
            <a:r>
              <a:rPr lang="en-US" dirty="0"/>
              <a:t>the communications </a:t>
            </a:r>
            <a:r>
              <a:rPr lang="en-US" dirty="0" smtClean="0"/>
              <a:t>gap </a:t>
            </a:r>
          </a:p>
          <a:p>
            <a:pPr marL="388938" lvl="1" indent="0" eaLnBrk="1" hangingPunct="1">
              <a:buNone/>
            </a:pPr>
            <a:endParaRPr lang="en-US" dirty="0"/>
          </a:p>
          <a:p>
            <a:pPr marL="496888" indent="-457200" eaLnBrk="1" hangingPunct="1">
              <a:buFont typeface="+mj-lt"/>
              <a:buAutoNum type="arabicPeriod" startAt="10"/>
            </a:pPr>
            <a:endParaRPr lang="en-US" altLang="en-US" dirty="0" smtClean="0"/>
          </a:p>
          <a:p>
            <a:pPr lvl="1" eaLnBrk="1" hangingPunct="1"/>
            <a:endParaRPr lang="en-US" altLang="en-US" dirty="0" smtClean="0"/>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75896786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smtClean="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a:t>
            </a:r>
            <a:r>
              <a:rPr lang="en-US" altLang="en-US" sz="1100" dirty="0" smtClean="0">
                <a:solidFill>
                  <a:srgbClr val="FFFFFF"/>
                </a:solidFill>
                <a:cs typeface="Arial" charset="0"/>
              </a:rPr>
              <a:t>2017 </a:t>
            </a:r>
            <a:r>
              <a:rPr lang="en-US" altLang="en-US" sz="1100" dirty="0">
                <a:solidFill>
                  <a:srgbClr val="FFFFFF"/>
                </a:solidFill>
                <a:cs typeface="Arial" charset="0"/>
              </a:rPr>
              <a:t>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3048729904"/>
              </p:ext>
            </p:extLst>
          </p:nvPr>
        </p:nvGraphicFramePr>
        <p:xfrm>
          <a:off x="901700" y="1673225"/>
          <a:ext cx="7099301" cy="2352678"/>
        </p:xfrm>
        <a:graphic>
          <a:graphicData uri="http://schemas.openxmlformats.org/drawingml/2006/table">
            <a:tbl>
              <a:tblPr/>
              <a:tblGrid>
                <a:gridCol w="1841500">
                  <a:extLst>
                    <a:ext uri="{9D8B030D-6E8A-4147-A177-3AD203B41FA5}">
                      <a16:colId xmlns:a16="http://schemas.microsoft.com/office/drawing/2014/main" xmlns="" val="20000"/>
                    </a:ext>
                  </a:extLst>
                </a:gridCol>
                <a:gridCol w="5257801">
                  <a:extLst>
                    <a:ext uri="{9D8B030D-6E8A-4147-A177-3AD203B41FA5}">
                      <a16:colId xmlns:a16="http://schemas.microsoft.com/office/drawing/2014/main" xmlns=""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xmlns=""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10:00 – 10:10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xmlns="" val="10002"/>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10:10 – 10:20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kern="1200"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Review Proposed IDS Charter Update</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xmlns="" val="10003"/>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10:20 – 11:50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Review results of Latest MFP TC Meeting</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xmlns="" val="10004"/>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11:50 – 12:00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Wrap Up</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xmlns="" val="10005"/>
                  </a:ext>
                </a:extLst>
              </a:tr>
            </a:tbl>
          </a:graphicData>
        </a:graphic>
      </p:graphicFrame>
      <p:sp>
        <p:nvSpPr>
          <p:cNvPr id="7194" name="Rectangle 85"/>
          <p:cNvSpPr>
            <a:spLocks noGrp="1" noChangeArrowheads="1"/>
          </p:cNvSpPr>
          <p:nvPr>
            <p:ph type="title"/>
          </p:nvPr>
        </p:nvSpPr>
        <p:spPr/>
        <p:txBody>
          <a:bodyPr rIns="132080"/>
          <a:lstStyle/>
          <a:p>
            <a:pPr eaLnBrk="1" hangingPunct="1"/>
            <a:r>
              <a:rPr lang="en-US" altLang="en-US" smtClean="0"/>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smtClean="0"/>
              <a:t>Summary of April 24 &amp; 26, 2017 MFP Technical Committee Meetings (</a:t>
            </a:r>
            <a:r>
              <a:rPr lang="en-US" altLang="en-US" dirty="0" err="1" smtClean="0"/>
              <a:t>cont</a:t>
            </a:r>
            <a:r>
              <a:rPr lang="en-US" altLang="en-US" dirty="0" smtClean="0"/>
              <a: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pPr eaLnBrk="1" hangingPunct="1"/>
            <a:r>
              <a:rPr lang="en-US" altLang="en-US" dirty="0" smtClean="0"/>
              <a:t>IPA indicated there is one on-going certification against the HCD PP in Japan (Konica) and there soon will be one in the US</a:t>
            </a:r>
          </a:p>
          <a:p>
            <a:pPr eaLnBrk="1" hangingPunct="1"/>
            <a:r>
              <a:rPr lang="en-US" altLang="en-US" dirty="0" smtClean="0"/>
              <a:t>IPA agreed that they will accept FIPS 140-2 certified algorithms in accordance with NIAP Policy 5.</a:t>
            </a:r>
          </a:p>
          <a:p>
            <a:pPr lvl="1" eaLnBrk="1" hangingPunct="1"/>
            <a:r>
              <a:rPr lang="en-US" altLang="en-US" dirty="0" smtClean="0"/>
              <a:t>Will relook at this agreement when FIPS 140-3 is finally issued (supposedly later this year)</a:t>
            </a:r>
          </a:p>
          <a:p>
            <a:pPr lvl="1" eaLnBrk="1" hangingPunct="1"/>
            <a:endParaRPr lang="en-US" altLang="en-US" dirty="0" smtClean="0"/>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201058536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smtClean="0"/>
              <a:t>Summary of April 24 &amp; 26, 2017 MFP Technical Committee Meetings (</a:t>
            </a:r>
            <a:r>
              <a:rPr lang="en-US" altLang="en-US" dirty="0" err="1" smtClean="0"/>
              <a:t>cont</a:t>
            </a:r>
            <a:r>
              <a:rPr lang="en-US" altLang="en-US" dirty="0" smtClean="0"/>
              <a: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6400" y="1228725"/>
            <a:ext cx="8331200" cy="5257800"/>
          </a:xfrm>
        </p:spPr>
        <p:txBody>
          <a:bodyPr rIns="132080"/>
          <a:lstStyle/>
          <a:p>
            <a:pPr marL="39688" indent="0" eaLnBrk="1" hangingPunct="1">
              <a:buNone/>
            </a:pPr>
            <a:r>
              <a:rPr lang="en-US" altLang="en-US" dirty="0" smtClean="0"/>
              <a:t>Future Work for the MFP TC</a:t>
            </a:r>
          </a:p>
          <a:p>
            <a:pPr lvl="0" eaLnBrk="1" hangingPunct="1"/>
            <a:r>
              <a:rPr lang="en-US" dirty="0" err="1" smtClean="0"/>
              <a:t>NDcPP</a:t>
            </a:r>
            <a:r>
              <a:rPr lang="en-US" dirty="0" smtClean="0"/>
              <a:t> </a:t>
            </a:r>
            <a:r>
              <a:rPr lang="en-US" dirty="0"/>
              <a:t>and FDE </a:t>
            </a:r>
            <a:r>
              <a:rPr lang="en-US" dirty="0" err="1" smtClean="0"/>
              <a:t>cPP</a:t>
            </a:r>
            <a:r>
              <a:rPr lang="en-US" dirty="0" smtClean="0"/>
              <a:t> </a:t>
            </a:r>
            <a:r>
              <a:rPr lang="en-US" dirty="0"/>
              <a:t>changes </a:t>
            </a:r>
            <a:r>
              <a:rPr lang="en-US" dirty="0" smtClean="0"/>
              <a:t>and updates – should they be </a:t>
            </a:r>
            <a:r>
              <a:rPr lang="en-US" dirty="0"/>
              <a:t>reflected in the HCD PP at some point? </a:t>
            </a:r>
            <a:endParaRPr lang="en-US" dirty="0" smtClean="0"/>
          </a:p>
          <a:p>
            <a:pPr lvl="1" eaLnBrk="1" hangingPunct="1"/>
            <a:r>
              <a:rPr lang="en-US" dirty="0" smtClean="0"/>
              <a:t>Will </a:t>
            </a:r>
            <a:r>
              <a:rPr lang="en-US" dirty="0"/>
              <a:t>have to be coordinated between NIAP and </a:t>
            </a:r>
            <a:r>
              <a:rPr lang="en-US" dirty="0" smtClean="0"/>
              <a:t>IPA</a:t>
            </a:r>
          </a:p>
          <a:p>
            <a:pPr lvl="1" eaLnBrk="1" hangingPunct="1"/>
            <a:r>
              <a:rPr lang="en-US" dirty="0" smtClean="0"/>
              <a:t>Changes </a:t>
            </a:r>
            <a:r>
              <a:rPr lang="en-US" dirty="0"/>
              <a:t>will have to be reviewed by the MFP TC to determine which ones need to be applied to HCDs</a:t>
            </a:r>
            <a:r>
              <a:rPr lang="en-US" dirty="0" smtClean="0"/>
              <a:t>.</a:t>
            </a:r>
          </a:p>
          <a:p>
            <a:pPr eaLnBrk="1" hangingPunct="1"/>
            <a:r>
              <a:rPr lang="en-US" dirty="0" smtClean="0"/>
              <a:t>Are there some </a:t>
            </a:r>
            <a:r>
              <a:rPr lang="en-US" dirty="0"/>
              <a:t>“parking lot” issues from the HCD PP development that </a:t>
            </a:r>
            <a:r>
              <a:rPr lang="en-US" dirty="0" smtClean="0"/>
              <a:t>need </a:t>
            </a:r>
            <a:r>
              <a:rPr lang="en-US" dirty="0"/>
              <a:t>to </a:t>
            </a:r>
            <a:r>
              <a:rPr lang="en-US" dirty="0" smtClean="0"/>
              <a:t>be addressed? </a:t>
            </a:r>
          </a:p>
          <a:p>
            <a:pPr lvl="1" eaLnBrk="1" hangingPunct="1"/>
            <a:r>
              <a:rPr lang="en-US" dirty="0" smtClean="0"/>
              <a:t>TC </a:t>
            </a:r>
            <a:r>
              <a:rPr lang="en-US" dirty="0"/>
              <a:t>needs to discuss these and come to some </a:t>
            </a:r>
            <a:r>
              <a:rPr lang="en-US" dirty="0" smtClean="0"/>
              <a:t>resolution</a:t>
            </a:r>
          </a:p>
          <a:p>
            <a:pPr eaLnBrk="1" hangingPunct="1"/>
            <a:r>
              <a:rPr lang="en-US" dirty="0" smtClean="0"/>
              <a:t>Need to update HCD PP to address all of the issues listed in the previous slides, the Errata from the HCD PP evaluation and </a:t>
            </a:r>
            <a:r>
              <a:rPr lang="en-US" dirty="0" smtClean="0"/>
              <a:t>ND </a:t>
            </a:r>
            <a:r>
              <a:rPr lang="en-US" dirty="0" err="1" smtClean="0"/>
              <a:t>cPP</a:t>
            </a:r>
            <a:r>
              <a:rPr lang="en-US" dirty="0" smtClean="0"/>
              <a:t> </a:t>
            </a:r>
            <a:r>
              <a:rPr lang="en-US" dirty="0"/>
              <a:t>and FDE </a:t>
            </a:r>
            <a:r>
              <a:rPr lang="en-US" dirty="0" err="1" smtClean="0"/>
              <a:t>cPP</a:t>
            </a:r>
            <a:r>
              <a:rPr lang="en-US" dirty="0" smtClean="0"/>
              <a:t> </a:t>
            </a:r>
            <a:r>
              <a:rPr lang="en-US" dirty="0"/>
              <a:t>changes and </a:t>
            </a:r>
            <a:r>
              <a:rPr lang="en-US" dirty="0" smtClean="0"/>
              <a:t>updates</a:t>
            </a:r>
          </a:p>
          <a:p>
            <a:pPr lvl="1" eaLnBrk="1" hangingPunct="1"/>
            <a:r>
              <a:rPr lang="en-US" dirty="0" smtClean="0"/>
              <a:t>No defined process yet for updating the HCD PP and coordinating the changes between NIAP and IPA</a:t>
            </a:r>
          </a:p>
          <a:p>
            <a:pPr marL="39688" indent="0" eaLnBrk="1" hangingPunct="1">
              <a:buNone/>
            </a:pPr>
            <a:endParaRPr lang="en-US" dirty="0"/>
          </a:p>
          <a:p>
            <a:pPr eaLnBrk="1" hangingPunct="1"/>
            <a:endParaRPr lang="en-US" altLang="en-US" dirty="0" smtClean="0"/>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261718862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smtClean="0"/>
              <a:t>Summary of April 24 &amp; 26, 2017 MFP Technical Committee Meetings (</a:t>
            </a:r>
            <a:r>
              <a:rPr lang="en-US" altLang="en-US" dirty="0" err="1" smtClean="0"/>
              <a:t>cont</a:t>
            </a:r>
            <a:r>
              <a:rPr lang="en-US" altLang="en-US" dirty="0" smtClean="0"/>
              <a: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1228725"/>
            <a:ext cx="8890000" cy="5257800"/>
          </a:xfrm>
        </p:spPr>
        <p:txBody>
          <a:bodyPr rIns="132080"/>
          <a:lstStyle/>
          <a:p>
            <a:pPr lvl="0"/>
            <a:r>
              <a:rPr lang="en-US" dirty="0"/>
              <a:t>Still issue with IEEE </a:t>
            </a:r>
            <a:r>
              <a:rPr lang="en-US" dirty="0" smtClean="0"/>
              <a:t>2600.1 </a:t>
            </a:r>
            <a:r>
              <a:rPr lang="en-US" dirty="0"/>
              <a:t>and HCD PP both being required by different Schemes, so eventually need to transition to a </a:t>
            </a:r>
            <a:r>
              <a:rPr lang="en-US" dirty="0" err="1"/>
              <a:t>cPP</a:t>
            </a:r>
            <a:r>
              <a:rPr lang="en-US" dirty="0"/>
              <a:t>. </a:t>
            </a:r>
            <a:endParaRPr lang="en-US" dirty="0" smtClean="0"/>
          </a:p>
          <a:p>
            <a:pPr lvl="1"/>
            <a:r>
              <a:rPr lang="en-US" dirty="0" smtClean="0"/>
              <a:t>Is </a:t>
            </a:r>
            <a:r>
              <a:rPr lang="en-US" dirty="0"/>
              <a:t>there a roadmap as to when an HCD </a:t>
            </a:r>
            <a:r>
              <a:rPr lang="en-US" dirty="0" err="1"/>
              <a:t>cPP</a:t>
            </a:r>
            <a:r>
              <a:rPr lang="en-US" dirty="0"/>
              <a:t> be created. NIAP doesn’t have the resources to support an HCD </a:t>
            </a:r>
            <a:r>
              <a:rPr lang="en-US" dirty="0" err="1"/>
              <a:t>cPP</a:t>
            </a:r>
            <a:r>
              <a:rPr lang="en-US" dirty="0"/>
              <a:t> at this time. </a:t>
            </a:r>
            <a:endParaRPr lang="en-US" dirty="0" smtClean="0"/>
          </a:p>
          <a:p>
            <a:pPr lvl="1"/>
            <a:r>
              <a:rPr lang="en-US" dirty="0"/>
              <a:t>To form an </a:t>
            </a:r>
            <a:r>
              <a:rPr lang="en-US" dirty="0" err="1"/>
              <a:t>iTC</a:t>
            </a:r>
            <a:r>
              <a:rPr lang="en-US" dirty="0"/>
              <a:t> will need CCMB/CCDB approval of the ESR, Terms of Agreement and </a:t>
            </a:r>
            <a:r>
              <a:rPr lang="en-US" dirty="0" smtClean="0"/>
              <a:t>Supporting Document </a:t>
            </a:r>
            <a:r>
              <a:rPr lang="en-US" dirty="0"/>
              <a:t>rationale</a:t>
            </a:r>
            <a:endParaRPr lang="en-US" dirty="0" smtClean="0"/>
          </a:p>
          <a:p>
            <a:pPr lvl="1"/>
            <a:r>
              <a:rPr lang="en-US" dirty="0" smtClean="0"/>
              <a:t>Can </a:t>
            </a:r>
            <a:r>
              <a:rPr lang="en-US" dirty="0"/>
              <a:t>try writing an ESR to get the process started, but still have to get two nations to sponsor this </a:t>
            </a:r>
            <a:r>
              <a:rPr lang="en-US" dirty="0" smtClean="0"/>
              <a:t>activity </a:t>
            </a:r>
          </a:p>
          <a:p>
            <a:pPr lvl="1"/>
            <a:r>
              <a:rPr lang="en-US" dirty="0" smtClean="0"/>
              <a:t>Korea </a:t>
            </a:r>
            <a:r>
              <a:rPr lang="en-US" dirty="0"/>
              <a:t>is very interested, but Japan has resource constraints just as the US </a:t>
            </a:r>
            <a:r>
              <a:rPr lang="en-US" dirty="0" smtClean="0"/>
              <a:t>does  </a:t>
            </a:r>
          </a:p>
          <a:p>
            <a:pPr lvl="1"/>
            <a:r>
              <a:rPr lang="en-US" dirty="0" smtClean="0"/>
              <a:t>May </a:t>
            </a:r>
            <a:r>
              <a:rPr lang="en-US" dirty="0"/>
              <a:t>have to wait until the crypto WGs are finished</a:t>
            </a:r>
            <a:r>
              <a:rPr lang="en-US" dirty="0" smtClean="0"/>
              <a:t>. </a:t>
            </a:r>
          </a:p>
          <a:p>
            <a:pPr lvl="1"/>
            <a:r>
              <a:rPr lang="en-US" dirty="0" smtClean="0"/>
              <a:t>May </a:t>
            </a:r>
            <a:r>
              <a:rPr lang="en-US" dirty="0"/>
              <a:t>have to restructure the </a:t>
            </a:r>
            <a:r>
              <a:rPr lang="en-US" dirty="0" smtClean="0"/>
              <a:t>HCD PP </a:t>
            </a:r>
            <a:r>
              <a:rPr lang="en-US" dirty="0"/>
              <a:t>to get it ready for a </a:t>
            </a:r>
            <a:r>
              <a:rPr lang="en-US" dirty="0" err="1"/>
              <a:t>cPP</a:t>
            </a:r>
            <a:r>
              <a:rPr lang="en-US" dirty="0"/>
              <a:t> format; also some administrative work that can be </a:t>
            </a:r>
            <a:r>
              <a:rPr lang="en-US" dirty="0" smtClean="0"/>
              <a:t>done</a:t>
            </a:r>
          </a:p>
          <a:p>
            <a:pPr lvl="1"/>
            <a:r>
              <a:rPr lang="en-US" dirty="0" smtClean="0"/>
              <a:t>Will </a:t>
            </a:r>
            <a:r>
              <a:rPr lang="en-US" dirty="0"/>
              <a:t>have to do </a:t>
            </a:r>
            <a:r>
              <a:rPr lang="en-US" dirty="0" smtClean="0"/>
              <a:t>require additional </a:t>
            </a:r>
            <a:r>
              <a:rPr lang="en-US" dirty="0"/>
              <a:t>crypto testing beyond stating FIPS 140-2 </a:t>
            </a:r>
            <a:r>
              <a:rPr lang="en-US" dirty="0" smtClean="0"/>
              <a:t>compliance and make </a:t>
            </a:r>
            <a:r>
              <a:rPr lang="en-US" dirty="0"/>
              <a:t>any crypto </a:t>
            </a:r>
            <a:r>
              <a:rPr lang="en-US" dirty="0" smtClean="0"/>
              <a:t>requirements general </a:t>
            </a:r>
            <a:r>
              <a:rPr lang="en-US" dirty="0"/>
              <a:t>enough to meet needs of all the Schemes, especially in Europe.</a:t>
            </a:r>
            <a:r>
              <a:rPr lang="en-US" dirty="0" smtClean="0"/>
              <a:t> </a:t>
            </a:r>
            <a:endParaRPr lang="en-US" dirty="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392482606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23</a:t>
            </a:fld>
            <a:endParaRPr lang="en-US" altLang="en-US" sz="1100" smtClean="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2017 The </a:t>
            </a:r>
            <a:r>
              <a:rPr lang="en-US" altLang="en-US" sz="1100" dirty="0">
                <a:solidFill>
                  <a:srgbClr val="FFFFFF"/>
                </a:solidFill>
                <a:latin typeface="Arial" charset="0"/>
                <a:cs typeface="Arial" charset="0"/>
                <a:sym typeface="Arial" charset="0"/>
              </a:rPr>
              <a:t>Printer Working Group. All rights reserved.</a:t>
            </a:r>
          </a:p>
        </p:txBody>
      </p:sp>
      <p:sp>
        <p:nvSpPr>
          <p:cNvPr id="15367" name="Rectangle 5"/>
          <p:cNvSpPr>
            <a:spLocks noGrp="1" noChangeArrowheads="1"/>
          </p:cNvSpPr>
          <p:nvPr>
            <p:ph type="title"/>
          </p:nvPr>
        </p:nvSpPr>
        <p:spPr>
          <a:xfrm>
            <a:off x="457200" y="46038"/>
            <a:ext cx="7391400" cy="1016000"/>
          </a:xfrm>
        </p:spPr>
        <p:txBody>
          <a:bodyPr rIns="132080"/>
          <a:lstStyle/>
          <a:p>
            <a:pPr eaLnBrk="1" hangingPunct="1"/>
            <a:r>
              <a:rPr lang="en-US" altLang="en-US" dirty="0" smtClean="0"/>
              <a:t>Wrap Up/ Next Steps</a:t>
            </a:r>
          </a:p>
        </p:txBody>
      </p:sp>
      <p:sp>
        <p:nvSpPr>
          <p:cNvPr id="15368" name="Rectangle 6"/>
          <p:cNvSpPr>
            <a:spLocks noGrp="1" noChangeArrowheads="1"/>
          </p:cNvSpPr>
          <p:nvPr>
            <p:ph type="body" idx="1"/>
          </p:nvPr>
        </p:nvSpPr>
        <p:spPr>
          <a:xfrm>
            <a:off x="457200" y="1371600"/>
            <a:ext cx="8229600" cy="3581400"/>
          </a:xfrm>
        </p:spPr>
        <p:txBody>
          <a:bodyPr rIns="132080"/>
          <a:lstStyle/>
          <a:p>
            <a:pPr eaLnBrk="1" hangingPunct="1"/>
            <a:r>
              <a:rPr lang="en-US" altLang="en-US" sz="2400" dirty="0" smtClean="0"/>
              <a:t>MFP TC will:</a:t>
            </a:r>
          </a:p>
          <a:p>
            <a:pPr lvl="1"/>
            <a:r>
              <a:rPr lang="en-US" sz="2000" dirty="0"/>
              <a:t>Review TDs against </a:t>
            </a:r>
            <a:r>
              <a:rPr lang="en-US" sz="2000" dirty="0" smtClean="0"/>
              <a:t>FDE </a:t>
            </a:r>
            <a:r>
              <a:rPr lang="en-US" sz="2000" dirty="0"/>
              <a:t>and </a:t>
            </a:r>
            <a:r>
              <a:rPr lang="en-US" sz="2000" dirty="0" smtClean="0"/>
              <a:t>ND PPs </a:t>
            </a:r>
            <a:r>
              <a:rPr lang="en-US" sz="2000" dirty="0"/>
              <a:t>for relevance to HCD PP</a:t>
            </a:r>
          </a:p>
          <a:p>
            <a:pPr lvl="1"/>
            <a:r>
              <a:rPr lang="en-US" sz="2000" dirty="0"/>
              <a:t>Review changes in FDE and ND PPs to SFRs that we pulled for HCD PP to see if </a:t>
            </a:r>
            <a:r>
              <a:rPr lang="en-US" sz="2000" dirty="0" smtClean="0"/>
              <a:t>corresponding changes need </a:t>
            </a:r>
            <a:r>
              <a:rPr lang="en-US" sz="2000" dirty="0"/>
              <a:t>to be made in HCD </a:t>
            </a:r>
            <a:r>
              <a:rPr lang="en-US" sz="2000" dirty="0" smtClean="0"/>
              <a:t>PP</a:t>
            </a:r>
            <a:endParaRPr lang="en-US" sz="2000" dirty="0"/>
          </a:p>
          <a:p>
            <a:pPr lvl="1"/>
            <a:r>
              <a:rPr lang="en-US" sz="2000" dirty="0"/>
              <a:t>Look at “parking lot” issues for updates to HCD </a:t>
            </a:r>
            <a:r>
              <a:rPr lang="en-US" sz="2000" dirty="0" smtClean="0"/>
              <a:t>PP</a:t>
            </a:r>
            <a:endParaRPr lang="en-US" sz="2000" dirty="0"/>
          </a:p>
          <a:p>
            <a:pPr lvl="1"/>
            <a:r>
              <a:rPr lang="en-US" sz="2000" dirty="0"/>
              <a:t>Make updates into HCD </a:t>
            </a:r>
            <a:r>
              <a:rPr lang="en-US" sz="2000" dirty="0" smtClean="0"/>
              <a:t>PP v1.1 </a:t>
            </a:r>
            <a:r>
              <a:rPr lang="en-US" sz="2000" dirty="0"/>
              <a:t>per TBD process.</a:t>
            </a:r>
          </a:p>
          <a:p>
            <a:pPr lvl="1" eaLnBrk="1" hangingPunct="1"/>
            <a:r>
              <a:rPr lang="en-US" altLang="en-US" sz="2000" dirty="0" smtClean="0"/>
              <a:t>Will continue to inform JSEC and NIAP as issues with use of the new HCD PP arise</a:t>
            </a:r>
          </a:p>
          <a:p>
            <a:pPr eaLnBrk="1" hangingPunct="1"/>
            <a:r>
              <a:rPr lang="en-US" altLang="en-US" sz="2400" dirty="0" smtClean="0"/>
              <a:t>Will monitor move to an HCD </a:t>
            </a:r>
            <a:r>
              <a:rPr lang="en-US" altLang="en-US" sz="2400" dirty="0" err="1" smtClean="0"/>
              <a:t>cPP</a:t>
            </a:r>
            <a:r>
              <a:rPr lang="en-US" altLang="en-US" sz="2400" dirty="0" smtClean="0"/>
              <a:t> and formation of the corresponding </a:t>
            </a:r>
            <a:r>
              <a:rPr lang="en-US" altLang="en-US" sz="2400" dirty="0" err="1" smtClean="0"/>
              <a:t>iTC</a:t>
            </a:r>
            <a:endParaRPr lang="en-US" altLang="en-US" dirty="0" smtClean="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23</a:t>
            </a:fld>
            <a:endParaRPr lang="en-US" altLang="en-US" sz="1100">
              <a:solidFill>
                <a:srgbClr val="FFFFFF"/>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smtClean="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a:t>
            </a:r>
            <a:r>
              <a:rPr lang="en-US" altLang="en-US" sz="1100" dirty="0" smtClean="0">
                <a:solidFill>
                  <a:srgbClr val="FFFFFF"/>
                </a:solidFill>
                <a:latin typeface="Arial" charset="0"/>
                <a:cs typeface="Arial" charset="0"/>
                <a:sym typeface="Arial" charset="0"/>
              </a:rPr>
              <a:t>2017 </a:t>
            </a:r>
            <a:r>
              <a:rPr lang="en-US" altLang="en-US" sz="1100" dirty="0">
                <a:solidFill>
                  <a:srgbClr val="FFFFFF"/>
                </a:solidFill>
                <a:latin typeface="Arial" charset="0"/>
                <a:cs typeface="Arial" charset="0"/>
                <a:sym typeface="Arial" charset="0"/>
              </a:rPr>
              <a:t>The Printer Working Group. All rights reserved.</a:t>
            </a:r>
          </a:p>
        </p:txBody>
      </p:sp>
      <p:sp>
        <p:nvSpPr>
          <p:cNvPr id="8199" name="Rectangle 5"/>
          <p:cNvSpPr>
            <a:spLocks noGrp="1" noChangeArrowheads="1"/>
          </p:cNvSpPr>
          <p:nvPr>
            <p:ph type="title"/>
          </p:nvPr>
        </p:nvSpPr>
        <p:spPr/>
        <p:txBody>
          <a:bodyPr rIns="132080"/>
          <a:lstStyle/>
          <a:p>
            <a:pPr eaLnBrk="1" hangingPunct="1"/>
            <a:r>
              <a:rPr lang="en-US" altLang="en-US" smtClean="0"/>
              <a:t>Intellectual Property Policy</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r>
              <a:rPr lang="en-US" altLang="en-US" dirty="0" smtClean="0"/>
              <a:t/>
            </a:r>
            <a:br>
              <a:rPr lang="en-US" altLang="en-US" dirty="0" smtClean="0"/>
            </a:br>
            <a:r>
              <a:rPr lang="en-US" altLang="en-US" sz="2400" i="1" dirty="0" smtClean="0"/>
              <a:t>“This meeting is conducted under the rules of the PWG IP policy”.  </a:t>
            </a:r>
          </a:p>
          <a:p>
            <a:pPr marL="782638" lvl="2" indent="-342900" eaLnBrk="1" hangingPunct="1"/>
            <a:r>
              <a:rPr lang="en-US" altLang="en-US" sz="2200" dirty="0" smtClean="0"/>
              <a:t>Refer to the IP statements in the plenary slides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smtClean="0"/>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smtClean="0">
                <a:sym typeface="Verdana" charset="0"/>
              </a:rPr>
              <a:t>Chair:</a:t>
            </a:r>
          </a:p>
          <a:p>
            <a:pPr marL="782638" lvl="1" eaLnBrk="1" hangingPunct="1">
              <a:buFont typeface="Verdana" charset="0"/>
              <a:buChar char="•"/>
              <a:defRPr/>
            </a:pPr>
            <a:r>
              <a:rPr lang="en-US" altLang="en-US" dirty="0" smtClean="0">
                <a:sym typeface="Verdana" charset="0"/>
              </a:rPr>
              <a:t>Alan </a:t>
            </a:r>
            <a:r>
              <a:rPr lang="en-US" altLang="en-US" dirty="0">
                <a:sym typeface="Verdana" charset="0"/>
              </a:rPr>
              <a:t>Sukert (Xerox)</a:t>
            </a:r>
            <a:endParaRPr lang="en-US" altLang="en-US" dirty="0" smtClean="0">
              <a:sym typeface="Verdana" charset="0"/>
            </a:endParaRPr>
          </a:p>
          <a:p>
            <a:pPr eaLnBrk="1" hangingPunct="1">
              <a:buFont typeface="Verdana" charset="0"/>
              <a:buChar char="•"/>
              <a:defRPr/>
            </a:pPr>
            <a:r>
              <a:rPr lang="en-US" altLang="en-US" dirty="0" smtClean="0">
                <a:sym typeface="Verdana" charset="0"/>
              </a:rPr>
              <a:t>Vice-Chair:</a:t>
            </a:r>
          </a:p>
          <a:p>
            <a:pPr marL="782638" lvl="1" eaLnBrk="1" hangingPunct="1">
              <a:buFont typeface="Verdana" charset="0"/>
              <a:buChar char="•"/>
              <a:defRPr/>
            </a:pPr>
            <a:r>
              <a:rPr lang="en-US" altLang="en-US" dirty="0" smtClean="0">
                <a:sym typeface="Verdana" charset="0"/>
              </a:rPr>
              <a:t>Currently Vacant</a:t>
            </a:r>
          </a:p>
          <a:p>
            <a:pPr eaLnBrk="1" hangingPunct="1">
              <a:buFont typeface="Verdana" charset="0"/>
              <a:buChar char="•"/>
              <a:defRPr/>
            </a:pPr>
            <a:r>
              <a:rPr lang="en-US" altLang="en-US" dirty="0" smtClean="0">
                <a:sym typeface="Verdana" charset="0"/>
              </a:rPr>
              <a:t>Secretary:</a:t>
            </a:r>
          </a:p>
          <a:p>
            <a:pPr marL="782638" lvl="1" eaLnBrk="1" hangingPunct="1">
              <a:buFont typeface="Verdana" charset="0"/>
              <a:buChar char="•"/>
              <a:defRPr/>
            </a:pPr>
            <a:r>
              <a:rPr lang="en-US" altLang="en-US" dirty="0" smtClean="0">
                <a:sym typeface="Verdana" charset="0"/>
              </a:rPr>
              <a:t>Alan Sukert (Xerox)</a:t>
            </a:r>
          </a:p>
          <a:p>
            <a:pPr eaLnBrk="1" hangingPunct="1">
              <a:buFont typeface="Verdana" charset="0"/>
              <a:buChar char="•"/>
              <a:defRPr/>
            </a:pPr>
            <a:r>
              <a:rPr lang="en-US" altLang="en-US" dirty="0" smtClean="0">
                <a:sym typeface="Verdana" charset="0"/>
              </a:rPr>
              <a:t>Document Editors:</a:t>
            </a:r>
          </a:p>
          <a:p>
            <a:pPr marL="782638" lvl="1" eaLnBrk="1" hangingPunct="1">
              <a:buFont typeface="Verdana" charset="0"/>
              <a:buChar char="•"/>
              <a:defRPr/>
            </a:pPr>
            <a:r>
              <a:rPr lang="en-US" altLang="en-US" dirty="0" smtClean="0">
                <a:sym typeface="Verdana" charset="0"/>
              </a:rPr>
              <a:t>Ira McDonald (High North): HCD-TNC</a:t>
            </a:r>
          </a:p>
        </p:txBody>
      </p:sp>
    </p:spTree>
    <p:extLst>
      <p:ext uri="{BB962C8B-B14F-4D97-AF65-F5344CB8AC3E}">
        <p14:creationId xmlns:p14="http://schemas.microsoft.com/office/powerpoint/2010/main" val="427676790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p:txBody>
          <a:bodyPr rIns="132080"/>
          <a:lstStyle/>
          <a:p>
            <a:pPr eaLnBrk="1" hangingPunct="1"/>
            <a:r>
              <a:rPr lang="en-US" altLang="en-US" dirty="0" smtClean="0"/>
              <a:t>IDS Charter Update</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pPr eaLnBrk="1" hangingPunct="1"/>
            <a:r>
              <a:rPr lang="en-US" altLang="en-US" dirty="0" smtClean="0"/>
              <a:t>Draft available at </a:t>
            </a:r>
            <a:r>
              <a:rPr lang="en-US" u="sng" dirty="0">
                <a:hlinkClick r:id="rId4"/>
              </a:rPr>
              <a:t>ftp://</a:t>
            </a:r>
            <a:r>
              <a:rPr lang="en-US" u="sng" dirty="0" smtClean="0">
                <a:hlinkClick r:id="rId4"/>
              </a:rPr>
              <a:t>ftp.pwg.org/pub/pwg/ids/charter/wd-ids-charter-20170501-draft.pdf</a:t>
            </a:r>
            <a:endParaRPr lang="en-US" altLang="en-US" dirty="0" smtClean="0"/>
          </a:p>
          <a:p>
            <a:pPr eaLnBrk="1" hangingPunct="1"/>
            <a:r>
              <a:rPr lang="en-US" altLang="en-US" dirty="0" smtClean="0"/>
              <a:t>Purpose of this charter update is to expand liaison role of IDS to monitor the MFP Technical Committee and any other TCs that create standards or Protection Profiles for hardcopy devices</a:t>
            </a:r>
          </a:p>
          <a:p>
            <a:pPr eaLnBrk="1" hangingPunct="1"/>
            <a:r>
              <a:rPr lang="en-US" altLang="en-US" dirty="0" smtClean="0"/>
              <a:t>Will review off-line via email before going to the Steering Committee for review and subsequent vote for approval</a:t>
            </a:r>
          </a:p>
          <a:p>
            <a:pPr lvl="1" eaLnBrk="1" hangingPunct="1"/>
            <a:r>
              <a:rPr lang="en-US" altLang="en-US" dirty="0" smtClean="0"/>
              <a:t>Provide any comments/feedback to me directly</a:t>
            </a:r>
          </a:p>
          <a:p>
            <a:pPr eaLnBrk="1" hangingPunct="1"/>
            <a:endParaRPr lang="en-US" altLang="en-US" dirty="0" smtClean="0"/>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800080"/>
                </a:solidFill>
                <a:effectLst/>
                <a:latin typeface="Calibri" panose="020F0502020204030204" pitchFamily="34" charset="0"/>
                <a:ea typeface="Times New Roman" panose="02020603050405020304" pitchFamily="18" charset="0"/>
                <a:cs typeface="Times New Roman" panose="02020603050405020304" pitchFamily="18" charset="0"/>
                <a:hlinkClick r:id="rId5"/>
              </a:rPr>
              <a:t>ftp://ftp.pwg.org/pub/pwg/ids/wd/wd-ids-charter-20151119.pdf</a:t>
            </a: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en-US" altLang="en-US" sz="8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8790216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p:txBody>
          <a:bodyPr rIns="132080"/>
          <a:lstStyle/>
          <a:p>
            <a:pPr eaLnBrk="1" hangingPunct="1"/>
            <a:r>
              <a:rPr lang="en-US" altLang="en-US" dirty="0" smtClean="0"/>
              <a:t>New HCD Protection Profile</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pPr eaLnBrk="1" hangingPunct="1"/>
            <a:r>
              <a:rPr lang="en-US" altLang="en-US" dirty="0" smtClean="0"/>
              <a:t>The new Protection Profile for Hardcopy Devices (PP_HCD_V1.0) was published on September 11.</a:t>
            </a:r>
          </a:p>
          <a:p>
            <a:pPr eaLnBrk="1" hangingPunct="1"/>
            <a:r>
              <a:rPr lang="en-US" altLang="en-US" dirty="0" smtClean="0"/>
              <a:t>You can find it on NIAP’s web site …</a:t>
            </a:r>
            <a:br>
              <a:rPr lang="en-US" altLang="en-US" dirty="0" smtClean="0"/>
            </a:br>
            <a:r>
              <a:rPr lang="en-US" altLang="en-US" dirty="0" smtClean="0">
                <a:hlinkClick r:id="rId4"/>
              </a:rPr>
              <a:t>https://www.niap-ccevs.org/pp/PP_HCD_V1.0/</a:t>
            </a:r>
            <a:endParaRPr lang="en-US" altLang="en-US" dirty="0" smtClean="0"/>
          </a:p>
          <a:p>
            <a:pPr eaLnBrk="1" hangingPunct="1"/>
            <a:r>
              <a:rPr lang="en-US" altLang="en-US" dirty="0" smtClean="0"/>
              <a:t>… and on IPA’s (including links to both the original and the Japanese translation) </a:t>
            </a:r>
            <a:r>
              <a:rPr lang="en-US" altLang="en-US" dirty="0" smtClean="0">
                <a:hlinkClick r:id="rId5"/>
              </a:rPr>
              <a:t>https://www.ipa.go.jp/security/publications/pp-jp/hcd.html</a:t>
            </a:r>
            <a:endParaRPr lang="en-US" altLang="en-US" dirty="0" smtClean="0"/>
          </a:p>
          <a:p>
            <a:pPr eaLnBrk="1" hangingPunct="1"/>
            <a:r>
              <a:rPr lang="en-US" altLang="en-US" dirty="0" smtClean="0"/>
              <a:t>It is a US/Japan PP, not a “</a:t>
            </a:r>
            <a:r>
              <a:rPr lang="en-US" altLang="en-US" dirty="0" err="1" smtClean="0"/>
              <a:t>cPP</a:t>
            </a:r>
            <a:r>
              <a:rPr lang="en-US" altLang="en-US" dirty="0" smtClean="0"/>
              <a:t>” with broader international support.</a:t>
            </a:r>
          </a:p>
          <a:p>
            <a:pPr eaLnBrk="1" hangingPunct="1"/>
            <a:endParaRPr lang="en-US" altLang="en-US" dirty="0" smtClean="0"/>
          </a:p>
        </p:txBody>
      </p:sp>
    </p:spTree>
    <p:extLst>
      <p:ext uri="{BB962C8B-B14F-4D97-AF65-F5344CB8AC3E}">
        <p14:creationId xmlns:p14="http://schemas.microsoft.com/office/powerpoint/2010/main" val="221699624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smtClean="0"/>
              <a:t>Summary of April 24 &amp; 26, 2017 MFP Technical Committee Meetings (</a:t>
            </a:r>
            <a:r>
              <a:rPr lang="en-US" altLang="en-US" dirty="0" err="1" smtClean="0"/>
              <a:t>cont</a:t>
            </a:r>
            <a:r>
              <a:rPr lang="en-US" altLang="en-US" dirty="0" smtClean="0"/>
              <a: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60350" y="1304925"/>
            <a:ext cx="8331200" cy="5257800"/>
          </a:xfrm>
        </p:spPr>
        <p:txBody>
          <a:bodyPr rIns="132080"/>
          <a:lstStyle/>
          <a:p>
            <a:pPr eaLnBrk="1" hangingPunct="1"/>
            <a:r>
              <a:rPr lang="en-US" altLang="en-US" dirty="0"/>
              <a:t>Japanese Scheme (</a:t>
            </a:r>
            <a:r>
              <a:rPr lang="en-US" altLang="en-US" dirty="0" smtClean="0"/>
              <a:t>IPA/JISEC) </a:t>
            </a:r>
            <a:r>
              <a:rPr lang="en-US" altLang="en-US" dirty="0"/>
              <a:t>initiated a formal evaluation of the HCD Protection Profile (PP) against the Common Criteria PP assurance requirements</a:t>
            </a:r>
          </a:p>
          <a:p>
            <a:pPr lvl="1" eaLnBrk="1" hangingPunct="1"/>
            <a:r>
              <a:rPr lang="en-US" altLang="en-US" dirty="0" smtClean="0"/>
              <a:t>IPA is sponsoring the evaluation</a:t>
            </a:r>
          </a:p>
          <a:p>
            <a:pPr lvl="1" eaLnBrk="1" hangingPunct="1"/>
            <a:r>
              <a:rPr lang="en-US" altLang="en-US" dirty="0" smtClean="0"/>
              <a:t>ECSEC is performing the evaluation</a:t>
            </a:r>
          </a:p>
          <a:p>
            <a:pPr lvl="1" eaLnBrk="1" hangingPunct="1"/>
            <a:r>
              <a:rPr lang="en-US" altLang="en-US" dirty="0" smtClean="0"/>
              <a:t>It is based on the APE assurance class</a:t>
            </a:r>
          </a:p>
          <a:p>
            <a:pPr lvl="2" eaLnBrk="1" hangingPunct="1"/>
            <a:r>
              <a:rPr lang="en-US" altLang="en-US" dirty="0" smtClean="0"/>
              <a:t>APE is part of the standard CEM, and does not comprehend explicit assurance activities as are found in new style PPs</a:t>
            </a:r>
          </a:p>
          <a:p>
            <a:pPr lvl="2" eaLnBrk="1" hangingPunct="1"/>
            <a:r>
              <a:rPr lang="en-US" altLang="en-US" dirty="0" smtClean="0"/>
              <a:t>Officially, the evaluation will not cover assurance activities</a:t>
            </a:r>
          </a:p>
          <a:p>
            <a:pPr lvl="2" eaLnBrk="1" hangingPunct="1"/>
            <a:r>
              <a:rPr lang="en-US" altLang="en-US" dirty="0" smtClean="0"/>
              <a:t>However, the lab may make notes about them anyway</a:t>
            </a:r>
          </a:p>
          <a:p>
            <a:pPr lvl="1" eaLnBrk="1" hangingPunct="1"/>
            <a:r>
              <a:rPr lang="en-US" altLang="en-US" dirty="0" smtClean="0"/>
              <a:t>A draft Evaluation Technical Report has been issued to IPA</a:t>
            </a:r>
          </a:p>
          <a:p>
            <a:pPr lvl="1" eaLnBrk="1" hangingPunct="1"/>
            <a:r>
              <a:rPr lang="en-US" altLang="en-US" dirty="0" smtClean="0"/>
              <a:t>Final ETR is expected soon</a:t>
            </a:r>
          </a:p>
          <a:p>
            <a:pPr lvl="1" eaLnBrk="1" hangingPunct="1"/>
            <a:r>
              <a:rPr lang="en-US" altLang="en-US" dirty="0" smtClean="0"/>
              <a:t>Certification is expected by the end of May</a:t>
            </a:r>
          </a:p>
          <a:p>
            <a:pPr lvl="1" eaLnBrk="1" hangingPunct="1"/>
            <a:endParaRPr lang="en-US" altLang="en-US" dirty="0" smtClean="0"/>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358581667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smtClean="0"/>
              <a:t>Summary of April 24 &amp; 26, 2017 MFP Technical Committee Meetings (</a:t>
            </a:r>
            <a:r>
              <a:rPr lang="en-US" altLang="en-US" dirty="0" err="1" smtClean="0"/>
              <a:t>cont</a:t>
            </a:r>
            <a:r>
              <a:rPr lang="en-US" altLang="en-US" dirty="0" smtClean="0"/>
              <a: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60350" y="1304925"/>
            <a:ext cx="8331200" cy="5257800"/>
          </a:xfrm>
        </p:spPr>
        <p:txBody>
          <a:bodyPr rIns="132080"/>
          <a:lstStyle/>
          <a:p>
            <a:pPr eaLnBrk="1" hangingPunct="1"/>
            <a:r>
              <a:rPr lang="en-US" altLang="en-US" dirty="0" smtClean="0"/>
              <a:t>HCD </a:t>
            </a:r>
            <a:r>
              <a:rPr lang="en-US" altLang="en-US" dirty="0"/>
              <a:t>Protection Profile (PP) </a:t>
            </a:r>
            <a:r>
              <a:rPr lang="en-US" altLang="en-US" dirty="0" smtClean="0"/>
              <a:t>evaluation results</a:t>
            </a:r>
            <a:endParaRPr lang="en-US" altLang="en-US" dirty="0"/>
          </a:p>
          <a:p>
            <a:pPr lvl="1" eaLnBrk="1" hangingPunct="1"/>
            <a:r>
              <a:rPr lang="en-US" altLang="en-US" dirty="0"/>
              <a:t>Found some inconsistencies in the dependencies and in other areas that were not spelled out at the meeting</a:t>
            </a:r>
          </a:p>
          <a:p>
            <a:pPr lvl="1" eaLnBrk="1" hangingPunct="1"/>
            <a:r>
              <a:rPr lang="en-US" altLang="en-US" dirty="0"/>
              <a:t>These inconsistencies need to be fixed</a:t>
            </a:r>
          </a:p>
          <a:p>
            <a:pPr lvl="1" eaLnBrk="1" hangingPunct="1"/>
            <a:r>
              <a:rPr lang="en-US" altLang="en-US" dirty="0"/>
              <a:t>Will require some changes to </a:t>
            </a:r>
            <a:r>
              <a:rPr lang="en-US" altLang="en-US" dirty="0" smtClean="0"/>
              <a:t>Security Functional Requirements (SFRs); </a:t>
            </a:r>
            <a:r>
              <a:rPr lang="en-US" altLang="en-US" dirty="0"/>
              <a:t>we don’t know the extent of the changes – are they just grammatical changes or something more substantive</a:t>
            </a:r>
          </a:p>
          <a:p>
            <a:pPr lvl="1" eaLnBrk="1" hangingPunct="1"/>
            <a:r>
              <a:rPr lang="en-US" altLang="en-US" dirty="0"/>
              <a:t>IPA developed an Errata to the HCD PP to address the issues found by the evaluation of the PP and sent it to NIAP for approval. NIAP </a:t>
            </a:r>
            <a:r>
              <a:rPr lang="en-US" altLang="en-US" dirty="0" smtClean="0"/>
              <a:t>will review the Errata by mid-May</a:t>
            </a:r>
          </a:p>
          <a:p>
            <a:pPr lvl="2" eaLnBrk="1" hangingPunct="1"/>
            <a:r>
              <a:rPr lang="en-US" altLang="en-US" dirty="0" smtClean="0"/>
              <a:t>Errata also includes the two Technical Decisions on the HCD PP made by NIAP; when published, the TDs will be archived </a:t>
            </a:r>
          </a:p>
          <a:p>
            <a:pPr lvl="2" eaLnBrk="1" hangingPunct="1"/>
            <a:r>
              <a:rPr lang="en-US" altLang="en-US" dirty="0" smtClean="0"/>
              <a:t>We </a:t>
            </a:r>
            <a:r>
              <a:rPr lang="en-US" altLang="en-US" dirty="0"/>
              <a:t>are trying to see if we can get an advanced copy of the Errata so we can start judging the impact</a:t>
            </a:r>
          </a:p>
          <a:p>
            <a:pPr lvl="1" eaLnBrk="1" hangingPunct="1"/>
            <a:endParaRPr lang="en-US" altLang="en-US" dirty="0" smtClean="0"/>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170696312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2017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smtClean="0"/>
              <a:t>Summary of April 24 &amp; 26, 2017 MFP Technical Committee Meetings (</a:t>
            </a:r>
            <a:r>
              <a:rPr lang="en-US" altLang="en-US" dirty="0" err="1" smtClean="0"/>
              <a:t>cont</a:t>
            </a:r>
            <a:r>
              <a:rPr lang="en-US" altLang="en-US" dirty="0" smtClean="0"/>
              <a: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pPr eaLnBrk="1" hangingPunct="1"/>
            <a:r>
              <a:rPr lang="en-US" altLang="en-US" dirty="0" smtClean="0"/>
              <a:t>NIAP has available on GitHub a new template for key destruction and user data destruction that does cover Solid State Drives (SSDs)</a:t>
            </a:r>
          </a:p>
          <a:p>
            <a:pPr lvl="1" eaLnBrk="1" hangingPunct="1"/>
            <a:r>
              <a:rPr lang="en-US" altLang="en-US" dirty="0" smtClean="0"/>
              <a:t>Allows logical erase to meet key destruction requirements</a:t>
            </a:r>
          </a:p>
          <a:p>
            <a:pPr lvl="1" eaLnBrk="1" hangingPunct="1"/>
            <a:r>
              <a:rPr lang="en-US" dirty="0"/>
              <a:t>Lays out different user cases based on technology that vendor can choose from in ST. </a:t>
            </a:r>
            <a:endParaRPr lang="en-US" dirty="0" smtClean="0"/>
          </a:p>
          <a:p>
            <a:pPr lvl="1" eaLnBrk="1" hangingPunct="1"/>
            <a:r>
              <a:rPr lang="en-US" dirty="0" smtClean="0"/>
              <a:t>Also </a:t>
            </a:r>
            <a:r>
              <a:rPr lang="en-US" dirty="0"/>
              <a:t>covers </a:t>
            </a:r>
            <a:r>
              <a:rPr lang="en-US" dirty="0" smtClean="0"/>
              <a:t>Self-Encrypting Drives (SEDs) </a:t>
            </a:r>
            <a:r>
              <a:rPr lang="en-US" dirty="0" smtClean="0"/>
              <a:t>and includes </a:t>
            </a:r>
            <a:r>
              <a:rPr lang="en-US" dirty="0" smtClean="0"/>
              <a:t>FDP_RIP.1 </a:t>
            </a:r>
            <a:r>
              <a:rPr lang="en-US" dirty="0"/>
              <a:t>requirement to cover replaceable </a:t>
            </a:r>
            <a:r>
              <a:rPr lang="en-US" dirty="0" smtClean="0"/>
              <a:t>SDD</a:t>
            </a:r>
            <a:r>
              <a:rPr lang="en-US" dirty="0"/>
              <a:t>s</a:t>
            </a:r>
            <a:endParaRPr lang="en-US" dirty="0" smtClean="0"/>
          </a:p>
          <a:p>
            <a:pPr eaLnBrk="1" hangingPunct="1"/>
            <a:r>
              <a:rPr lang="en-US" altLang="en-US" dirty="0" smtClean="0"/>
              <a:t>See also the </a:t>
            </a:r>
            <a:r>
              <a:rPr lang="en-US" altLang="en-US" dirty="0" err="1" smtClean="0"/>
              <a:t>CSfC</a:t>
            </a:r>
            <a:r>
              <a:rPr lang="en-US" altLang="en-US" dirty="0" smtClean="0"/>
              <a:t> Data at Rest Capability Package</a:t>
            </a:r>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329711768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Pages>0</Pages>
  <Words>2664</Words>
  <Characters>0</Characters>
  <Application>Microsoft Office PowerPoint</Application>
  <PresentationFormat>On-screen Show (4:3)</PresentationFormat>
  <Lines>0</Lines>
  <Paragraphs>265</Paragraphs>
  <Slides>23</Slides>
  <Notes>19</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23</vt:i4>
      </vt:variant>
    </vt:vector>
  </HeadingPairs>
  <TitlesOfParts>
    <vt:vector size="34" baseType="lpstr">
      <vt:lpstr>Arial</vt:lpstr>
      <vt:lpstr>Arial Bold</vt:lpstr>
      <vt:lpstr>Calibri</vt:lpstr>
      <vt:lpstr>Times New Roman</vt:lpstr>
      <vt:lpstr>Verdana</vt:lpstr>
      <vt:lpstr>ヒラギノ角ゴ ProN W3</vt:lpstr>
      <vt:lpstr>Title</vt:lpstr>
      <vt:lpstr>Bullet Slide</vt:lpstr>
      <vt:lpstr>Agenda Slide</vt:lpstr>
      <vt:lpstr>Diagram Slide</vt:lpstr>
      <vt:lpstr>2-Column Slide</vt:lpstr>
      <vt:lpstr>Imaging Device Security</vt:lpstr>
      <vt:lpstr>Agenda</vt:lpstr>
      <vt:lpstr>Intellectual Property Policy</vt:lpstr>
      <vt:lpstr>Officers</vt:lpstr>
      <vt:lpstr>IDS Charter Update</vt:lpstr>
      <vt:lpstr>New HCD Protection Profile</vt:lpstr>
      <vt:lpstr>Summary of April 24 &amp; 26, 2017 MFP Technical Committee Meetings (cont)</vt:lpstr>
      <vt:lpstr>Summary of April 24 &amp; 26, 2017 MFP Technical Committee Meetings (cont)</vt:lpstr>
      <vt:lpstr>Summary of April 24 &amp; 26, 2017 MFP Technical Committee Meetings (cont)</vt:lpstr>
      <vt:lpstr>Summary of April 24 &amp; 26, 2017 MFP Technical Committee Meetings (cont)</vt:lpstr>
      <vt:lpstr>Summary of April 24 &amp; 26, 2017 MFP Technical Committee Meetings (cont)</vt:lpstr>
      <vt:lpstr>Summary of April 24 &amp; 26, 2017 MFP Technical Committee Meetings (cont)</vt:lpstr>
      <vt:lpstr>Summary of April 24 &amp; 26, 2017 MFP Technical Committee Meetings (cont)</vt:lpstr>
      <vt:lpstr>Summary of April 24 &amp; 26, 2017 MFP Technical Committee Meetings (cont)</vt:lpstr>
      <vt:lpstr>Summary of April 24 &amp; 26, 2017 MFP Technical Committee Meetings (cont)</vt:lpstr>
      <vt:lpstr>Summary of April 24 &amp; 26, 2017 MFP Technical Committee Meetings (cont)</vt:lpstr>
      <vt:lpstr>Summary of April 24 &amp; 26, 2017 MFP Technical Committee Meetings (cont)</vt:lpstr>
      <vt:lpstr>Summary of April 24 &amp; 26, 2017 MFP Technical Committee Meetings (cont)</vt:lpstr>
      <vt:lpstr>Summary of April 24 &amp; 26, 2017 MFP Technical Committee Meetings (cont)</vt:lpstr>
      <vt:lpstr>Summary of April 24 &amp; 26, 2017 MFP Technical Committee Meetings (cont)</vt:lpstr>
      <vt:lpstr>Summary of April 24 &amp; 26, 2017 MFP Technical Committee Meetings (cont)</vt:lpstr>
      <vt:lpstr>Summary of April 24 &amp; 26, 2017 MFP Technical Committee Meetings (cont)</vt:lpstr>
      <vt:lpstr>Wrap Up/ Next Steps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Sukert, Alan</cp:lastModifiedBy>
  <cp:revision>238</cp:revision>
  <dcterms:modified xsi:type="dcterms:W3CDTF">2017-05-01T22:03:34Z</dcterms:modified>
</cp:coreProperties>
</file>