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16"/>
  </p:notesMasterIdLst>
  <p:sldIdLst>
    <p:sldId id="309" r:id="rId6"/>
    <p:sldId id="325" r:id="rId7"/>
    <p:sldId id="334" r:id="rId8"/>
    <p:sldId id="343" r:id="rId9"/>
    <p:sldId id="345" r:id="rId10"/>
    <p:sldId id="349" r:id="rId11"/>
    <p:sldId id="351" r:id="rId12"/>
    <p:sldId id="346" r:id="rId13"/>
    <p:sldId id="350" r:id="rId14"/>
    <p:sldId id="33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44C371DA-349C-45E5-81E0-249879C5927C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</a:lstStyle>
          <a:p>
            <a:pPr>
              <a:defRPr/>
            </a:pPr>
            <a:fld id="{D030A462-AB5A-4FBE-9885-4731ADC6A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1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311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9486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486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136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8B2D-75A6-4E1F-A187-22A0130E281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97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98B2B0-B27D-4069-AAAE-9BCE8322778B}" type="slidenum">
              <a:rPr lang="en-US" altLang="en-US" smtClean="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976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6408-478E-4314-8436-9D4631815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14903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01A2A-13CB-4EE8-9605-2E952F423E6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663478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87700"/>
            <a:ext cx="2057400" cy="328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87700"/>
            <a:ext cx="6019800" cy="328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8D28-1759-4885-A8E9-24F976298B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678165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90A75-E5D9-4E03-89E0-0CF7993094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331365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57B1C-D03C-4A2C-BA52-43BF801014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014036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E8918-2414-4E20-87A1-DD5CA47378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636765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E0B06-C80B-466C-8E9F-3DB2FECB4C5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57540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C7F8-EE53-4983-B7C3-7B0120E7F15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125275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AFC48-F2CE-4DC6-B093-A05FEB22FD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761696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503E3-25D0-4E1C-850C-2EBC25B3C1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86557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C87B1-19D5-4016-926C-29150B5853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354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331E4-DB09-4DA0-A615-B4DCAC1EFA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61349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F8366-8936-48F7-9A76-D13A909E11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40348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1F09C-983E-4FC9-A4A4-49E65E8E12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97420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CBB1F-58E7-48E9-A3A6-FF2158749A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393765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2DD6B-7A2C-485A-B681-224919916D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809780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218CF-1D59-4A21-9A2A-1172735AFC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101808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9CCCD-94A4-48A1-98C6-F0A80D75B78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365637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D4E2B-F3F5-4BA1-B2E0-4F1632E8E0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508453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FA401-386A-41F6-AF67-56DA333F15A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11293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FAED-CC29-40C2-AF76-77B8995E13A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935948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070F9-2F9C-434B-9A0E-FA77795580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5105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87905-B2A0-4075-B436-DE9196E870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1681588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BC465-346C-4E46-BF9E-66AD94F855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31592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E1D68-19C6-495D-9455-940D2A7EB2A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732328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6DBAE-880B-4900-994A-BE0ECFF9B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32947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9AFA8-702E-4AEA-B4F8-87415A7F9C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591474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4C7B0-069A-476D-AF62-59430BA56D9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622736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9DA28-0E9D-4E5E-B7EB-69C14E2C87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3384208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6E8A8-C983-4BF3-A556-B6AD233AFD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741024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48553-EAA7-414D-87DA-C443F5A1B5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5977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9B304-57A3-41A4-8677-B91FB2FDD5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53705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F2C71-3558-4E6A-877E-F42B5A1821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12571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A0ADC-E63F-4C44-B6AF-461BF7D04F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78333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8C428-AED9-4974-B9DD-A7C583E5B5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102227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8DAA8-4A01-49D5-8668-B7F2BF6836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8692542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26A77-0A31-41F6-A180-B3214B280C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767166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56BAC-1FE7-4951-AD21-C9872ACC46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213864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9F77D-7977-4CC6-AF04-2372B92B330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752424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1FEC-B891-4547-B804-77535B148D3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0603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966B5-1F25-4D1D-94A9-B4939144136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129061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AB1AA-21E5-4234-BD52-E0E51C6850D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67328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BEF20-0FEE-452B-A33A-A0ADFFB3A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3427808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73F1-E20B-4EB3-9018-452AE35DEE5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771747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1AE63-061D-4F1D-88A0-A43B3ECC8E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381749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8451-CBDB-47DC-9EAB-5C5B4938A8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9863723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5B50D-150C-4B21-BF78-45456F509F5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8983380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88846-C739-4282-ACCE-21CEAF985A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553785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7872D-1749-4129-A2A2-117C8133C4A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63334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962D-3EAE-4670-A865-2A639CC7EF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1228923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5769-8CC8-444C-AB9A-2A2F860B961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586946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BC03B-10C4-433C-9F79-8082AABD0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30851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451E7-0F29-4C7C-BEDB-8E15357BB9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43514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D67EA-3417-48D4-972C-6616859059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011983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40E4-0C75-42A1-A9BF-5E28AA8C32B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400387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01098E5D-945B-457A-933B-00E62D1C96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87700"/>
            <a:ext cx="82296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445000"/>
            <a:ext cx="8229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5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3444E46A-269F-4A01-93AA-E8F8C852B3C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C7A28536-1E21-4DF5-B370-00CEC13D41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100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5267F662-8393-4B57-BA74-4E055FCC31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5124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itchFamily="34" charset="0"/>
                <a:ea typeface="ヒラギノ角ゴ ProN W3"/>
                <a:cs typeface="ヒラギノ角ゴ ProN W3"/>
                <a:sym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latin typeface="Arial" charset="0"/>
                <a:ea typeface="ヒラギノ角ゴ ProN W3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AF860B47-F9B5-4C3E-8D4D-905CDE2BFA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51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ipa.go.jp/security/publications/pp-jp/hcd.html" TargetMode="External"/><Relationship Id="rId4" Type="http://schemas.openxmlformats.org/officeDocument/2006/relationships/hyperlink" Target="https://www.niap-ccevs.org/pp/PP_HCD_V1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08E4DB2-B778-49DB-850A-C993C9957476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148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6149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36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Imaging Device Security</a:t>
            </a:r>
          </a:p>
        </p:txBody>
      </p:sp>
      <p:sp>
        <p:nvSpPr>
          <p:cNvPr id="615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marL="0" indent="0" eaLnBrk="1" hangingPunct="1"/>
            <a:r>
              <a:rPr lang="en-US" altLang="en-US" dirty="0" smtClean="0"/>
              <a:t>August 24, 2016</a:t>
            </a:r>
          </a:p>
          <a:p>
            <a:pPr marL="0" indent="0" eaLnBrk="1" hangingPunct="1"/>
            <a:r>
              <a:rPr lang="en-US" altLang="en-US" dirty="0" err="1" smtClean="0"/>
              <a:t>Camas</a:t>
            </a:r>
            <a:r>
              <a:rPr lang="en-US" altLang="en-US" dirty="0" smtClean="0"/>
              <a:t> WA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ED2F2A0C-ED1C-40C7-922A-27D244B1916C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05E428E-6775-4D9C-8446-1D29CAE62BC2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</a:t>
            </a:r>
            <a:r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© </a:t>
            </a:r>
            <a:r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2016 The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Printer Working Group. All rights reserved.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6038"/>
            <a:ext cx="7391400" cy="1016000"/>
          </a:xfrm>
        </p:spPr>
        <p:txBody>
          <a:bodyPr rIns="132080"/>
          <a:lstStyle/>
          <a:p>
            <a:pPr eaLnBrk="1" hangingPunct="1"/>
            <a:r>
              <a:rPr lang="en-US" altLang="en-US" smtClean="0"/>
              <a:t>Wrap Up</a:t>
            </a:r>
          </a:p>
        </p:txBody>
      </p:sp>
      <p:sp>
        <p:nvSpPr>
          <p:cNvPr id="1536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581400"/>
          </a:xfrm>
        </p:spPr>
        <p:txBody>
          <a:bodyPr rIns="132080"/>
          <a:lstStyle/>
          <a:p>
            <a:pPr eaLnBrk="1" hangingPunct="1"/>
            <a:r>
              <a:rPr lang="en-US" altLang="en-US" sz="2400" dirty="0" smtClean="0"/>
              <a:t>Will inform IPA and NIAP as issues with use of the new HCD PP arise</a:t>
            </a:r>
          </a:p>
          <a:p>
            <a:pPr eaLnBrk="1" hangingPunct="1"/>
            <a:r>
              <a:rPr lang="en-US" altLang="en-US" sz="2400" dirty="0" smtClean="0"/>
              <a:t>Will monitor move to an HCD </a:t>
            </a:r>
            <a:r>
              <a:rPr lang="en-US" altLang="en-US" sz="2400" dirty="0" err="1" smtClean="0"/>
              <a:t>cPP</a:t>
            </a:r>
            <a:r>
              <a:rPr lang="en-US" altLang="en-US" sz="2400" dirty="0" smtClean="0"/>
              <a:t> (formation of a CCDB WG, ESR development, creation of an HCD </a:t>
            </a:r>
            <a:r>
              <a:rPr lang="en-US" altLang="en-US" sz="2400" dirty="0" err="1" smtClean="0"/>
              <a:t>iTC</a:t>
            </a:r>
            <a:r>
              <a:rPr lang="en-US" altLang="en-US" sz="2400" dirty="0" smtClean="0"/>
              <a:t>)</a:t>
            </a:r>
            <a:endParaRPr lang="en-US" altLang="en-US" dirty="0" smtClean="0"/>
          </a:p>
        </p:txBody>
      </p:sp>
      <p:sp>
        <p:nvSpPr>
          <p:cNvPr id="1536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3EB25E6-2D15-414B-BF40-17B8BD35F50B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fld id="{B2F7DAB9-0B94-40F2-BDA1-68D5AB33D864}" type="slidenum">
              <a:rPr lang="en-US" altLang="en-US" sz="1100" smtClean="0">
                <a:solidFill>
                  <a:srgbClr val="FFFFFF"/>
                </a:solidFill>
                <a:cs typeface="Arial" charset="0"/>
              </a:rPr>
              <a:pPr eaLnBrk="1" hangingPunct="1"/>
              <a:t>2</a:t>
            </a:fld>
            <a:endParaRPr lang="en-US" altLang="en-US" sz="11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cs typeface="Arial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2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01867"/>
              </p:ext>
            </p:extLst>
          </p:nvPr>
        </p:nvGraphicFramePr>
        <p:xfrm>
          <a:off x="901700" y="1673225"/>
          <a:ext cx="7099301" cy="235267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41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57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When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What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9:00 – 9:10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Introductions, Agenda review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9:10 – 10:15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Review Issues/Concerns on new HCD PP</a:t>
                      </a:r>
                      <a:endParaRPr kumimoji="0" lang="en-US" alt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10:15 – 10:30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Review issue resolution process</a:t>
                      </a:r>
                      <a:endParaRPr kumimoji="0" lang="en-US" alt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348752989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10:30 – 10:50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Common Criteria/ICCC Update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2113"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10:50 – 11:00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tc>
                  <a:txBody>
                    <a:bodyPr/>
                    <a:lstStyle>
                      <a:lvl1pPr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20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1pPr>
                      <a:lvl2pPr marL="782638" indent="-285750">
                        <a:spcBef>
                          <a:spcPts val="5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2pPr>
                      <a:lvl3pPr marL="1182688" indent="-228600">
                        <a:spcBef>
                          <a:spcPts val="6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6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3pPr>
                      <a:lvl4pPr marL="16398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4pPr>
                      <a:lvl5pPr marL="2097088" indent="-228600">
                        <a:spcBef>
                          <a:spcPts val="400"/>
                        </a:spcBef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5pPr>
                      <a:lvl6pPr marL="25542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6pPr>
                      <a:lvl7pPr marL="30114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7pPr>
                      <a:lvl8pPr marL="34686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8pPr>
                      <a:lvl9pPr marL="3925888" indent="-22860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SzPct val="100000"/>
                        <a:buFont typeface="Verdana" charset="0"/>
                        <a:tabLst>
                          <a:tab pos="914400" algn="l"/>
                        </a:tabLst>
                        <a:defRPr sz="1200">
                          <a:solidFill>
                            <a:schemeClr val="tx1"/>
                          </a:solidFill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Verdana" charset="0"/>
                        </a:rPr>
                        <a:t>Wrap Up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194" name="Rectangle 8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95" name="Text Box 8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algn="ctr" eaLnBrk="1" hangingPunct="1"/>
            <a:fld id="{940EB118-3463-4089-8D6E-94C1677A253E}" type="slidenum">
              <a:rPr lang="en-US" altLang="en-US" sz="1100">
                <a:solidFill>
                  <a:srgbClr val="FFFFFF"/>
                </a:solidFill>
                <a:cs typeface="Arial" charset="0"/>
              </a:rPr>
              <a:pPr algn="ctr" eaLnBrk="1" hangingPunct="1"/>
              <a:t>2</a:t>
            </a:fld>
            <a:endParaRPr lang="en-US" altLang="en-US" sz="110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AA6E50A6-D7F7-4F80-9DA2-0B9DB8C729C4}" type="slidenum">
              <a:rPr lang="en-US" altLang="en-US" sz="110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 smtClean="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The Printer Working Group. All rights reserved.</a:t>
            </a: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Intellectual Property Policy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 sz="22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itchFamily="34" charset="0"/>
              <a:buChar char="•"/>
              <a:defRPr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itchFamily="34" charset="0"/>
              <a:buChar char="•"/>
              <a:defRPr sz="1400">
                <a:solidFill>
                  <a:schemeClr val="tx1"/>
                </a:solidFill>
                <a:latin typeface="Verdana" pitchFamily="34" charset="0"/>
                <a:ea typeface="ヒラギノ角ゴ ProN W3" charset="0"/>
                <a:cs typeface="ヒラギノ角ゴ ProN W3" charset="0"/>
                <a:sym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4DDF3342-0056-49CC-9936-A68C515174AF}" type="slidenum">
              <a:rPr lang="en-US" altLang="en-US" sz="11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rgbClr val="FFFFFF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29600" cy="4572000"/>
          </a:xfrm>
        </p:spPr>
        <p:txBody>
          <a:bodyPr rIns="132080"/>
          <a:lstStyle/>
          <a:p>
            <a:pPr marL="58738" lvl="1" indent="0" eaLnBrk="1" hangingPunct="1">
              <a:buFont typeface="Verdana" pitchFamily="34" charset="0"/>
              <a:buNone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i="1" dirty="0" smtClean="0"/>
              <a:t>“This meeting is conducted under the rules of the PWG IP policy”.  </a:t>
            </a:r>
          </a:p>
          <a:p>
            <a:pPr marL="782638" lvl="2" indent="-342900" eaLnBrk="1" hangingPunct="1"/>
            <a:r>
              <a:rPr lang="en-US" altLang="en-US" sz="2200" dirty="0" smtClean="0"/>
              <a:t>Refer to the IP statements in the plenary slides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F150F81-DABB-4F3D-A7E3-30867EB31C1F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Officers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E3198820-D290-400A-9638-71D2B73354E3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</a:t>
            </a:r>
            <a:r>
              <a:rPr lang="en-US" altLang="en-US" dirty="0">
                <a:sym typeface="Verdana" charset="0"/>
              </a:rPr>
              <a:t>Sukert (Xerox)</a:t>
            </a:r>
            <a:endParaRPr lang="en-US" altLang="en-US" dirty="0" smtClean="0">
              <a:sym typeface="Verdana" charset="0"/>
            </a:endParaRP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Vice-Chair: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Currently Vacant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Secretary: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Document Editors: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Ira McDonald (High North): HCD-TNC</a:t>
            </a:r>
          </a:p>
        </p:txBody>
      </p:sp>
    </p:spTree>
    <p:extLst>
      <p:ext uri="{BB962C8B-B14F-4D97-AF65-F5344CB8AC3E}">
        <p14:creationId xmlns:p14="http://schemas.microsoft.com/office/powerpoint/2010/main" val="4276767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New HCD Protection Profile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31200" cy="52578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The new Protection Profile for Hardcopy Devices (PP_HCD_V1.0) was published on September 11.</a:t>
            </a:r>
          </a:p>
          <a:p>
            <a:pPr eaLnBrk="1" hangingPunct="1"/>
            <a:r>
              <a:rPr lang="en-US" altLang="en-US" dirty="0" smtClean="0"/>
              <a:t>You can find it on NIAP’s web site …</a:t>
            </a:r>
            <a:br>
              <a:rPr lang="en-US" altLang="en-US" dirty="0" smtClean="0"/>
            </a:br>
            <a:r>
              <a:rPr lang="en-US" altLang="en-US" dirty="0" smtClean="0">
                <a:hlinkClick r:id="rId4"/>
              </a:rPr>
              <a:t>https://www.niap-ccevs.org/pp/PP_HCD_V1.0/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… and on IPA’s (including links to both the original and the Japanese translation) </a:t>
            </a:r>
            <a:r>
              <a:rPr lang="en-US" altLang="en-US" dirty="0" smtClean="0">
                <a:hlinkClick r:id="rId5"/>
              </a:rPr>
              <a:t>https://www.ipa.go.jp/security/publications/pp-jp/hcd.html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It is a US/Japan PP, not a “</a:t>
            </a:r>
            <a:r>
              <a:rPr lang="en-US" altLang="en-US" dirty="0" err="1" smtClean="0"/>
              <a:t>cPP</a:t>
            </a:r>
            <a:r>
              <a:rPr lang="en-US" altLang="en-US" dirty="0" smtClean="0"/>
              <a:t>” with broader international support.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99624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Issues with the new HCD PP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31200" cy="52578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How to adapt requirements, for example</a:t>
            </a:r>
          </a:p>
          <a:p>
            <a:pPr lvl="1" eaLnBrk="1" hangingPunct="1"/>
            <a:r>
              <a:rPr lang="en-US" altLang="en-US" dirty="0" smtClean="0"/>
              <a:t>Key destruction with Solid State Drives (SSDs), where overwrite doesn’t work</a:t>
            </a:r>
          </a:p>
          <a:p>
            <a:pPr lvl="1" eaLnBrk="1" hangingPunct="1"/>
            <a:r>
              <a:rPr lang="en-US" altLang="en-US" dirty="0" smtClean="0"/>
              <a:t>Using TPMs as a TRNG source</a:t>
            </a:r>
          </a:p>
          <a:p>
            <a:pPr lvl="1" eaLnBrk="1" hangingPunct="1"/>
            <a:r>
              <a:rPr lang="en-US" altLang="en-US" dirty="0" smtClean="0"/>
              <a:t>Other problem areas?</a:t>
            </a:r>
          </a:p>
          <a:p>
            <a:pPr eaLnBrk="1" hangingPunct="1"/>
            <a:r>
              <a:rPr lang="en-US" altLang="en-US" dirty="0" smtClean="0"/>
              <a:t>Clear direction from NIAP on what assurance activities can be eliminated if use FIPS-certified modules for </a:t>
            </a:r>
            <a:r>
              <a:rPr lang="en-US" altLang="en-US" dirty="0" smtClean="0"/>
              <a:t>encryption</a:t>
            </a:r>
          </a:p>
          <a:p>
            <a:pPr eaLnBrk="1" hangingPunct="1"/>
            <a:r>
              <a:rPr lang="en-US" altLang="en-US" dirty="0" smtClean="0"/>
              <a:t>Lab interpretation vs. Scheme interpretations of the Security </a:t>
            </a:r>
            <a:r>
              <a:rPr lang="en-US" altLang="en-US" smtClean="0"/>
              <a:t>Functional Requirements (SFRs)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Level of detail required in the TOE Security Specification (TSS) portion of the Security Target</a:t>
            </a:r>
          </a:p>
          <a:p>
            <a:pPr eaLnBrk="1" hangingPunct="1"/>
            <a:r>
              <a:rPr lang="en-US" altLang="en-US" dirty="0" smtClean="0"/>
              <a:t>Use of the HCD PP in US vs. Japan</a:t>
            </a:r>
          </a:p>
          <a:p>
            <a:pPr eaLnBrk="1" hangingPunct="1"/>
            <a:r>
              <a:rPr lang="en-US" altLang="en-US" dirty="0" smtClean="0"/>
              <a:t>Other Issues???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91098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93FE2C7-D0B2-439C-BFEB-C05A98CF076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0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Issues resolution processes</a:t>
            </a:r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626E177-DE16-4371-B398-CC421BEC533B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10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31200" cy="52578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NIAP’s TRRT</a:t>
            </a:r>
          </a:p>
          <a:p>
            <a:pPr lvl="1" eaLnBrk="1" hangingPunct="1"/>
            <a:r>
              <a:rPr lang="en-US" altLang="en-US" dirty="0" smtClean="0"/>
              <a:t>Has anyone used it?</a:t>
            </a:r>
          </a:p>
          <a:p>
            <a:pPr lvl="1" eaLnBrk="1" hangingPunct="1"/>
            <a:r>
              <a:rPr lang="en-US" altLang="en-US" dirty="0" smtClean="0"/>
              <a:t>Satisfactory results?</a:t>
            </a:r>
          </a:p>
          <a:p>
            <a:pPr lvl="1" eaLnBrk="1" hangingPunct="1"/>
            <a:r>
              <a:rPr lang="en-US" altLang="en-US" dirty="0" smtClean="0"/>
              <a:t>Are there international issues? (Japan, or beyond?)</a:t>
            </a:r>
          </a:p>
          <a:p>
            <a:pPr eaLnBrk="1" hangingPunct="1"/>
            <a:r>
              <a:rPr lang="en-US" altLang="en-US" dirty="0" smtClean="0"/>
              <a:t>Should we anticipate the need for an “interpretations team” like the Network </a:t>
            </a:r>
            <a:r>
              <a:rPr lang="en-US" altLang="en-US" dirty="0" err="1" smtClean="0"/>
              <a:t>iTC’s</a:t>
            </a:r>
            <a:r>
              <a:rPr lang="en-US" altLang="en-US" dirty="0" smtClean="0"/>
              <a:t> “NIT”?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79645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7D2342A4-93E9-4EB8-8D2C-BD89D2414330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2016 The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Printer Working Group. All rights reserved.</a:t>
            </a:r>
          </a:p>
        </p:txBody>
      </p:sp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Common Criteria/ICCC Update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85B83E84-5C1B-4E30-A523-76B277E55326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5257800"/>
          </a:xfrm>
        </p:spPr>
        <p:txBody>
          <a:bodyPr rIns="132080"/>
          <a:lstStyle/>
          <a:p>
            <a:pPr eaLnBrk="1" hangingPunct="1"/>
            <a:r>
              <a:rPr lang="en-US" altLang="en-US" dirty="0" smtClean="0"/>
              <a:t>MFP TC meetings held at the 9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CCUF-CCDB Workshop in Seoul Korea in April 2016.</a:t>
            </a:r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articipants from Japanese and Korean schemes plus Samsung and Apple </a:t>
            </a:r>
          </a:p>
          <a:p>
            <a:pPr lvl="1"/>
            <a:r>
              <a:rPr lang="en-US" sz="2000" dirty="0" smtClean="0"/>
              <a:t>Japanese Scheme (IPA) working </a:t>
            </a:r>
            <a:r>
              <a:rPr lang="en-US" sz="2000" dirty="0"/>
              <a:t>on translation of HCD PP related documents / standards to enable Japanese vendors to evaluate against HCD PP</a:t>
            </a:r>
          </a:p>
          <a:p>
            <a:pPr lvl="1"/>
            <a:r>
              <a:rPr lang="en-US" sz="2000" dirty="0" smtClean="0"/>
              <a:t>IPA and </a:t>
            </a:r>
            <a:r>
              <a:rPr lang="en-US" sz="2000" dirty="0"/>
              <a:t>NIAP </a:t>
            </a:r>
            <a:r>
              <a:rPr lang="en-US" sz="2000" dirty="0" smtClean="0"/>
              <a:t>open </a:t>
            </a:r>
            <a:r>
              <a:rPr lang="en-US" sz="2000" dirty="0"/>
              <a:t>to creating </a:t>
            </a:r>
            <a:r>
              <a:rPr lang="en-US" sz="2000" dirty="0" err="1"/>
              <a:t>iTC</a:t>
            </a:r>
            <a:r>
              <a:rPr lang="en-US" sz="2000" dirty="0"/>
              <a:t> / </a:t>
            </a:r>
            <a:r>
              <a:rPr lang="en-US" sz="2000" dirty="0" err="1"/>
              <a:t>cPP</a:t>
            </a:r>
            <a:r>
              <a:rPr lang="en-US" sz="2000" dirty="0"/>
              <a:t>.  Korea is also </a:t>
            </a:r>
            <a:r>
              <a:rPr lang="en-US" sz="2000" dirty="0" smtClean="0"/>
              <a:t>interested </a:t>
            </a:r>
            <a:r>
              <a:rPr lang="en-US" sz="2000" dirty="0"/>
              <a:t> </a:t>
            </a:r>
            <a:endParaRPr lang="en-US" sz="2000" dirty="0" smtClean="0"/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chemes </a:t>
            </a:r>
            <a:r>
              <a:rPr lang="en-US" sz="2000" dirty="0"/>
              <a:t>will discuss creation of an </a:t>
            </a:r>
            <a:r>
              <a:rPr lang="en-US" sz="2000" dirty="0" err="1"/>
              <a:t>iTC</a:t>
            </a:r>
            <a:r>
              <a:rPr lang="en-US" sz="2000" dirty="0"/>
              <a:t> and provide an update. IPA will initiate discussions. Germany and Sweden may also be interested but are not actively engaged at this </a:t>
            </a:r>
            <a:r>
              <a:rPr lang="en-US" sz="2000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261815722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7D2342A4-93E9-4EB8-8D2C-BD89D2414330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2016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Common Criteria/ICCC Update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ea typeface="ヒラギノ角ゴ ProN W3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85B83E84-5C1B-4E30-A523-76B277E55326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97888" cy="5257800"/>
          </a:xfrm>
        </p:spPr>
        <p:txBody>
          <a:bodyPr rIns="132080"/>
          <a:lstStyle/>
          <a:p>
            <a:pPr lvl="0"/>
            <a:r>
              <a:rPr lang="en-US" sz="2400" dirty="0" smtClean="0"/>
              <a:t>Concerns with current / future PP: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ncluding </a:t>
            </a:r>
            <a:r>
              <a:rPr lang="en-US" dirty="0"/>
              <a:t>single device (e.g. printer) within MFP </a:t>
            </a:r>
            <a:r>
              <a:rPr lang="en-US" dirty="0" smtClean="0"/>
              <a:t>PP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nsuring </a:t>
            </a:r>
            <a:r>
              <a:rPr lang="en-US" dirty="0"/>
              <a:t>referenced standards are more international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ddress Scheme specific (e.g., Korean) </a:t>
            </a:r>
            <a:r>
              <a:rPr lang="en-US" dirty="0"/>
              <a:t>crypto requirements</a:t>
            </a:r>
          </a:p>
          <a:p>
            <a:pPr lvl="0"/>
            <a:r>
              <a:rPr lang="en-US" sz="2400" dirty="0" smtClean="0"/>
              <a:t>Samsung </a:t>
            </a:r>
            <a:r>
              <a:rPr lang="en-US" sz="2400" dirty="0"/>
              <a:t>now has to comply with IEEE PP and HCD PP. </a:t>
            </a:r>
            <a:r>
              <a:rPr lang="en-US" sz="2400" dirty="0" smtClean="0"/>
              <a:t>Supports </a:t>
            </a:r>
            <a:r>
              <a:rPr lang="en-US" sz="2400" dirty="0"/>
              <a:t>single </a:t>
            </a:r>
            <a:r>
              <a:rPr lang="en-US" sz="2400" dirty="0" err="1"/>
              <a:t>cPP</a:t>
            </a:r>
            <a:r>
              <a:rPr lang="en-US" sz="2400" dirty="0"/>
              <a:t>.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45865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genda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da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552</Words>
  <Characters>0</Characters>
  <Application>Microsoft Office PowerPoint</Application>
  <PresentationFormat>On-screen Show (4:3)</PresentationFormat>
  <Lines>0</Lines>
  <Paragraphs>103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Arial Bold</vt:lpstr>
      <vt:lpstr>Calibri</vt:lpstr>
      <vt:lpstr>Verdana</vt:lpstr>
      <vt:lpstr>ヒラギノ角ゴ ProN W3</vt:lpstr>
      <vt:lpstr>Title</vt:lpstr>
      <vt:lpstr>Bullet Slide</vt:lpstr>
      <vt:lpstr>Agenda Slide</vt:lpstr>
      <vt:lpstr>Diagram Slide</vt:lpstr>
      <vt:lpstr>2-Column Slide</vt:lpstr>
      <vt:lpstr>Imaging Device Security</vt:lpstr>
      <vt:lpstr>Agenda</vt:lpstr>
      <vt:lpstr>Intellectual Property Policy</vt:lpstr>
      <vt:lpstr>Officers</vt:lpstr>
      <vt:lpstr>New HCD Protection Profile</vt:lpstr>
      <vt:lpstr>Issues with the new HCD PP</vt:lpstr>
      <vt:lpstr>Issues resolution processes</vt:lpstr>
      <vt:lpstr>Common Criteria/ICCC Update</vt:lpstr>
      <vt:lpstr>Common Criteria/ICCC Update</vt:lpstr>
      <vt:lpstr>Wrap 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Sukert, Alan</cp:lastModifiedBy>
  <cp:revision>210</cp:revision>
  <dcterms:modified xsi:type="dcterms:W3CDTF">2016-08-19T19:12:27Z</dcterms:modified>
</cp:coreProperties>
</file>