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16"/>
  </p:notesMasterIdLst>
  <p:sldIdLst>
    <p:sldId id="309" r:id="rId6"/>
    <p:sldId id="325" r:id="rId7"/>
    <p:sldId id="334" r:id="rId8"/>
    <p:sldId id="333" r:id="rId9"/>
    <p:sldId id="326" r:id="rId10"/>
    <p:sldId id="336" r:id="rId11"/>
    <p:sldId id="342" r:id="rId12"/>
    <p:sldId id="328" r:id="rId13"/>
    <p:sldId id="331" r:id="rId14"/>
    <p:sldId id="332" r:id="rId15"/>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83" y="2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4/29/2015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10</a:t>
            </a:fld>
            <a:endParaRPr lang="en-US" altLang="en-US" smtClean="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573976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2013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2013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ftp.pwg.org/pub/pwg/ids/wd/wd-idstnc10-20150419.pdf" TargetMode="External"/><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hyperlink" Target="ftp://ftp.pwg.org/pub/pwg/ids/wd/wd-ids-iaa10-20150201.pdf" TargetMode="External"/><Relationship Id="rId4" Type="http://schemas.openxmlformats.org/officeDocument/2006/relationships/hyperlink" Target="ftp://ftp.pwg.org/pub/pwg/ids/wd/wd-ids-model10-20150426.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ftp://ftp.pwg.org/pub/pwg/ids/wd/wd-ids-remediation10-20100930.pdf" TargetMode="External"/><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hyperlink" Target="ftp://ftp.pwg.org/pub/pwg/ids/wd/wd-ids-model10-201501xx-rev.pdf" TargetMode="External"/><Relationship Id="rId3" Type="http://schemas.openxmlformats.org/officeDocument/2006/relationships/hyperlink" Target="http://ftp.pwg.org/pub/pwg/ids/wd/wd-idstnc10-20150419.pdf" TargetMode="External"/><Relationship Id="rId7" Type="http://schemas.openxmlformats.org/officeDocument/2006/relationships/hyperlink" Target="ftp://ftp.pwg.org/pub/pwg/ids/wd/wd-ids-model10-20150426.pdf"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ftp.pwg.org/pub/pwg/ipp/wd/wp-job-password-policy-supported-20150413.docx" TargetMode="External"/><Relationship Id="rId5" Type="http://schemas.openxmlformats.org/officeDocument/2006/relationships/hyperlink" Target="http://ftp.pwg.org/pub/pwg/ipp/wd/wp-job-password-policy-supported-20150413.pdf" TargetMode="External"/><Relationship Id="rId4" Type="http://schemas.openxmlformats.org/officeDocument/2006/relationships/hyperlink" Target="http://ftp.pwg.org/pub/pwg/ids/wd/wd-idstnc10-20150419-rev.pdf"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smtClean="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smtClean="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smtClean="0"/>
              <a:t>May 1, 2015</a:t>
            </a:r>
          </a:p>
          <a:p>
            <a:pPr marL="0" indent="0" eaLnBrk="1" hangingPunct="1"/>
            <a:r>
              <a:rPr lang="en-US" altLang="en-US" dirty="0" smtClean="0"/>
              <a:t>Apple</a:t>
            </a:r>
          </a:p>
          <a:p>
            <a:pPr marL="0" indent="0" eaLnBrk="1" hangingPunct="1"/>
            <a:r>
              <a:rPr lang="en-US" altLang="en-US" dirty="0" smtClean="0"/>
              <a:t>Cupertino, CA</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10</a:t>
            </a:fld>
            <a:endParaRPr lang="en-US" altLang="en-US" sz="1100" smtClean="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5367" name="Rectangle 5"/>
          <p:cNvSpPr>
            <a:spLocks noGrp="1" noChangeArrowheads="1"/>
          </p:cNvSpPr>
          <p:nvPr>
            <p:ph type="title"/>
          </p:nvPr>
        </p:nvSpPr>
        <p:spPr>
          <a:xfrm>
            <a:off x="457200" y="46038"/>
            <a:ext cx="7391400" cy="1016000"/>
          </a:xfrm>
        </p:spPr>
        <p:txBody>
          <a:bodyPr rIns="132080"/>
          <a:lstStyle/>
          <a:p>
            <a:pPr eaLnBrk="1" hangingPunct="1"/>
            <a:r>
              <a:rPr lang="en-US" altLang="en-US" smtClean="0"/>
              <a:t>Wrap Up</a:t>
            </a:r>
          </a:p>
        </p:txBody>
      </p:sp>
      <p:sp>
        <p:nvSpPr>
          <p:cNvPr id="15368" name="Rectangle 6"/>
          <p:cNvSpPr>
            <a:spLocks noGrp="1" noChangeArrowheads="1"/>
          </p:cNvSpPr>
          <p:nvPr>
            <p:ph type="body" idx="1"/>
          </p:nvPr>
        </p:nvSpPr>
        <p:spPr>
          <a:xfrm>
            <a:off x="457200" y="1371600"/>
            <a:ext cx="8229600" cy="3581400"/>
          </a:xfrm>
        </p:spPr>
        <p:txBody>
          <a:bodyPr rIns="132080"/>
          <a:lstStyle/>
          <a:p>
            <a:pPr eaLnBrk="1" hangingPunct="1"/>
            <a:r>
              <a:rPr lang="en-US" altLang="en-US" dirty="0" smtClean="0"/>
              <a:t>Review of new action items and open issues</a:t>
            </a:r>
          </a:p>
          <a:p>
            <a:pPr eaLnBrk="1" hangingPunct="1"/>
            <a:r>
              <a:rPr lang="en-US" altLang="en-US" dirty="0" smtClean="0"/>
              <a:t>IDS Conference Call schedule</a:t>
            </a:r>
          </a:p>
          <a:p>
            <a:pPr lvl="1" eaLnBrk="1" hangingPunct="1"/>
            <a:r>
              <a:rPr lang="en-US" altLang="en-US" dirty="0" smtClean="0"/>
              <a:t>Next IDS Conference </a:t>
            </a:r>
            <a:r>
              <a:rPr lang="en-US" altLang="en-US" smtClean="0"/>
              <a:t>Call May 11, 2015</a:t>
            </a:r>
            <a:endParaRPr lang="en-US" altLang="en-US" dirty="0" smtClean="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10</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smtClean="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a:t>
            </a:r>
            <a:r>
              <a:rPr lang="en-US" altLang="en-US" sz="1100" dirty="0" smtClean="0">
                <a:solidFill>
                  <a:srgbClr val="FFFFFF"/>
                </a:solidFill>
                <a:cs typeface="Arial" charset="0"/>
              </a:rPr>
              <a:t>2015 </a:t>
            </a:r>
            <a:r>
              <a:rPr lang="en-US" altLang="en-US" sz="1100" dirty="0">
                <a:solidFill>
                  <a:srgbClr val="FFFFFF"/>
                </a:solidFill>
                <a:cs typeface="Arial" charset="0"/>
              </a:rPr>
              <a:t>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716228470"/>
              </p:ext>
            </p:extLst>
          </p:nvPr>
        </p:nvGraphicFramePr>
        <p:xfrm>
          <a:off x="901700" y="1673225"/>
          <a:ext cx="7366000" cy="3261045"/>
        </p:xfrm>
        <a:graphic>
          <a:graphicData uri="http://schemas.openxmlformats.org/drawingml/2006/table">
            <a:tbl>
              <a:tblPr/>
              <a:tblGrid>
                <a:gridCol w="2222500"/>
                <a:gridCol w="5143500"/>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May 1</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9:00 – 9:15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Introductions, Agenda review,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9:15 – 11:45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Common Criteria Update</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Common Log </a:t>
                      </a: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Usage Errata</a:t>
                      </a: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lvl="1" indent="0" eaLnBrk="1" hangingPunct="1">
                        <a:buFont typeface="Verdana" charset="0"/>
                        <a:buNone/>
                        <a:defRPr/>
                      </a:pPr>
                      <a:r>
                        <a:rPr kumimoji="0" lang="en-US" altLang="en-US" sz="1800" b="0" i="0" u="none" strike="noStrike" kern="1200"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HCD-TNC</a:t>
                      </a:r>
                    </a:p>
                    <a:p>
                      <a:pPr marL="0" marR="0" lvl="1" indent="0" algn="l" defTabSz="914400" rtl="0" eaLnBrk="1" fontAlgn="auto" latinLnBrk="0" hangingPunct="1">
                        <a:lnSpc>
                          <a:spcPct val="100000"/>
                        </a:lnSpc>
                        <a:spcBef>
                          <a:spcPts val="0"/>
                        </a:spcBef>
                        <a:spcAft>
                          <a:spcPts val="0"/>
                        </a:spcAft>
                        <a:buClrTx/>
                        <a:buSzTx/>
                        <a:buFont typeface="Verdana" charset="0"/>
                        <a:buNone/>
                        <a:tabLst/>
                        <a:defRPr/>
                      </a:pPr>
                      <a:r>
                        <a:rPr kumimoji="0" lang="en-US" altLang="en-US" sz="1800" b="0" i="0" u="none" strike="noStrike" kern="1200" cap="none" normalizeH="0" baseline="0" smtClean="0">
                          <a:ln>
                            <a:noFill/>
                          </a:ln>
                          <a:solidFill>
                            <a:schemeClr val="tx1"/>
                          </a:solidFill>
                          <a:effectLst/>
                          <a:latin typeface="Verdana" charset="0"/>
                          <a:ea typeface="ヒラギノ角ゴ ProN W3" charset="0"/>
                          <a:cs typeface="ヒラギノ角ゴ ProN W3" charset="0"/>
                          <a:sym typeface="Verdana" charset="0"/>
                        </a:rPr>
                        <a:t>Password Policy</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IDS Model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11:45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Wrap Up</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smtClean="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smtClean="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smtClean="0"/>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r>
              <a:rPr lang="en-US" altLang="en-US" dirty="0" smtClean="0"/>
              <a:t/>
            </a:r>
            <a:br>
              <a:rPr lang="en-US" altLang="en-US" dirty="0" smtClean="0"/>
            </a:br>
            <a:r>
              <a:rPr lang="en-US" altLang="en-US" sz="2400" i="1" dirty="0" smtClean="0"/>
              <a:t>“This meeting is conducted under the rules of the PWG IP policy”.  </a:t>
            </a:r>
          </a:p>
          <a:p>
            <a:pPr marL="782638" lvl="2" indent="-342900" eaLnBrk="1" hangingPunct="1"/>
            <a:r>
              <a:rPr lang="en-US" altLang="en-US" sz="2200" dirty="0" smtClean="0"/>
              <a:t>Refer to the IP statements in the plenary slides</a:t>
            </a:r>
          </a:p>
          <a:p>
            <a:pPr marL="782638" lvl="2" indent="-342900" eaLnBrk="1" hangingPunct="1"/>
            <a:r>
              <a:rPr lang="en-US" altLang="en-US" sz="2200" dirty="0" smtClean="0"/>
              <a:t>If you don’t agree, you can start practicing for “Pinball and Pints” at the Pacific Pinball Museum </a:t>
            </a:r>
          </a:p>
          <a:p>
            <a:pPr marL="782638" lvl="2" indent="-342900" eaLnBrk="1" hangingPunct="1"/>
            <a:endParaRPr lang="en-US" sz="2400" dirty="0"/>
          </a:p>
          <a:p>
            <a:pPr marL="439738" lvl="2" indent="0" eaLnBrk="1" hangingPunct="1">
              <a:buNone/>
            </a:pPr>
            <a:endParaRPr lang="en-US" altLang="en-US" sz="2200" dirty="0" smtClean="0"/>
          </a:p>
        </p:txBody>
      </p:sp>
      <p:pic>
        <p:nvPicPr>
          <p:cNvPr id="1026" name="Picture 2" descr="Pacific Pinball Muse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1591" y="2895600"/>
            <a:ext cx="933497" cy="5700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D863351D-7B4D-47A3-AEE2-EBBD60F766FE}" type="slidenum">
              <a:rPr lang="en-US" altLang="en-US" sz="1100" smtClean="0">
                <a:solidFill>
                  <a:srgbClr val="FFFFFF"/>
                </a:solidFill>
                <a:latin typeface="Arial" charset="0"/>
                <a:cs typeface="Arial" charset="0"/>
                <a:sym typeface="Arial" charset="0"/>
              </a:rPr>
              <a:pPr eaLnBrk="1" hangingPunct="1">
                <a:spcBef>
                  <a:spcPct val="0"/>
                </a:spcBef>
                <a:buSzTx/>
                <a:buFontTx/>
                <a:buNone/>
              </a:pPr>
              <a:t>4</a:t>
            </a:fld>
            <a:endParaRPr lang="en-US" altLang="en-US" sz="1100" smtClean="0">
              <a:solidFill>
                <a:srgbClr val="FFFFFF"/>
              </a:solidFill>
              <a:latin typeface="Arial" charset="0"/>
              <a:cs typeface="Arial" charset="0"/>
              <a:sym typeface="Arial" charset="0"/>
            </a:endParaRPr>
          </a:p>
        </p:txBody>
      </p:sp>
      <p:sp>
        <p:nvSpPr>
          <p:cNvPr id="921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92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22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922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9223" name="Rectangle 5"/>
          <p:cNvSpPr>
            <a:spLocks noGrp="1" noChangeArrowheads="1"/>
          </p:cNvSpPr>
          <p:nvPr>
            <p:ph type="title"/>
          </p:nvPr>
        </p:nvSpPr>
        <p:spPr/>
        <p:txBody>
          <a:bodyPr rIns="132080"/>
          <a:lstStyle/>
          <a:p>
            <a:pPr eaLnBrk="1" hangingPunct="1"/>
            <a:r>
              <a:rPr lang="en-US" altLang="en-US" smtClean="0"/>
              <a:t>Officers</a:t>
            </a:r>
          </a:p>
        </p:txBody>
      </p:sp>
      <p:sp>
        <p:nvSpPr>
          <p:cNvPr id="922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9A7B7250-E26C-47A4-B522-4FF71A9A01FD}" type="slidenum">
              <a:rPr lang="en-US" altLang="en-US" sz="1100">
                <a:solidFill>
                  <a:srgbClr val="FFFFFF"/>
                </a:solidFill>
                <a:latin typeface="Arial" charset="0"/>
                <a:cs typeface="Arial" charset="0"/>
                <a:sym typeface="Arial" charset="0"/>
              </a:rPr>
              <a:pPr algn="ctr" eaLnBrk="1" hangingPunct="1">
                <a:spcBef>
                  <a:spcPct val="0"/>
                </a:spcBef>
                <a:buSzTx/>
                <a:buFontTx/>
                <a:buNone/>
              </a:pPr>
              <a:t>4</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457200" y="1371600"/>
            <a:ext cx="8229600" cy="4876800"/>
          </a:xfrm>
        </p:spPr>
        <p:txBody>
          <a:bodyPr rIns="132080"/>
          <a:lstStyle/>
          <a:p>
            <a:pPr eaLnBrk="1" hangingPunct="1">
              <a:buFont typeface="Verdana" charset="0"/>
              <a:buChar char="•"/>
              <a:defRPr/>
            </a:pPr>
            <a:r>
              <a:rPr lang="en-US" altLang="en-US" dirty="0" smtClean="0">
                <a:sym typeface="Verdana" charset="0"/>
              </a:rPr>
              <a:t>Chair:</a:t>
            </a:r>
          </a:p>
          <a:p>
            <a:pPr marL="782638" lvl="1" eaLnBrk="1" hangingPunct="1">
              <a:buFont typeface="Verdana" charset="0"/>
              <a:buChar char="•"/>
              <a:defRPr/>
            </a:pPr>
            <a:r>
              <a:rPr lang="en-US" altLang="en-US" dirty="0" smtClean="0">
                <a:sym typeface="Verdana" charset="0"/>
              </a:rPr>
              <a:t>Joe Murdock (Sharp Labs) – retiring from PWG activities</a:t>
            </a:r>
          </a:p>
          <a:p>
            <a:pPr eaLnBrk="1" hangingPunct="1">
              <a:buFont typeface="Verdana" charset="0"/>
              <a:buChar char="•"/>
              <a:defRPr/>
            </a:pPr>
            <a:r>
              <a:rPr lang="en-US" altLang="en-US" dirty="0" smtClean="0">
                <a:sym typeface="Verdana" charset="0"/>
              </a:rPr>
              <a:t>Vice-Chair:</a:t>
            </a:r>
          </a:p>
          <a:p>
            <a:pPr marL="782638" lvl="1" eaLnBrk="1" hangingPunct="1">
              <a:buFont typeface="Verdana" charset="0"/>
              <a:buChar char="•"/>
              <a:defRPr/>
            </a:pPr>
            <a:r>
              <a:rPr lang="en-US" altLang="en-US" dirty="0" smtClean="0">
                <a:sym typeface="Verdana" charset="0"/>
              </a:rPr>
              <a:t>Alan Sukert (Xerox)</a:t>
            </a:r>
          </a:p>
          <a:p>
            <a:pPr eaLnBrk="1" hangingPunct="1">
              <a:buFont typeface="Verdana" charset="0"/>
              <a:buChar char="•"/>
              <a:defRPr/>
            </a:pPr>
            <a:r>
              <a:rPr lang="en-US" altLang="en-US" dirty="0" smtClean="0">
                <a:sym typeface="Verdana" charset="0"/>
              </a:rPr>
              <a:t>Secretary:</a:t>
            </a:r>
          </a:p>
          <a:p>
            <a:pPr marL="782638" lvl="1" eaLnBrk="1" hangingPunct="1">
              <a:buFont typeface="Verdana" charset="0"/>
              <a:buChar char="•"/>
              <a:defRPr/>
            </a:pPr>
            <a:r>
              <a:rPr lang="en-US" altLang="en-US" dirty="0" smtClean="0">
                <a:sym typeface="Verdana" charset="0"/>
              </a:rPr>
              <a:t>Alan Sukert (Xerox)</a:t>
            </a:r>
          </a:p>
          <a:p>
            <a:pPr eaLnBrk="1" hangingPunct="1">
              <a:buFont typeface="Verdana" charset="0"/>
              <a:buChar char="•"/>
              <a:defRPr/>
            </a:pPr>
            <a:r>
              <a:rPr lang="en-US" altLang="en-US" dirty="0" smtClean="0">
                <a:sym typeface="Verdana" charset="0"/>
              </a:rPr>
              <a:t>Document Editors:</a:t>
            </a:r>
          </a:p>
          <a:p>
            <a:pPr marL="782638" lvl="1" eaLnBrk="1" hangingPunct="1">
              <a:buFont typeface="Verdana" charset="0"/>
              <a:buChar char="•"/>
              <a:defRPr/>
            </a:pPr>
            <a:r>
              <a:rPr lang="en-US" altLang="en-US" dirty="0" smtClean="0">
                <a:sym typeface="Verdana" charset="0"/>
              </a:rPr>
              <a:t>Ira McDonald (High North): HCD-TNC</a:t>
            </a:r>
          </a:p>
          <a:p>
            <a:pPr marL="496888" lvl="1" indent="0" eaLnBrk="1" hangingPunct="1">
              <a:buFont typeface="Verdana" charset="0"/>
              <a:buNone/>
              <a:defRPr/>
            </a:pPr>
            <a:r>
              <a:rPr lang="en-US" altLang="en-US" dirty="0">
                <a:sym typeface="Verdana" charset="0"/>
              </a:rPr>
              <a:t> </a:t>
            </a:r>
            <a:r>
              <a:rPr lang="en-US" altLang="en-US" dirty="0" smtClean="0">
                <a:sym typeface="Verdana" charset="0"/>
              </a:rPr>
              <a:t>                                           IDS-Model</a:t>
            </a:r>
          </a:p>
          <a:p>
            <a:pPr marL="782638" lvl="1" eaLnBrk="1" hangingPunct="1">
              <a:buFont typeface="Verdana" charset="0"/>
              <a:buChar char="•"/>
              <a:defRPr/>
            </a:pPr>
            <a:r>
              <a:rPr lang="en-US" altLang="en-US" dirty="0" smtClean="0">
                <a:sym typeface="Verdana" charset="0"/>
              </a:rPr>
              <a:t>Joe Murdock (Sharp Labs):  HCD-Remediation</a:t>
            </a:r>
          </a:p>
          <a:p>
            <a:pPr marL="496888" lvl="1" indent="0" eaLnBrk="1" hangingPunct="1">
              <a:buFont typeface="Verdana" charset="0"/>
              <a:buNone/>
              <a:defRPr/>
            </a:pPr>
            <a:r>
              <a:rPr lang="en-US" altLang="en-US" dirty="0" smtClean="0">
                <a:sym typeface="Verdana" charset="0"/>
              </a:rPr>
              <a:t>                                            IDS-Model</a:t>
            </a:r>
          </a:p>
          <a:p>
            <a:pPr marL="496888" lvl="1" indent="0" eaLnBrk="1" hangingPunct="1">
              <a:buFont typeface="Verdana" charset="0"/>
              <a:buNone/>
              <a:defRPr/>
            </a:pPr>
            <a:r>
              <a:rPr lang="en-US" altLang="en-US" dirty="0">
                <a:sym typeface="Verdana" charset="0"/>
              </a:rPr>
              <a:t> </a:t>
            </a:r>
            <a:r>
              <a:rPr lang="en-US" altLang="en-US" dirty="0" smtClean="0">
                <a:sym typeface="Verdana" charset="0"/>
              </a:rPr>
              <a:t>                                           IDS-IAA</a:t>
            </a:r>
          </a:p>
          <a:p>
            <a:pPr marL="496888" lvl="1" indent="0" eaLnBrk="1" hangingPunct="1">
              <a:buFont typeface="Verdana" pitchFamily="34" charset="0"/>
              <a:buNone/>
              <a:defRPr/>
            </a:pPr>
            <a:r>
              <a:rPr lang="en-US" altLang="en-US" dirty="0">
                <a:sym typeface="Verdana" charset="0"/>
              </a:rPr>
              <a:t>Alan </a:t>
            </a:r>
            <a:r>
              <a:rPr lang="en-US" altLang="en-US" dirty="0" err="1">
                <a:sym typeface="Verdana" charset="0"/>
              </a:rPr>
              <a:t>Sukert</a:t>
            </a:r>
            <a:r>
              <a:rPr lang="en-US" altLang="en-US" dirty="0">
                <a:sym typeface="Verdana" charset="0"/>
              </a:rPr>
              <a:t> (Xerox): 	     </a:t>
            </a:r>
            <a:r>
              <a:rPr lang="en-US" altLang="en-US" dirty="0" smtClean="0">
                <a:sym typeface="Verdana" charset="0"/>
              </a:rPr>
              <a:t>IDS-IAA</a:t>
            </a:r>
          </a:p>
          <a:p>
            <a:pPr marL="496888" lvl="1" indent="0" eaLnBrk="1" hangingPunct="1">
              <a:buFont typeface="Verdana" charset="0"/>
              <a:buNone/>
              <a:defRPr/>
            </a:pPr>
            <a:endParaRPr lang="en-US" altLang="en-US" dirty="0" smtClean="0">
              <a:sym typeface="Verdan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377458C6-8AB2-48F0-A800-E6EFC054B9F3}" type="slidenum">
              <a:rPr lang="en-US" altLang="en-US" sz="1100" smtClean="0">
                <a:solidFill>
                  <a:srgbClr val="FFFFFF"/>
                </a:solidFill>
                <a:latin typeface="Arial" charset="0"/>
                <a:cs typeface="Arial" charset="0"/>
                <a:sym typeface="Arial" charset="0"/>
              </a:rPr>
              <a:pPr eaLnBrk="1" hangingPunct="1">
                <a:spcBef>
                  <a:spcPct val="0"/>
                </a:spcBef>
                <a:buSzTx/>
                <a:buFontTx/>
                <a:buNone/>
              </a:pPr>
              <a:t>5</a:t>
            </a:fld>
            <a:endParaRPr lang="en-US" altLang="en-US" sz="1100" smtClean="0">
              <a:solidFill>
                <a:srgbClr val="FFFFFF"/>
              </a:solidFill>
              <a:latin typeface="Arial" charset="0"/>
              <a:cs typeface="Arial" charset="0"/>
              <a:sym typeface="Arial" charset="0"/>
            </a:endParaRPr>
          </a:p>
        </p:txBody>
      </p:sp>
      <p:sp>
        <p:nvSpPr>
          <p:cNvPr id="11267"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1269"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1270"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1271" name="Rectangle 5"/>
          <p:cNvSpPr>
            <a:spLocks noGrp="1" noChangeArrowheads="1"/>
          </p:cNvSpPr>
          <p:nvPr>
            <p:ph type="title"/>
          </p:nvPr>
        </p:nvSpPr>
        <p:spPr/>
        <p:txBody>
          <a:bodyPr rIns="132080"/>
          <a:lstStyle/>
          <a:p>
            <a:pPr eaLnBrk="1" hangingPunct="1"/>
            <a:r>
              <a:rPr lang="en-US" altLang="en-US" smtClean="0"/>
              <a:t>Document Status</a:t>
            </a:r>
          </a:p>
        </p:txBody>
      </p:sp>
      <p:sp>
        <p:nvSpPr>
          <p:cNvPr id="2" name="Rectangle 6"/>
          <p:cNvSpPr>
            <a:spLocks noGrp="1" noChangeArrowheads="1"/>
          </p:cNvSpPr>
          <p:nvPr>
            <p:ph type="body" idx="1"/>
          </p:nvPr>
        </p:nvSpPr>
        <p:spPr>
          <a:xfrm>
            <a:off x="457200" y="1143000"/>
            <a:ext cx="8229600" cy="5486400"/>
          </a:xfrm>
        </p:spPr>
        <p:txBody>
          <a:bodyPr rIns="132080"/>
          <a:lstStyle/>
          <a:p>
            <a:pPr marL="39688" indent="0" eaLnBrk="1" hangingPunct="1">
              <a:buFont typeface="Verdana" charset="0"/>
              <a:buNone/>
              <a:defRPr/>
            </a:pPr>
            <a:r>
              <a:rPr lang="en-US" altLang="en-US" sz="1800" dirty="0" smtClean="0">
                <a:sym typeface="Verdana" charset="0"/>
              </a:rPr>
              <a:t>Active </a:t>
            </a:r>
            <a:r>
              <a:rPr lang="en-US" altLang="en-US" sz="1800" dirty="0">
                <a:sym typeface="Verdana" charset="0"/>
              </a:rPr>
              <a:t>Documents</a:t>
            </a:r>
          </a:p>
          <a:p>
            <a:pPr eaLnBrk="1" hangingPunct="1">
              <a:buFont typeface="Verdana" charset="0"/>
              <a:buChar char="•"/>
              <a:defRPr/>
            </a:pPr>
            <a:r>
              <a:rPr lang="en-US" altLang="en-US" sz="1800" dirty="0">
                <a:sym typeface="Verdana" charset="0"/>
              </a:rPr>
              <a:t>HCD-TNC </a:t>
            </a:r>
            <a:r>
              <a:rPr lang="en-US" altLang="en-US" sz="1800" dirty="0" smtClean="0">
                <a:sym typeface="Verdana" charset="0"/>
              </a:rPr>
              <a:t>Binding (Prototype)</a:t>
            </a:r>
          </a:p>
          <a:p>
            <a:pPr lvl="1" eaLnBrk="1" hangingPunct="1">
              <a:defRPr/>
            </a:pPr>
            <a:r>
              <a:rPr lang="en-US" altLang="en-US" sz="1600" dirty="0" smtClean="0"/>
              <a:t>Updated </a:t>
            </a:r>
            <a:r>
              <a:rPr lang="en-US" altLang="en-US" sz="1600" dirty="0" err="1" smtClean="0"/>
              <a:t>protoype</a:t>
            </a:r>
            <a:r>
              <a:rPr lang="en-US" altLang="en-US" sz="1600" dirty="0" smtClean="0"/>
              <a:t> draft</a:t>
            </a:r>
          </a:p>
          <a:p>
            <a:pPr marL="458788" indent="0" eaLnBrk="1" hangingPunct="1">
              <a:buFont typeface="Verdana" charset="0"/>
              <a:buNone/>
              <a:defRPr/>
            </a:pPr>
            <a:r>
              <a:rPr lang="en-US" sz="1400" u="sng" dirty="0">
                <a:hlinkClick r:id="rId3"/>
              </a:rPr>
              <a:t>http://ftp.pwg.org/pub/pwg/ids/wd/wd-idstnc10-20150419.pdf</a:t>
            </a:r>
            <a:endParaRPr lang="en-US" sz="1400" dirty="0"/>
          </a:p>
          <a:p>
            <a:pPr eaLnBrk="1" hangingPunct="1">
              <a:buFont typeface="Verdana" charset="0"/>
              <a:buChar char="•"/>
              <a:defRPr/>
            </a:pPr>
            <a:r>
              <a:rPr lang="en-US" altLang="en-US" sz="1800" dirty="0">
                <a:sym typeface="Verdana" charset="0"/>
              </a:rPr>
              <a:t>IDS-Model (Interim</a:t>
            </a:r>
            <a:r>
              <a:rPr lang="en-US" altLang="en-US" sz="1800" dirty="0" smtClean="0">
                <a:sym typeface="Verdana" charset="0"/>
              </a:rPr>
              <a:t>)</a:t>
            </a:r>
          </a:p>
          <a:p>
            <a:pPr lvl="1" eaLnBrk="1" hangingPunct="1">
              <a:defRPr/>
            </a:pPr>
            <a:r>
              <a:rPr lang="en-US" altLang="en-US" sz="1600" dirty="0" smtClean="0"/>
              <a:t>Define core IDS security model and integrate into SM3</a:t>
            </a:r>
          </a:p>
          <a:p>
            <a:pPr lvl="2" eaLnBrk="1" hangingPunct="1">
              <a:defRPr/>
            </a:pPr>
            <a:r>
              <a:rPr lang="en-US" altLang="en-US" sz="1600" dirty="0" smtClean="0"/>
              <a:t>Security Actors, Objects, Roles and Types</a:t>
            </a:r>
          </a:p>
          <a:p>
            <a:pPr lvl="2" eaLnBrk="1" hangingPunct="1">
              <a:defRPr/>
            </a:pPr>
            <a:r>
              <a:rPr lang="en-US" altLang="en-US" sz="1600" dirty="0" smtClean="0"/>
              <a:t>Define Security Ticket XML Schema</a:t>
            </a:r>
          </a:p>
          <a:p>
            <a:pPr lvl="2" eaLnBrk="1" hangingPunct="1">
              <a:defRPr/>
            </a:pPr>
            <a:r>
              <a:rPr lang="en-US" altLang="en-US" sz="1600" dirty="0" smtClean="0"/>
              <a:t>Define Security operations (WSDL)</a:t>
            </a:r>
          </a:p>
          <a:p>
            <a:pPr marL="458788" indent="0" eaLnBrk="1" hangingPunct="1">
              <a:buFont typeface="Verdana" pitchFamily="34" charset="0"/>
              <a:buNone/>
              <a:defRPr/>
            </a:pPr>
            <a:r>
              <a:rPr lang="en-US" sz="1400" u="sng" dirty="0" smtClean="0">
                <a:hlinkClick r:id="rId4"/>
              </a:rPr>
              <a:t>ftp</a:t>
            </a:r>
            <a:r>
              <a:rPr lang="en-US" sz="1400" u="sng" dirty="0">
                <a:hlinkClick r:id="rId4"/>
              </a:rPr>
              <a:t>://</a:t>
            </a:r>
            <a:r>
              <a:rPr lang="en-US" sz="1400" u="sng" dirty="0" smtClean="0">
                <a:hlinkClick r:id="rId4"/>
              </a:rPr>
              <a:t>ftp.pwg.org/pub/pwg/ids/wd/wd-ids-model10-20150426.pdf</a:t>
            </a:r>
            <a:r>
              <a:rPr lang="en-US" sz="1400" u="sng" dirty="0" smtClean="0"/>
              <a:t> </a:t>
            </a:r>
            <a:endParaRPr lang="en-US" sz="1400" u="sng" dirty="0"/>
          </a:p>
          <a:p>
            <a:pPr eaLnBrk="1" hangingPunct="1">
              <a:buFont typeface="Verdana" charset="0"/>
              <a:buChar char="•"/>
              <a:defRPr/>
            </a:pPr>
            <a:r>
              <a:rPr lang="en-US" altLang="en-US" sz="1800" dirty="0" smtClean="0">
                <a:sym typeface="Verdana" charset="0"/>
              </a:rPr>
              <a:t>IDS-IAA </a:t>
            </a:r>
            <a:r>
              <a:rPr lang="en-US" altLang="en-US" sz="1800" dirty="0">
                <a:sym typeface="Verdana" charset="0"/>
              </a:rPr>
              <a:t>(Interim</a:t>
            </a:r>
            <a:r>
              <a:rPr lang="en-US" altLang="en-US" sz="1800" dirty="0" smtClean="0">
                <a:sym typeface="Verdana" charset="0"/>
              </a:rPr>
              <a:t>)</a:t>
            </a:r>
          </a:p>
          <a:p>
            <a:pPr lvl="1" eaLnBrk="1" hangingPunct="1">
              <a:buFont typeface="Verdana" charset="0"/>
              <a:buChar char="•"/>
              <a:defRPr/>
            </a:pPr>
            <a:r>
              <a:rPr lang="en-US" altLang="en-US" sz="1600" dirty="0" smtClean="0">
                <a:sym typeface="Verdana" charset="0"/>
              </a:rPr>
              <a:t>Phase 1 - Subset </a:t>
            </a:r>
            <a:r>
              <a:rPr lang="en-US" altLang="en-US" sz="1600" dirty="0">
                <a:sym typeface="Verdana" charset="0"/>
              </a:rPr>
              <a:t>version to </a:t>
            </a:r>
            <a:r>
              <a:rPr lang="en-US" altLang="en-US" sz="1600" dirty="0" smtClean="0">
                <a:sym typeface="Verdana" charset="0"/>
              </a:rPr>
              <a:t>address Actor an Object privileges </a:t>
            </a:r>
            <a:r>
              <a:rPr lang="en-US" altLang="en-US" sz="1600" dirty="0">
                <a:sym typeface="Verdana" charset="0"/>
              </a:rPr>
              <a:t>and </a:t>
            </a:r>
            <a:r>
              <a:rPr lang="en-US" altLang="en-US" sz="1600" dirty="0" smtClean="0">
                <a:sym typeface="Verdana" charset="0"/>
              </a:rPr>
              <a:t>permissions</a:t>
            </a:r>
            <a:endParaRPr lang="en-US" altLang="en-US" sz="1600" dirty="0">
              <a:sym typeface="Verdana" charset="0"/>
            </a:endParaRPr>
          </a:p>
          <a:p>
            <a:pPr marL="458788" indent="0" eaLnBrk="1" hangingPunct="1">
              <a:buFont typeface="Verdana" charset="0"/>
              <a:buNone/>
              <a:defRPr/>
            </a:pPr>
            <a:r>
              <a:rPr lang="en-US" altLang="en-US" sz="1400" dirty="0">
                <a:sym typeface="Verdana" charset="0"/>
                <a:hlinkClick r:id="rId5"/>
              </a:rPr>
              <a:t>ftp://</a:t>
            </a:r>
            <a:r>
              <a:rPr lang="en-US" altLang="en-US" sz="1400" dirty="0" smtClean="0">
                <a:sym typeface="Verdana" charset="0"/>
                <a:hlinkClick r:id="rId5"/>
              </a:rPr>
              <a:t>ftp.pwg.org/pub/pwg/ids/wd/wd-ids-iaa10-20150201.pdf</a:t>
            </a:r>
            <a:r>
              <a:rPr lang="en-US" altLang="en-US" sz="1400" dirty="0">
                <a:sym typeface="Verdana" charset="0"/>
              </a:rPr>
              <a:t> </a:t>
            </a:r>
            <a:endParaRPr lang="en-US" altLang="en-US" sz="1400" dirty="0" smtClean="0">
              <a:sym typeface="Verdana" charset="0"/>
            </a:endParaRPr>
          </a:p>
        </p:txBody>
      </p:sp>
      <p:sp>
        <p:nvSpPr>
          <p:cNvPr id="1127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19583E20-C8EE-404F-94D7-29D8A72BA1FA}" type="slidenum">
              <a:rPr lang="en-US" altLang="en-US" sz="1100">
                <a:solidFill>
                  <a:srgbClr val="FFFFFF"/>
                </a:solidFill>
                <a:latin typeface="Arial" charset="0"/>
                <a:cs typeface="Arial" charset="0"/>
                <a:sym typeface="Arial" charset="0"/>
              </a:rPr>
              <a:pPr algn="ctr" eaLnBrk="1" hangingPunct="1">
                <a:spcBef>
                  <a:spcPct val="0"/>
                </a:spcBef>
                <a:buSzTx/>
                <a:buFontTx/>
                <a:buNone/>
              </a:pPr>
              <a:t>5</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75D7ABFE-B1D7-4F8A-9354-D1F2963E9D1E}" type="slidenum">
              <a:rPr lang="en-US" altLang="en-US" sz="1100" smtClean="0">
                <a:solidFill>
                  <a:srgbClr val="FFFFFF"/>
                </a:solidFill>
                <a:latin typeface="Arial" charset="0"/>
                <a:cs typeface="Arial" charset="0"/>
                <a:sym typeface="Arial" charset="0"/>
              </a:rPr>
              <a:pPr eaLnBrk="1" hangingPunct="1">
                <a:spcBef>
                  <a:spcPct val="0"/>
                </a:spcBef>
                <a:buSzTx/>
                <a:buFontTx/>
                <a:buNone/>
              </a:pPr>
              <a:t>6</a:t>
            </a:fld>
            <a:endParaRPr lang="en-US" altLang="en-US" sz="1100" smtClean="0">
              <a:solidFill>
                <a:srgbClr val="FFFFFF"/>
              </a:solidFill>
              <a:latin typeface="Arial" charset="0"/>
              <a:cs typeface="Arial" charset="0"/>
              <a:sym typeface="Arial" charset="0"/>
            </a:endParaRPr>
          </a:p>
        </p:txBody>
      </p:sp>
      <p:sp>
        <p:nvSpPr>
          <p:cNvPr id="1229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229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229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229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2295" name="Rectangle 5"/>
          <p:cNvSpPr>
            <a:spLocks noGrp="1" noChangeArrowheads="1"/>
          </p:cNvSpPr>
          <p:nvPr>
            <p:ph type="title"/>
          </p:nvPr>
        </p:nvSpPr>
        <p:spPr/>
        <p:txBody>
          <a:bodyPr rIns="132080"/>
          <a:lstStyle/>
          <a:p>
            <a:pPr eaLnBrk="1" hangingPunct="1"/>
            <a:r>
              <a:rPr lang="en-US" altLang="en-US" dirty="0" smtClean="0"/>
              <a:t>Document Status</a:t>
            </a:r>
          </a:p>
        </p:txBody>
      </p:sp>
      <p:sp>
        <p:nvSpPr>
          <p:cNvPr id="2" name="Rectangle 6"/>
          <p:cNvSpPr>
            <a:spLocks noGrp="1" noChangeArrowheads="1"/>
          </p:cNvSpPr>
          <p:nvPr>
            <p:ph type="body" idx="1"/>
          </p:nvPr>
        </p:nvSpPr>
        <p:spPr>
          <a:xfrm>
            <a:off x="457200" y="1295400"/>
            <a:ext cx="8229600" cy="5257800"/>
          </a:xfrm>
        </p:spPr>
        <p:txBody>
          <a:bodyPr rIns="132080"/>
          <a:lstStyle/>
          <a:p>
            <a:pPr marL="39688" indent="0" eaLnBrk="1" hangingPunct="1">
              <a:buFont typeface="Verdana" charset="0"/>
              <a:buNone/>
              <a:defRPr/>
            </a:pPr>
            <a:r>
              <a:rPr lang="en-US" altLang="en-US" dirty="0" smtClean="0">
                <a:sym typeface="Verdana" charset="0"/>
              </a:rPr>
              <a:t>Pending Documents</a:t>
            </a:r>
          </a:p>
          <a:p>
            <a:pPr marL="39688" indent="0" eaLnBrk="1" hangingPunct="1">
              <a:buFont typeface="Verdana" charset="0"/>
              <a:buNone/>
              <a:defRPr/>
            </a:pPr>
            <a:endParaRPr lang="en-US" altLang="en-US" dirty="0" smtClean="0">
              <a:sym typeface="Verdana" charset="0"/>
            </a:endParaRPr>
          </a:p>
          <a:p>
            <a:pPr eaLnBrk="1" hangingPunct="1">
              <a:buFont typeface="Verdana" charset="0"/>
              <a:buChar char="•"/>
              <a:defRPr/>
            </a:pPr>
            <a:r>
              <a:rPr lang="en-US" altLang="en-US" sz="1800" dirty="0" smtClean="0">
                <a:sym typeface="Verdana" charset="0"/>
              </a:rPr>
              <a:t>IDS Health Remediation </a:t>
            </a:r>
            <a:r>
              <a:rPr lang="en-US" altLang="en-US" sz="1800" dirty="0">
                <a:sym typeface="Verdana" charset="0"/>
              </a:rPr>
              <a:t>(Interim)</a:t>
            </a:r>
          </a:p>
          <a:p>
            <a:pPr marL="458788" indent="0" eaLnBrk="1" hangingPunct="1">
              <a:buFont typeface="Verdana" charset="0"/>
              <a:buNone/>
              <a:defRPr/>
            </a:pPr>
            <a:r>
              <a:rPr lang="en-US" altLang="en-US" sz="1600" dirty="0">
                <a:sym typeface="Verdana" charset="0"/>
                <a:hlinkClick r:id="rId3"/>
              </a:rPr>
              <a:t>ftp://</a:t>
            </a:r>
            <a:r>
              <a:rPr lang="en-US" altLang="en-US" sz="1600" dirty="0" smtClean="0">
                <a:sym typeface="Verdana" charset="0"/>
                <a:hlinkClick r:id="rId3"/>
              </a:rPr>
              <a:t>ftp.pwg.org/pub/pwg/ids/wd/wd-ids-remediation10-20100930.pdf</a:t>
            </a:r>
            <a:r>
              <a:rPr lang="en-US" altLang="en-US" sz="1600" dirty="0" smtClean="0">
                <a:sym typeface="Verdana" charset="0"/>
              </a:rPr>
              <a:t> </a:t>
            </a:r>
          </a:p>
          <a:p>
            <a:pPr marL="458788" indent="0" eaLnBrk="1" hangingPunct="1">
              <a:buFont typeface="Verdana" charset="0"/>
              <a:buNone/>
              <a:defRPr/>
            </a:pPr>
            <a:endParaRPr lang="en-US" altLang="en-US" sz="1600" dirty="0" smtClean="0">
              <a:sym typeface="Verdana" charset="0"/>
            </a:endParaRPr>
          </a:p>
          <a:p>
            <a:pPr marL="458788" indent="0" eaLnBrk="1" hangingPunct="1">
              <a:buFont typeface="Verdana" charset="0"/>
              <a:buNone/>
              <a:defRPr/>
            </a:pPr>
            <a:endParaRPr lang="en-US" altLang="en-US" sz="1600" dirty="0" smtClean="0">
              <a:sym typeface="Verdana" charset="0"/>
            </a:endParaRPr>
          </a:p>
        </p:txBody>
      </p:sp>
      <p:sp>
        <p:nvSpPr>
          <p:cNvPr id="12297"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02AD5C94-584A-4057-BE1F-4A297B029CCD}" type="slidenum">
              <a:rPr lang="en-US" altLang="en-US" sz="1100">
                <a:solidFill>
                  <a:srgbClr val="FFFFFF"/>
                </a:solidFill>
                <a:latin typeface="Arial" charset="0"/>
                <a:cs typeface="Arial" charset="0"/>
                <a:sym typeface="Arial" charset="0"/>
              </a:rPr>
              <a:pPr algn="ctr" eaLnBrk="1" hangingPunct="1">
                <a:spcBef>
                  <a:spcPct val="0"/>
                </a:spcBef>
                <a:buSzTx/>
                <a:buFontTx/>
                <a:buNone/>
              </a:pPr>
              <a:t>6</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8A50FB5F-7C7A-4477-BEAF-3620F67C7F72}" type="slidenum">
              <a:rPr lang="en-US" altLang="en-US" sz="1100" smtClean="0">
                <a:solidFill>
                  <a:srgbClr val="FFFFFF"/>
                </a:solidFill>
                <a:latin typeface="Arial" charset="0"/>
                <a:cs typeface="Arial" charset="0"/>
                <a:sym typeface="Arial" charset="0"/>
              </a:rPr>
              <a:pPr eaLnBrk="1" hangingPunct="1">
                <a:spcBef>
                  <a:spcPct val="0"/>
                </a:spcBef>
                <a:buSzTx/>
                <a:buFontTx/>
                <a:buNone/>
              </a:pPr>
              <a:t>7</a:t>
            </a:fld>
            <a:endParaRPr lang="en-US" altLang="en-US" sz="1100" smtClean="0">
              <a:solidFill>
                <a:srgbClr val="FFFFFF"/>
              </a:solidFill>
              <a:latin typeface="Arial" charset="0"/>
              <a:cs typeface="Arial" charset="0"/>
              <a:sym typeface="Arial"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41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smtClean="0"/>
              <a:t>Common </a:t>
            </a:r>
            <a:r>
              <a:rPr lang="en-US" altLang="en-US" dirty="0" smtClean="0"/>
              <a:t>Log Errata</a:t>
            </a:r>
            <a:endParaRPr lang="en-US" altLang="en-US" dirty="0" smtClean="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3C232BE3-C09D-4AA8-A052-40FC77AC6C9B}" type="slidenum">
              <a:rPr lang="en-US" altLang="en-US" sz="1100">
                <a:solidFill>
                  <a:srgbClr val="FFFFFF"/>
                </a:solidFill>
                <a:latin typeface="Arial" charset="0"/>
                <a:cs typeface="Arial" charset="0"/>
                <a:sym typeface="Arial" charset="0"/>
              </a:rPr>
              <a:pPr algn="ctr" eaLnBrk="1" hangingPunct="1">
                <a:spcBef>
                  <a:spcPct val="0"/>
                </a:spcBef>
                <a:buSzTx/>
                <a:buFontTx/>
                <a:buNone/>
              </a:pPr>
              <a:t>7</a:t>
            </a:fld>
            <a:endParaRPr lang="en-US" altLang="en-US" sz="1100">
              <a:solidFill>
                <a:srgbClr val="FFFFFF"/>
              </a:solidFill>
              <a:latin typeface="Arial" charset="0"/>
              <a:cs typeface="Arial" charset="0"/>
              <a:sym typeface="Arial" charset="0"/>
            </a:endParaRPr>
          </a:p>
        </p:txBody>
      </p:sp>
      <p:sp>
        <p:nvSpPr>
          <p:cNvPr id="4105" name="Rectangle 7"/>
          <p:cNvSpPr>
            <a:spLocks noGrp="1" noChangeArrowheads="1"/>
          </p:cNvSpPr>
          <p:nvPr>
            <p:ph type="body" idx="1"/>
          </p:nvPr>
        </p:nvSpPr>
        <p:spPr>
          <a:xfrm>
            <a:off x="0" y="1143000"/>
            <a:ext cx="8788400" cy="5486400"/>
          </a:xfrm>
        </p:spPr>
        <p:txBody>
          <a:bodyPr rIns="132080"/>
          <a:lstStyle/>
          <a:p>
            <a:r>
              <a:rPr lang="en-US" sz="1200" dirty="0" smtClean="0"/>
              <a:t>After </a:t>
            </a:r>
            <a:r>
              <a:rPr lang="en-US" sz="1200" dirty="0"/>
              <a:t>reviewing this list an errata update to clarify the requirements might be in order, e.g., "Every job message MUST provide the applicable general parameters defined in section 5.1 and the applicable job parameters defined in section 5.3". (or something like </a:t>
            </a:r>
            <a:r>
              <a:rPr lang="en-US" sz="1200" dirty="0" smtClean="0"/>
              <a:t>that).  I </a:t>
            </a:r>
            <a:r>
              <a:rPr lang="en-US" sz="1200" dirty="0"/>
              <a:t>think it would also be useful to say that parameters can be omitted only if they were not specified and cannot be generated by the service </a:t>
            </a:r>
            <a:endParaRPr lang="en-US" sz="1200" dirty="0"/>
          </a:p>
          <a:p>
            <a:r>
              <a:rPr lang="en-US" sz="1200" dirty="0" smtClean="0"/>
              <a:t>Errata</a:t>
            </a:r>
            <a:endParaRPr lang="en-US" sz="1200" dirty="0"/>
          </a:p>
          <a:p>
            <a:pPr lvl="1"/>
            <a:r>
              <a:rPr lang="en-US" sz="1100" dirty="0" smtClean="0"/>
              <a:t>Section </a:t>
            </a:r>
            <a:r>
              <a:rPr lang="en-US" sz="1100" dirty="0"/>
              <a:t>5.1:</a:t>
            </a:r>
          </a:p>
          <a:p>
            <a:pPr lvl="1"/>
            <a:r>
              <a:rPr lang="en-US" sz="1100" dirty="0" err="1" smtClean="0"/>
              <a:t>UserURI</a:t>
            </a:r>
            <a:r>
              <a:rPr lang="en-US" sz="1100" dirty="0" smtClean="0"/>
              <a:t> </a:t>
            </a:r>
            <a:r>
              <a:rPr lang="en-US" sz="1100" dirty="0"/>
              <a:t>(UU) - Where do we get this?  Job requests don't usually include a User URI.</a:t>
            </a:r>
          </a:p>
          <a:p>
            <a:pPr lvl="2"/>
            <a:r>
              <a:rPr lang="en-US" sz="1100" dirty="0" smtClean="0">
                <a:solidFill>
                  <a:srgbClr val="FF0000"/>
                </a:solidFill>
              </a:rPr>
              <a:t>You </a:t>
            </a:r>
            <a:r>
              <a:rPr lang="en-US" sz="1100" dirty="0">
                <a:solidFill>
                  <a:srgbClr val="FF0000"/>
                </a:solidFill>
              </a:rPr>
              <a:t>can get it from the authenticated user info, but this should be omitted otherwise I think.</a:t>
            </a:r>
          </a:p>
          <a:p>
            <a:pPr lvl="1"/>
            <a:r>
              <a:rPr lang="en-US" sz="1100" dirty="0"/>
              <a:t> </a:t>
            </a:r>
            <a:r>
              <a:rPr lang="en-US" sz="1100" dirty="0" smtClean="0"/>
              <a:t>Section </a:t>
            </a:r>
            <a:r>
              <a:rPr lang="en-US" sz="1100" dirty="0"/>
              <a:t>5.3:</a:t>
            </a:r>
          </a:p>
          <a:p>
            <a:pPr lvl="1"/>
            <a:r>
              <a:rPr lang="en-US" sz="1100" dirty="0" err="1" smtClean="0"/>
              <a:t>JobDestinationURI</a:t>
            </a:r>
            <a:r>
              <a:rPr lang="en-US" sz="1100" dirty="0" smtClean="0"/>
              <a:t> </a:t>
            </a:r>
            <a:r>
              <a:rPr lang="en-US" sz="1100" dirty="0"/>
              <a:t>(JD) - For Fax jobs, this must be the destination number(s), but for print jobs would this be the URI of the printer object?</a:t>
            </a:r>
          </a:p>
          <a:p>
            <a:pPr lvl="1"/>
            <a:r>
              <a:rPr lang="en-US" sz="1100" dirty="0" err="1"/>
              <a:t>JobAccountingUserName</a:t>
            </a:r>
            <a:r>
              <a:rPr lang="en-US" sz="1100" dirty="0"/>
              <a:t> (JAUN)  - If accounting is not enabled, this does not apply, include it but leave it blank?</a:t>
            </a:r>
          </a:p>
          <a:p>
            <a:pPr lvl="2"/>
            <a:r>
              <a:rPr lang="en-US" sz="1100" dirty="0" smtClean="0">
                <a:solidFill>
                  <a:srgbClr val="FF0000"/>
                </a:solidFill>
              </a:rPr>
              <a:t>Omit </a:t>
            </a:r>
            <a:r>
              <a:rPr lang="en-US" sz="1100" dirty="0">
                <a:solidFill>
                  <a:srgbClr val="FF0000"/>
                </a:solidFill>
              </a:rPr>
              <a:t>for Print jobs. Include for Scan jobs if push scanning is used. Always include for </a:t>
            </a:r>
            <a:r>
              <a:rPr lang="en-US" sz="1100" dirty="0" err="1">
                <a:solidFill>
                  <a:srgbClr val="FF0000"/>
                </a:solidFill>
              </a:rPr>
              <a:t>FaxOut</a:t>
            </a:r>
            <a:r>
              <a:rPr lang="en-US" sz="1100" dirty="0">
                <a:solidFill>
                  <a:srgbClr val="FF0000"/>
                </a:solidFill>
              </a:rPr>
              <a:t> </a:t>
            </a:r>
            <a:r>
              <a:rPr lang="en-US" sz="1100" dirty="0" smtClean="0">
                <a:solidFill>
                  <a:srgbClr val="FF0000"/>
                </a:solidFill>
              </a:rPr>
              <a:t>jobs</a:t>
            </a:r>
            <a:r>
              <a:rPr lang="en-US" sz="1100" dirty="0">
                <a:solidFill>
                  <a:srgbClr val="FF0000"/>
                </a:solidFill>
              </a:rPr>
              <a:t> </a:t>
            </a:r>
            <a:r>
              <a:rPr lang="en-US" sz="1100" dirty="0" smtClean="0">
                <a:solidFill>
                  <a:srgbClr val="FF0000"/>
                </a:solidFill>
              </a:rPr>
              <a:t>(not </a:t>
            </a:r>
            <a:r>
              <a:rPr lang="en-US" sz="1100" dirty="0">
                <a:solidFill>
                  <a:srgbClr val="FF0000"/>
                </a:solidFill>
              </a:rPr>
              <a:t>sure what to say about </a:t>
            </a:r>
            <a:r>
              <a:rPr lang="en-US" sz="1100" dirty="0" err="1">
                <a:solidFill>
                  <a:srgbClr val="FF0000"/>
                </a:solidFill>
              </a:rPr>
              <a:t>FaxIn</a:t>
            </a:r>
            <a:r>
              <a:rPr lang="en-US" sz="1100" dirty="0">
                <a:solidFill>
                  <a:srgbClr val="FF0000"/>
                </a:solidFill>
              </a:rPr>
              <a:t> jobs, but there should be some accounting of where the incoming Fax job is routed</a:t>
            </a:r>
            <a:r>
              <a:rPr lang="en-US" sz="1100" dirty="0" smtClean="0">
                <a:solidFill>
                  <a:srgbClr val="FF0000"/>
                </a:solidFill>
              </a:rPr>
              <a:t>...)</a:t>
            </a:r>
          </a:p>
          <a:p>
            <a:pPr lvl="1"/>
            <a:r>
              <a:rPr lang="en-US" sz="1100" dirty="0" err="1"/>
              <a:t>JobAccountingID</a:t>
            </a:r>
            <a:r>
              <a:rPr lang="en-US" sz="1100" dirty="0"/>
              <a:t> (JA) - If accounting is not enabled, this does not apply, include it but leave it blank?</a:t>
            </a:r>
          </a:p>
          <a:p>
            <a:pPr lvl="1"/>
            <a:r>
              <a:rPr lang="en-US" sz="1100" dirty="0" err="1"/>
              <a:t>JobAccountingUserName</a:t>
            </a:r>
            <a:r>
              <a:rPr lang="en-US" sz="1100" dirty="0"/>
              <a:t> (JAUN)  - If accounting is not enabled, this does not apply, include it but leave it blank?</a:t>
            </a:r>
          </a:p>
          <a:p>
            <a:pPr lvl="2"/>
            <a:r>
              <a:rPr lang="en-US" sz="1100" dirty="0">
                <a:solidFill>
                  <a:srgbClr val="FF0000"/>
                </a:solidFill>
              </a:rPr>
              <a:t>I think it is better to omit when it hasn't been specified. Might be provided/derived/defaulted from the authenticated user info as well.</a:t>
            </a:r>
          </a:p>
          <a:p>
            <a:pPr lvl="1"/>
            <a:r>
              <a:rPr lang="en-US" sz="1100" dirty="0"/>
              <a:t> </a:t>
            </a:r>
            <a:r>
              <a:rPr lang="en-US" sz="1100" dirty="0" err="1"/>
              <a:t>JobAccountingUserURI</a:t>
            </a:r>
            <a:r>
              <a:rPr lang="en-US" sz="1100" dirty="0"/>
              <a:t> (JAUU) - If accounting is not enabled, this does not apply, include it but leave it blank? Also, as for (UU) where does the value come </a:t>
            </a:r>
            <a:r>
              <a:rPr lang="en-US" sz="1100" dirty="0" smtClean="0"/>
              <a:t>from?</a:t>
            </a:r>
          </a:p>
          <a:p>
            <a:pPr lvl="2"/>
            <a:r>
              <a:rPr lang="en-US" sz="1100" dirty="0" smtClean="0">
                <a:solidFill>
                  <a:srgbClr val="FF0000"/>
                </a:solidFill>
              </a:rPr>
              <a:t>Either </a:t>
            </a:r>
            <a:r>
              <a:rPr lang="en-US" sz="1100" dirty="0">
                <a:solidFill>
                  <a:srgbClr val="FF0000"/>
                </a:solidFill>
              </a:rPr>
              <a:t>specified by the Client or derived from the authenticated user info</a:t>
            </a:r>
            <a:r>
              <a:rPr lang="en-US" sz="1100" dirty="0"/>
              <a:t>.</a:t>
            </a:r>
          </a:p>
          <a:p>
            <a:pPr marL="39688" indent="0" eaLnBrk="1" hangingPunct="1">
              <a:buNone/>
            </a:pPr>
            <a:endParaRPr lang="en-US" altLang="en-US" sz="1100" dirty="0"/>
          </a:p>
          <a:p>
            <a:pPr lvl="1"/>
            <a:endParaRPr lang="en-US" sz="1000" dirty="0">
              <a:solidFill>
                <a:srgbClr val="FF0000"/>
              </a:solidFill>
            </a:endParaRPr>
          </a:p>
        </p:txBody>
      </p:sp>
    </p:spTree>
    <p:extLst>
      <p:ext uri="{BB962C8B-B14F-4D97-AF65-F5344CB8AC3E}">
        <p14:creationId xmlns:p14="http://schemas.microsoft.com/office/powerpoint/2010/main" val="64168647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D0926399-0FF0-4184-8FAB-8722E61E9849}" type="slidenum">
              <a:rPr lang="en-US" altLang="en-US" sz="1100" smtClean="0">
                <a:solidFill>
                  <a:srgbClr val="FFFFFF"/>
                </a:solidFill>
                <a:latin typeface="Arial" charset="0"/>
                <a:cs typeface="Arial" charset="0"/>
                <a:sym typeface="Arial" charset="0"/>
              </a:rPr>
              <a:pPr eaLnBrk="1" hangingPunct="1">
                <a:spcBef>
                  <a:spcPct val="0"/>
                </a:spcBef>
                <a:buSzTx/>
                <a:buFontTx/>
                <a:buNone/>
              </a:pPr>
              <a:t>8</a:t>
            </a:fld>
            <a:endParaRPr lang="en-US" altLang="en-US" sz="1100" smtClean="0">
              <a:solidFill>
                <a:srgbClr val="FFFFFF"/>
              </a:solidFill>
              <a:latin typeface="Arial" charset="0"/>
              <a:cs typeface="Arial" charset="0"/>
              <a:sym typeface="Arial" charset="0"/>
            </a:endParaRPr>
          </a:p>
        </p:txBody>
      </p:sp>
      <p:sp>
        <p:nvSpPr>
          <p:cNvPr id="1331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33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331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331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3319" name="Rectangle 5"/>
          <p:cNvSpPr>
            <a:spLocks noGrp="1" noChangeArrowheads="1"/>
          </p:cNvSpPr>
          <p:nvPr>
            <p:ph type="title"/>
          </p:nvPr>
        </p:nvSpPr>
        <p:spPr/>
        <p:txBody>
          <a:bodyPr rIns="132080"/>
          <a:lstStyle/>
          <a:p>
            <a:pPr eaLnBrk="1" hangingPunct="1"/>
            <a:r>
              <a:rPr lang="en-US" altLang="en-US" smtClean="0"/>
              <a:t>Document Review</a:t>
            </a:r>
          </a:p>
        </p:txBody>
      </p:sp>
      <p:sp>
        <p:nvSpPr>
          <p:cNvPr id="2" name="Rectangle 6"/>
          <p:cNvSpPr>
            <a:spLocks noGrp="1" noChangeArrowheads="1"/>
          </p:cNvSpPr>
          <p:nvPr>
            <p:ph type="body" idx="1"/>
          </p:nvPr>
        </p:nvSpPr>
        <p:spPr>
          <a:xfrm>
            <a:off x="479425" y="1385888"/>
            <a:ext cx="8229600" cy="5257800"/>
          </a:xfrm>
        </p:spPr>
        <p:txBody>
          <a:bodyPr rIns="132080"/>
          <a:lstStyle/>
          <a:p>
            <a:pPr eaLnBrk="1" hangingPunct="1">
              <a:buFont typeface="Verdana" charset="0"/>
              <a:buChar char="•"/>
              <a:defRPr/>
            </a:pPr>
            <a:r>
              <a:rPr lang="en-US" altLang="en-US" sz="1800" dirty="0" smtClean="0">
                <a:sym typeface="Verdana" charset="0"/>
              </a:rPr>
              <a:t>HCD-TNC </a:t>
            </a:r>
            <a:r>
              <a:rPr lang="en-US" altLang="en-US" sz="1800" dirty="0" smtClean="0">
                <a:sym typeface="Verdana" charset="0"/>
              </a:rPr>
              <a:t>(Prototype - updated)</a:t>
            </a:r>
          </a:p>
          <a:p>
            <a:pPr marL="407988" indent="0" eaLnBrk="1" hangingPunct="1">
              <a:buNone/>
              <a:defRPr/>
            </a:pPr>
            <a:r>
              <a:rPr lang="en-US" sz="1200" u="sng" dirty="0">
                <a:hlinkClick r:id="rId3"/>
              </a:rPr>
              <a:t>http://</a:t>
            </a:r>
            <a:r>
              <a:rPr lang="en-US" sz="1200" u="sng" dirty="0" smtClean="0">
                <a:hlinkClick r:id="rId3"/>
              </a:rPr>
              <a:t>ftp.pwg.org/pub/pwg/ids/wd/wd-idstnc10-20150419.pdf</a:t>
            </a:r>
            <a:endParaRPr lang="en-US" sz="1200" u="sng" dirty="0" smtClean="0"/>
          </a:p>
          <a:p>
            <a:pPr marL="407988" indent="0" eaLnBrk="1" hangingPunct="1">
              <a:buNone/>
              <a:defRPr/>
            </a:pPr>
            <a:r>
              <a:rPr lang="en-US" sz="1200" u="sng" dirty="0">
                <a:hlinkClick r:id="rId4"/>
              </a:rPr>
              <a:t>http://ftp.pwg.org/pub/pwg/ids/wd/wd-idstnc10-20150419-rev.pdf</a:t>
            </a:r>
            <a:r>
              <a:rPr lang="en-US" sz="1200" u="sng" dirty="0" smtClean="0"/>
              <a:t> </a:t>
            </a:r>
            <a:endParaRPr lang="en-US" sz="1200" u="sng" dirty="0" smtClean="0"/>
          </a:p>
          <a:p>
            <a:pPr marL="407988" indent="0" eaLnBrk="1" hangingPunct="1">
              <a:buNone/>
              <a:defRPr/>
            </a:pPr>
            <a:endParaRPr lang="en-US" sz="1400" u="sng" dirty="0" smtClean="0"/>
          </a:p>
          <a:p>
            <a:pPr eaLnBrk="1" hangingPunct="1">
              <a:buFont typeface="Verdana" charset="0"/>
              <a:buChar char="•"/>
              <a:defRPr/>
            </a:pPr>
            <a:r>
              <a:rPr lang="en-US" altLang="en-US" sz="2000" dirty="0" smtClean="0">
                <a:sym typeface="Verdana" charset="0"/>
              </a:rPr>
              <a:t>Password Policy Supported</a:t>
            </a:r>
            <a:endParaRPr lang="en-US" altLang="en-US" sz="2000" dirty="0">
              <a:sym typeface="Verdana" charset="0"/>
            </a:endParaRPr>
          </a:p>
          <a:p>
            <a:pPr marL="407988" indent="0" eaLnBrk="1" hangingPunct="1">
              <a:buNone/>
              <a:defRPr/>
            </a:pPr>
            <a:r>
              <a:rPr lang="en-US" sz="1200" u="sng" dirty="0" smtClean="0">
                <a:hlinkClick r:id="rId5"/>
              </a:rPr>
              <a:t>http</a:t>
            </a:r>
            <a:r>
              <a:rPr lang="en-US" sz="1200" u="sng" dirty="0">
                <a:hlinkClick r:id="rId5"/>
              </a:rPr>
              <a:t>://</a:t>
            </a:r>
            <a:r>
              <a:rPr lang="en-US" sz="1200" u="sng" dirty="0" smtClean="0">
                <a:hlinkClick r:id="rId5"/>
              </a:rPr>
              <a:t>ftp.pwg.org/pub/pwg/ipp/wd/wp-job-password-policy-supported-20150413.pdf</a:t>
            </a:r>
            <a:r>
              <a:rPr lang="en-US" sz="1200" u="sng" dirty="0" smtClean="0"/>
              <a:t> </a:t>
            </a:r>
            <a:endParaRPr lang="en-US" sz="1200" u="sng" dirty="0"/>
          </a:p>
          <a:p>
            <a:pPr marL="407988" indent="0" eaLnBrk="1" hangingPunct="1">
              <a:buNone/>
              <a:defRPr/>
            </a:pPr>
            <a:r>
              <a:rPr lang="en-US" sz="1200" u="sng" dirty="0" smtClean="0">
                <a:hlinkClick r:id="rId6"/>
              </a:rPr>
              <a:t>http</a:t>
            </a:r>
            <a:r>
              <a:rPr lang="en-US" sz="1200" u="sng" dirty="0">
                <a:hlinkClick r:id="rId6"/>
              </a:rPr>
              <a:t>://</a:t>
            </a:r>
            <a:r>
              <a:rPr lang="en-US" sz="1200" u="sng" dirty="0" smtClean="0">
                <a:hlinkClick r:id="rId6"/>
              </a:rPr>
              <a:t>ftp.pwg.org/pub/pwg/ipp/wd/wp-job-password-policy-supported-20150413.docx</a:t>
            </a:r>
            <a:endParaRPr lang="en-US" sz="1200" u="sng" dirty="0" smtClean="0"/>
          </a:p>
          <a:p>
            <a:pPr marL="407988" indent="0" eaLnBrk="1" hangingPunct="1">
              <a:buNone/>
              <a:defRPr/>
            </a:pPr>
            <a:endParaRPr lang="en-US" sz="1600" u="sng" dirty="0" smtClean="0"/>
          </a:p>
          <a:p>
            <a:pPr eaLnBrk="1" hangingPunct="1">
              <a:buFont typeface="Verdana" charset="0"/>
              <a:buChar char="•"/>
              <a:defRPr/>
            </a:pPr>
            <a:r>
              <a:rPr lang="en-US" altLang="en-US" sz="2000" dirty="0" smtClean="0">
                <a:sym typeface="Verdana" charset="0"/>
              </a:rPr>
              <a:t>IDS-Model </a:t>
            </a:r>
            <a:r>
              <a:rPr lang="en-US" altLang="en-US" sz="2000" dirty="0">
                <a:sym typeface="Verdana" charset="0"/>
              </a:rPr>
              <a:t>(Interim)</a:t>
            </a:r>
          </a:p>
          <a:p>
            <a:pPr marL="407988" indent="0" eaLnBrk="1" hangingPunct="1">
              <a:buNone/>
              <a:defRPr/>
            </a:pPr>
            <a:r>
              <a:rPr lang="en-US" sz="1200" u="sng" dirty="0">
                <a:hlinkClick r:id="rId7"/>
              </a:rPr>
              <a:t>ftp://ftp.pwg.org/pub/pwg/ids/wd/wd-ids-model10-20150426.pdf</a:t>
            </a:r>
            <a:r>
              <a:rPr lang="en-US" sz="1200" u="sng" dirty="0"/>
              <a:t> </a:t>
            </a:r>
          </a:p>
          <a:p>
            <a:pPr marL="407988" indent="0" eaLnBrk="1" hangingPunct="1">
              <a:buNone/>
              <a:defRPr/>
            </a:pPr>
            <a:r>
              <a:rPr lang="en-US" sz="1200" u="sng" dirty="0">
                <a:hlinkClick r:id="rId8"/>
              </a:rPr>
              <a:t>ftp://ftp.pwg.org/pub/pwg/ids/wd/wd-ids-model10-20150426-rev.pdf</a:t>
            </a:r>
            <a:r>
              <a:rPr lang="en-US" sz="1200" u="sng" dirty="0"/>
              <a:t> </a:t>
            </a:r>
          </a:p>
          <a:p>
            <a:pPr marL="407988" indent="0" eaLnBrk="1" hangingPunct="1">
              <a:buFont typeface="Verdana" pitchFamily="34" charset="0"/>
              <a:buNone/>
              <a:defRPr/>
            </a:pPr>
            <a:endParaRPr lang="en-US" sz="1600" u="sng" dirty="0"/>
          </a:p>
        </p:txBody>
      </p:sp>
      <p:sp>
        <p:nvSpPr>
          <p:cNvPr id="1332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843B56E6-2B57-4F2E-B910-E08441E44AE1}" type="slidenum">
              <a:rPr lang="en-US" altLang="en-US" sz="1100">
                <a:solidFill>
                  <a:srgbClr val="FFFFFF"/>
                </a:solidFill>
                <a:latin typeface="Arial" charset="0"/>
                <a:cs typeface="Arial" charset="0"/>
                <a:sym typeface="Arial" charset="0"/>
              </a:rPr>
              <a:pPr algn="ctr" eaLnBrk="1" hangingPunct="1">
                <a:spcBef>
                  <a:spcPct val="0"/>
                </a:spcBef>
                <a:buSzTx/>
                <a:buFontTx/>
                <a:buNone/>
              </a:pPr>
              <a:t>8</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E454A449-823C-452F-B4B5-175CADBC63C9}" type="slidenum">
              <a:rPr lang="en-US" altLang="en-US" sz="1100" smtClean="0">
                <a:solidFill>
                  <a:srgbClr val="FFFFFF"/>
                </a:solidFill>
                <a:latin typeface="Arial" charset="0"/>
                <a:cs typeface="Arial" charset="0"/>
                <a:sym typeface="Arial" charset="0"/>
              </a:rPr>
              <a:pPr eaLnBrk="1" hangingPunct="1">
                <a:spcBef>
                  <a:spcPct val="0"/>
                </a:spcBef>
                <a:buSzTx/>
                <a:buFontTx/>
                <a:buNone/>
              </a:pPr>
              <a:t>9</a:t>
            </a:fld>
            <a:endParaRPr lang="en-US" altLang="en-US" sz="1100" smtClean="0">
              <a:solidFill>
                <a:srgbClr val="FFFFFF"/>
              </a:solidFill>
              <a:latin typeface="Arial" charset="0"/>
              <a:cs typeface="Arial" charset="0"/>
              <a:sym typeface="Arial" charset="0"/>
            </a:endParaRPr>
          </a:p>
        </p:txBody>
      </p:sp>
      <p:sp>
        <p:nvSpPr>
          <p:cNvPr id="1433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34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434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4343" name="Rectangle 5"/>
          <p:cNvSpPr>
            <a:spLocks noGrp="1" noChangeArrowheads="1"/>
          </p:cNvSpPr>
          <p:nvPr>
            <p:ph type="title"/>
          </p:nvPr>
        </p:nvSpPr>
        <p:spPr>
          <a:xfrm>
            <a:off x="457200" y="46038"/>
            <a:ext cx="7391400" cy="1016000"/>
          </a:xfrm>
        </p:spPr>
        <p:txBody>
          <a:bodyPr rIns="132080"/>
          <a:lstStyle/>
          <a:p>
            <a:pPr eaLnBrk="1" hangingPunct="1"/>
            <a:r>
              <a:rPr lang="en-US" altLang="en-US" dirty="0" smtClean="0"/>
              <a:t>Future Activities</a:t>
            </a:r>
          </a:p>
        </p:txBody>
      </p:sp>
      <p:sp>
        <p:nvSpPr>
          <p:cNvPr id="14344" name="Rectangle 6"/>
          <p:cNvSpPr>
            <a:spLocks noGrp="1" noChangeArrowheads="1"/>
          </p:cNvSpPr>
          <p:nvPr>
            <p:ph type="body" idx="1"/>
          </p:nvPr>
        </p:nvSpPr>
        <p:spPr>
          <a:xfrm>
            <a:off x="457200" y="1371600"/>
            <a:ext cx="8229600" cy="5029200"/>
          </a:xfrm>
        </p:spPr>
        <p:txBody>
          <a:bodyPr rIns="132080"/>
          <a:lstStyle/>
          <a:p>
            <a:pPr eaLnBrk="1" hangingPunct="1"/>
            <a:r>
              <a:rPr lang="en-US" altLang="en-US" sz="1600" dirty="0"/>
              <a:t>Need new IDS Chairperson</a:t>
            </a:r>
          </a:p>
          <a:p>
            <a:pPr eaLnBrk="1" hangingPunct="1"/>
            <a:r>
              <a:rPr lang="en-US" altLang="en-US" sz="1600" dirty="0" smtClean="0"/>
              <a:t>IDS </a:t>
            </a:r>
            <a:r>
              <a:rPr lang="en-US" altLang="en-US" sz="1600" dirty="0" smtClean="0"/>
              <a:t>Model</a:t>
            </a:r>
          </a:p>
          <a:p>
            <a:pPr lvl="1" eaLnBrk="1" hangingPunct="1"/>
            <a:r>
              <a:rPr lang="en-US" altLang="en-US" sz="1600" dirty="0" smtClean="0"/>
              <a:t>Finalize Actor and Object roles</a:t>
            </a:r>
          </a:p>
          <a:p>
            <a:pPr lvl="1" eaLnBrk="1" hangingPunct="1"/>
            <a:r>
              <a:rPr lang="en-US" altLang="en-US" sz="1600" dirty="0" smtClean="0"/>
              <a:t>Complete documentation of Security Ticket top-level elements</a:t>
            </a:r>
          </a:p>
          <a:p>
            <a:pPr eaLnBrk="1" hangingPunct="1"/>
            <a:r>
              <a:rPr lang="en-US" altLang="en-US" sz="1600" dirty="0" smtClean="0"/>
              <a:t>IDS Identification, Authentication and Authorization</a:t>
            </a:r>
          </a:p>
          <a:p>
            <a:pPr lvl="1" eaLnBrk="1" hangingPunct="1"/>
            <a:r>
              <a:rPr lang="en-US" altLang="en-US" sz="1600" dirty="0" smtClean="0"/>
              <a:t>Definition of core set of Policy Attributes</a:t>
            </a:r>
          </a:p>
          <a:p>
            <a:pPr lvl="2" eaLnBrk="1" hangingPunct="1"/>
            <a:r>
              <a:rPr lang="en-US" altLang="en-US" sz="1600" dirty="0" smtClean="0"/>
              <a:t>Harmonize with TCG TNC specifications</a:t>
            </a:r>
          </a:p>
          <a:p>
            <a:pPr lvl="2" eaLnBrk="1" hangingPunct="1"/>
            <a:r>
              <a:rPr lang="en-US" altLang="en-US" sz="1600" dirty="0" smtClean="0"/>
              <a:t>Define access control values </a:t>
            </a:r>
          </a:p>
          <a:p>
            <a:pPr eaLnBrk="1" hangingPunct="1"/>
            <a:r>
              <a:rPr lang="en-US" altLang="en-US" sz="1600" dirty="0" smtClean="0"/>
              <a:t>MFP Technical Community - monitor progress of Protection Profile work</a:t>
            </a:r>
          </a:p>
          <a:p>
            <a:pPr eaLnBrk="1" hangingPunct="1"/>
            <a:r>
              <a:rPr lang="en-US" altLang="en-US" sz="1600" dirty="0" smtClean="0"/>
              <a:t>IDS Health </a:t>
            </a:r>
            <a:r>
              <a:rPr lang="en-US" altLang="en-US" sz="1600" dirty="0" smtClean="0"/>
              <a:t>Remediation</a:t>
            </a:r>
            <a:endParaRPr lang="en-US" altLang="en-US" sz="1600" dirty="0" smtClean="0"/>
          </a:p>
        </p:txBody>
      </p:sp>
      <p:sp>
        <p:nvSpPr>
          <p:cNvPr id="14345"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8650CCBC-637E-4124-BD94-F949249F6A38}" type="slidenum">
              <a:rPr lang="en-US" altLang="en-US" sz="1100">
                <a:solidFill>
                  <a:srgbClr val="FFFFFF"/>
                </a:solidFill>
                <a:latin typeface="Arial" charset="0"/>
                <a:cs typeface="Arial" charset="0"/>
                <a:sym typeface="Arial" charset="0"/>
              </a:rPr>
              <a:pPr algn="ctr" eaLnBrk="1" hangingPunct="1">
                <a:spcBef>
                  <a:spcPct val="0"/>
                </a:spcBef>
                <a:buSzTx/>
                <a:buFontTx/>
                <a:buNone/>
              </a:pPr>
              <a:t>9</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TotalTime>
  <Pages>0</Pages>
  <Words>564</Words>
  <Characters>0</Characters>
  <Application>Microsoft Office PowerPoint</Application>
  <PresentationFormat>On-screen Show (4:3)</PresentationFormat>
  <Lines>0</Lines>
  <Paragraphs>129</Paragraphs>
  <Slides>10</Slides>
  <Notes>1</Notes>
  <HiddenSlides>0</HiddenSlides>
  <MMClips>0</MMClips>
  <ScaleCrop>false</ScaleCrop>
  <HeadingPairs>
    <vt:vector size="4" baseType="variant">
      <vt:variant>
        <vt:lpstr>Theme</vt:lpstr>
      </vt:variant>
      <vt:variant>
        <vt:i4>5</vt:i4>
      </vt:variant>
      <vt:variant>
        <vt:lpstr>Slide Titles</vt:lpstr>
      </vt:variant>
      <vt:variant>
        <vt:i4>10</vt:i4>
      </vt:variant>
    </vt:vector>
  </HeadingPairs>
  <TitlesOfParts>
    <vt:vector size="15" baseType="lpstr">
      <vt:lpstr>Title</vt:lpstr>
      <vt:lpstr>Bullet Slide</vt:lpstr>
      <vt:lpstr>Agenda Slide</vt:lpstr>
      <vt:lpstr>Diagram Slide</vt:lpstr>
      <vt:lpstr>2-Column Slide</vt:lpstr>
      <vt:lpstr>Imaging Device Security</vt:lpstr>
      <vt:lpstr>Agenda</vt:lpstr>
      <vt:lpstr>Intellectual Property Policy</vt:lpstr>
      <vt:lpstr>Officers</vt:lpstr>
      <vt:lpstr>Document Status</vt:lpstr>
      <vt:lpstr>Document Status</vt:lpstr>
      <vt:lpstr>Common Log Errata</vt:lpstr>
      <vt:lpstr>Document Review</vt:lpstr>
      <vt:lpstr>Future Activities</vt:lpstr>
      <vt:lpstr>Wrap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Joe Murdock</cp:lastModifiedBy>
  <cp:revision>179</cp:revision>
  <dcterms:modified xsi:type="dcterms:W3CDTF">2015-04-29T13:32:40Z</dcterms:modified>
</cp:coreProperties>
</file>