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44" r:id="rId2"/>
    <p:sldId id="347" r:id="rId3"/>
    <p:sldId id="346" r:id="rId4"/>
    <p:sldId id="348" r:id="rId5"/>
    <p:sldId id="349" r:id="rId6"/>
    <p:sldId id="350" r:id="rId7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58" autoAdjust="0"/>
    <p:restoredTop sz="96060" autoAdjust="0"/>
  </p:normalViewPr>
  <p:slideViewPr>
    <p:cSldViewPr>
      <p:cViewPr>
        <p:scale>
          <a:sx n="100" d="100"/>
          <a:sy n="100" d="100"/>
        </p:scale>
        <p:origin x="-112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1C045AF-8A82-43BC-B03E-DE98CD3C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7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C3667-87C2-49C2-A376-FB69A73BD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9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153F-A17C-4A87-BC64-8420ADC9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A0FA9-6597-41CE-A746-946DE638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2DB5D-532D-4DFE-BFB0-4959163428CA}" type="datetime1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16A7-F97C-44CE-880E-EF01E775A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3BFB7-7992-418F-8AAC-9A3F63930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2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CE8B-1542-4716-9380-3330CEECD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9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F660-2D2B-4A22-802B-E673E997A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2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54ECC-59C7-4B56-81D2-0DF12992A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1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B7E9E-9A35-424F-8812-3DE6E27BE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E607-B319-4185-9DE5-296A45BB3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0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261C5-C9EE-4E6A-8F73-985475720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5E078-9422-4CFB-84F6-B5EBBBBD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7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F9BA8A-F7D7-4C85-9237-9BE5D549C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20" r:id="rId2"/>
    <p:sldLayoutId id="2147484821" r:id="rId3"/>
    <p:sldLayoutId id="2147484822" r:id="rId4"/>
    <p:sldLayoutId id="2147484823" r:id="rId5"/>
    <p:sldLayoutId id="2147484824" r:id="rId6"/>
    <p:sldLayoutId id="2147484825" r:id="rId7"/>
    <p:sldLayoutId id="2147484826" r:id="rId8"/>
    <p:sldLayoutId id="2147484827" r:id="rId9"/>
    <p:sldLayoutId id="2147484828" r:id="rId10"/>
    <p:sldLayoutId id="2147484829" r:id="rId11"/>
    <p:sldLayoutId id="214748483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HCD protection profile update</a:t>
            </a:r>
            <a:endParaRPr lang="en-US" sz="2800" dirty="0" smtClean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Copyright © 2015, Printer Working Group. All rights reserved.</a:t>
            </a:r>
            <a:endParaRPr 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8768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As of May 1 2015:</a:t>
            </a:r>
          </a:p>
          <a:p>
            <a:pPr lvl="1"/>
            <a:endParaRPr lang="en-US" sz="1800" dirty="0" smtClean="0"/>
          </a:p>
          <a:p>
            <a:r>
              <a:rPr lang="en-US" sz="2200" dirty="0" smtClean="0"/>
              <a:t>Draft 0.9.2 issued</a:t>
            </a:r>
          </a:p>
          <a:p>
            <a:pPr lvl="1"/>
            <a:endParaRPr lang="en-US" sz="1800" dirty="0" smtClean="0"/>
          </a:p>
          <a:p>
            <a:r>
              <a:rPr lang="en-US" sz="2200" dirty="0" smtClean="0"/>
              <a:t>Two meetings held in Canberra, Australia, during the CCUF-CCDB workshops: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US/JP/KR scheme meeting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Technical (industry) meeting</a:t>
            </a:r>
          </a:p>
          <a:p>
            <a:pPr marL="857250" lvl="1" indent="-457200">
              <a:tabLst>
                <a:tab pos="457200" algn="l"/>
              </a:tabLst>
            </a:pPr>
            <a:endParaRPr lang="en-US" sz="1800" dirty="0" smtClean="0"/>
          </a:p>
          <a:p>
            <a:pPr marL="457200" indent="-457200">
              <a:tabLst>
                <a:tab pos="457200" algn="l"/>
              </a:tabLst>
            </a:pPr>
            <a:r>
              <a:rPr lang="en-US" sz="2200" dirty="0" smtClean="0"/>
              <a:t>In other news</a:t>
            </a:r>
            <a:endParaRPr lang="en-US" sz="2200" dirty="0" smtClean="0"/>
          </a:p>
          <a:p>
            <a:endParaRPr lang="en-US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</a:t>
            </a:fld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819400"/>
            <a:ext cx="2800350" cy="186255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376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Draft 0.9.2 – and next…</a:t>
            </a:r>
            <a:endParaRPr lang="en-US" sz="2800" dirty="0" smtClean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Copyright © 2015, Printer Working Group. All rights reserved.</a:t>
            </a:r>
            <a:endParaRPr 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dirty="0" smtClean="0"/>
              <a:t>Issued in mid March with an end-of-March </a:t>
            </a:r>
            <a:r>
              <a:rPr lang="en-US" dirty="0" smtClean="0"/>
              <a:t>comment deadline </a:t>
            </a:r>
            <a:endParaRPr lang="en-US" dirty="0" smtClean="0"/>
          </a:p>
          <a:p>
            <a:pPr lvl="1"/>
            <a:r>
              <a:rPr lang="en-US" dirty="0" smtClean="0"/>
              <a:t>Several hundred comments were received</a:t>
            </a:r>
          </a:p>
          <a:p>
            <a:pPr lvl="1"/>
            <a:r>
              <a:rPr lang="en-US" dirty="0" smtClean="0"/>
              <a:t>Almost the same as were received for 0.9.1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 smtClean="0"/>
          </a:p>
          <a:p>
            <a:r>
              <a:rPr lang="en-US" dirty="0" smtClean="0"/>
              <a:t>More than 150 comments remain open</a:t>
            </a:r>
          </a:p>
          <a:p>
            <a:pPr lvl="1"/>
            <a:r>
              <a:rPr lang="en-US" dirty="0" smtClean="0"/>
              <a:t>About half are likely simple edits</a:t>
            </a:r>
          </a:p>
          <a:p>
            <a:pPr lvl="1"/>
            <a:r>
              <a:rPr lang="en-US" dirty="0" smtClean="0"/>
              <a:t>Quite a few are duplicates, already done</a:t>
            </a:r>
          </a:p>
          <a:p>
            <a:r>
              <a:rPr lang="en-US" dirty="0" smtClean="0"/>
              <a:t>Next draft in mid May</a:t>
            </a:r>
          </a:p>
          <a:p>
            <a:pPr lvl="1"/>
            <a:r>
              <a:rPr lang="en-US" dirty="0" smtClean="0"/>
              <a:t>Presumably, end-of-May comment deadline</a:t>
            </a:r>
          </a:p>
          <a:p>
            <a:pPr lvl="1"/>
            <a:r>
              <a:rPr lang="en-US" dirty="0" smtClean="0"/>
              <a:t>If relatively few comments are received, then final publication could happen in June</a:t>
            </a:r>
          </a:p>
          <a:p>
            <a:pPr lvl="1"/>
            <a:r>
              <a:rPr lang="en-US" dirty="0" smtClean="0"/>
              <a:t>If hundreds of comments are received, then who knows?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024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US/JP/KR scheme meeting</a:t>
            </a:r>
            <a:endParaRPr lang="en-US" sz="2800" dirty="0" smtClean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Copyright © 2015, Printer Working Group. All rights reserved.</a:t>
            </a:r>
            <a:endParaRPr 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295399"/>
            <a:ext cx="8229600" cy="5267325"/>
          </a:xfrm>
        </p:spPr>
        <p:txBody>
          <a:bodyPr/>
          <a:lstStyle/>
          <a:p>
            <a:r>
              <a:rPr lang="en-US" dirty="0" smtClean="0"/>
              <a:t>April 22, 9AM-10AM AEDT; attendees:</a:t>
            </a:r>
          </a:p>
          <a:p>
            <a:pPr lvl="1"/>
            <a:r>
              <a:rPr lang="en-US" dirty="0"/>
              <a:t>Mike Matta / NIAP, Murata-san / IPA, Il-</a:t>
            </a:r>
            <a:r>
              <a:rPr lang="en-US" dirty="0" err="1"/>
              <a:t>gon</a:t>
            </a:r>
            <a:r>
              <a:rPr lang="en-US" dirty="0"/>
              <a:t> Kim / ITSCC, Alan </a:t>
            </a:r>
            <a:r>
              <a:rPr lang="en-US" dirty="0" err="1"/>
              <a:t>Sukert</a:t>
            </a:r>
            <a:r>
              <a:rPr lang="en-US" dirty="0"/>
              <a:t> / Xerox, </a:t>
            </a:r>
            <a:r>
              <a:rPr lang="en-US" dirty="0" err="1"/>
              <a:t>Kwangwoo</a:t>
            </a:r>
            <a:r>
              <a:rPr lang="en-US" dirty="0"/>
              <a:t> Lee / Samsung, and </a:t>
            </a:r>
            <a:r>
              <a:rPr lang="en-US" dirty="0" smtClean="0"/>
              <a:t>Brian Smithson / Ricoh. </a:t>
            </a:r>
          </a:p>
          <a:p>
            <a:r>
              <a:rPr lang="en-US" dirty="0" smtClean="0"/>
              <a:t>KR scheme had some issues with the US/JP PP:</a:t>
            </a:r>
          </a:p>
          <a:p>
            <a:pPr lvl="1"/>
            <a:r>
              <a:rPr lang="en-US" dirty="0"/>
              <a:t>Crypto is too </a:t>
            </a:r>
            <a:r>
              <a:rPr lang="en-US" dirty="0" smtClean="0"/>
              <a:t>limiting (</a:t>
            </a:r>
            <a:r>
              <a:rPr lang="en-US" dirty="0" err="1" smtClean="0"/>
              <a:t>algos</a:t>
            </a:r>
            <a:r>
              <a:rPr lang="en-US" dirty="0" smtClean="0"/>
              <a:t>, protocols, </a:t>
            </a:r>
            <a:r>
              <a:rPr lang="en-US" dirty="0" err="1" smtClean="0"/>
              <a:t>eval</a:t>
            </a:r>
            <a:r>
              <a:rPr lang="en-US" dirty="0" smtClean="0"/>
              <a:t>): fix in </a:t>
            </a:r>
            <a:r>
              <a:rPr lang="en-US" dirty="0" err="1" smtClean="0"/>
              <a:t>iTC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use of </a:t>
            </a:r>
            <a:r>
              <a:rPr lang="en-US" dirty="0" smtClean="0"/>
              <a:t>“Exact Compliance”: CCDB working on it</a:t>
            </a:r>
          </a:p>
          <a:p>
            <a:r>
              <a:rPr lang="en-US" dirty="0" smtClean="0"/>
              <a:t>Discussed plans for drafts and final publication</a:t>
            </a:r>
          </a:p>
          <a:p>
            <a:r>
              <a:rPr lang="en-US" dirty="0" smtClean="0"/>
              <a:t>Planning for an </a:t>
            </a:r>
            <a:r>
              <a:rPr lang="en-US" dirty="0" err="1" smtClean="0"/>
              <a:t>iTC</a:t>
            </a:r>
            <a:r>
              <a:rPr lang="en-US" dirty="0" smtClean="0"/>
              <a:t> / cPP to follow the US/JP PP</a:t>
            </a:r>
          </a:p>
          <a:p>
            <a:pPr lvl="1"/>
            <a:r>
              <a:rPr lang="en-US" dirty="0" smtClean="0"/>
              <a:t>All three schemes are interested in co-sponsoring</a:t>
            </a:r>
          </a:p>
          <a:p>
            <a:pPr lvl="1"/>
            <a:r>
              <a:rPr lang="en-US" dirty="0" smtClean="0"/>
              <a:t>First step is to form a CCDB working group with those schemes to write an ESR</a:t>
            </a:r>
          </a:p>
          <a:p>
            <a:pPr lvl="1"/>
            <a:r>
              <a:rPr lang="en-US" dirty="0" smtClean="0"/>
              <a:t>IPA wrote an ESR a year ago, needs to update it</a:t>
            </a:r>
          </a:p>
          <a:p>
            <a:pPr lvl="1"/>
            <a:r>
              <a:rPr lang="en-US" dirty="0" smtClean="0"/>
              <a:t>JP scheme is leading, maybe start in July</a:t>
            </a:r>
          </a:p>
          <a:p>
            <a:pPr lvl="1"/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0204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Technical (industry) meeting</a:t>
            </a:r>
            <a:endParaRPr lang="en-US" sz="2800" dirty="0" smtClean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Copyright © 2015, Printer Working Group. All rights reserved.</a:t>
            </a:r>
            <a:endParaRPr lang="en-US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295399"/>
            <a:ext cx="8229600" cy="5267325"/>
          </a:xfrm>
        </p:spPr>
        <p:txBody>
          <a:bodyPr/>
          <a:lstStyle/>
          <a:p>
            <a:r>
              <a:rPr lang="en-US" dirty="0" smtClean="0"/>
              <a:t>April 24, 1PM-3PM AEDT:. Attendees:</a:t>
            </a:r>
          </a:p>
          <a:p>
            <a:pPr lvl="1"/>
            <a:r>
              <a:rPr lang="en-US" dirty="0" smtClean="0"/>
              <a:t>Alan </a:t>
            </a:r>
            <a:r>
              <a:rPr lang="en-US" dirty="0" err="1"/>
              <a:t>Sukert</a:t>
            </a:r>
            <a:r>
              <a:rPr lang="en-US" dirty="0"/>
              <a:t> / Xerox, </a:t>
            </a:r>
            <a:r>
              <a:rPr lang="en-US" dirty="0" err="1"/>
              <a:t>Kwangwoo</a:t>
            </a:r>
            <a:r>
              <a:rPr lang="en-US" dirty="0"/>
              <a:t> Lee / Samsung, </a:t>
            </a:r>
            <a:r>
              <a:rPr lang="en-US" dirty="0" smtClean="0"/>
              <a:t>Lachlan Turner / Ark </a:t>
            </a:r>
            <a:r>
              <a:rPr lang="en-US" dirty="0" err="1" smtClean="0"/>
              <a:t>Infosec</a:t>
            </a:r>
            <a:r>
              <a:rPr lang="en-US" dirty="0" smtClean="0"/>
              <a:t>, and Brian Smithson / Ricoh. </a:t>
            </a:r>
          </a:p>
          <a:p>
            <a:r>
              <a:rPr lang="en-US" dirty="0" smtClean="0"/>
              <a:t>We worked on issues tagged “access control” and “options” </a:t>
            </a:r>
            <a:r>
              <a:rPr lang="en-US" dirty="0" smtClean="0"/>
              <a:t>in the master issues list</a:t>
            </a:r>
          </a:p>
          <a:p>
            <a:r>
              <a:rPr lang="en-US" dirty="0" smtClean="0"/>
              <a:t>“Access control” issues were mainly from HP, and were resolved as follows:</a:t>
            </a:r>
          </a:p>
          <a:p>
            <a:pPr lvl="1"/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 smtClean="0"/>
              <a:t>HCD’s perspective, whoever has the necessary credential is a (if not the) Job Owner </a:t>
            </a:r>
          </a:p>
          <a:p>
            <a:pPr lvl="1"/>
            <a:r>
              <a:rPr lang="en-US" dirty="0"/>
              <a:t>As used in the AC SFP tables, </a:t>
            </a:r>
            <a:r>
              <a:rPr lang="en-US" dirty="0" smtClean="0"/>
              <a:t>“Containers” are like Job Data. We sort of don’t care about them. So we are removing “containers” from the tables.</a:t>
            </a:r>
          </a:p>
          <a:p>
            <a:r>
              <a:rPr lang="en-US" dirty="0" smtClean="0"/>
              <a:t>“Options” issues were about image overwrite and purge functions, minor edits fix most of them.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9949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other news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Mario Tinto has retired!</a:t>
            </a:r>
          </a:p>
          <a:p>
            <a:r>
              <a:rPr lang="en-US" dirty="0" smtClean="0"/>
              <a:t>His last day at Aerospace (contracted to NIAP) was April 30.</a:t>
            </a:r>
          </a:p>
          <a:p>
            <a:r>
              <a:rPr lang="en-US" dirty="0" smtClean="0"/>
              <a:t>On behalf of the MFP TC, IEEE P2600, PWG, etc., I presented (online) him the following certificate.</a:t>
            </a:r>
          </a:p>
          <a:p>
            <a:endParaRPr lang="en-US" i="1" dirty="0" smtClean="0"/>
          </a:p>
          <a:p>
            <a:r>
              <a:rPr lang="en-US" i="1" dirty="0" smtClean="0"/>
              <a:t>Yes</a:t>
            </a:r>
            <a:r>
              <a:rPr lang="en-US" dirty="0" smtClean="0"/>
              <a:t>, I’ll follow up with hardcopy.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16A7-F97C-44CE-880E-EF01E775AC9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4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B16A7-F97C-44CE-880E-EF01E775AC9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2015, Printer Working Group. All rights reserved.</a:t>
            </a:r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394017"/>
              </p:ext>
            </p:extLst>
          </p:nvPr>
        </p:nvGraphicFramePr>
        <p:xfrm>
          <a:off x="336145" y="38100"/>
          <a:ext cx="8481971" cy="655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Acrobat Document" r:id="rId3" imgW="7543732" imgH="5829300" progId="Acrobat.Document.11">
                  <p:embed/>
                </p:oleObj>
              </mc:Choice>
              <mc:Fallback>
                <p:oleObj name="Acrobat Document" r:id="rId3" imgW="7543732" imgH="5829300" progId="Acrobat.Document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145" y="38100"/>
                        <a:ext cx="8481971" cy="65532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9847163"/>
      </p:ext>
    </p:extLst>
  </p:cSld>
  <p:clrMapOvr>
    <a:masterClrMapping/>
  </p:clrMapOvr>
</p:sld>
</file>

<file path=ppt/theme/theme1.xml><?xml version="1.0" encoding="utf-8"?>
<a:theme xmlns:a="http://schemas.openxmlformats.org/drawingml/2006/main" name="PWG-Slide-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PWG-Slide-Template</Template>
  <TotalTime>72</TotalTime>
  <Words>533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PWG-Slide-Template</vt:lpstr>
      <vt:lpstr>Adobe Acrobat Document</vt:lpstr>
      <vt:lpstr>HCD protection profile update</vt:lpstr>
      <vt:lpstr>Draft 0.9.2 – and next…</vt:lpstr>
      <vt:lpstr>US/JP/KR scheme meeting</vt:lpstr>
      <vt:lpstr>Technical (industry) meeting</vt:lpstr>
      <vt:lpstr>In other news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Murdock, Joe</dc:creator>
  <cp:lastModifiedBy>bsmithson</cp:lastModifiedBy>
  <cp:revision>722</cp:revision>
  <dcterms:created xsi:type="dcterms:W3CDTF">2010-02-02T01:16:56Z</dcterms:created>
  <dcterms:modified xsi:type="dcterms:W3CDTF">2015-04-30T22:18:59Z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