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19"/>
  </p:notesMasterIdLst>
  <p:sldIdLst>
    <p:sldId id="309" r:id="rId6"/>
    <p:sldId id="325" r:id="rId7"/>
    <p:sldId id="334" r:id="rId8"/>
    <p:sldId id="333" r:id="rId9"/>
    <p:sldId id="326" r:id="rId10"/>
    <p:sldId id="336" r:id="rId11"/>
    <p:sldId id="337" r:id="rId12"/>
    <p:sldId id="338" r:id="rId13"/>
    <p:sldId id="339" r:id="rId14"/>
    <p:sldId id="340" r:id="rId15"/>
    <p:sldId id="328" r:id="rId16"/>
    <p:sldId id="331" r:id="rId17"/>
    <p:sldId id="33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17" y="-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fld id="{44C371DA-349C-45E5-81E0-249879C5927C}" type="datetimeFigureOut">
              <a:rPr lang="en-US"/>
              <a:pPr>
                <a:defRPr/>
              </a:pPr>
              <a:t>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fld id="{D030A462-AB5A-4FBE-9885-4731ADC6A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1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8B2B0-B27D-4069-AAAE-9BCE8322778B}" type="slidenum">
              <a:rPr lang="en-US" altLang="en-US" smtClean="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6408-478E-4314-8436-9D46318152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14903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01A2A-13CB-4EE8-9605-2E952F423E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66347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87700"/>
            <a:ext cx="2057400" cy="328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87700"/>
            <a:ext cx="6019800" cy="328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8D28-1759-4885-A8E9-24F976298B2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678165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90A75-E5D9-4E03-89E0-0CF7993094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331365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57B1C-D03C-4A2C-BA52-43BF801014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014036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8918-2414-4E20-87A1-DD5CA47378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636765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E0B06-C80B-466C-8E9F-3DB2FECB4C5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957540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C7F8-EE53-4983-B7C3-7B0120E7F1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125275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AFC48-F2CE-4DC6-B093-A05FEB22FD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761696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503E3-25D0-4E1C-850C-2EBC25B3C1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286557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C87B1-19D5-4016-926C-29150B5853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354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331E4-DB09-4DA0-A615-B4DCAC1EFA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61349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F8366-8936-48F7-9A76-D13A909E11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40348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1F09C-983E-4FC9-A4A4-49E65E8E12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974209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CBB1F-58E7-48E9-A3A6-FF2158749A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393765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2DD6B-7A2C-485A-B681-224919916D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809780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218CF-1D59-4A21-9A2A-1172735AFC8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101808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9CCCD-94A4-48A1-98C6-F0A80D75B7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365637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D4E2B-F3F5-4BA1-B2E0-4F1632E8E0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508453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A401-386A-41F6-AF67-56DA333F15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011293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FAED-CC29-40C2-AF76-77B8995E13A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935948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070F9-2F9C-434B-9A0E-FA777955807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51053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7905-B2A0-4075-B436-DE9196E870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168158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BC465-346C-4E46-BF9E-66AD94F855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731592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E1D68-19C6-495D-9455-940D2A7EB2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732328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6DBAE-880B-4900-994A-BE0ECFF9BA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932947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9AFA8-702E-4AEA-B4F8-87415A7F9C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591474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4C7B0-069A-476D-AF62-59430BA56D9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622736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9DA28-0E9D-4E5E-B7EB-69C14E2C87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3384208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E8A8-C983-4BF3-A556-B6AD233AFD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741024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48553-EAA7-414D-87DA-C443F5A1B5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05977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9B304-57A3-41A4-8677-B91FB2FDD5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53705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F2C71-3558-4E6A-877E-F42B5A1821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12571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A0ADC-E63F-4C44-B6AF-461BF7D04F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878333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8C428-AED9-4974-B9DD-A7C583E5B5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1022275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8DAA8-4A01-49D5-8668-B7F2BF6836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8692542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26A77-0A31-41F6-A180-B3214B280C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767166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56BAC-1FE7-4951-AD21-C9872ACC46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213864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9F77D-7977-4CC6-AF04-2372B92B33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7524243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C1FEC-B891-4547-B804-77535B148D3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0603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966B5-1F25-4D1D-94A9-B493914413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1290611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AB1AA-21E5-4234-BD52-E0E51C6850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67328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BEF20-0FEE-452B-A33A-A0ADFFB3A8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342780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A73F1-E20B-4EB3-9018-452AE35DEE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77174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1AE63-061D-4F1D-88A0-A43B3ECC8E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3817492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8451-CBDB-47DC-9EAB-5C5B4938A8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9863723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5B50D-150C-4B21-BF78-45456F509F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898338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88846-C739-4282-ACCE-21CEAF985A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553785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7872D-1749-4129-A2A2-117C8133C4A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633346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962D-3EAE-4670-A865-2A639CC7EF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228923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6038"/>
            <a:ext cx="20320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594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5769-8CC8-444C-AB9A-2A2F860B961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58694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BC03B-10C4-433C-9F79-8082AABD08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30851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451E7-0F29-4C7C-BEDB-8E15357BB9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43514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67EA-3417-48D4-972C-6616859059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011983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40E4-0C75-42A1-A9BF-5E28AA8C32B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400387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01098E5D-945B-457A-933B-00E62D1C96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87700"/>
            <a:ext cx="82296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4445000"/>
            <a:ext cx="8229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5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3444E46A-269F-4A01-93AA-E8F8C852B3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C7A28536-1E21-4DF5-B370-00CEC13D41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4100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5267F662-8393-4B57-BA74-4E055FCC31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5124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AF860B47-F9B5-4C3E-8D4D-905CDE2BFA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model10-2015020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ids/wd/wd-ids-iaa10-201501xx.pdf" TargetMode="External"/><Relationship Id="rId4" Type="http://schemas.openxmlformats.org/officeDocument/2006/relationships/hyperlink" Target="ftp://ftp.pwg.org/pub/pwg/ids/wd/wd-ids-model10-201501xx-rev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charter/ch-ids-charter-2015012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hyperlink" Target="ftp://ftp.pwg.org/pub/pwg/ids/wd/wd-ids-iaa10-20150201.pdf" TargetMode="External"/><Relationship Id="rId5" Type="http://schemas.openxmlformats.org/officeDocument/2006/relationships/hyperlink" Target="ftp://ftp.pwg.org/pub/pwg/ids/wd/wd-ids-model10-201501xx.pdf" TargetMode="External"/><Relationship Id="rId4" Type="http://schemas.openxmlformats.org/officeDocument/2006/relationships/hyperlink" Target="ftp://ftp.pwg.org/pub/pwg/ids/wd/wd-idstnc10-20140508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remediation10-20100930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cusersforum.onlyoffice.com/products/files/doceditor.aspx?fileid=416453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ccusersforum.onlyoffice.com/products/projects/messages.aspx?prjID=239468&amp;id=28069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cusersforum.onlyoffice.com/products/projects/messages.aspx?prjID=239468&amp;id=280920#commen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cusersforum.onlyoffice.com/products/projects/tmdocs.aspx?prjID=239468#102476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8E4DB2-B778-49DB-850A-C993C9957476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614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148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6149" name="Rectangle 3"/>
          <p:cNvSpPr>
            <a:spLocks/>
          </p:cNvSpPr>
          <p:nvPr/>
        </p:nvSpPr>
        <p:spPr bwMode="auto">
          <a:xfrm>
            <a:off x="419100" y="2565400"/>
            <a:ext cx="5911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36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1905000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Imaging Device Security</a:t>
            </a:r>
          </a:p>
        </p:txBody>
      </p:sp>
      <p:sp>
        <p:nvSpPr>
          <p:cNvPr id="615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marL="0" indent="0" eaLnBrk="1" hangingPunct="1"/>
            <a:r>
              <a:rPr lang="en-US" altLang="en-US" smtClean="0"/>
              <a:t>February 5, 2015</a:t>
            </a:r>
          </a:p>
          <a:p>
            <a:pPr marL="0" indent="0" eaLnBrk="1" hangingPunct="1"/>
            <a:r>
              <a:rPr lang="en-US" altLang="en-US" smtClean="0"/>
              <a:t>Xerox</a:t>
            </a:r>
          </a:p>
          <a:p>
            <a:pPr marL="0" indent="0" eaLnBrk="1" hangingPunct="1"/>
            <a:r>
              <a:rPr lang="en-US" altLang="en-US" smtClean="0"/>
              <a:t>El Segundo CA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ED2F2A0C-ED1C-40C7-922A-27D244B1916C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</a:pPr>
              <a:t>1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F6DB486-83EE-4CC1-BDE1-143D7375D27C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174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Common Criteria Update (4)</a:t>
            </a: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BB2065A7-794B-4B46-B0B6-51A62470E18F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717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Next steps</a:t>
            </a:r>
          </a:p>
          <a:p>
            <a:pPr lvl="1" eaLnBrk="1" hangingPunct="1"/>
            <a:r>
              <a:rPr lang="en-US" altLang="en-US" smtClean="0"/>
              <a:t>NIAP and IPA will review comments on Tuesday February 3.</a:t>
            </a:r>
          </a:p>
          <a:p>
            <a:pPr lvl="1" eaLnBrk="1" hangingPunct="1"/>
            <a:r>
              <a:rPr lang="en-US" altLang="en-US" smtClean="0"/>
              <a:t>NIAP is planning to hold a teleconference with industry for further comment review on Friday February 6.</a:t>
            </a:r>
          </a:p>
          <a:p>
            <a:pPr lvl="1" eaLnBrk="1" hangingPunct="1"/>
            <a:r>
              <a:rPr lang="en-US" altLang="en-US" smtClean="0"/>
              <a:t>A new draft might be prepared during the week of February 9, which would be made available for review on February 16.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Concerns</a:t>
            </a:r>
          </a:p>
          <a:p>
            <a:pPr lvl="1" eaLnBrk="1" hangingPunct="1"/>
            <a:r>
              <a:rPr lang="en-US" altLang="en-US" smtClean="0"/>
              <a:t>It’s 200 pages (!)</a:t>
            </a:r>
          </a:p>
          <a:p>
            <a:pPr lvl="1" eaLnBrk="1" hangingPunct="1"/>
            <a:r>
              <a:rPr lang="en-US" altLang="en-US" smtClean="0"/>
              <a:t>Short time period for industry review</a:t>
            </a:r>
          </a:p>
          <a:p>
            <a:pPr lvl="1" eaLnBrk="1" hangingPunct="1"/>
            <a:r>
              <a:rPr lang="en-US" altLang="en-US" smtClean="0"/>
              <a:t>No comments from labs during the recent comment period?</a:t>
            </a:r>
          </a:p>
          <a:p>
            <a:pPr lvl="1" eaLnBrk="1" hangingPunct="1"/>
            <a:r>
              <a:rPr lang="en-US" altLang="en-US" smtClean="0"/>
              <a:t>Pressure to publish</a:t>
            </a:r>
          </a:p>
        </p:txBody>
      </p:sp>
    </p:spTree>
    <p:extLst>
      <p:ext uri="{BB962C8B-B14F-4D97-AF65-F5344CB8AC3E}">
        <p14:creationId xmlns:p14="http://schemas.microsoft.com/office/powerpoint/2010/main" val="34030337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D0926399-0FF0-4184-8FAB-8722E61E9849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331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331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3318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1331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Document Review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79425" y="1385888"/>
            <a:ext cx="8229600" cy="5257800"/>
          </a:xfrm>
        </p:spPr>
        <p:txBody>
          <a:bodyPr rIns="132080"/>
          <a:lstStyle/>
          <a:p>
            <a:pPr eaLnBrk="1" hangingPunct="1">
              <a:buFont typeface="Verdana" charset="0"/>
              <a:buChar char="•"/>
              <a:defRPr/>
            </a:pPr>
            <a:r>
              <a:rPr lang="en-US" altLang="en-US" sz="1800" dirty="0" smtClean="0">
                <a:sym typeface="Verdana" charset="0"/>
              </a:rPr>
              <a:t>IDS-Model </a:t>
            </a:r>
            <a:r>
              <a:rPr lang="en-US" altLang="en-US" sz="1800" dirty="0">
                <a:sym typeface="Verdana" charset="0"/>
              </a:rPr>
              <a:t>(Interim)</a:t>
            </a:r>
          </a:p>
          <a:p>
            <a:pPr marL="407988" indent="0" eaLnBrk="1" hangingPunct="1">
              <a:buFont typeface="Verdana" pitchFamily="34" charset="0"/>
              <a:buNone/>
              <a:defRPr/>
            </a:pPr>
            <a:r>
              <a:rPr lang="en-US" sz="1400" u="sng" dirty="0">
                <a:hlinkClick r:id="rId3"/>
              </a:rPr>
              <a:t>ftp://</a:t>
            </a:r>
            <a:r>
              <a:rPr lang="en-US" sz="1400" u="sng" dirty="0" smtClean="0">
                <a:hlinkClick r:id="rId3"/>
              </a:rPr>
              <a:t>ftp.pwg.org/pub/pwg/ids/wd/wd-ids-model10-20150202.pdf</a:t>
            </a:r>
            <a:r>
              <a:rPr lang="en-US" sz="1400" u="sng" dirty="0" smtClean="0"/>
              <a:t> </a:t>
            </a:r>
            <a:endParaRPr lang="en-US" sz="1400" u="sng" dirty="0"/>
          </a:p>
          <a:p>
            <a:pPr marL="407988" indent="0" eaLnBrk="1" hangingPunct="1">
              <a:buFont typeface="Verdana" pitchFamily="34" charset="0"/>
              <a:buNone/>
              <a:defRPr/>
            </a:pPr>
            <a:r>
              <a:rPr lang="en-US" sz="1400" u="sng" dirty="0">
                <a:hlinkClick r:id="rId4"/>
              </a:rPr>
              <a:t>ftp://</a:t>
            </a:r>
            <a:r>
              <a:rPr lang="en-US" sz="1400" u="sng" dirty="0" smtClean="0">
                <a:hlinkClick r:id="rId4"/>
              </a:rPr>
              <a:t>ftp.pwg.org/pub/pwg/ids/wd/wd-ids-model10-20150202-rev.pdf</a:t>
            </a:r>
            <a:r>
              <a:rPr lang="en-US" sz="1400" u="sng" dirty="0" smtClean="0"/>
              <a:t> </a:t>
            </a:r>
            <a:endParaRPr lang="en-US" sz="1400" u="sng" dirty="0"/>
          </a:p>
          <a:p>
            <a:pPr marL="39688" indent="0" eaLnBrk="1" hangingPunct="1">
              <a:buFont typeface="Verdana" pitchFamily="34" charset="0"/>
              <a:buNone/>
              <a:defRPr/>
            </a:pPr>
            <a:endParaRPr lang="en-US" altLang="en-US" sz="1800" dirty="0" smtClean="0">
              <a:sym typeface="Verdana" charset="0"/>
            </a:endParaRP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sz="1800" dirty="0" smtClean="0">
                <a:sym typeface="Verdana" charset="0"/>
              </a:rPr>
              <a:t>IDS-IAA (Interim)</a:t>
            </a:r>
          </a:p>
          <a:p>
            <a:pPr marL="407988" indent="0" eaLnBrk="1" hangingPunct="1">
              <a:buFont typeface="Verdana" pitchFamily="34" charset="0"/>
              <a:buNone/>
              <a:defRPr/>
            </a:pPr>
            <a:r>
              <a:rPr lang="en-US" sz="1400" u="sng" dirty="0">
                <a:hlinkClick r:id="rId5"/>
              </a:rPr>
              <a:t>ftp</a:t>
            </a:r>
            <a:r>
              <a:rPr lang="en-US" sz="1400" u="sng">
                <a:hlinkClick r:id="rId5"/>
              </a:rPr>
              <a:t>://</a:t>
            </a:r>
            <a:r>
              <a:rPr lang="en-US" sz="1400" u="sng" smtClean="0">
                <a:hlinkClick r:id="rId5"/>
              </a:rPr>
              <a:t>ftp.pwg.org/pub/pwg/ids/wd/wd-ids-iaa10-20150201.pdf</a:t>
            </a:r>
            <a:r>
              <a:rPr lang="en-US" sz="1400" u="sng" smtClean="0"/>
              <a:t> </a:t>
            </a:r>
            <a:endParaRPr lang="en-US" sz="1400" u="sng" dirty="0" smtClean="0"/>
          </a:p>
          <a:p>
            <a:pPr marL="407988" indent="0" eaLnBrk="1" hangingPunct="1">
              <a:buFont typeface="Verdana" pitchFamily="34" charset="0"/>
              <a:buNone/>
              <a:defRPr/>
            </a:pPr>
            <a:endParaRPr lang="en-US" sz="1600" u="sng" dirty="0"/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843B56E6-2B57-4F2E-B910-E08441E44AE1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454A449-823C-452F-B4B5-175CADBC63C9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433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4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434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1434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391400" cy="1016000"/>
          </a:xfrm>
        </p:spPr>
        <p:txBody>
          <a:bodyPr rIns="132080"/>
          <a:lstStyle/>
          <a:p>
            <a:pPr eaLnBrk="1" hangingPunct="1"/>
            <a:r>
              <a:rPr lang="en-US" altLang="en-US" smtClean="0"/>
              <a:t>Future Activities</a:t>
            </a:r>
          </a:p>
        </p:txBody>
      </p:sp>
      <p:sp>
        <p:nvSpPr>
          <p:cNvPr id="1434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 rIns="132080"/>
          <a:lstStyle/>
          <a:p>
            <a:pPr eaLnBrk="1" hangingPunct="1"/>
            <a:r>
              <a:rPr lang="en-US" altLang="en-US" sz="1600" smtClean="0"/>
              <a:t>IDS TNC Binding</a:t>
            </a:r>
          </a:p>
          <a:p>
            <a:pPr lvl="1" eaLnBrk="1" hangingPunct="1"/>
            <a:r>
              <a:rPr lang="en-US" altLang="en-US" sz="1600" smtClean="0"/>
              <a:t>Reopened for revision to use TNC “batch” headers</a:t>
            </a:r>
          </a:p>
          <a:p>
            <a:pPr eaLnBrk="1" hangingPunct="1"/>
            <a:r>
              <a:rPr lang="en-US" altLang="en-US" sz="1600" smtClean="0"/>
              <a:t>IDS Model</a:t>
            </a:r>
          </a:p>
          <a:p>
            <a:pPr lvl="1" eaLnBrk="1" hangingPunct="1"/>
            <a:r>
              <a:rPr lang="en-US" altLang="en-US" sz="1600" smtClean="0"/>
              <a:t>Finalize Actor and Object roles</a:t>
            </a:r>
          </a:p>
          <a:p>
            <a:pPr lvl="1" eaLnBrk="1" hangingPunct="1"/>
            <a:r>
              <a:rPr lang="en-US" altLang="en-US" sz="1600" smtClean="0"/>
              <a:t>Complete documentation of SecurityTicket top-level elements</a:t>
            </a:r>
          </a:p>
          <a:p>
            <a:pPr eaLnBrk="1" hangingPunct="1"/>
            <a:r>
              <a:rPr lang="en-US" altLang="en-US" sz="1600" smtClean="0"/>
              <a:t>IDS Identification, Authentication and Authorization</a:t>
            </a:r>
          </a:p>
          <a:p>
            <a:pPr lvl="1" eaLnBrk="1" hangingPunct="1"/>
            <a:r>
              <a:rPr lang="en-US" altLang="en-US" sz="1600" smtClean="0"/>
              <a:t>Definition of core set of Policy Attributes</a:t>
            </a:r>
          </a:p>
          <a:p>
            <a:pPr lvl="2" eaLnBrk="1" hangingPunct="1"/>
            <a:r>
              <a:rPr lang="en-US" altLang="en-US" sz="1600" smtClean="0"/>
              <a:t>Harmonize with TCG TNC specifications</a:t>
            </a:r>
          </a:p>
          <a:p>
            <a:pPr lvl="2" eaLnBrk="1" hangingPunct="1"/>
            <a:r>
              <a:rPr lang="en-US" altLang="en-US" sz="1600" smtClean="0"/>
              <a:t>Define access control values </a:t>
            </a:r>
          </a:p>
          <a:p>
            <a:pPr eaLnBrk="1" hangingPunct="1"/>
            <a:r>
              <a:rPr lang="en-US" altLang="en-US" sz="1600" smtClean="0"/>
              <a:t>MFP Technical Community - monitor progress of Protection Profile work</a:t>
            </a:r>
          </a:p>
          <a:p>
            <a:pPr eaLnBrk="1" hangingPunct="1"/>
            <a:r>
              <a:rPr lang="en-US" altLang="en-US" sz="1600" smtClean="0"/>
              <a:t>Resume IDS Health Remediation</a:t>
            </a:r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8650CCBC-637E-4124-BD94-F949249F6A38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105E428E-6775-4D9C-8446-1D29CAE62BC2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153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391400" cy="1016000"/>
          </a:xfrm>
        </p:spPr>
        <p:txBody>
          <a:bodyPr rIns="132080"/>
          <a:lstStyle/>
          <a:p>
            <a:pPr eaLnBrk="1" hangingPunct="1"/>
            <a:r>
              <a:rPr lang="en-US" altLang="en-US" smtClean="0"/>
              <a:t>Wrap Up</a:t>
            </a:r>
          </a:p>
        </p:txBody>
      </p:sp>
      <p:sp>
        <p:nvSpPr>
          <p:cNvPr id="1536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5814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Review of new action items and open issues</a:t>
            </a:r>
          </a:p>
          <a:p>
            <a:pPr eaLnBrk="1" hangingPunct="1"/>
            <a:r>
              <a:rPr lang="en-US" altLang="en-US" dirty="0" smtClean="0"/>
              <a:t>IDS Conference Call schedule</a:t>
            </a:r>
          </a:p>
          <a:p>
            <a:pPr lvl="1" eaLnBrk="1" hangingPunct="1"/>
            <a:r>
              <a:rPr lang="en-US" altLang="en-US" dirty="0" smtClean="0"/>
              <a:t>Next IDS Conference Call February 16, 2014</a:t>
            </a: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3EB25E6-2D15-414B-BF40-17B8BD35F50B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fld id="{B2F7DAB9-0B94-40F2-BDA1-68D5AB33D864}" type="slidenum">
              <a:rPr lang="en-US" altLang="en-US" sz="1100" smtClean="0">
                <a:solidFill>
                  <a:srgbClr val="FFFFFF"/>
                </a:solidFill>
                <a:cs typeface="Arial" charset="0"/>
              </a:rPr>
              <a:pPr eaLnBrk="1" hangingPunct="1"/>
              <a:t>2</a:t>
            </a:fld>
            <a:endParaRPr lang="en-US" altLang="en-US" sz="11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2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355462"/>
              </p:ext>
            </p:extLst>
          </p:nvPr>
        </p:nvGraphicFramePr>
        <p:xfrm>
          <a:off x="901700" y="1673225"/>
          <a:ext cx="7366000" cy="2744791"/>
        </p:xfrm>
        <a:graphic>
          <a:graphicData uri="http://schemas.openxmlformats.org/drawingml/2006/table">
            <a:tbl>
              <a:tblPr/>
              <a:tblGrid>
                <a:gridCol w="2222500"/>
                <a:gridCol w="5143500"/>
              </a:tblGrid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When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What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Feb 5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9:00 – 9:15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Introductions, Agenda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review, Status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9:15 – 11:45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Common Criteria Update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IDS Model Review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IDS IAA Review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11:45 – 12:00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Wrap Up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4" name="Rectangle 8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95" name="Text Box 8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/>
            <a:fld id="{940EB118-3463-4089-8D6E-94C1677A253E}" type="slidenum">
              <a:rPr lang="en-US" altLang="en-US" sz="1100">
                <a:solidFill>
                  <a:srgbClr val="FFFFFF"/>
                </a:solidFill>
                <a:cs typeface="Arial" charset="0"/>
              </a:rPr>
              <a:pPr algn="ctr" eaLnBrk="1" hangingPunct="1"/>
              <a:t>2</a:t>
            </a:fld>
            <a:endParaRPr lang="en-US" altLang="en-US" sz="110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AA6E50A6-D7F7-4F80-9DA2-0B9DB8C729C4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Intellectual Property Policy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4DDF3342-0056-49CC-9936-A68C515174AF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20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72000"/>
          </a:xfrm>
        </p:spPr>
        <p:txBody>
          <a:bodyPr rIns="132080"/>
          <a:lstStyle/>
          <a:p>
            <a:pPr marL="58738" lvl="1" indent="0" eaLnBrk="1" hangingPunct="1">
              <a:buFont typeface="Verdana" pitchFamily="34" charset="0"/>
              <a:buNone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400" i="1" dirty="0" smtClean="0"/>
              <a:t>“This meeting is conducted under the rules of the PWG IP policy”.  </a:t>
            </a:r>
          </a:p>
          <a:p>
            <a:pPr marL="782638" lvl="2" indent="-342900" eaLnBrk="1" hangingPunct="1"/>
            <a:r>
              <a:rPr lang="en-US" altLang="en-US" sz="2200" dirty="0" smtClean="0"/>
              <a:t>Refer to the IP statements in the plenary slides</a:t>
            </a:r>
          </a:p>
          <a:p>
            <a:pPr marL="782638" lvl="2" indent="-342900" eaLnBrk="1" hangingPunct="1"/>
            <a:r>
              <a:rPr lang="en-US" altLang="en-US" sz="2200" dirty="0" smtClean="0"/>
              <a:t>If you don’t agree, The </a:t>
            </a:r>
            <a:r>
              <a:rPr lang="en-US" sz="2400" dirty="0" smtClean="0"/>
              <a:t>El </a:t>
            </a:r>
            <a:r>
              <a:rPr lang="en-US" sz="2400" dirty="0"/>
              <a:t>Camino College Art Gallery </a:t>
            </a:r>
            <a:r>
              <a:rPr lang="en-US" sz="2400" dirty="0" smtClean="0"/>
              <a:t>is presenting: </a:t>
            </a:r>
            <a:r>
              <a:rPr lang="en-US" sz="2400" dirty="0"/>
              <a:t>BEAUTIFUL </a:t>
            </a:r>
            <a:r>
              <a:rPr lang="en-US" sz="2400" dirty="0" smtClean="0"/>
              <a:t>PLANET, celebrating </a:t>
            </a:r>
            <a:r>
              <a:rPr lang="en-US" sz="2400" dirty="0"/>
              <a:t>the natural world in a multiplicity of </a:t>
            </a:r>
            <a:r>
              <a:rPr lang="en-US" sz="2400" dirty="0" smtClean="0"/>
              <a:t>art media</a:t>
            </a:r>
            <a:endParaRPr lang="en-US" sz="2400" dirty="0"/>
          </a:p>
          <a:p>
            <a:pPr marL="439738" lvl="2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D863351D-7B4D-47A3-AEE2-EBBD60F766FE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9223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Officers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9A7B7250-E26C-47A4-B522-4FF71A9A01FD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20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</p:spPr>
        <p:txBody>
          <a:bodyPr rIns="132080"/>
          <a:lstStyle/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Joe Murdock (Sharp Labs)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Vice-Chair: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Sukert (Xerox)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Secretary: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Sukert (Xerox)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Document Editors: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Ira McDonald (High North): HCD-TNC</a:t>
            </a:r>
          </a:p>
          <a:p>
            <a:pPr marL="496888" lvl="1" indent="0" eaLnBrk="1" hangingPunct="1">
              <a:buFont typeface="Verdana" charset="0"/>
              <a:buNone/>
              <a:defRPr/>
            </a:pPr>
            <a:r>
              <a:rPr lang="en-US" altLang="en-US" dirty="0">
                <a:sym typeface="Verdana" charset="0"/>
              </a:rPr>
              <a:t> </a:t>
            </a:r>
            <a:r>
              <a:rPr lang="en-US" altLang="en-US" dirty="0" smtClean="0">
                <a:sym typeface="Verdana" charset="0"/>
              </a:rPr>
              <a:t>                                           IDS-Model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Joe Murdock (Sharp Labs):  HCD-Remediation</a:t>
            </a:r>
          </a:p>
          <a:p>
            <a:pPr marL="496888" lvl="1" indent="0" eaLnBrk="1" hangingPunct="1">
              <a:buFont typeface="Verdana" charset="0"/>
              <a:buNone/>
              <a:defRPr/>
            </a:pPr>
            <a:r>
              <a:rPr lang="en-US" altLang="en-US" dirty="0" smtClean="0">
                <a:sym typeface="Verdana" charset="0"/>
              </a:rPr>
              <a:t>                                            IDS-Model</a:t>
            </a:r>
          </a:p>
          <a:p>
            <a:pPr marL="496888" lvl="1" indent="0" eaLnBrk="1" hangingPunct="1">
              <a:buFont typeface="Verdana" charset="0"/>
              <a:buNone/>
              <a:defRPr/>
            </a:pPr>
            <a:r>
              <a:rPr lang="en-US" altLang="en-US" dirty="0">
                <a:sym typeface="Verdana" charset="0"/>
              </a:rPr>
              <a:t> </a:t>
            </a:r>
            <a:r>
              <a:rPr lang="en-US" altLang="en-US" dirty="0" smtClean="0">
                <a:sym typeface="Verdana" charset="0"/>
              </a:rPr>
              <a:t>                                           IDS-IAA</a:t>
            </a:r>
          </a:p>
          <a:p>
            <a:pPr marL="496888" lvl="1" indent="0" eaLnBrk="1" hangingPunct="1">
              <a:buFont typeface="Verdana" pitchFamily="34" charset="0"/>
              <a:buNone/>
              <a:defRPr/>
            </a:pPr>
            <a:r>
              <a:rPr lang="en-US" altLang="en-US" dirty="0">
                <a:sym typeface="Verdana" charset="0"/>
              </a:rPr>
              <a:t>Alan </a:t>
            </a:r>
            <a:r>
              <a:rPr lang="en-US" altLang="en-US" dirty="0" err="1">
                <a:sym typeface="Verdana" charset="0"/>
              </a:rPr>
              <a:t>Sukert</a:t>
            </a:r>
            <a:r>
              <a:rPr lang="en-US" altLang="en-US" dirty="0">
                <a:sym typeface="Verdana" charset="0"/>
              </a:rPr>
              <a:t> (Xerox): 	     </a:t>
            </a:r>
            <a:r>
              <a:rPr lang="en-US" altLang="en-US" dirty="0" smtClean="0">
                <a:sym typeface="Verdana" charset="0"/>
              </a:rPr>
              <a:t>IDS-IAA</a:t>
            </a:r>
          </a:p>
          <a:p>
            <a:pPr marL="496888" lvl="1" indent="0" eaLnBrk="1" hangingPunct="1">
              <a:buFont typeface="Verdana" charset="0"/>
              <a:buNone/>
              <a:defRPr/>
            </a:pPr>
            <a:endParaRPr lang="en-US" altLang="en-US" dirty="0" smtClean="0"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377458C6-8AB2-48F0-A800-E6EFC054B9F3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1267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9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1270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1127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Document Status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86400"/>
          </a:xfrm>
        </p:spPr>
        <p:txBody>
          <a:bodyPr rIns="132080"/>
          <a:lstStyle/>
          <a:p>
            <a:pPr marL="39688" indent="0" eaLnBrk="1" hangingPunct="1">
              <a:buFont typeface="Verdana" charset="0"/>
              <a:buNone/>
              <a:defRPr/>
            </a:pPr>
            <a:r>
              <a:rPr lang="en-US" altLang="en-US" sz="1800" dirty="0" smtClean="0">
                <a:sym typeface="Verdana" charset="0"/>
              </a:rPr>
              <a:t>Approved Documents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sz="1800" dirty="0">
                <a:sym typeface="Verdana" charset="0"/>
              </a:rPr>
              <a:t>Updated IDS Charter </a:t>
            </a:r>
          </a:p>
          <a:p>
            <a:pPr marL="458788" indent="0" eaLnBrk="1" hangingPunct="1">
              <a:buNone/>
              <a:defRPr/>
            </a:pPr>
            <a:r>
              <a:rPr lang="en-US" sz="1400" u="sng" dirty="0" smtClean="0">
                <a:hlinkClick r:id="rId3"/>
              </a:rPr>
              <a:t>ftp</a:t>
            </a:r>
            <a:r>
              <a:rPr lang="en-US" sz="1400" u="sng" dirty="0">
                <a:hlinkClick r:id="rId3"/>
              </a:rPr>
              <a:t>://ftp.pwg.org/pub/pwg/ids/charter/ch-ids-charter-20150122.pdf</a:t>
            </a:r>
            <a:r>
              <a:rPr lang="en-US" sz="1400" u="sng" dirty="0"/>
              <a:t> </a:t>
            </a:r>
            <a:endParaRPr lang="en-US" altLang="en-US" sz="1400" u="sng" dirty="0">
              <a:sym typeface="Verdana" charset="0"/>
            </a:endParaRPr>
          </a:p>
          <a:p>
            <a:pPr marL="39688" indent="0" eaLnBrk="1" hangingPunct="1">
              <a:buFont typeface="Verdana" charset="0"/>
              <a:buNone/>
              <a:defRPr/>
            </a:pPr>
            <a:r>
              <a:rPr lang="en-US" altLang="en-US" sz="1800" dirty="0" smtClean="0">
                <a:sym typeface="Verdana" charset="0"/>
              </a:rPr>
              <a:t>Active </a:t>
            </a:r>
            <a:r>
              <a:rPr lang="en-US" altLang="en-US" sz="1800" dirty="0">
                <a:sym typeface="Verdana" charset="0"/>
              </a:rPr>
              <a:t>Documents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sz="1800" dirty="0">
                <a:sym typeface="Verdana" charset="0"/>
              </a:rPr>
              <a:t>HCD-TNC </a:t>
            </a:r>
            <a:r>
              <a:rPr lang="en-US" altLang="en-US" sz="1800" dirty="0" smtClean="0">
                <a:sym typeface="Verdana" charset="0"/>
              </a:rPr>
              <a:t>Binding (Prototype)</a:t>
            </a:r>
          </a:p>
          <a:p>
            <a:pPr lvl="1" eaLnBrk="1" hangingPunct="1">
              <a:defRPr/>
            </a:pPr>
            <a:r>
              <a:rPr lang="en-US" altLang="en-US" sz="1600" dirty="0" smtClean="0"/>
              <a:t>Reopened for revision to use TNC “batch” headers</a:t>
            </a:r>
          </a:p>
          <a:p>
            <a:pPr marL="458788" indent="0" eaLnBrk="1" hangingPunct="1">
              <a:buFont typeface="Verdana" charset="0"/>
              <a:buNone/>
              <a:defRPr/>
            </a:pPr>
            <a:r>
              <a:rPr lang="en-US" sz="1400" u="sng" dirty="0" smtClean="0">
                <a:hlinkClick r:id="rId4"/>
              </a:rPr>
              <a:t>ftp</a:t>
            </a:r>
            <a:r>
              <a:rPr lang="en-US" sz="1400" u="sng" dirty="0">
                <a:hlinkClick r:id="rId4"/>
              </a:rPr>
              <a:t>://</a:t>
            </a:r>
            <a:r>
              <a:rPr lang="en-US" sz="1400" u="sng" dirty="0" smtClean="0">
                <a:hlinkClick r:id="rId4"/>
              </a:rPr>
              <a:t>ftp.pwg.org/pub/pwg/ids/wd/wd-idstnc10-20140508.pdf</a:t>
            </a:r>
            <a:endParaRPr lang="en-US" sz="1400" dirty="0"/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sz="1800" dirty="0">
                <a:sym typeface="Verdana" charset="0"/>
              </a:rPr>
              <a:t>IDS-Model (Interim</a:t>
            </a:r>
            <a:r>
              <a:rPr lang="en-US" altLang="en-US" sz="1800" dirty="0" smtClean="0">
                <a:sym typeface="Verdana" charset="0"/>
              </a:rPr>
              <a:t>)</a:t>
            </a:r>
          </a:p>
          <a:p>
            <a:pPr lvl="1" eaLnBrk="1" hangingPunct="1">
              <a:defRPr/>
            </a:pPr>
            <a:r>
              <a:rPr lang="en-US" altLang="en-US" sz="1600" dirty="0" smtClean="0"/>
              <a:t>Define core IDS security model and integrate into SM3</a:t>
            </a:r>
          </a:p>
          <a:p>
            <a:pPr lvl="2" eaLnBrk="1" hangingPunct="1">
              <a:defRPr/>
            </a:pPr>
            <a:r>
              <a:rPr lang="en-US" altLang="en-US" sz="1600" dirty="0" smtClean="0"/>
              <a:t>Security Actors, Objects, Roles and Types</a:t>
            </a:r>
          </a:p>
          <a:p>
            <a:pPr lvl="2" eaLnBrk="1" hangingPunct="1">
              <a:defRPr/>
            </a:pPr>
            <a:r>
              <a:rPr lang="en-US" altLang="en-US" sz="1600" dirty="0" smtClean="0"/>
              <a:t>Define Security Ticket XML Schema</a:t>
            </a:r>
          </a:p>
          <a:p>
            <a:pPr lvl="2" eaLnBrk="1" hangingPunct="1">
              <a:defRPr/>
            </a:pPr>
            <a:r>
              <a:rPr lang="en-US" altLang="en-US" sz="1600" dirty="0" smtClean="0"/>
              <a:t>Define Security operations (WSDL)</a:t>
            </a:r>
          </a:p>
          <a:p>
            <a:pPr marL="458788" indent="0" eaLnBrk="1" hangingPunct="1">
              <a:buFont typeface="Verdana" pitchFamily="34" charset="0"/>
              <a:buNone/>
              <a:defRPr/>
            </a:pPr>
            <a:r>
              <a:rPr lang="en-US" sz="1400" u="sng" dirty="0" smtClean="0">
                <a:hlinkClick r:id="rId5"/>
              </a:rPr>
              <a:t>ftp</a:t>
            </a:r>
            <a:r>
              <a:rPr lang="en-US" sz="1400" u="sng" dirty="0">
                <a:hlinkClick r:id="rId5"/>
              </a:rPr>
              <a:t>://</a:t>
            </a:r>
            <a:r>
              <a:rPr lang="en-US" sz="1400" u="sng" dirty="0" smtClean="0">
                <a:hlinkClick r:id="rId5"/>
              </a:rPr>
              <a:t>ftp.pwg.org/pub/pwg/ids/wd/wd-ids-model10-20150202.pdf</a:t>
            </a:r>
            <a:r>
              <a:rPr lang="en-US" sz="1400" u="sng" dirty="0" smtClean="0"/>
              <a:t> </a:t>
            </a:r>
            <a:endParaRPr lang="en-US" sz="1400" u="sng" dirty="0"/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sz="1800" dirty="0" smtClean="0">
                <a:sym typeface="Verdana" charset="0"/>
              </a:rPr>
              <a:t>IDS-IAA </a:t>
            </a:r>
            <a:r>
              <a:rPr lang="en-US" altLang="en-US" sz="1800" dirty="0">
                <a:sym typeface="Verdana" charset="0"/>
              </a:rPr>
              <a:t>(Interim</a:t>
            </a:r>
            <a:r>
              <a:rPr lang="en-US" altLang="en-US" sz="1800" dirty="0" smtClean="0">
                <a:sym typeface="Verdana" charset="0"/>
              </a:rPr>
              <a:t>)</a:t>
            </a:r>
          </a:p>
          <a:p>
            <a:pPr lvl="1" eaLnBrk="1" hangingPunct="1">
              <a:buFont typeface="Verdana" charset="0"/>
              <a:buChar char="•"/>
              <a:defRPr/>
            </a:pPr>
            <a:r>
              <a:rPr lang="en-US" altLang="en-US" sz="1600" dirty="0" smtClean="0">
                <a:sym typeface="Verdana" charset="0"/>
              </a:rPr>
              <a:t>Phase 1 - Subset </a:t>
            </a:r>
            <a:r>
              <a:rPr lang="en-US" altLang="en-US" sz="1600" dirty="0">
                <a:sym typeface="Verdana" charset="0"/>
              </a:rPr>
              <a:t>version to </a:t>
            </a:r>
            <a:r>
              <a:rPr lang="en-US" altLang="en-US" sz="1600" dirty="0" smtClean="0">
                <a:sym typeface="Verdana" charset="0"/>
              </a:rPr>
              <a:t>address Actor an Object privileges </a:t>
            </a:r>
            <a:r>
              <a:rPr lang="en-US" altLang="en-US" sz="1600" dirty="0">
                <a:sym typeface="Verdana" charset="0"/>
              </a:rPr>
              <a:t>and </a:t>
            </a:r>
            <a:r>
              <a:rPr lang="en-US" altLang="en-US" sz="1600" dirty="0" smtClean="0">
                <a:sym typeface="Verdana" charset="0"/>
              </a:rPr>
              <a:t>permissions</a:t>
            </a:r>
            <a:endParaRPr lang="en-US" altLang="en-US" sz="1600" dirty="0">
              <a:sym typeface="Verdana" charset="0"/>
            </a:endParaRPr>
          </a:p>
          <a:p>
            <a:pPr marL="458788" indent="0" eaLnBrk="1" hangingPunct="1">
              <a:buFont typeface="Verdana" charset="0"/>
              <a:buNone/>
              <a:defRPr/>
            </a:pPr>
            <a:r>
              <a:rPr lang="en-US" altLang="en-US" sz="1400" dirty="0">
                <a:sym typeface="Verdana" charset="0"/>
                <a:hlinkClick r:id="rId6"/>
              </a:rPr>
              <a:t>ftp://</a:t>
            </a:r>
            <a:r>
              <a:rPr lang="en-US" altLang="en-US" sz="1400" dirty="0" smtClean="0">
                <a:sym typeface="Verdana" charset="0"/>
                <a:hlinkClick r:id="rId6"/>
              </a:rPr>
              <a:t>ftp.pwg.org/pub/pwg/ids/wd/wd-ids-iaa10-20150201.pdf</a:t>
            </a:r>
            <a:r>
              <a:rPr lang="en-US" altLang="en-US" sz="1400" dirty="0">
                <a:sym typeface="Verdana" charset="0"/>
              </a:rPr>
              <a:t> </a:t>
            </a:r>
            <a:endParaRPr lang="en-US" altLang="en-US" sz="1400" dirty="0" smtClean="0">
              <a:sym typeface="Verdana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19583E20-C8EE-404F-94D7-29D8A72BA1FA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75D7ABFE-B1D7-4F8A-9354-D1F2963E9D1E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229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29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2294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1229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Document Status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 rIns="132080"/>
          <a:lstStyle/>
          <a:p>
            <a:pPr marL="39688" indent="0" eaLnBrk="1" hangingPunct="1">
              <a:buFont typeface="Verdana" charset="0"/>
              <a:buNone/>
              <a:defRPr/>
            </a:pPr>
            <a:r>
              <a:rPr lang="en-US" altLang="en-US" dirty="0" smtClean="0">
                <a:sym typeface="Verdana" charset="0"/>
              </a:rPr>
              <a:t>Pending Documents</a:t>
            </a:r>
          </a:p>
          <a:p>
            <a:pPr marL="39688" indent="0" eaLnBrk="1" hangingPunct="1">
              <a:buFont typeface="Verdana" charset="0"/>
              <a:buNone/>
              <a:defRPr/>
            </a:pPr>
            <a:endParaRPr lang="en-US" altLang="en-US" dirty="0" smtClean="0">
              <a:sym typeface="Verdana" charset="0"/>
            </a:endParaRP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sz="1800" dirty="0" smtClean="0">
                <a:sym typeface="Verdana" charset="0"/>
              </a:rPr>
              <a:t>IDS Health Remediation </a:t>
            </a:r>
            <a:r>
              <a:rPr lang="en-US" altLang="en-US" sz="1800" dirty="0">
                <a:sym typeface="Verdana" charset="0"/>
              </a:rPr>
              <a:t>(Interim)</a:t>
            </a:r>
          </a:p>
          <a:p>
            <a:pPr marL="458788" indent="0" eaLnBrk="1" hangingPunct="1">
              <a:buFont typeface="Verdana" charset="0"/>
              <a:buNone/>
              <a:defRPr/>
            </a:pPr>
            <a:r>
              <a:rPr lang="en-US" altLang="en-US" sz="1600" dirty="0">
                <a:sym typeface="Verdana" charset="0"/>
                <a:hlinkClick r:id="rId3"/>
              </a:rPr>
              <a:t>ftp://</a:t>
            </a:r>
            <a:r>
              <a:rPr lang="en-US" altLang="en-US" sz="1600" dirty="0" smtClean="0">
                <a:sym typeface="Verdana" charset="0"/>
                <a:hlinkClick r:id="rId3"/>
              </a:rPr>
              <a:t>ftp.pwg.org/pub/pwg/ids/wd/wd-ids-remediation10-20100930.pdf</a:t>
            </a:r>
            <a:r>
              <a:rPr lang="en-US" altLang="en-US" sz="1600" dirty="0" smtClean="0">
                <a:sym typeface="Verdana" charset="0"/>
              </a:rPr>
              <a:t> </a:t>
            </a:r>
          </a:p>
          <a:p>
            <a:pPr marL="458788" indent="0" eaLnBrk="1" hangingPunct="1">
              <a:buFont typeface="Verdana" charset="0"/>
              <a:buNone/>
              <a:defRPr/>
            </a:pPr>
            <a:endParaRPr lang="en-US" altLang="en-US" sz="1600" dirty="0" smtClean="0">
              <a:sym typeface="Verdana" charset="0"/>
            </a:endParaRPr>
          </a:p>
          <a:p>
            <a:pPr marL="458788" indent="0" eaLnBrk="1" hangingPunct="1">
              <a:buFont typeface="Verdana" charset="0"/>
              <a:buNone/>
              <a:defRPr/>
            </a:pPr>
            <a:endParaRPr lang="en-US" altLang="en-US" sz="1600" dirty="0" smtClean="0">
              <a:sym typeface="Verdana" charset="0"/>
            </a:endParaRPr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02AD5C94-584A-4057-BE1F-4A297B029CCD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8A50FB5F-7C7A-4477-BEAF-3620F67C7F72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Common Criteria Update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3C232BE3-C09D-4AA8-A052-40FC77AC6C9B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410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NIAP/IPA “Standard Protection Profile” draft 0.9.1</a:t>
            </a:r>
          </a:p>
          <a:p>
            <a:pPr lvl="1" eaLnBrk="1" hangingPunct="1"/>
            <a:r>
              <a:rPr lang="en-US" altLang="en-US" smtClean="0"/>
              <a:t>A major and largely complete SPP draft was posted January 16</a:t>
            </a:r>
          </a:p>
          <a:p>
            <a:pPr lvl="1" eaLnBrk="1" hangingPunct="1"/>
            <a:r>
              <a:rPr lang="en-US" altLang="en-US" smtClean="0"/>
              <a:t>Most of the changes are to cut NIAP SWFDE requirements and paste some FDE EE and AA cPP requirements.</a:t>
            </a:r>
          </a:p>
          <a:p>
            <a:pPr lvl="1" eaLnBrk="1" hangingPunct="1"/>
            <a:r>
              <a:rPr lang="en-US" altLang="en-US" smtClean="0"/>
              <a:t>There were also some restructuring and corrections following a somewhat prematurely convened NIAP Consistency Review.</a:t>
            </a:r>
          </a:p>
          <a:p>
            <a:pPr lvl="1" eaLnBrk="1" hangingPunct="1"/>
            <a:r>
              <a:rPr lang="en-US" altLang="en-US" smtClean="0">
                <a:hlinkClick r:id="rId3"/>
              </a:rPr>
              <a:t>https://ccusersforum.onlyoffice.com/products/files/doceditor.aspx?fileid=4164532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A two week industry comment period was announced. Deadline for comments: January 30. </a:t>
            </a:r>
            <a:r>
              <a:rPr lang="en-US" altLang="en-US" smtClean="0">
                <a:hlinkClick r:id="rId4"/>
              </a:rPr>
              <a:t>https://ccusersforum.onlyoffice.com/products/projects/messages.aspx?prjID=239468&amp;id=280691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505385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BBD68F44-9C1F-4197-B52F-49E7932069BE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512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126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Common Criteria Update (2)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448512C4-4A09-48CD-8827-070B8CAF8CEF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512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Meetings</a:t>
            </a:r>
          </a:p>
          <a:p>
            <a:pPr lvl="1" eaLnBrk="1" hangingPunct="1"/>
            <a:r>
              <a:rPr lang="en-US" altLang="en-US" smtClean="0"/>
              <a:t>NIAP held a TC teleconference on January 21 to walk through the draft</a:t>
            </a:r>
          </a:p>
          <a:p>
            <a:pPr lvl="1" eaLnBrk="1" hangingPunct="1"/>
            <a:r>
              <a:rPr lang="en-US" altLang="en-US" smtClean="0"/>
              <a:t>IPA held a similar teleconference in Japan on January 22</a:t>
            </a:r>
          </a:p>
          <a:p>
            <a:pPr lvl="1" eaLnBrk="1" hangingPunct="1"/>
            <a:r>
              <a:rPr lang="en-US" altLang="en-US" smtClean="0"/>
              <a:t>Five two-hour TC teleconferences were scheduled last week. Summaries of each are posted as comments to the teleconference announcement: </a:t>
            </a:r>
            <a:r>
              <a:rPr lang="en-US" altLang="en-US" smtClean="0">
                <a:hlinkClick r:id="rId3"/>
              </a:rPr>
              <a:t>https://ccusersforum.onlyoffice.com/products/projects/messages.aspx?prjID=239468&amp;id=280920#comments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96582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7E730A3E-B448-4B46-B8F7-F911C745CB40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6147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9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150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Common Criteria Update (3)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4FAAAFC1-37C5-4890-B5D6-291C6D69D77C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615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Comments</a:t>
            </a:r>
          </a:p>
          <a:p>
            <a:pPr lvl="1" eaLnBrk="1" hangingPunct="1"/>
            <a:r>
              <a:rPr lang="en-US" altLang="en-US" smtClean="0"/>
              <a:t>More than 250 comments were posted in the past two weeks.</a:t>
            </a:r>
          </a:p>
          <a:p>
            <a:pPr lvl="1" eaLnBrk="1" hangingPunct="1"/>
            <a:r>
              <a:rPr lang="en-US" altLang="en-US" smtClean="0"/>
              <a:t>About 75 comments were still open from draft 0.9 and earlier, so there are about 325 open comments (of 675 total).</a:t>
            </a:r>
          </a:p>
          <a:p>
            <a:pPr lvl="1" eaLnBrk="1" hangingPunct="1"/>
            <a:r>
              <a:rPr lang="en-US" altLang="en-US" smtClean="0"/>
              <a:t>There is a master list in this folder: </a:t>
            </a:r>
            <a:r>
              <a:rPr lang="en-US" altLang="en-US" smtClean="0">
                <a:hlinkClick r:id="rId3"/>
              </a:rPr>
              <a:t>https://ccusersforum.onlyoffice.com/products/projects/tmdocs.aspx?prjID=239468#1024761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28023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genda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da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Agenda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Pages>0</Pages>
  <Words>760</Words>
  <Characters>0</Characters>
  <Application>Microsoft Office PowerPoint</Application>
  <PresentationFormat>On-screen Show (4:3)</PresentationFormat>
  <Lines>0</Lines>
  <Paragraphs>148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Title</vt:lpstr>
      <vt:lpstr>Bullet Slide</vt:lpstr>
      <vt:lpstr>Agenda Slide</vt:lpstr>
      <vt:lpstr>Diagram Slide</vt:lpstr>
      <vt:lpstr>2-Column Slide</vt:lpstr>
      <vt:lpstr>Imaging Device Security</vt:lpstr>
      <vt:lpstr>Agenda</vt:lpstr>
      <vt:lpstr>Intellectual Property Policy</vt:lpstr>
      <vt:lpstr>Officers</vt:lpstr>
      <vt:lpstr>Document Status</vt:lpstr>
      <vt:lpstr>Document Status</vt:lpstr>
      <vt:lpstr>Common Criteria Update</vt:lpstr>
      <vt:lpstr>Common Criteria Update (2)</vt:lpstr>
      <vt:lpstr>Common Criteria Update (3)</vt:lpstr>
      <vt:lpstr>Common Criteria Update (4)</vt:lpstr>
      <vt:lpstr>Document Review</vt:lpstr>
      <vt:lpstr>Future Activities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Joe Murdock</cp:lastModifiedBy>
  <cp:revision>154</cp:revision>
  <dcterms:modified xsi:type="dcterms:W3CDTF">2015-02-03T14:38:49Z</dcterms:modified>
</cp:coreProperties>
</file>