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652" r:id="rId4"/>
  </p:sldMasterIdLst>
  <p:notesMasterIdLst>
    <p:notesMasterId r:id="rId13"/>
  </p:notesMasterIdLst>
  <p:sldIdLst>
    <p:sldId id="309" r:id="rId5"/>
    <p:sldId id="310" r:id="rId6"/>
    <p:sldId id="312" r:id="rId7"/>
    <p:sldId id="329" r:id="rId8"/>
    <p:sldId id="326" r:id="rId9"/>
    <p:sldId id="330" r:id="rId10"/>
    <p:sldId id="327" r:id="rId11"/>
    <p:sldId id="32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panose="020B0604020202020204" pitchFamily="34" charset="0"/>
        <a:ea typeface="+mn-ea"/>
        <a:cs typeface="ヒラギノ角ゴ ProN W3" charset="0"/>
        <a:sym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fld id="{D6018216-89F5-4357-98A7-7CD494D7DCA5}" type="datetimeFigureOut">
              <a:rPr lang="en-US"/>
              <a:pPr>
                <a:defRPr/>
              </a:pPr>
              <a:t>1/26/2015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0EAF35-3E34-4B7D-8410-188F6C5130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667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D4DF9-BFE1-4D41-ACF1-5B8B281EA3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881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C22BF6-0727-4760-8C59-D7FA53466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80714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87700"/>
            <a:ext cx="2057400" cy="328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87700"/>
            <a:ext cx="6019800" cy="328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ED101-2356-49AF-9F37-E777E1BEB5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299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1F826-7A09-46D8-830A-48DE3145AB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07557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90DA4-8C18-4EA3-B069-A4BE1D43CE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752949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D7DC1F-FE0B-41EB-A0FB-4E9DB33FC1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182515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1E2C1B-701E-4D26-840C-CEDA5D36D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9934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01DB05-0370-4215-822C-3F38A16AAB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42048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65C5D5-F96F-4D59-A35F-D59A3B449E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29545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8E2D4-4EDE-42F3-AAEA-D86082A4DE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38002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700EF-E9BD-4CA1-827D-841CB6AF22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24418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58755-A9A0-4B24-9BD3-BA37EDF536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83020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75A47-6ADB-4C82-BAD3-CFB108913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58319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6BA577-E514-412D-BE95-6C213E00B4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27240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101D7F-74EF-4AC4-9F5C-B3CEDAFB72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84293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4BBF3-D0F1-4E63-8F68-B70D861917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3226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7A8A4B-6204-4861-AAE3-4EA120E549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047607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2A0D5F-C535-4C22-8ED1-A47BDE269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1691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F3A14-BF2B-44E4-98E6-5C7DFBABD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423308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07B3B-0D79-47BB-9E16-2B74231022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450626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FD717-9D39-4DCC-A5A5-9058B5F916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437222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1C6530-75A0-4004-B505-EB385767F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7022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C14599-7EF7-46B4-B11A-5C80F68601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3467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E01894-4E26-40BD-8472-8200081378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7014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B7FE7-6655-46AF-BAF7-AE8BAB9410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012792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918FF-5D62-42F0-928A-C08DD84B9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14090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038"/>
            <a:ext cx="2057400" cy="6080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6019800" cy="60801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A7D65-62B3-499C-955B-EDA6A010C1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082130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63F2AD-AF9C-41D8-B5A9-1F5CAC2E59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94199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C3968-28FA-4689-AE6B-611D09880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9700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568AA-7E80-44FB-BC25-8DF16D70B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589950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9190D-C890-42B0-A4D5-8F9015A4E1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778377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0D0D2A-A197-4934-A6C1-6EC13779AA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04483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071FB-53A9-4862-A7FE-8FAC955930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75383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445000"/>
            <a:ext cx="4038600" cy="203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E19468-CF75-4AB6-85E7-D7EDA35E50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894561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C94EF-693F-4C86-8ED0-B3E2B7E6C3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9102779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8BE9A-3B73-47D7-8975-E981775FEC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37051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37A9E-C07B-465A-B213-76A8FE625B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3266346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582FE-D2D5-4DD0-BF97-F30707D72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306430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6038"/>
            <a:ext cx="20320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038"/>
            <a:ext cx="59436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470709-1DC2-464B-B136-369110E324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92497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84FBB-20DE-4DE5-9CDA-A1EAE063A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55430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B69D4-198A-417F-9A1C-B3488A8643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439308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E3C3C-C432-462F-BA77-FD8D866EBD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309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D98FF-5D42-4716-BC48-5A21711A4D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64417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93286-0ED0-4D35-92F7-A8E36CAAF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64034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2FF49647-0CB9-4464-8650-8FE39447EE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87700"/>
            <a:ext cx="8229600" cy="127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445000"/>
            <a:ext cx="8229600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anose="020B060403050404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63500" indent="-63500" algn="l" rtl="0" eaLnBrk="0" fontAlgn="base" hangingPunct="0">
        <a:spcBef>
          <a:spcPts val="5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63500" indent="-63500" algn="l" rtl="0" eaLnBrk="0" fontAlgn="base" hangingPunct="0">
        <a:spcBef>
          <a:spcPts val="6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63500" indent="-63500" algn="l" rtl="0" eaLnBrk="0" fontAlgn="base" hangingPunct="0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5207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4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5F98FD2C-72B7-416E-BBA4-52FF477860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anose="020B060403050404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Copyright © 2014 The Printer Working Group. All rights reserved.</a:t>
            </a:r>
          </a:p>
        </p:txBody>
      </p:sp>
      <p:sp>
        <p:nvSpPr>
          <p:cNvPr id="4100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A05083DE-E8F2-4736-B143-49E32D443C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826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826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398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97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542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2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 anchor="ctr"/>
          <a:lstStyle>
            <a:lvl1pPr marL="39688">
              <a:defRPr sz="1200">
                <a:solidFill>
                  <a:schemeClr val="tx1"/>
                </a:solidFill>
                <a:latin typeface="Arial" charset="0"/>
              </a:defRPr>
            </a:lvl1pPr>
            <a:lvl2pPr>
              <a:defRPr sz="1200">
                <a:solidFill>
                  <a:schemeClr val="tx1"/>
                </a:solidFill>
                <a:latin typeface="Arial" charset="0"/>
              </a:defRPr>
            </a:lvl2pPr>
            <a:lvl3pPr>
              <a:defRPr sz="1200">
                <a:solidFill>
                  <a:schemeClr val="tx1"/>
                </a:solidFill>
                <a:latin typeface="Arial" charset="0"/>
              </a:defRPr>
            </a:lvl3pPr>
            <a:lvl4pPr>
              <a:defRPr sz="1200">
                <a:solidFill>
                  <a:schemeClr val="tx1"/>
                </a:solidFill>
                <a:latin typeface="Arial" charset="0"/>
              </a:defRPr>
            </a:lvl4pPr>
            <a:lvl5pPr>
              <a:defRPr sz="1200"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1100" dirty="0" smtClean="0">
                <a:solidFill>
                  <a:srgbClr val="FFFFFF"/>
                </a:solidFill>
                <a:cs typeface="Arial" charset="0"/>
                <a:sym typeface="Arial" charset="0"/>
              </a:rPr>
              <a:t>Copyright © 2013 The Printer Working Group. All rights reserved.</a:t>
            </a:r>
          </a:p>
        </p:txBody>
      </p:sp>
      <p:sp>
        <p:nvSpPr>
          <p:cNvPr id="5124" name="Rectangle 3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  <a:lvl2pPr marL="742950" indent="-28575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2pPr>
            <a:lvl3pPr marL="11430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3pPr>
            <a:lvl4pPr marL="16002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4pPr>
            <a:lvl5pPr marL="2057400" indent="-228600" eaLnBrk="0" hangingPunct="0"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FFFFFF"/>
                </a:solidFill>
                <a:cs typeface="Arial" panose="020B0604020202020204" pitchFamily="34" charset="0"/>
              </a:defRPr>
            </a:lvl1pPr>
          </a:lstStyle>
          <a:p>
            <a:fld id="{7E6FBFED-FD37-49E9-9810-260F69D62A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4104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Verdana" panose="020B060403050404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hf hdr="0" ftr="0" dt="0"/>
  <p:txStyles>
    <p:titleStyle>
      <a:lvl1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2pPr>
      <a:lvl3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3pPr>
      <a:lvl4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4pPr>
      <a:lvl5pPr marL="39688"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anose="020B0604030504040204" pitchFamily="34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31838" indent="-285750" algn="l" rtl="0" eaLnBrk="0" fontAlgn="base" hangingPunct="0">
        <a:spcBef>
          <a:spcPts val="5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3188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Verdana" panose="020B0604030504040204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5890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46288" indent="-228600" algn="l" rtl="0" eaLnBrk="0" fontAlgn="base" hangingPunct="0">
        <a:spcBef>
          <a:spcPts val="400"/>
        </a:spcBef>
        <a:spcAft>
          <a:spcPct val="0"/>
        </a:spcAft>
        <a:buSzPct val="100000"/>
        <a:buFont typeface="Verdana" panose="020B0604030504040204" pitchFamily="34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C7DECE-DE37-42A2-B665-59FD9F1735F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3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5125" name="Rectangle 3"/>
          <p:cNvSpPr>
            <a:spLocks/>
          </p:cNvSpPr>
          <p:nvPr/>
        </p:nvSpPr>
        <p:spPr bwMode="auto">
          <a:xfrm>
            <a:off x="419100" y="2565400"/>
            <a:ext cx="5911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40" bIns="0">
            <a:spAutoFit/>
          </a:bodyPr>
          <a:lstStyle>
            <a:lvl1pPr marL="39688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3600">
                <a:solidFill>
                  <a:srgbClr val="4B5AA8"/>
                </a:solidFill>
                <a:latin typeface="Arial Bold" panose="020B0704020202020204" pitchFamily="34" charset="0"/>
                <a:cs typeface="Arial Bold" panose="020B0704020202020204" pitchFamily="34" charset="0"/>
                <a:sym typeface="Arial Bold" panose="020B0704020202020204" pitchFamily="34" charset="0"/>
              </a:rPr>
              <a:t>The Printer Working Group</a:t>
            </a:r>
          </a:p>
        </p:txBody>
      </p:sp>
      <p:pic>
        <p:nvPicPr>
          <p:cNvPr id="512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1905000" cy="206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7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dirty="0" smtClean="0"/>
              <a:t>PWG Plenary Status Report</a:t>
            </a:r>
            <a:br>
              <a:rPr lang="en-US" altLang="en-US" dirty="0" smtClean="0"/>
            </a:br>
            <a:r>
              <a:rPr lang="en-US" altLang="en-US" dirty="0" smtClean="0"/>
              <a:t>IDS Working Group</a:t>
            </a:r>
          </a:p>
        </p:txBody>
      </p:sp>
      <p:sp>
        <p:nvSpPr>
          <p:cNvPr id="512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AEE2E908-973F-4F75-8EFF-A1E4B0E9EBF4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</a:pPr>
              <a:t>1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3C938F1C-0D6A-4AB0-8FC4-92623D2A932D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4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615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Purpose of the effort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8C8EA9C-966B-4697-9C9E-C804CB3DA18F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5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IDS is investigating and defining standards for addressing general security attributes for imaging devices and services.  Our general goals are to:</a:t>
            </a:r>
          </a:p>
          <a:p>
            <a:pPr lvl="1" eaLnBrk="1" hangingPunct="1"/>
            <a:r>
              <a:rPr lang="en-US" altLang="en-US" smtClean="0"/>
              <a:t>Define standard metrics and protocol bindings to assess the health of Hardcopy Devices to gauge if they should be granted access to a network.</a:t>
            </a:r>
          </a:p>
          <a:p>
            <a:pPr lvl="1" eaLnBrk="1" hangingPunct="1"/>
            <a:r>
              <a:rPr lang="en-US" altLang="en-US" smtClean="0"/>
              <a:t>Define a set of standards and recommendations for providing the credentials and information required to provide secure access to Imaging Devices, Services and Clients in a global workspace.</a:t>
            </a:r>
          </a:p>
          <a:p>
            <a:pPr lvl="1" eaLnBrk="1" hangingPunct="1"/>
            <a:r>
              <a:rPr lang="en-US" altLang="en-US" smtClean="0"/>
              <a:t>Provide a general security model for other PWG standards to reference</a:t>
            </a:r>
          </a:p>
          <a:p>
            <a:pPr eaLnBrk="1" hangingPunct="1"/>
            <a:r>
              <a:rPr lang="en-US" altLang="en-US" smtClean="0"/>
              <a:t>IDS is also providing a path for vendors to review and contribute to the definition of new Common Criteria MFP Protection Profiles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F150F81-DABB-4F3D-A7E3-30867EB31C1F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17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Officers</a:t>
            </a:r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E3198820-D290-400A-9638-71D2B73354E3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20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Joe Murdock (Sharp Labs)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Vice-Chair: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Secretary: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Document Editors: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Ira McDonald (High North): HCD-TNC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r>
              <a:rPr lang="en-US" altLang="en-US" dirty="0" smtClean="0">
                <a:sym typeface="Verdana" charset="0"/>
              </a:rPr>
              <a:t>                                            IDS-Model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Joe Murdock (Sharp Labs):  IDS-Model</a:t>
            </a:r>
          </a:p>
          <a:p>
            <a:pPr marL="496888" lvl="1" indent="0" eaLnBrk="1" hangingPunct="1">
              <a:buFont typeface="Verdana" charset="0"/>
              <a:buNone/>
              <a:defRPr/>
            </a:pPr>
            <a:r>
              <a:rPr lang="en-US" altLang="en-US" dirty="0" smtClean="0">
                <a:sym typeface="Verdana" charset="0"/>
              </a:rPr>
              <a:t>                                            IDS-IAA</a:t>
            </a:r>
          </a:p>
          <a:p>
            <a:pPr marL="782638"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Alan Sukert (Xerox): 	     IDS-IAA</a:t>
            </a:r>
            <a:endParaRPr lang="en-US" altLang="en-US" dirty="0">
              <a:sym typeface="Verdana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A0670625-8C25-4DDB-A517-EF30000BB331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Approved Candidate Standards</a:t>
            </a:r>
          </a:p>
        </p:txBody>
      </p:sp>
      <p:sp>
        <p:nvSpPr>
          <p:cNvPr id="820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defRPr/>
            </a:pPr>
            <a:r>
              <a:rPr lang="en-US" altLang="en-US" dirty="0" smtClean="0"/>
              <a:t>PWG 5110.1-2014</a:t>
            </a:r>
          </a:p>
          <a:p>
            <a:pPr lvl="1" eaLnBrk="1" hangingPunct="1">
              <a:defRPr/>
            </a:pPr>
            <a:r>
              <a:rPr lang="en-US" altLang="en-US" dirty="0" smtClean="0"/>
              <a:t>HCD-Attributes</a:t>
            </a:r>
          </a:p>
          <a:p>
            <a:pPr eaLnBrk="1" hangingPunct="1">
              <a:defRPr/>
            </a:pPr>
            <a:r>
              <a:rPr lang="en-US" altLang="en-US" dirty="0" smtClean="0"/>
              <a:t>PWG 5110.2-2013</a:t>
            </a:r>
          </a:p>
          <a:p>
            <a:pPr lvl="1" eaLnBrk="1" hangingPunct="1">
              <a:defRPr/>
            </a:pPr>
            <a:r>
              <a:rPr lang="en-US" altLang="en-US" dirty="0" smtClean="0"/>
              <a:t>HCD-NAP</a:t>
            </a:r>
          </a:p>
          <a:p>
            <a:pPr eaLnBrk="1" hangingPunct="1">
              <a:defRPr/>
            </a:pPr>
            <a:r>
              <a:rPr lang="en-US" altLang="en-US" dirty="0" smtClean="0"/>
              <a:t>PWG 5110.3-2013</a:t>
            </a:r>
          </a:p>
          <a:p>
            <a:pPr lvl="1" eaLnBrk="1" hangingPunct="1">
              <a:defRPr/>
            </a:pPr>
            <a:r>
              <a:rPr lang="en-US" altLang="en-US" dirty="0" smtClean="0"/>
              <a:t>PWG-LOG Common Log</a:t>
            </a:r>
          </a:p>
          <a:p>
            <a:pPr marL="39688" indent="0" eaLnBrk="1" hangingPunct="1">
              <a:buFont typeface="Verdana" panose="020B0604030504040204" pitchFamily="34" charset="0"/>
              <a:buNone/>
              <a:defRPr/>
            </a:pPr>
            <a:endParaRPr lang="en-US" altLang="en-US" dirty="0" smtClean="0"/>
          </a:p>
        </p:txBody>
      </p:sp>
      <p:sp>
        <p:nvSpPr>
          <p:cNvPr id="8201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C481B991-C079-4DE6-81AD-E4971CA52C7F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84BA81D4-A27F-42D7-A530-07029EB64B80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9223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Current Document Status</a:t>
            </a:r>
          </a:p>
        </p:txBody>
      </p:sp>
      <p:sp>
        <p:nvSpPr>
          <p:cNvPr id="922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191000"/>
          </a:xfrm>
        </p:spPr>
        <p:txBody>
          <a:bodyPr rIns="132080"/>
          <a:lstStyle/>
          <a:p>
            <a:pPr eaLnBrk="1" hangingPunct="1"/>
            <a:r>
              <a:rPr lang="en-US" altLang="en-US" sz="2400" dirty="0" smtClean="0"/>
              <a:t>Updated </a:t>
            </a:r>
            <a:r>
              <a:rPr lang="en-US" altLang="en-US" sz="2400" dirty="0"/>
              <a:t>IDS </a:t>
            </a:r>
            <a:r>
              <a:rPr lang="en-US" altLang="en-US" sz="2400" dirty="0" smtClean="0"/>
              <a:t>Charter approved</a:t>
            </a:r>
            <a:endParaRPr lang="en-US" altLang="en-US" sz="2400" dirty="0"/>
          </a:p>
          <a:p>
            <a:pPr eaLnBrk="1" hangingPunct="1"/>
            <a:r>
              <a:rPr lang="en-US" altLang="en-US" dirty="0" smtClean="0"/>
              <a:t>HCD-TNC Binding Document</a:t>
            </a:r>
          </a:p>
          <a:p>
            <a:pPr lvl="1" eaLnBrk="1" hangingPunct="1"/>
            <a:r>
              <a:rPr lang="en-US" altLang="en-US" dirty="0" smtClean="0"/>
              <a:t>Reopened for revision to use TNC “batch” headers</a:t>
            </a:r>
          </a:p>
          <a:p>
            <a:pPr lvl="1" eaLnBrk="1" hangingPunct="1"/>
            <a:r>
              <a:rPr lang="en-US" altLang="en-US" dirty="0" smtClean="0"/>
              <a:t>Prototype draft completion date Q2, 2015</a:t>
            </a:r>
          </a:p>
          <a:p>
            <a:pPr eaLnBrk="1" hangingPunct="1"/>
            <a:r>
              <a:rPr lang="en-US" altLang="en-US" dirty="0" smtClean="0"/>
              <a:t>IDS-Model Common Requirements</a:t>
            </a:r>
          </a:p>
          <a:p>
            <a:pPr lvl="1" eaLnBrk="1" hangingPunct="1"/>
            <a:r>
              <a:rPr lang="en-US" altLang="en-US" dirty="0" smtClean="0"/>
              <a:t>Define core IDS security model and integrate into SM3</a:t>
            </a:r>
          </a:p>
          <a:p>
            <a:pPr lvl="2" eaLnBrk="1" hangingPunct="1"/>
            <a:r>
              <a:rPr lang="en-US" altLang="en-US" dirty="0" smtClean="0"/>
              <a:t>Security Actors, Objects, Roles and Types</a:t>
            </a:r>
          </a:p>
          <a:p>
            <a:pPr lvl="2" eaLnBrk="1" hangingPunct="1"/>
            <a:r>
              <a:rPr lang="en-US" altLang="en-US" dirty="0" smtClean="0"/>
              <a:t>Security Ticket XML Schema</a:t>
            </a:r>
          </a:p>
          <a:p>
            <a:pPr lvl="2" eaLnBrk="1" hangingPunct="1"/>
            <a:r>
              <a:rPr lang="en-US" altLang="en-US" dirty="0" smtClean="0"/>
              <a:t>Security operations (WSDL)</a:t>
            </a:r>
          </a:p>
          <a:p>
            <a:pPr lvl="1" eaLnBrk="1" hangingPunct="1"/>
            <a:r>
              <a:rPr lang="en-US" altLang="en-US" dirty="0" smtClean="0"/>
              <a:t>Prototype draft completion date Q2, 2015</a:t>
            </a:r>
          </a:p>
          <a:p>
            <a:pPr eaLnBrk="1" hangingPunct="1"/>
            <a:r>
              <a:rPr lang="en-US" altLang="en-US" dirty="0" smtClean="0"/>
              <a:t>IDS-IAA specification – phase 1</a:t>
            </a:r>
          </a:p>
          <a:p>
            <a:pPr lvl="1" eaLnBrk="1" hangingPunct="1"/>
            <a:r>
              <a:rPr lang="en-US" altLang="en-US" dirty="0" smtClean="0"/>
              <a:t>Phase 1 – Initial version to address Actor and Object privileges and permissions</a:t>
            </a:r>
          </a:p>
          <a:p>
            <a:pPr lvl="1" eaLnBrk="1" hangingPunct="1"/>
            <a:r>
              <a:rPr lang="en-US" altLang="en-US" dirty="0" smtClean="0"/>
              <a:t>Prototype draft completion date Q3, 2015</a:t>
            </a: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B13CEA16-DCBB-47CF-A6EA-B1BB3309E7DC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6837C251-4CAD-44AE-B5EF-51F3374BD023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10247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Pending Documents</a:t>
            </a:r>
          </a:p>
        </p:txBody>
      </p:sp>
      <p:sp>
        <p:nvSpPr>
          <p:cNvPr id="922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1910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altLang="en-US" dirty="0" smtClean="0"/>
              <a:t>IDS Health Remediation</a:t>
            </a:r>
          </a:p>
          <a:p>
            <a:pPr lvl="1" eaLnBrk="1" hangingPunct="1">
              <a:defRPr/>
            </a:pPr>
            <a:r>
              <a:rPr lang="en-US" altLang="en-US" dirty="0" smtClean="0"/>
              <a:t>Prototype draft completion TBD</a:t>
            </a:r>
          </a:p>
          <a:p>
            <a:pPr marL="39688" indent="0" eaLnBrk="1" hangingPunct="1">
              <a:buFont typeface="Verdana" panose="020B0604030504040204" pitchFamily="34" charset="0"/>
              <a:buNone/>
              <a:defRPr/>
            </a:pPr>
            <a:endParaRPr lang="en-US" altLang="en-US" dirty="0" smtClean="0"/>
          </a:p>
        </p:txBody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DEFB6E88-3949-4542-AB04-0031CF60FA52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D122FFAB-2F3D-4EBF-854F-7E47215F5026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All rights reserved.</a:t>
            </a:r>
          </a:p>
        </p:txBody>
      </p:sp>
      <p:sp>
        <p:nvSpPr>
          <p:cNvPr id="11271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Next Steps</a:t>
            </a:r>
          </a:p>
        </p:txBody>
      </p:sp>
      <p:sp>
        <p:nvSpPr>
          <p:cNvPr id="112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0225" y="1295400"/>
            <a:ext cx="8229600" cy="5029200"/>
          </a:xfrm>
        </p:spPr>
        <p:txBody>
          <a:bodyPr rIns="132080"/>
          <a:lstStyle/>
          <a:p>
            <a:pPr eaLnBrk="1" hangingPunct="1">
              <a:defRPr/>
            </a:pPr>
            <a:r>
              <a:rPr lang="en-US" altLang="en-US" sz="1800" dirty="0" smtClean="0"/>
              <a:t>IDS TNC Binding</a:t>
            </a:r>
          </a:p>
          <a:p>
            <a:pPr marL="782638" lvl="2" indent="-342900" eaLnBrk="1" hangingPunct="1">
              <a:defRPr/>
            </a:pPr>
            <a:r>
              <a:rPr lang="en-US" altLang="en-US" dirty="0"/>
              <a:t>Reopened for revision to use TNC “batch” headers</a:t>
            </a:r>
          </a:p>
          <a:p>
            <a:pPr eaLnBrk="1" hangingPunct="1">
              <a:defRPr/>
            </a:pPr>
            <a:r>
              <a:rPr lang="en-US" altLang="en-US" sz="1800" dirty="0" smtClean="0"/>
              <a:t>IDS Model specification</a:t>
            </a:r>
          </a:p>
          <a:p>
            <a:pPr lvl="1" eaLnBrk="1" hangingPunct="1">
              <a:defRPr/>
            </a:pPr>
            <a:r>
              <a:rPr lang="en-US" altLang="en-US" sz="1400" dirty="0" smtClean="0"/>
              <a:t>Finalize Actor and Object roles</a:t>
            </a:r>
          </a:p>
          <a:p>
            <a:pPr lvl="1" eaLnBrk="1" hangingPunct="1">
              <a:defRPr/>
            </a:pPr>
            <a:r>
              <a:rPr lang="en-US" altLang="en-US" sz="1400" dirty="0" smtClean="0"/>
              <a:t>Complete documentation of Security Ticket top-level elements</a:t>
            </a:r>
          </a:p>
          <a:p>
            <a:pPr eaLnBrk="1" hangingPunct="1">
              <a:defRPr/>
            </a:pPr>
            <a:r>
              <a:rPr lang="en-US" altLang="en-US" sz="1800" dirty="0" smtClean="0"/>
              <a:t>IDS Identification, Authentication and Authorization specification</a:t>
            </a:r>
          </a:p>
          <a:p>
            <a:pPr lvl="1" eaLnBrk="1" hangingPunct="1">
              <a:defRPr/>
            </a:pPr>
            <a:r>
              <a:rPr lang="en-US" altLang="en-US" dirty="0" smtClean="0"/>
              <a:t>Phase 1 - Definition of core set of Policy Attributes</a:t>
            </a:r>
          </a:p>
          <a:p>
            <a:pPr lvl="2" eaLnBrk="1" hangingPunct="1">
              <a:defRPr/>
            </a:pPr>
            <a:r>
              <a:rPr lang="en-US" altLang="en-US" dirty="0" smtClean="0"/>
              <a:t>Access control values </a:t>
            </a:r>
          </a:p>
          <a:p>
            <a:pPr eaLnBrk="1" hangingPunct="1">
              <a:defRPr/>
            </a:pPr>
            <a:r>
              <a:rPr lang="en-US" altLang="en-US" sz="1800" dirty="0" smtClean="0"/>
              <a:t>MFP Technical Community - monitor progress of Protection Profile work</a:t>
            </a:r>
          </a:p>
          <a:p>
            <a:pPr eaLnBrk="1" hangingPunct="1">
              <a:defRPr/>
            </a:pPr>
            <a:r>
              <a:rPr lang="en-US" altLang="en-US" sz="1800" dirty="0" smtClean="0"/>
              <a:t>Resume IDS Health Remediation</a:t>
            </a:r>
          </a:p>
          <a:p>
            <a:pPr eaLnBrk="1" hangingPunct="1">
              <a:defRPr/>
            </a:pPr>
            <a:endParaRPr lang="en-US" altLang="en-US" dirty="0" smtClean="0"/>
          </a:p>
          <a:p>
            <a:pPr marL="39688" indent="0" eaLnBrk="1" hangingPunct="1">
              <a:buFont typeface="Verdana" panose="020B0604030504040204" pitchFamily="34" charset="0"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0ED8CA1D-4471-4C4D-8498-E09650C80F09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7005154-6F2D-4D59-9E01-36B655341553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6100" y="127000"/>
            <a:ext cx="850900" cy="88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4B5A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27000" y="6661150"/>
            <a:ext cx="4445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 anchor="ctr"/>
          <a:lstStyle>
            <a:lvl1pPr marL="39688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Copyright © </a:t>
            </a:r>
            <a:r>
              <a:rPr lang="en-US" altLang="en-US" sz="11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2015 </a:t>
            </a:r>
            <a:r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The Printer Working Group. </a:t>
            </a:r>
            <a:r>
              <a:rPr lang="en-US" altLang="en-US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All rights reserved.</a:t>
            </a:r>
          </a:p>
        </p:txBody>
      </p:sp>
      <p:sp>
        <p:nvSpPr>
          <p:cNvPr id="1229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eaLnBrk="1" hangingPunct="1"/>
            <a:r>
              <a:rPr lang="en-US" altLang="en-US" smtClean="0"/>
              <a:t>Participation</a:t>
            </a:r>
          </a:p>
        </p:txBody>
      </p:sp>
      <p:sp>
        <p:nvSpPr>
          <p:cNvPr id="122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267200"/>
          </a:xfrm>
        </p:spPr>
        <p:txBody>
          <a:bodyPr rIns="132080"/>
          <a:lstStyle/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We welcome participation from PWG member companies and input from the user community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The group maintains a Web Page for IDS update</a:t>
            </a:r>
          </a:p>
          <a:p>
            <a:pPr lvl="1" eaLnBrk="1" hangingPunct="1">
              <a:buFont typeface="Verdana" charset="0"/>
              <a:buChar char="•"/>
              <a:defRPr/>
            </a:pPr>
            <a:r>
              <a:rPr lang="en-US" altLang="en-US" sz="1600" dirty="0" smtClean="0">
                <a:sym typeface="Verdana" charset="0"/>
              </a:rPr>
              <a:t>http://www.pwg.org/ids/index.html</a:t>
            </a: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To subscribe to the IDS mailing list, go to :</a:t>
            </a:r>
          </a:p>
          <a:p>
            <a:pPr lvl="1" eaLnBrk="1" hangingPunct="1">
              <a:buFont typeface="Verdana" charset="0"/>
              <a:buChar char="•"/>
              <a:defRPr/>
            </a:pPr>
            <a:r>
              <a:rPr lang="en-US" altLang="en-US" sz="1600" dirty="0" smtClean="0">
                <a:sym typeface="Verdana" charset="0"/>
              </a:rPr>
              <a:t>https://www.pwg.org/mailman/listinfo/ids </a:t>
            </a:r>
            <a:endParaRPr lang="en-US" altLang="en-US" dirty="0" smtClean="0">
              <a:sym typeface="Verdana" charset="0"/>
            </a:endParaRPr>
          </a:p>
          <a:p>
            <a:pPr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The group hold bi-weekly conference calls on Mondays at 11:00AM PST/2:00PM EST</a:t>
            </a:r>
          </a:p>
          <a:p>
            <a:pPr lvl="1" eaLnBrk="1" hangingPunct="1">
              <a:buFont typeface="Verdana" charset="0"/>
              <a:buChar char="•"/>
              <a:defRPr/>
            </a:pPr>
            <a:r>
              <a:rPr lang="en-US" altLang="en-US" dirty="0" smtClean="0">
                <a:sym typeface="Verdana" charset="0"/>
              </a:rPr>
              <a:t>Next </a:t>
            </a:r>
            <a:r>
              <a:rPr lang="en-US" altLang="en-US" smtClean="0">
                <a:sym typeface="Verdana" charset="0"/>
              </a:rPr>
              <a:t>teleconference February 16, </a:t>
            </a:r>
            <a:r>
              <a:rPr lang="en-US" altLang="en-US" dirty="0" smtClean="0">
                <a:sym typeface="Verdana" charset="0"/>
              </a:rPr>
              <a:t>2014</a:t>
            </a:r>
          </a:p>
          <a:p>
            <a:pPr marL="39688" indent="0" eaLnBrk="1" hangingPunct="1">
              <a:buFont typeface="Verdana" charset="0"/>
              <a:buNone/>
              <a:defRPr/>
            </a:pPr>
            <a:endParaRPr lang="en-US" altLang="en-US" dirty="0" smtClean="0">
              <a:sym typeface="Verdana" charset="0"/>
            </a:endParaRPr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8788400" y="6661150"/>
            <a:ext cx="1666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1pPr>
            <a:lvl2pPr marL="742950" indent="-285750" eaLnBrk="0" hangingPunct="0">
              <a:spcBef>
                <a:spcPts val="5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2pPr>
            <a:lvl3pPr marL="1143000" indent="-228600" eaLnBrk="0" hangingPunct="0">
              <a:spcBef>
                <a:spcPts val="600"/>
              </a:spcBef>
              <a:buSzPct val="100000"/>
              <a:buFont typeface="Verdana" panose="020B0604030504040204" pitchFamily="34" charset="0"/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3pPr>
            <a:lvl4pPr marL="16002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4pPr>
            <a:lvl5pPr marL="2057400" indent="-228600" eaLnBrk="0" hangingPunct="0">
              <a:spcBef>
                <a:spcPts val="400"/>
              </a:spcBef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SzPct val="100000"/>
              <a:buFont typeface="Verdana" panose="020B0604030504040204" pitchFamily="34" charset="0"/>
              <a:buChar char="•"/>
              <a:defRPr sz="1400">
                <a:solidFill>
                  <a:schemeClr val="tx1"/>
                </a:solidFill>
                <a:latin typeface="Verdana" panose="020B0604030504040204" pitchFamily="34" charset="0"/>
                <a:cs typeface="ヒラギノ角ゴ ProN W3" charset="0"/>
                <a:sym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fld id="{32BEC432-0D90-440D-90D1-913E4561EE08}" type="slidenum">
              <a:rPr lang="en-US" altLang="en-US" sz="11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algn="ctr"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Pages>0</Pages>
  <Words>517</Words>
  <Characters>0</Characters>
  <Application>Microsoft Office PowerPoint</Application>
  <PresentationFormat>On-screen Show (4:3)</PresentationFormat>
  <Lines>0</Lines>
  <Paragraphs>89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Title</vt:lpstr>
      <vt:lpstr>Bullet Slide</vt:lpstr>
      <vt:lpstr>Diagram Slide</vt:lpstr>
      <vt:lpstr>2-Column Slide</vt:lpstr>
      <vt:lpstr>PWG Plenary Status Report IDS Working Group</vt:lpstr>
      <vt:lpstr>Purpose of the effort</vt:lpstr>
      <vt:lpstr>Officers</vt:lpstr>
      <vt:lpstr>Approved Candidate Standards</vt:lpstr>
      <vt:lpstr>Current Document Status</vt:lpstr>
      <vt:lpstr>Pending Documents</vt:lpstr>
      <vt:lpstr>Next Steps</vt:lpstr>
      <vt:lpstr>Participation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Joe Murdock</cp:lastModifiedBy>
  <cp:revision>77</cp:revision>
  <dcterms:modified xsi:type="dcterms:W3CDTF">2015-01-26T19:26:05Z</dcterms:modified>
</cp:coreProperties>
</file>