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71" r:id="rId3"/>
    <p:sldId id="273" r:id="rId4"/>
    <p:sldId id="278" r:id="rId5"/>
    <p:sldId id="274" r:id="rId6"/>
    <p:sldId id="342" r:id="rId7"/>
    <p:sldId id="345" r:id="rId8"/>
    <p:sldId id="291" r:id="rId9"/>
    <p:sldId id="344" r:id="rId10"/>
    <p:sldId id="346" r:id="rId11"/>
    <p:sldId id="331" r:id="rId12"/>
    <p:sldId id="275" r:id="rId13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8" autoAdjust="0"/>
    <p:restoredTop sz="96060" autoAdjust="0"/>
  </p:normalViewPr>
  <p:slideViewPr>
    <p:cSldViewPr>
      <p:cViewPr>
        <p:scale>
          <a:sx n="100" d="100"/>
          <a:sy n="100" d="100"/>
        </p:scale>
        <p:origin x="-768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30205.pdf" TargetMode="External"/><Relationship Id="rId7" Type="http://schemas.openxmlformats.org/officeDocument/2006/relationships/hyperlink" Target="ftp://ftp.pwg.org/pub/pwg/ids/wd/wd-ids-remediation10-2010093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iaa10-20111005-rev.pdf" TargetMode="External"/><Relationship Id="rId5" Type="http://schemas.openxmlformats.org/officeDocument/2006/relationships/hyperlink" Target="ftp://ftp.pwg.org/pub/pwg/ids/wd/wd-ids-model10-20120803-rev.pdf" TargetMode="External"/><Relationship Id="rId4" Type="http://schemas.openxmlformats.org/officeDocument/2006/relationships/hyperlink" Target="ftp://ftp.pwg.org/pub/pwg/ids/wd/wd-ids-tnc10-20130205-rev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idsattributes10-20130401-5110.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ids-log10-20130401-5110.3.pdf" TargetMode="External"/><Relationship Id="rId4" Type="http://schemas.openxmlformats.org/officeDocument/2006/relationships/hyperlink" Target="ftp://ftp.pwg.org/pub/pwg/candidates/cs-ids-napsoh10-201300401-5110.2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May 17, 2013</a:t>
            </a:r>
          </a:p>
          <a:p>
            <a:pPr eaLnBrk="1" hangingPunct="1"/>
            <a:r>
              <a:rPr lang="en-US" dirty="0" smtClean="0"/>
              <a:t>Cupertino, </a:t>
            </a:r>
            <a:r>
              <a:rPr lang="en-US" dirty="0"/>
              <a:t>C</a:t>
            </a:r>
            <a:r>
              <a:rPr lang="en-US" dirty="0" smtClean="0"/>
              <a:t>A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r>
              <a:rPr lang="en-US" sz="2000" dirty="0" smtClean="0"/>
              <a:t>Alan Sukert (Xerox Corp)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</a:t>
            </a:r>
            <a:r>
              <a:rPr lang="en-US" sz="2800" dirty="0" smtClean="0"/>
              <a:t>Profile (PP) Status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95399"/>
            <a:ext cx="8229600" cy="52673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May 13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Face-to-Face Meeting</a:t>
            </a:r>
          </a:p>
          <a:p>
            <a:r>
              <a:rPr lang="en-US" sz="2000" dirty="0" smtClean="0"/>
              <a:t>Software Problem Definition approved except we still need to address three issues:</a:t>
            </a:r>
          </a:p>
          <a:p>
            <a:pPr lvl="1"/>
            <a:r>
              <a:rPr lang="en-US" sz="1800" dirty="0" smtClean="0"/>
              <a:t>Hard Disk Drive Data Overwrite</a:t>
            </a:r>
          </a:p>
          <a:p>
            <a:pPr lvl="1"/>
            <a:r>
              <a:rPr lang="en-US" sz="1800" dirty="0" smtClean="0"/>
              <a:t>Hard Disk Drive Data Protection when disk removed</a:t>
            </a:r>
            <a:endParaRPr lang="en-US" sz="1800" dirty="0"/>
          </a:p>
          <a:p>
            <a:pPr lvl="1"/>
            <a:r>
              <a:rPr lang="en-US" sz="1800" dirty="0"/>
              <a:t>Hard Disk Drive Data Protection </a:t>
            </a:r>
            <a:r>
              <a:rPr lang="en-US" sz="1800" dirty="0" smtClean="0"/>
              <a:t>for “decommissioning”</a:t>
            </a:r>
          </a:p>
          <a:p>
            <a:r>
              <a:rPr lang="en-US" sz="2000" dirty="0" smtClean="0"/>
              <a:t>Reviewed first draft of Security Functional Requirements (SFRs) text and associated Assurance Requirements for:</a:t>
            </a:r>
          </a:p>
          <a:p>
            <a:pPr lvl="1"/>
            <a:r>
              <a:rPr lang="en-US" sz="1800" dirty="0" smtClean="0"/>
              <a:t>Audit Log</a:t>
            </a:r>
          </a:p>
          <a:p>
            <a:pPr lvl="1"/>
            <a:r>
              <a:rPr lang="en-US" sz="1800" dirty="0" smtClean="0"/>
              <a:t>Protected Communications (“Trusted Channel” / “Trusted Path”) with the Device</a:t>
            </a:r>
          </a:p>
          <a:p>
            <a:pPr lvl="1"/>
            <a:r>
              <a:rPr lang="en-US" sz="1800" dirty="0" smtClean="0"/>
              <a:t>Access Control</a:t>
            </a:r>
          </a:p>
          <a:p>
            <a:pPr marL="457200" lvl="1" indent="0">
              <a:buNone/>
            </a:pPr>
            <a:r>
              <a:rPr lang="en-US" sz="1800" dirty="0" smtClean="0"/>
              <a:t>Are many issues still remaining to be resolved</a:t>
            </a:r>
          </a:p>
          <a:p>
            <a:r>
              <a:rPr lang="en-US" sz="2000" dirty="0"/>
              <a:t>Key next steps will be defining </a:t>
            </a:r>
            <a:r>
              <a:rPr lang="en-US" sz="2000" dirty="0" smtClean="0"/>
              <a:t>all the functional and assurance requirements and </a:t>
            </a:r>
            <a:r>
              <a:rPr lang="en-US" sz="2000" dirty="0"/>
              <a:t>agreeing on </a:t>
            </a:r>
            <a:r>
              <a:rPr lang="en-US" sz="2000" dirty="0" smtClean="0"/>
              <a:t>the proper “level </a:t>
            </a:r>
            <a:r>
              <a:rPr lang="en-US" sz="2000" dirty="0"/>
              <a:t>of granularity</a:t>
            </a:r>
            <a:r>
              <a:rPr lang="en-US" sz="2000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0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Future Activities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Resume Health Remediation specification</a:t>
            </a:r>
          </a:p>
          <a:p>
            <a:pPr lvl="1">
              <a:defRPr/>
            </a:pPr>
            <a:r>
              <a:rPr lang="en-US" sz="1400" dirty="0"/>
              <a:t>TCG TNC WG has expressed interest in health remediation</a:t>
            </a:r>
            <a:endParaRPr lang="en-US" sz="1400" dirty="0" smtClean="0"/>
          </a:p>
          <a:p>
            <a:pPr>
              <a:defRPr/>
            </a:pPr>
            <a:r>
              <a:rPr lang="en-US" sz="1800" dirty="0" smtClean="0"/>
              <a:t>Monitor </a:t>
            </a:r>
            <a:r>
              <a:rPr lang="en-US" sz="1800" dirty="0"/>
              <a:t>progress of MFP Technical </a:t>
            </a:r>
            <a:r>
              <a:rPr lang="en-US" sz="1800" dirty="0" smtClean="0"/>
              <a:t>Community </a:t>
            </a:r>
            <a:r>
              <a:rPr lang="en-US" sz="1800" dirty="0"/>
              <a:t>on Protection Profile </a:t>
            </a:r>
            <a:r>
              <a:rPr lang="en-US" sz="1800" dirty="0" smtClean="0"/>
              <a:t>work</a:t>
            </a:r>
          </a:p>
          <a:p>
            <a:pPr>
              <a:defRPr/>
            </a:pPr>
            <a:r>
              <a:rPr lang="en-US" sz="1800" dirty="0" smtClean="0"/>
              <a:t>Definition of core set of Policy Attributes</a:t>
            </a:r>
          </a:p>
          <a:p>
            <a:pPr lvl="1">
              <a:defRPr/>
            </a:pPr>
            <a:r>
              <a:rPr lang="en-US" sz="1400" dirty="0" smtClean="0"/>
              <a:t>Addition to IAA specification</a:t>
            </a:r>
          </a:p>
          <a:p>
            <a:pPr lvl="1">
              <a:defRPr/>
            </a:pPr>
            <a:r>
              <a:rPr lang="en-US" sz="1400" dirty="0"/>
              <a:t>Harmonize with TCG TNC </a:t>
            </a:r>
            <a:r>
              <a:rPr lang="en-US" sz="1400" dirty="0" smtClean="0"/>
              <a:t>specifications</a:t>
            </a:r>
          </a:p>
          <a:p>
            <a:pPr marL="742950" lvl="2" indent="-342900">
              <a:defRPr/>
            </a:pPr>
            <a:r>
              <a:rPr lang="en-US" sz="1400" dirty="0" smtClean="0"/>
              <a:t>Define access </a:t>
            </a:r>
            <a:r>
              <a:rPr lang="en-US" sz="1400" dirty="0"/>
              <a:t>control values </a:t>
            </a:r>
          </a:p>
          <a:p>
            <a:pPr>
              <a:defRPr/>
            </a:pPr>
            <a:r>
              <a:rPr lang="en-US" sz="1800" dirty="0" smtClean="0"/>
              <a:t>IDS model specification</a:t>
            </a:r>
          </a:p>
          <a:p>
            <a:pPr>
              <a:defRPr/>
            </a:pPr>
            <a:r>
              <a:rPr lang="en-US" sz="1800" dirty="0" smtClean="0"/>
              <a:t>IDS health remediation</a:t>
            </a:r>
            <a:endParaRPr lang="en-US" sz="18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17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39128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12</a:t>
            </a:fld>
            <a:endParaRPr lang="en-US" dirty="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Call June 10, </a:t>
            </a:r>
            <a:r>
              <a:rPr lang="en-US" sz="1600" dirty="0" smtClean="0"/>
              <a:t>2013</a:t>
            </a:r>
          </a:p>
          <a:p>
            <a:pPr lvl="1" eaLnBrk="1" hangingPunct="1"/>
            <a:r>
              <a:rPr lang="en-US" sz="1600" dirty="0" smtClean="0"/>
              <a:t>Next F2F August 6-8, 2013 in Camas WA (Hosted by Sharp)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05400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2400" dirty="0" smtClean="0"/>
              <a:t>1:00 – 1:05	</a:t>
            </a:r>
            <a:r>
              <a:rPr lang="en-US" sz="2400" dirty="0"/>
              <a:t>Introductions, Minute Taker, </a:t>
            </a:r>
            <a:endParaRPr lang="en-US" sz="2400" dirty="0" smtClean="0"/>
          </a:p>
          <a:p>
            <a:pPr lvl="1" eaLnBrk="1" hangingPunct="1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Agenda </a:t>
            </a:r>
            <a:r>
              <a:rPr lang="en-US" sz="2400" dirty="0"/>
              <a:t>Review</a:t>
            </a:r>
          </a:p>
          <a:p>
            <a:pPr lvl="1" eaLnBrk="1" hangingPunct="1">
              <a:buNone/>
            </a:pPr>
            <a:r>
              <a:rPr lang="en-US" sz="2400" dirty="0" smtClean="0"/>
              <a:t>1:05 </a:t>
            </a:r>
            <a:r>
              <a:rPr lang="en-US" sz="2400"/>
              <a:t>– </a:t>
            </a:r>
            <a:r>
              <a:rPr lang="en-US" sz="2400" smtClean="0"/>
              <a:t>2:00</a:t>
            </a:r>
            <a:r>
              <a:rPr lang="en-US" sz="2400" dirty="0"/>
              <a:t>	</a:t>
            </a:r>
            <a:r>
              <a:rPr lang="en-US" sz="2400" dirty="0" smtClean="0"/>
              <a:t>Status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/>
              <a:t>	</a:t>
            </a:r>
            <a:r>
              <a:rPr lang="en-US" sz="2400" dirty="0" smtClean="0"/>
              <a:t>PWG Final Vote Update - </a:t>
            </a:r>
            <a:r>
              <a:rPr lang="en-US" sz="2400" dirty="0"/>
              <a:t>HCD-NAP, </a:t>
            </a:r>
            <a:endParaRPr lang="en-US" sz="2400" dirty="0" smtClean="0"/>
          </a:p>
          <a:p>
            <a:pPr lvl="1" eaLnBrk="1" hangingPunct="1">
              <a:buNone/>
            </a:pPr>
            <a:r>
              <a:rPr lang="en-US" sz="2400" dirty="0"/>
              <a:t>	</a:t>
            </a:r>
            <a:r>
              <a:rPr lang="en-US" sz="2400" dirty="0" smtClean="0"/>
              <a:t>			HCD-</a:t>
            </a:r>
            <a:r>
              <a:rPr lang="en-US" sz="2400" dirty="0" err="1" smtClean="0"/>
              <a:t>Attr</a:t>
            </a:r>
            <a:r>
              <a:rPr lang="en-US" sz="2400" dirty="0" smtClean="0"/>
              <a:t> and PWG-LOG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 smtClean="0"/>
              <a:t>			</a:t>
            </a:r>
            <a:r>
              <a:rPr lang="en-US" sz="2400" dirty="0"/>
              <a:t>	</a:t>
            </a:r>
            <a:r>
              <a:rPr lang="en-US" sz="2400" dirty="0" smtClean="0"/>
              <a:t>Common </a:t>
            </a:r>
            <a:r>
              <a:rPr lang="en-US" sz="2400" dirty="0"/>
              <a:t>Criteria Update</a:t>
            </a:r>
          </a:p>
          <a:p>
            <a:pPr lvl="1" eaLnBrk="1" hangingPunct="1">
              <a:buNone/>
            </a:pPr>
            <a:r>
              <a:rPr lang="en-US" sz="2400" dirty="0" smtClean="0"/>
              <a:t>			</a:t>
            </a:r>
            <a:r>
              <a:rPr lang="en-US" sz="2400" dirty="0"/>
              <a:t>	</a:t>
            </a:r>
            <a:r>
              <a:rPr lang="en-US" sz="2400" dirty="0" smtClean="0"/>
              <a:t>Future Work Group Activities</a:t>
            </a:r>
          </a:p>
          <a:p>
            <a:pPr lvl="2" eaLnBrk="1" hangingPunct="1">
              <a:buNone/>
            </a:pPr>
            <a:r>
              <a:rPr lang="en-US" sz="2200" dirty="0" smtClean="0"/>
              <a:t>		</a:t>
            </a:r>
            <a:r>
              <a:rPr lang="en-US" sz="2200" dirty="0"/>
              <a:t>	</a:t>
            </a:r>
            <a:r>
              <a:rPr lang="en-US" sz="2200" dirty="0" smtClean="0"/>
              <a:t>Review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Santa Cruz is just over the mountain (and a fun drive if you have a sports car).</a:t>
            </a:r>
          </a:p>
          <a:p>
            <a:pPr eaLnBrk="1" hangingPunct="1"/>
            <a:r>
              <a:rPr lang="en-US" dirty="0" smtClean="0"/>
              <a:t>Approve Minutes from April 29th </a:t>
            </a:r>
            <a:r>
              <a:rPr lang="en-US" dirty="0"/>
              <a:t>C</a:t>
            </a:r>
            <a:r>
              <a:rPr lang="en-US" dirty="0" smtClean="0"/>
              <a:t>onference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2186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marL="346075" lvl="1" indent="0" eaLnBrk="1" hangingPunct="1">
              <a:buNone/>
              <a:defRPr/>
            </a:pPr>
            <a:endParaRPr lang="en-US" sz="1600" dirty="0" smtClean="0"/>
          </a:p>
          <a:p>
            <a:pPr eaLnBrk="1" hangingPunct="1">
              <a:defRPr/>
            </a:pPr>
            <a:r>
              <a:rPr lang="en-US" sz="1800" dirty="0"/>
              <a:t>IDS WG </a:t>
            </a:r>
            <a:r>
              <a:rPr lang="en-US" sz="1800" dirty="0" smtClean="0"/>
              <a:t>Vice-Chair</a:t>
            </a:r>
            <a:endParaRPr lang="en-US" sz="1800" dirty="0"/>
          </a:p>
          <a:p>
            <a:pPr marL="630238" lvl="1" indent="-284163" eaLnBrk="1" hangingPunct="1">
              <a:defRPr/>
            </a:pPr>
            <a:r>
              <a:rPr lang="en-US" sz="1600" dirty="0"/>
              <a:t>Alan Sukert (Xerox)</a:t>
            </a:r>
          </a:p>
          <a:p>
            <a:pPr marL="457200" lvl="1" indent="0" eaLnBrk="1" hangingPunct="1"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 smtClean="0"/>
              <a:t>Alan Sukert (Xerox)</a:t>
            </a:r>
          </a:p>
          <a:p>
            <a:pPr marL="346075" lvl="1" indent="0" eaLnBrk="1" hangingPunct="1">
              <a:buNone/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(High North)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(High North),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PWG-LOG: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dirty="0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97360"/>
              </p:ext>
            </p:extLst>
          </p:nvPr>
        </p:nvGraphicFramePr>
        <p:xfrm>
          <a:off x="228600" y="1447800"/>
          <a:ext cx="8713788" cy="284314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 WG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HCD-TNC Binding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Look at the list of REQUIRED attributes in Section 5.1, lines 594-600 of the HCD-TNC Binding spec that could be omitted when using the [PT-EAP] posture transport protocol and provide any suggested changes in the list to Ira McDonald before the next IDS Face-to-Face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1/21/13: Will be completed as part of the Feb 7 IDS Face-to-Face Meeting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2/7/13: Still not started.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3/18/13: Work on this has begun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4/1/13: Work on this action still ongoing; looking at both the HCD-NAP and the PT-EAP specs.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4/29/13: No change in status since last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1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Murdoch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Randy Turner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Brian Smithson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All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Monitor the TCG’s SCAP Mapping spec for implementation in the IDS specs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1/21/13:Action is on-going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2/7/13: Still on-going. IDS WG to review the latest spec draft that has just been made available.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3/18/13: Will require a face-to-face meeting to get this activity going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4/1/13: Work on this action is on-going.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4/29/13: No change in status since last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138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2/7/2013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Ira McDonald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HCD-TNC Binding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Make the changes agreed upon at the 2/7/13 IDS Face-to-Face Meeting to the HCD-TNC Binding Spec.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3/18: Awaiting [PT-EAP] Spec completion</a:t>
                      </a:r>
                      <a:br>
                        <a:rPr lang="en-US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4/1/13: Awaiting RFC for the [PT-EAP] Spec.</a:t>
                      </a:r>
                      <a:br>
                        <a:rPr lang="en-US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4/29/13: No change in status since last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4/29/2013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Al Sukert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admin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Update the slides for the May 17, 2013 PWG IDS Face-to-Face Meeting to address the comments from the April 29.2013 Conference Call.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Current Documents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Binding*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3"/>
              </a:rPr>
              <a:t>ftp://ftp.pwg.org/pub/pwg/ids/wd/wd-ids-tnc10-20130205.pdf</a:t>
            </a:r>
            <a:r>
              <a:rPr lang="en-US" sz="1400" dirty="0"/>
              <a:t> </a:t>
            </a:r>
            <a:endParaRPr lang="en-US" sz="1400" dirty="0" smtClean="0"/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4"/>
              </a:rPr>
              <a:t>ftp://ftp.pwg.org/pub/pwg/ids/wd/wd-ids-tnc10-20130205-rev.pdf</a:t>
            </a:r>
            <a:r>
              <a:rPr lang="en-US" sz="1400" dirty="0"/>
              <a:t> </a:t>
            </a:r>
            <a:endParaRPr lang="en-US" sz="1400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5"/>
              </a:rPr>
              <a:t>ftp://ftp.pwg.org/pub/pwg/ids/wd/wd-ids-model10-20120806-rev.pdf</a:t>
            </a:r>
            <a:r>
              <a:rPr lang="en-US" sz="1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IDS-IAA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6"/>
              </a:rPr>
              <a:t>ftp://</a:t>
            </a:r>
            <a:r>
              <a:rPr lang="en-US" sz="1400" dirty="0" smtClean="0">
                <a:hlinkClick r:id="rId6"/>
              </a:rPr>
              <a:t>ftp.pwg.org/pub/pwg/ids/wd/wd-ids-iaa10-20111005-rev.pdf</a:t>
            </a:r>
            <a:r>
              <a:rPr lang="en-US" sz="1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IDS-Remediation (reactivated)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7"/>
              </a:rPr>
              <a:t>ftp://</a:t>
            </a:r>
            <a:r>
              <a:rPr lang="en-US" sz="1400" dirty="0" smtClean="0">
                <a:hlinkClick r:id="rId7"/>
              </a:rPr>
              <a:t>ftp.pwg.org/pub/pwg/ids/wd/wd-ids-remediation10-20100930.pdf</a:t>
            </a:r>
            <a:r>
              <a:rPr lang="en-US" sz="1400" dirty="0" smtClean="0"/>
              <a:t> </a:t>
            </a:r>
            <a:endParaRPr lang="en-US" sz="1400" dirty="0"/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buFontTx/>
              <a:buNone/>
              <a:defRPr/>
            </a:pPr>
            <a:endParaRPr lang="en-US" sz="1400" dirty="0"/>
          </a:p>
          <a:p>
            <a:pPr marL="114300" indent="-114300" eaLnBrk="1" hangingPunct="1">
              <a:buFontTx/>
              <a:buNone/>
              <a:defRPr/>
            </a:pPr>
            <a:r>
              <a:rPr lang="en-US" sz="1200" dirty="0" smtClean="0"/>
              <a:t>*Version reviewed at the Feb 2013 PWG IDS Face-to-Face Meeting with some minor editorial comments still pending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41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TCG/IETF TNC/NEA Update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r>
              <a:rPr lang="en-US" sz="1800" dirty="0" smtClean="0"/>
              <a:t>Current </a:t>
            </a:r>
            <a:r>
              <a:rPr lang="en-US" sz="1800" dirty="0"/>
              <a:t>status of the last three IETF NEA WG </a:t>
            </a:r>
            <a:r>
              <a:rPr lang="en-US" sz="1800" dirty="0" smtClean="0"/>
              <a:t>documents:</a:t>
            </a:r>
          </a:p>
          <a:p>
            <a:pPr lvl="1"/>
            <a:r>
              <a:rPr lang="en-US" sz="1800" dirty="0" smtClean="0"/>
              <a:t>IETF </a:t>
            </a:r>
            <a:r>
              <a:rPr lang="en-US" sz="1800" dirty="0"/>
              <a:t>Approved as Proposed Standard (March)</a:t>
            </a:r>
          </a:p>
          <a:p>
            <a:pPr lvl="1"/>
            <a:r>
              <a:rPr lang="en-US" sz="1800" dirty="0" smtClean="0"/>
              <a:t>Now </a:t>
            </a:r>
            <a:r>
              <a:rPr lang="en-US" sz="1800" dirty="0"/>
              <a:t>in RFC Editor Queue - requires IETF TEAP I-D (March 2013)</a:t>
            </a:r>
          </a:p>
          <a:p>
            <a:r>
              <a:rPr lang="en-US" sz="1800" dirty="0" smtClean="0"/>
              <a:t>TCG has </a:t>
            </a:r>
            <a:r>
              <a:rPr lang="en-US" sz="1800" dirty="0"/>
              <a:t>a “fast track” arrangement with ISO so that these TNC </a:t>
            </a:r>
            <a:r>
              <a:rPr lang="en-US" sz="1800" dirty="0" smtClean="0"/>
              <a:t>core specs </a:t>
            </a:r>
            <a:r>
              <a:rPr lang="en-US" sz="1800" dirty="0"/>
              <a:t>could become ISO specs </a:t>
            </a:r>
            <a:r>
              <a:rPr lang="en-US" sz="1800" dirty="0" smtClean="0"/>
              <a:t>quickly. </a:t>
            </a:r>
          </a:p>
          <a:p>
            <a:r>
              <a:rPr lang="en-US" sz="1800" dirty="0"/>
              <a:t>TNC is </a:t>
            </a:r>
            <a:r>
              <a:rPr lang="en-US" sz="1800" dirty="0" smtClean="0"/>
              <a:t>currently coordinating </a:t>
            </a:r>
            <a:r>
              <a:rPr lang="en-US" sz="1800" dirty="0"/>
              <a:t>with </a:t>
            </a:r>
            <a:r>
              <a:rPr lang="en-US" sz="1800" dirty="0" smtClean="0"/>
              <a:t>XACML and OASIS for </a:t>
            </a:r>
            <a:r>
              <a:rPr lang="en-US" sz="1800" dirty="0"/>
              <a:t>access policy statements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226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PWG Formal Vote Status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3"/>
              </a:rPr>
              <a:t>ftp://</a:t>
            </a:r>
            <a:r>
              <a:rPr lang="en-US" sz="1400" u="sng" dirty="0" smtClean="0">
                <a:hlinkClick r:id="rId3"/>
              </a:rPr>
              <a:t>ftp.pwg.org/pub/pwg/candidates/cs-idsattributes10-20130401-5110.1.pdf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4"/>
              </a:rPr>
              <a:t>ftp://</a:t>
            </a:r>
            <a:r>
              <a:rPr lang="en-US" sz="1400" u="sng" dirty="0" smtClean="0">
                <a:hlinkClick r:id="rId4"/>
              </a:rPr>
              <a:t>ftp.pwg.org/pub/pwg/candidates/cs-ids-napsoh10-201300401-5110.2.pdf</a:t>
            </a:r>
            <a:endParaRPr lang="en-US" sz="1200" u="sng" dirty="0" smtClean="0"/>
          </a:p>
          <a:p>
            <a:pPr eaLnBrk="1" hangingPunct="1">
              <a:defRPr/>
            </a:pPr>
            <a:r>
              <a:rPr lang="en-US" sz="1600" dirty="0" smtClean="0"/>
              <a:t>PWG-LOG</a:t>
            </a:r>
            <a:endParaRPr lang="en-US" sz="1600" dirty="0"/>
          </a:p>
          <a:p>
            <a:pPr lvl="1" eaLnBrk="1" hangingPunct="1">
              <a:buFontTx/>
              <a:buNone/>
              <a:defRPr/>
            </a:pPr>
            <a:r>
              <a:rPr lang="en-US" sz="1400" dirty="0"/>
              <a:t> </a:t>
            </a:r>
            <a:r>
              <a:rPr lang="en-US" sz="1400" u="sng" dirty="0">
                <a:hlinkClick r:id="rId5"/>
              </a:rPr>
              <a:t>ftp://</a:t>
            </a:r>
            <a:r>
              <a:rPr lang="en-US" sz="1400" u="sng" dirty="0" smtClean="0">
                <a:hlinkClick r:id="rId5"/>
              </a:rPr>
              <a:t>ftp.pwg.org/pub/pwg/candidates/cs-ids-log10-20130401-5110.3.pdf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	</a:t>
            </a:r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600" dirty="0" smtClean="0"/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600" dirty="0"/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600" dirty="0" smtClean="0"/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600" dirty="0"/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600" dirty="0" smtClean="0"/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fr-FR" sz="1600" dirty="0" smtClean="0"/>
              <a:t>All </a:t>
            </a:r>
            <a:r>
              <a:rPr lang="fr-FR" sz="1600" dirty="0" err="1" smtClean="0"/>
              <a:t>three</a:t>
            </a:r>
            <a:r>
              <a:rPr lang="fr-FR" sz="1600" dirty="0" smtClean="0"/>
              <a:t> documents </a:t>
            </a:r>
            <a:r>
              <a:rPr lang="fr-FR" sz="1600" dirty="0" err="1" smtClean="0"/>
              <a:t>approved</a:t>
            </a:r>
            <a:r>
              <a:rPr lang="fr-FR" sz="1600" dirty="0" smtClean="0"/>
              <a:t>.</a:t>
            </a:r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fr-FR" sz="1600" dirty="0" err="1" smtClean="0"/>
              <a:t>Voting</a:t>
            </a:r>
            <a:r>
              <a:rPr lang="fr-FR" sz="1600" dirty="0" smtClean="0"/>
              <a:t> </a:t>
            </a:r>
            <a:r>
              <a:rPr lang="fr-FR" sz="1600" dirty="0" err="1" smtClean="0"/>
              <a:t>Process</a:t>
            </a:r>
            <a:r>
              <a:rPr lang="fr-FR" sz="1600" dirty="0" smtClean="0"/>
              <a:t> </a:t>
            </a:r>
            <a:r>
              <a:rPr lang="fr-FR" sz="1600" dirty="0" err="1" smtClean="0"/>
              <a:t>approved</a:t>
            </a:r>
            <a:r>
              <a:rPr lang="fr-FR" sz="1600" dirty="0" smtClean="0"/>
              <a:t> by PWG Steering Committee</a:t>
            </a:r>
          </a:p>
          <a:p>
            <a:pPr eaLnBrk="1" hangingPunct="1"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fr-FR" sz="1600" dirty="0" smtClean="0"/>
              <a:t>Documents have the </a:t>
            </a:r>
            <a:r>
              <a:rPr lang="fr-FR" sz="1600" dirty="0" err="1" smtClean="0"/>
              <a:t>following</a:t>
            </a:r>
            <a:r>
              <a:rPr lang="fr-FR" sz="1600" dirty="0" smtClean="0"/>
              <a:t> désignations:</a:t>
            </a:r>
          </a:p>
          <a:p>
            <a:pPr lvl="1"/>
            <a:r>
              <a:rPr lang="en-US" sz="1600" dirty="0"/>
              <a:t> 5110.1-2013 - </a:t>
            </a:r>
            <a:r>
              <a:rPr lang="en-US" sz="1600" dirty="0" smtClean="0"/>
              <a:t>HCD-Assessment-Attributes</a:t>
            </a:r>
            <a:endParaRPr lang="en-US" sz="1600" dirty="0"/>
          </a:p>
          <a:p>
            <a:pPr lvl="1" defTabSz="742950"/>
            <a:r>
              <a:rPr lang="en-US" sz="1600" dirty="0"/>
              <a:t> </a:t>
            </a:r>
            <a:r>
              <a:rPr lang="en-US" sz="1600" dirty="0" smtClean="0"/>
              <a:t>5110.2-2013 </a:t>
            </a:r>
            <a:r>
              <a:rPr lang="en-US" sz="1600" dirty="0"/>
              <a:t>- </a:t>
            </a:r>
            <a:r>
              <a:rPr lang="en-US" sz="1600" dirty="0" smtClean="0"/>
              <a:t>HCD </a:t>
            </a:r>
            <a:r>
              <a:rPr lang="en-US" sz="1600" dirty="0"/>
              <a:t>– </a:t>
            </a:r>
            <a:r>
              <a:rPr lang="en-US" sz="1600" dirty="0" smtClean="0"/>
              <a:t>NAP</a:t>
            </a:r>
            <a:endParaRPr lang="en-US" sz="1600" dirty="0"/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5110.3-2013 </a:t>
            </a:r>
            <a:r>
              <a:rPr lang="en-US" sz="1600" dirty="0"/>
              <a:t>- </a:t>
            </a:r>
            <a:r>
              <a:rPr lang="en-US" sz="1600" dirty="0" smtClean="0"/>
              <a:t>PWG-LOG</a:t>
            </a:r>
            <a:endParaRPr lang="fr-FR" sz="1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24059"/>
              </p:ext>
            </p:extLst>
          </p:nvPr>
        </p:nvGraphicFramePr>
        <p:xfrm>
          <a:off x="876300" y="3099435"/>
          <a:ext cx="6515100" cy="1320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5104"/>
                <a:gridCol w="1385175"/>
                <a:gridCol w="1356516"/>
                <a:gridCol w="1318305"/>
              </a:tblGrid>
              <a:tr h="381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Voting Summary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Spec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Log Spec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HCD Attributes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NAP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Responses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Abstain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Percentage Yes vs. Abstain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85.71%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66.67%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66.67%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</a:t>
            </a:r>
            <a:r>
              <a:rPr lang="en-US" sz="2800" dirty="0" smtClean="0"/>
              <a:t>Profile (PP) Status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2200" dirty="0" smtClean="0"/>
              <a:t>Technical Committee (TC) Charter 1.0 issued</a:t>
            </a:r>
          </a:p>
          <a:p>
            <a:pPr lvl="1"/>
            <a:r>
              <a:rPr lang="en-US" sz="1800" dirty="0" smtClean="0"/>
              <a:t>Minor Charter Revision to be posted.</a:t>
            </a:r>
          </a:p>
          <a:p>
            <a:r>
              <a:rPr lang="en-US" sz="2200" dirty="0" smtClean="0"/>
              <a:t>Draft MFP PP Version 0.5.7 issued in Mar 2013</a:t>
            </a:r>
          </a:p>
          <a:p>
            <a:pPr lvl="1"/>
            <a:r>
              <a:rPr lang="en-US" dirty="0" smtClean="0"/>
              <a:t>Contains essentially “final” version of Software Problem Definition and Security Objectives </a:t>
            </a:r>
          </a:p>
          <a:p>
            <a:pPr lvl="1"/>
            <a:r>
              <a:rPr lang="en-US" dirty="0" smtClean="0"/>
              <a:t>Forming basis for Software Functional and Assurance Requirements</a:t>
            </a:r>
          </a:p>
          <a:p>
            <a:r>
              <a:rPr lang="en-US" dirty="0" smtClean="0"/>
              <a:t>Software Problem Definition and preliminary drafts of some Security Functional and Assurance Requirements reviewed at May 13</a:t>
            </a:r>
            <a:r>
              <a:rPr lang="en-US" baseline="30000" dirty="0" smtClean="0"/>
              <a:t>th</a:t>
            </a:r>
            <a:r>
              <a:rPr lang="en-US" dirty="0" smtClean="0"/>
              <a:t> Face-to-Face Meeting (see next slide)</a:t>
            </a:r>
          </a:p>
          <a:p>
            <a:r>
              <a:rPr lang="en-US" dirty="0" smtClean="0"/>
              <a:t>Still have no official planned completion date for draft PP, but we would like to have draft SFRs by Sep 2013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37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0</TotalTime>
  <Words>887</Words>
  <Application>Microsoft Office PowerPoint</Application>
  <PresentationFormat>On-screen Show (4:3)</PresentationFormat>
  <Paragraphs>206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Current Documents</vt:lpstr>
      <vt:lpstr>TCG/IETF TNC/NEA Update</vt:lpstr>
      <vt:lpstr>PWG Formal Vote Status</vt:lpstr>
      <vt:lpstr>New MFP Protection Profile (PP) Status</vt:lpstr>
      <vt:lpstr>New MFP Protection Profile (PP) Status</vt:lpstr>
      <vt:lpstr>Future Activities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Alan Sukert</cp:lastModifiedBy>
  <cp:revision>707</cp:revision>
  <dcterms:created xsi:type="dcterms:W3CDTF">2010-02-02T01:16:56Z</dcterms:created>
  <dcterms:modified xsi:type="dcterms:W3CDTF">2013-05-17T00:24:39Z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