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2"/>
    <p:sldId id="271" r:id="rId3"/>
    <p:sldId id="273" r:id="rId4"/>
    <p:sldId id="278" r:id="rId5"/>
    <p:sldId id="274" r:id="rId6"/>
    <p:sldId id="342" r:id="rId7"/>
    <p:sldId id="343" r:id="rId8"/>
    <p:sldId id="291" r:id="rId9"/>
    <p:sldId id="339" r:id="rId10"/>
    <p:sldId id="330" r:id="rId11"/>
    <p:sldId id="344" r:id="rId12"/>
    <p:sldId id="345" r:id="rId13"/>
    <p:sldId id="331" r:id="rId14"/>
    <p:sldId id="275" r:id="rId1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8" autoAdjust="0"/>
    <p:restoredTop sz="96060" autoAdjust="0"/>
  </p:normalViewPr>
  <p:slideViewPr>
    <p:cSldViewPr>
      <p:cViewPr>
        <p:scale>
          <a:sx n="100" d="100"/>
          <a:sy n="100" d="100"/>
        </p:scale>
        <p:origin x="-5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1C045AF-8A82-43BC-B03E-DE98CD3C4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7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8A2EA3-F812-4E8B-8FE4-1552AD796962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348F3E-D84C-4292-8B02-152E8CF5E654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5D2447-0CC2-48CB-A24A-F16078A3FCA7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2C57D2-18EA-4820-8B90-554F41FC1899}" type="slidenum">
              <a:rPr lang="en-US" smtClean="0"/>
              <a:pPr eaLnBrk="1" hangingPunct="1"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FB6871-AB4D-4114-A044-A23E7D621BB8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10EBE4-8BE4-461E-A1B9-8A62D7D5D734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C3667-87C2-49C2-A376-FB69A73BD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4849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3153F-A17C-4A87-BC64-8420ADC9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6631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A0FA9-6597-41CE-A746-946DE6388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27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EE60-5DC7-41EE-8266-A08DB434B497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B16A7-F97C-44CE-880E-EF01E775A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3BFB7-7992-418F-8AAC-9A3F63930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9892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5CE8B-1542-4716-9380-3330CEECD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8139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8F660-2D2B-4A22-802B-E673E997A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5592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54ECC-59C7-4B56-81D2-0DF12992A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4271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B7E9E-9A35-424F-8812-3DE6E27BE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425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3E607-B319-4185-9DE5-296A45BB3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5850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261C5-C9EE-4E6A-8F73-985475720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129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5E078-9422-4CFB-84F6-B5EBBBBDD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5947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F9BA8A-F7D7-4C85-9237-9BE5D549C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20" r:id="rId2"/>
    <p:sldLayoutId id="2147484821" r:id="rId3"/>
    <p:sldLayoutId id="2147484822" r:id="rId4"/>
    <p:sldLayoutId id="2147484823" r:id="rId5"/>
    <p:sldLayoutId id="2147484824" r:id="rId6"/>
    <p:sldLayoutId id="2147484825" r:id="rId7"/>
    <p:sldLayoutId id="2147484826" r:id="rId8"/>
    <p:sldLayoutId id="2147484827" r:id="rId9"/>
    <p:sldLayoutId id="2147484828" r:id="rId10"/>
    <p:sldLayoutId id="2147484829" r:id="rId11"/>
    <p:sldLayoutId id="214748483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-tnc10-20130205-rev.pdf" TargetMode="External"/><Relationship Id="rId2" Type="http://schemas.openxmlformats.org/officeDocument/2006/relationships/hyperlink" Target="ftp://ftp.pwg.org/pub/pwg/ids/wd/wd-ids-tnc10-20130205.pdf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-tnc10-20121202-rev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ids/wd/wd-ids-remediation10-20100930.pdf" TargetMode="External"/><Relationship Id="rId5" Type="http://schemas.openxmlformats.org/officeDocument/2006/relationships/hyperlink" Target="ftp://ftp.pwg.org/pub/pwg/ids/wd/wd-ids-iaa10-20111005-rev.pdf" TargetMode="External"/><Relationship Id="rId4" Type="http://schemas.openxmlformats.org/officeDocument/2006/relationships/hyperlink" Target="ftp://ftp.pwg.org/pub/pwg/ids/wd/wd-ids-model10-20120803-rev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ftp://ftp.pwg.org/pub/pwg/ids/wd/wd-ids-log10-20130201.pdf" TargetMode="External"/><Relationship Id="rId3" Type="http://schemas.openxmlformats.org/officeDocument/2006/relationships/hyperlink" Target="ftp://ftp.pwg.org/pub/pwg/ids/wd/wd-idsattributes10-20130202_rev.pdf" TargetMode="External"/><Relationship Id="rId7" Type="http://schemas.openxmlformats.org/officeDocument/2006/relationships/hyperlink" Target="ftp://ftp.pwg.org/pub/pwg/ids/wd/wd-ids-log10-20130201-rev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ids/wd/wd-ids-napsoh10-20130202.pdf" TargetMode="External"/><Relationship Id="rId5" Type="http://schemas.openxmlformats.org/officeDocument/2006/relationships/hyperlink" Target="ftp://ftp.pwg.org/pub/pwg/ids/wd/wd-ids-napsoh10-20130202_rev.pdf" TargetMode="External"/><Relationship Id="rId4" Type="http://schemas.openxmlformats.org/officeDocument/2006/relationships/hyperlink" Target="ftp://ftp.pwg.org/pub/pwg/ids/wd/wd-idsattributes10-20130202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lcrc-hdc-nap10.tx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ids/wd/lcrc-ids-log10.txt" TargetMode="External"/><Relationship Id="rId4" Type="http://schemas.openxmlformats.org/officeDocument/2006/relationships/hyperlink" Target="ftp://ftp.pwg.org/pub/pwg/ids/wd/lcrc-hdc-attr10.tx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E2D01A-2C27-4AFD-BC22-2C3636B89E11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Imaging Device Security (IDS) </a:t>
            </a:r>
            <a:br>
              <a:rPr lang="en-US" dirty="0" smtClean="0"/>
            </a:br>
            <a:r>
              <a:rPr lang="en-US" dirty="0" smtClean="0"/>
              <a:t>Working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February 7, 2013</a:t>
            </a:r>
          </a:p>
          <a:p>
            <a:pPr eaLnBrk="1" hangingPunct="1"/>
            <a:r>
              <a:rPr lang="en-US" dirty="0" smtClean="0"/>
              <a:t>El Segundo, </a:t>
            </a:r>
            <a:r>
              <a:rPr lang="en-US" dirty="0"/>
              <a:t>C</a:t>
            </a:r>
            <a:r>
              <a:rPr lang="en-US" dirty="0" smtClean="0"/>
              <a:t>A</a:t>
            </a:r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000" dirty="0" smtClean="0"/>
              <a:t>Joe Murdock (Sharp Labs)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Document 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endParaRPr lang="en-US" sz="1200" dirty="0"/>
          </a:p>
          <a:p>
            <a:pPr eaLnBrk="1" hangingPunct="1">
              <a:defRPr/>
            </a:pPr>
            <a:r>
              <a:rPr lang="en-US" sz="1600" dirty="0"/>
              <a:t>HCD-TNC Binding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1400" u="sng" dirty="0">
                <a:hlinkClick r:id="rId2"/>
              </a:rPr>
              <a:t>ftp://</a:t>
            </a:r>
            <a:r>
              <a:rPr lang="en-US" sz="1400" u="sng" dirty="0" smtClean="0">
                <a:hlinkClick r:id="rId2"/>
              </a:rPr>
              <a:t>ftp.pwg.org/pub/pwg/ids/wd/wd-ids-tnc10-20130205.pdf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u="sng" dirty="0" smtClean="0">
                <a:hlinkClick r:id="rId3"/>
              </a:rPr>
              <a:t>ftp</a:t>
            </a:r>
            <a:r>
              <a:rPr lang="en-US" sz="1400" u="sng" dirty="0">
                <a:hlinkClick r:id="rId3"/>
              </a:rPr>
              <a:t>://</a:t>
            </a:r>
            <a:r>
              <a:rPr lang="en-US" sz="1400" u="sng" dirty="0" smtClean="0">
                <a:hlinkClick r:id="rId3"/>
              </a:rPr>
              <a:t>ftp.pwg.org/pub/pwg/ids/wd/wd-ids-tnc10-20130205-rev.pdf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u="sng" dirty="0"/>
          </a:p>
          <a:p>
            <a:pPr marL="800100" lvl="1" indent="-342900" eaLnBrk="1" hangingPunct="1">
              <a:buNone/>
              <a:defRPr/>
            </a:pPr>
            <a:endParaRPr lang="en-US" sz="1200" dirty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lang="en-US" sz="1000" dirty="0" smtClean="0"/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10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New MFP Protection </a:t>
            </a:r>
            <a:r>
              <a:rPr lang="en-US" sz="2800" dirty="0" smtClean="0"/>
              <a:t>Profile (PP) Status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z="2200" dirty="0" smtClean="0"/>
              <a:t>Draft Technical Committee (TC) Charter 0.4 issued</a:t>
            </a:r>
          </a:p>
          <a:p>
            <a:r>
              <a:rPr lang="en-US" sz="2200" dirty="0" smtClean="0"/>
              <a:t>Draft MFP PP Version 0.5.4 issued in Dec 2012</a:t>
            </a:r>
          </a:p>
          <a:p>
            <a:pPr lvl="1"/>
            <a:r>
              <a:rPr lang="en-US" dirty="0" smtClean="0"/>
              <a:t>Contains Software Problem Definition and Security Objectives addressing comments to date</a:t>
            </a:r>
          </a:p>
          <a:p>
            <a:pPr lvl="1"/>
            <a:r>
              <a:rPr lang="en-US" dirty="0" smtClean="0"/>
              <a:t>Will form basis for Software Functional and Assurance Requirements</a:t>
            </a:r>
            <a:endParaRPr lang="en-US" dirty="0"/>
          </a:p>
          <a:p>
            <a:r>
              <a:rPr lang="en-US" dirty="0" smtClean="0"/>
              <a:t>Plan Face-to-Face Meetings at:</a:t>
            </a:r>
          </a:p>
          <a:p>
            <a:pPr lvl="1"/>
            <a:r>
              <a:rPr lang="en-US" dirty="0" smtClean="0"/>
              <a:t>RSA </a:t>
            </a:r>
            <a:r>
              <a:rPr lang="en-US" dirty="0"/>
              <a:t>Conference Feb </a:t>
            </a:r>
            <a:r>
              <a:rPr lang="en-US" dirty="0" smtClean="0"/>
              <a:t>26-28 in San Francisco CA 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Joint CCDB-CCUF </a:t>
            </a:r>
            <a:r>
              <a:rPr lang="en-US" dirty="0"/>
              <a:t>Workshop May </a:t>
            </a:r>
            <a:r>
              <a:rPr lang="en-US" dirty="0" smtClean="0"/>
              <a:t>13-17 in Ottawa Canada</a:t>
            </a:r>
          </a:p>
          <a:p>
            <a:r>
              <a:rPr lang="en-US" dirty="0" smtClean="0"/>
              <a:t>No official update to current plan to have draft PP completed by Mar 13.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3376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New MFP Protection </a:t>
            </a:r>
            <a:r>
              <a:rPr lang="en-US" sz="2800" dirty="0" smtClean="0"/>
              <a:t>Profile</a:t>
            </a:r>
            <a:br>
              <a:rPr lang="en-US" sz="2800" dirty="0" smtClean="0"/>
            </a:br>
            <a:r>
              <a:rPr lang="en-US" sz="2800" dirty="0" smtClean="0"/>
              <a:t>SPD Issue Resolution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12</a:t>
            </a:fld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Scope </a:t>
            </a:r>
            <a:r>
              <a:rPr lang="en-US" dirty="0"/>
              <a:t>of </a:t>
            </a:r>
            <a:r>
              <a:rPr lang="en-US" dirty="0" smtClean="0"/>
              <a:t>PP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Will apply </a:t>
            </a:r>
            <a:r>
              <a:rPr lang="en-US" dirty="0"/>
              <a:t>to MFPs only </a:t>
            </a:r>
            <a:r>
              <a:rPr lang="en-US" dirty="0" smtClean="0"/>
              <a:t>for now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Address specifics (such as RFCs) </a:t>
            </a:r>
            <a:r>
              <a:rPr lang="en-US" dirty="0" smtClean="0"/>
              <a:t>for standardized </a:t>
            </a:r>
            <a:r>
              <a:rPr lang="en-US" dirty="0"/>
              <a:t>security protocols and their versions (e.g., </a:t>
            </a:r>
            <a:r>
              <a:rPr lang="en-US" dirty="0" smtClean="0"/>
              <a:t>TLS 1.2)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IPA and NIAP have agreed to drop </a:t>
            </a:r>
            <a:r>
              <a:rPr lang="en-US"/>
              <a:t>this </a:t>
            </a:r>
            <a:r>
              <a:rPr lang="en-US" smtClean="0"/>
              <a:t>requirement</a:t>
            </a:r>
            <a:endParaRPr lang="en-US" dirty="0" smtClean="0"/>
          </a:p>
          <a:p>
            <a:r>
              <a:rPr lang="en-US" dirty="0" smtClean="0"/>
              <a:t>Require </a:t>
            </a:r>
            <a:r>
              <a:rPr lang="en-US" dirty="0"/>
              <a:t>self-test on start-up and/or self-test associated with repair/trusted </a:t>
            </a:r>
            <a:r>
              <a:rPr lang="en-US" dirty="0" smtClean="0"/>
              <a:t>updates: </a:t>
            </a:r>
          </a:p>
          <a:p>
            <a:pPr lvl="1"/>
            <a:r>
              <a:rPr lang="en-US" dirty="0" smtClean="0"/>
              <a:t>Will still require self-test.</a:t>
            </a:r>
          </a:p>
          <a:p>
            <a:pPr lvl="1"/>
            <a:r>
              <a:rPr lang="en-US" dirty="0"/>
              <a:t>Added new </a:t>
            </a:r>
            <a:r>
              <a:rPr lang="en-US" dirty="0" smtClean="0"/>
              <a:t>threat </a:t>
            </a:r>
            <a:r>
              <a:rPr lang="en-US" dirty="0"/>
              <a:t>"</a:t>
            </a:r>
            <a:r>
              <a:rPr lang="en-US" dirty="0" smtClean="0"/>
              <a:t>T.TSF_FAILURE“ that maps to self-test objective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8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Future Activities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Resume Health Remediation specification</a:t>
            </a:r>
          </a:p>
          <a:p>
            <a:pPr lvl="1">
              <a:defRPr/>
            </a:pPr>
            <a:r>
              <a:rPr lang="en-US" sz="1400" dirty="0"/>
              <a:t>TCG TNC WG has expressed interest in health remediation</a:t>
            </a:r>
            <a:endParaRPr lang="en-US" sz="1400" dirty="0" smtClean="0"/>
          </a:p>
          <a:p>
            <a:pPr>
              <a:defRPr/>
            </a:pPr>
            <a:r>
              <a:rPr lang="en-US" sz="1800" dirty="0" smtClean="0"/>
              <a:t>Monitor </a:t>
            </a:r>
            <a:r>
              <a:rPr lang="en-US" sz="1800" dirty="0"/>
              <a:t>progress of MFP Technical community on Protection Profile </a:t>
            </a:r>
            <a:r>
              <a:rPr lang="en-US" sz="1800" dirty="0" smtClean="0"/>
              <a:t>work</a:t>
            </a:r>
          </a:p>
          <a:p>
            <a:pPr>
              <a:defRPr/>
            </a:pPr>
            <a:r>
              <a:rPr lang="en-US" sz="1800" dirty="0" smtClean="0"/>
              <a:t>Definition of core set of Policy Attributes</a:t>
            </a:r>
          </a:p>
          <a:p>
            <a:pPr lvl="1">
              <a:defRPr/>
            </a:pPr>
            <a:r>
              <a:rPr lang="en-US" sz="1400" dirty="0" smtClean="0"/>
              <a:t>Addition to IAA specification</a:t>
            </a:r>
          </a:p>
          <a:p>
            <a:pPr lvl="1">
              <a:defRPr/>
            </a:pPr>
            <a:r>
              <a:rPr lang="en-US" sz="1400" dirty="0"/>
              <a:t>Harmonize with TCG TNC specifications</a:t>
            </a:r>
          </a:p>
          <a:p>
            <a:pPr lvl="1">
              <a:defRPr/>
            </a:pPr>
            <a:r>
              <a:rPr lang="en-US" sz="1400" dirty="0" smtClean="0"/>
              <a:t>Industry preference for XACML – SAML is too verbose with unacceptable performance</a:t>
            </a:r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8170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39128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8CC72C-C84A-4042-92B3-A9A99A97FDE7}" type="slidenum">
              <a:rPr lang="en-US" smtClean="0"/>
              <a:pPr eaLnBrk="1" hangingPunct="1"/>
              <a:t>14</a:t>
            </a:fld>
            <a:endParaRPr lang="en-US" dirty="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331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Wrap up</a:t>
            </a:r>
          </a:p>
        </p:txBody>
      </p:sp>
      <p:sp>
        <p:nvSpPr>
          <p:cNvPr id="1331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z="1800" dirty="0" smtClean="0"/>
              <a:t>Review of new action items and open issues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dirty="0" smtClean="0"/>
              <a:t>Conference call / F2F schedule</a:t>
            </a:r>
          </a:p>
          <a:p>
            <a:pPr lvl="1" eaLnBrk="1" hangingPunct="1"/>
            <a:r>
              <a:rPr lang="en-US" sz="1600" dirty="0" smtClean="0"/>
              <a:t>Next Conference call </a:t>
            </a:r>
            <a:r>
              <a:rPr lang="en-US" sz="1600" dirty="0"/>
              <a:t>February 18, </a:t>
            </a:r>
            <a:r>
              <a:rPr lang="en-US" sz="1600" dirty="0" smtClean="0"/>
              <a:t>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A93EFA-2BB7-44AA-9F78-980D57FDA574}" type="slidenum">
              <a:rPr lang="en-US" smtClean="0"/>
              <a:pPr eaLnBrk="1" hangingPunct="1"/>
              <a:t>2</a:t>
            </a:fld>
            <a:endParaRPr lang="en-US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410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410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105400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2400" dirty="0" smtClean="0"/>
              <a:t>1:00 – 1:05	</a:t>
            </a:r>
            <a:r>
              <a:rPr lang="en-US" sz="2400" dirty="0"/>
              <a:t>Introductions, Minute Taker, </a:t>
            </a:r>
            <a:endParaRPr lang="en-US" sz="2400" dirty="0" smtClean="0"/>
          </a:p>
          <a:p>
            <a:pPr lvl="1" eaLnBrk="1" hangingPunct="1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Agenda </a:t>
            </a:r>
            <a:r>
              <a:rPr lang="en-US" sz="2400" dirty="0"/>
              <a:t>Review</a:t>
            </a:r>
          </a:p>
          <a:p>
            <a:pPr lvl="1" eaLnBrk="1" hangingPunct="1">
              <a:buNone/>
            </a:pPr>
            <a:r>
              <a:rPr lang="en-US" sz="2400" dirty="0" smtClean="0"/>
              <a:t>1:05 </a:t>
            </a:r>
            <a:r>
              <a:rPr lang="en-US" sz="2400" dirty="0"/>
              <a:t>– </a:t>
            </a:r>
            <a:r>
              <a:rPr lang="en-US" sz="2400" dirty="0" smtClean="0"/>
              <a:t>1:15</a:t>
            </a:r>
            <a:r>
              <a:rPr lang="en-US" sz="2400" dirty="0"/>
              <a:t>	</a:t>
            </a:r>
            <a:r>
              <a:rPr lang="en-US" sz="2400" dirty="0" smtClean="0"/>
              <a:t>Status</a:t>
            </a:r>
            <a:endParaRPr lang="en-US" sz="2400" dirty="0"/>
          </a:p>
          <a:p>
            <a:pPr lvl="1" eaLnBrk="1" hangingPunct="1">
              <a:buNone/>
            </a:pPr>
            <a:r>
              <a:rPr lang="en-US" sz="2400" dirty="0" smtClean="0"/>
              <a:t>1:15 </a:t>
            </a:r>
            <a:r>
              <a:rPr lang="en-US" sz="2400" dirty="0"/>
              <a:t>– </a:t>
            </a:r>
            <a:r>
              <a:rPr lang="en-US" sz="2400" dirty="0" smtClean="0"/>
              <a:t>1:30</a:t>
            </a:r>
            <a:r>
              <a:rPr lang="en-US" sz="2400" dirty="0"/>
              <a:t>	</a:t>
            </a:r>
            <a:r>
              <a:rPr lang="en-US" sz="2400" dirty="0" smtClean="0"/>
              <a:t>PWG Last Call Update</a:t>
            </a:r>
            <a:endParaRPr lang="en-US" sz="2400" dirty="0"/>
          </a:p>
          <a:p>
            <a:pPr lvl="1" eaLnBrk="1" hangingPunct="1">
              <a:buNone/>
            </a:pPr>
            <a:r>
              <a:rPr lang="en-US" sz="2400" dirty="0" smtClean="0"/>
              <a:t>1:30 </a:t>
            </a:r>
            <a:r>
              <a:rPr lang="en-US" sz="2400" dirty="0"/>
              <a:t>– </a:t>
            </a:r>
            <a:r>
              <a:rPr lang="en-US" sz="2400" dirty="0" smtClean="0"/>
              <a:t>2:30</a:t>
            </a:r>
            <a:r>
              <a:rPr lang="en-US" sz="2400" dirty="0"/>
              <a:t>	</a:t>
            </a:r>
            <a:r>
              <a:rPr lang="en-US" sz="2400" dirty="0" smtClean="0"/>
              <a:t>HCD-NAP, HCD-Attr and </a:t>
            </a:r>
          </a:p>
          <a:p>
            <a:pPr lvl="1" eaLnBrk="1" hangingPunct="1">
              <a:buNone/>
            </a:pPr>
            <a:r>
              <a:rPr lang="en-US" sz="2400" dirty="0"/>
              <a:t>	</a:t>
            </a:r>
            <a:r>
              <a:rPr lang="en-US" sz="2400" dirty="0" smtClean="0"/>
              <a:t>			PWG-LOG comments</a:t>
            </a:r>
            <a:endParaRPr lang="en-US" sz="2400" dirty="0"/>
          </a:p>
          <a:p>
            <a:pPr lvl="1" eaLnBrk="1" hangingPunct="1">
              <a:buNone/>
            </a:pPr>
            <a:r>
              <a:rPr lang="en-US" sz="2400" dirty="0" smtClean="0"/>
              <a:t>2:30 </a:t>
            </a:r>
            <a:r>
              <a:rPr lang="en-US" sz="2400" dirty="0"/>
              <a:t>– </a:t>
            </a:r>
            <a:r>
              <a:rPr lang="en-US" sz="2400" dirty="0" smtClean="0"/>
              <a:t>3:00</a:t>
            </a:r>
            <a:r>
              <a:rPr lang="en-US" sz="2400" dirty="0"/>
              <a:t>	HCD-TNC </a:t>
            </a:r>
            <a:r>
              <a:rPr lang="en-US" sz="2400" dirty="0" smtClean="0"/>
              <a:t>Binding review</a:t>
            </a:r>
            <a:endParaRPr lang="en-US" sz="2400" dirty="0"/>
          </a:p>
          <a:p>
            <a:pPr lvl="1" eaLnBrk="1" hangingPunct="1">
              <a:buNone/>
            </a:pPr>
            <a:r>
              <a:rPr lang="en-US" sz="2400" dirty="0" smtClean="0"/>
              <a:t>3:00 – 3:15	Break</a:t>
            </a:r>
          </a:p>
          <a:p>
            <a:pPr lvl="1" eaLnBrk="1" hangingPunct="1">
              <a:buNone/>
            </a:pPr>
            <a:r>
              <a:rPr lang="en-US" sz="2400" dirty="0" smtClean="0"/>
              <a:t>3:15 – 4:00	Common </a:t>
            </a:r>
            <a:r>
              <a:rPr lang="en-US" sz="2400" dirty="0"/>
              <a:t>Criteria Update</a:t>
            </a:r>
          </a:p>
          <a:p>
            <a:pPr lvl="1" eaLnBrk="1" hangingPunct="1">
              <a:buNone/>
            </a:pPr>
            <a:r>
              <a:rPr lang="en-US" sz="2400" dirty="0" smtClean="0"/>
              <a:t>4:00 </a:t>
            </a:r>
            <a:r>
              <a:rPr lang="en-US" sz="2400" dirty="0"/>
              <a:t>– </a:t>
            </a:r>
            <a:r>
              <a:rPr lang="en-US" sz="2400" dirty="0" smtClean="0"/>
              <a:t>4:30</a:t>
            </a:r>
            <a:r>
              <a:rPr lang="en-US" sz="2400" dirty="0"/>
              <a:t>	</a:t>
            </a:r>
            <a:r>
              <a:rPr lang="en-US" sz="2400" dirty="0" smtClean="0"/>
              <a:t>Future Work Group Activities</a:t>
            </a:r>
          </a:p>
          <a:p>
            <a:pPr lvl="1" eaLnBrk="1" hangingPunct="1">
              <a:buNone/>
            </a:pPr>
            <a:r>
              <a:rPr lang="en-US" sz="2400" dirty="0" smtClean="0"/>
              <a:t>4:30 </a:t>
            </a:r>
            <a:r>
              <a:rPr lang="en-US" sz="2400" dirty="0"/>
              <a:t>– </a:t>
            </a:r>
            <a:r>
              <a:rPr lang="en-US" sz="2400" dirty="0" smtClean="0"/>
              <a:t>5:00</a:t>
            </a:r>
            <a:r>
              <a:rPr lang="en-US" sz="2400" dirty="0"/>
              <a:t>	</a:t>
            </a:r>
            <a:r>
              <a:rPr lang="en-US" sz="2400" dirty="0" smtClean="0"/>
              <a:t>Review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0AE80B-BEB4-4EC1-A937-C933E3C92BF9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5124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Administrative Tasks</a:t>
            </a:r>
          </a:p>
        </p:txBody>
      </p:sp>
      <p:sp>
        <p:nvSpPr>
          <p:cNvPr id="5125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Select minute-taker</a:t>
            </a:r>
          </a:p>
          <a:p>
            <a:pPr eaLnBrk="1" hangingPunct="1"/>
            <a:r>
              <a:rPr lang="en-US" dirty="0" smtClean="0"/>
              <a:t>Introductions</a:t>
            </a:r>
          </a:p>
          <a:p>
            <a:pPr eaLnBrk="1" hangingPunct="1"/>
            <a:r>
              <a:rPr lang="en-US" dirty="0" smtClean="0"/>
              <a:t>IP policy statement:</a:t>
            </a:r>
            <a:br>
              <a:rPr lang="en-US" dirty="0" smtClean="0"/>
            </a:br>
            <a:r>
              <a:rPr lang="en-US" i="1" dirty="0" smtClean="0"/>
              <a:t>“This meeting is conducted under the rules of the PWG IP policy”.  If you don’t agree, it’s warm(</a:t>
            </a:r>
            <a:r>
              <a:rPr lang="en-US" i="1" dirty="0" err="1" smtClean="0"/>
              <a:t>er</a:t>
            </a:r>
            <a:r>
              <a:rPr lang="en-US" i="1" dirty="0" smtClean="0"/>
              <a:t>) outside and the beach is down the road.</a:t>
            </a:r>
          </a:p>
          <a:p>
            <a:pPr eaLnBrk="1" hangingPunct="1"/>
            <a:r>
              <a:rPr lang="en-US" dirty="0" smtClean="0"/>
              <a:t>Approve Minutes from January 21 conference 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8B595-BBB5-4FF1-B918-2D606F4F2435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6148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IDS WG Officers</a:t>
            </a:r>
          </a:p>
        </p:txBody>
      </p:sp>
      <p:sp>
        <p:nvSpPr>
          <p:cNvPr id="7" name="Rectangle 24"/>
          <p:cNvSpPr txBox="1">
            <a:spLocks noChangeArrowheads="1"/>
          </p:cNvSpPr>
          <p:nvPr/>
        </p:nvSpPr>
        <p:spPr bwMode="auto">
          <a:xfrm>
            <a:off x="152400" y="1421860"/>
            <a:ext cx="8915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sz="1800" dirty="0" smtClean="0"/>
              <a:t>IDS WG Chair</a:t>
            </a:r>
          </a:p>
          <a:p>
            <a:pPr marL="631825" lvl="1" eaLnBrk="1" hangingPunct="1">
              <a:defRPr/>
            </a:pPr>
            <a:r>
              <a:rPr lang="en-US" sz="1600" dirty="0" smtClean="0"/>
              <a:t>Joe Murdock (Sharp)</a:t>
            </a:r>
          </a:p>
          <a:p>
            <a:pPr marL="346075" lvl="1" indent="0" eaLnBrk="1" hangingPunct="1">
              <a:buNone/>
              <a:defRPr/>
            </a:pPr>
            <a:endParaRPr lang="en-US" sz="1600" dirty="0" smtClean="0"/>
          </a:p>
          <a:p>
            <a:pPr eaLnBrk="1" hangingPunct="1">
              <a:defRPr/>
            </a:pPr>
            <a:r>
              <a:rPr lang="en-US" sz="1800" dirty="0"/>
              <a:t>IDS WG </a:t>
            </a:r>
            <a:r>
              <a:rPr lang="en-US" sz="1800" dirty="0" smtClean="0"/>
              <a:t>Vice-Chair</a:t>
            </a:r>
            <a:endParaRPr lang="en-US" sz="1800" dirty="0"/>
          </a:p>
          <a:p>
            <a:pPr lvl="1" eaLnBrk="1" hangingPunct="1">
              <a:defRPr/>
            </a:pPr>
            <a:r>
              <a:rPr lang="en-US" sz="1600" dirty="0" smtClean="0"/>
              <a:t>Vacant</a:t>
            </a:r>
          </a:p>
          <a:p>
            <a:pPr lvl="1" eaLnBrk="1" hangingPunct="1"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800" dirty="0" smtClean="0"/>
              <a:t>IDS WG Secretary:</a:t>
            </a:r>
          </a:p>
          <a:p>
            <a:pPr marL="630238" lvl="1" indent="-284163" eaLnBrk="1" hangingPunct="1">
              <a:defRPr/>
            </a:pPr>
            <a:r>
              <a:rPr lang="en-US" sz="1600" dirty="0" smtClean="0"/>
              <a:t>Alan Sukert (Xerox)</a:t>
            </a:r>
          </a:p>
          <a:p>
            <a:pPr marL="346075" lvl="1" indent="0" eaLnBrk="1" hangingPunct="1">
              <a:buNone/>
              <a:defRPr/>
            </a:pPr>
            <a:endParaRPr lang="en-US" sz="1600" dirty="0"/>
          </a:p>
          <a:p>
            <a:pPr eaLnBrk="1" hangingPunct="1">
              <a:defRPr/>
            </a:pPr>
            <a:r>
              <a:rPr lang="en-US" sz="1800" dirty="0" smtClean="0"/>
              <a:t>IDS WG Document Editors: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HCD-ATR: Jerry Thrasher (Lexmark), Joe Murdock (Sharp)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HCD-TNC: Ira McDonald (High North)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IDS-Model: Joe Murdock (Sharp), Ira McDonald (High North), Ron Nevo (Samsung)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PWG-LOG: Mike Sweet (Apple)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IDS-IAA: Joe Murdock (Sharp)</a:t>
            </a:r>
          </a:p>
          <a:p>
            <a:pPr marL="631825" lvl="1" eaLnBrk="1" hangingPunct="1"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16CE4C-D774-417C-9B42-7F565198C633}" type="slidenum">
              <a:rPr lang="en-US" smtClean="0"/>
              <a:pPr eaLnBrk="1" hangingPunct="1"/>
              <a:t>5</a:t>
            </a:fld>
            <a:endParaRPr lang="en-US" dirty="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4958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7172" name="Rectangle 23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6629400" cy="868362"/>
          </a:xfrm>
        </p:spPr>
        <p:txBody>
          <a:bodyPr/>
          <a:lstStyle/>
          <a:p>
            <a:pPr eaLnBrk="1" hangingPunct="1"/>
            <a:r>
              <a:rPr lang="en-US" dirty="0" smtClean="0"/>
              <a:t>Action Items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03103"/>
              </p:ext>
            </p:extLst>
          </p:nvPr>
        </p:nvGraphicFramePr>
        <p:xfrm>
          <a:off x="228600" y="1447800"/>
          <a:ext cx="8713788" cy="3352800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762000"/>
                <a:gridCol w="627062"/>
                <a:gridCol w="3124200"/>
                <a:gridCol w="576249"/>
                <a:gridCol w="2328877"/>
              </a:tblGrid>
              <a:tr h="3666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Action Item #</a:t>
                      </a:r>
                    </a:p>
                  </a:txBody>
                  <a:tcPr marL="4943" marR="4943" marT="4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Entry date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Assignee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Type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Action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Status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Disposition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191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12/6/2012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Joe Murdock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HCD-Attr, HCD-NAP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Update the HCD-NAP and HCD-ATTR specs to address all of the “Last Call” comments received by Jan 18, 2013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C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1/21/13: </a:t>
                      </a:r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Addressing 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comments as they are received. Will complete for Feb 2013 PWG face-to-Face.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8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129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12/6/2012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Mike Sweet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PWG-LOG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Update the PWG-Log spec to address all of the “Last Call” comments received by Jan 18, 2013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C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1/21/13: Preliminary LCRC List send out to WG.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12/6/2012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Ira McDonald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HCD-TNC Binding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Update the HCD-TNC Binding spec to address the comments presented and discussed during review of this spec at the 12/6/12 PWG IDS Face-to-Face Meeting.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1/21/13: Will complete for Feb 2013 PWG face-to-Face.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131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12/6/2012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IDS WG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HCD-TNC Binding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Look at the list of REQUIRED attributes in Section 5.1, lines 594-600 of the HCD-TNC Binding spec that could be omitted when using the [PT-EAP] posture transport protocol and provide any suggested changes in the list to Ira McDonald before the next IDS Face-to-Face Meeting.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1/21/13: Will be completed as part of the Feb 7 IDS Face-to-Face Meeting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132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12/6/2012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Murdoch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Randy Turner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Brian Smithson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All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Monitor the TCG’s SCAP Mapping spec for implementation in the IDS specs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1/21/13:Action is on-going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1/7/2013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Mike Sweet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HCD-Attr, HCD-NAP</a:t>
                      </a:r>
                      <a:br>
                        <a:rPr lang="en-US" sz="800" b="0" i="0" u="none" strike="noStrike" dirty="0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PWG-LOG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Update headers/footers and copyright statement in the HCD-Assessment-Attributes, HCD-NAP Binding and PWG-LOG specs to reflect that it is now 2013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C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1/21/13: Will complete in next versions of these three specs.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1/21/2013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HCD-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Attr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, HCD-NAP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Prepare the LCRC Lists for the HCD-ATTR and HCD-NAP specs.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C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Current Documents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/>
              <a:t>HCD-TNC Binding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1400" u="sng" dirty="0" smtClean="0">
                <a:hlinkClick r:id="rId3"/>
              </a:rPr>
              <a:t>ftp</a:t>
            </a:r>
            <a:r>
              <a:rPr lang="en-US" sz="1400" u="sng" dirty="0">
                <a:hlinkClick r:id="rId3"/>
              </a:rPr>
              <a:t>://</a:t>
            </a:r>
            <a:r>
              <a:rPr lang="en-US" sz="1400" u="sng" dirty="0" smtClean="0">
                <a:hlinkClick r:id="rId3"/>
              </a:rPr>
              <a:t>ftp.pwg.org/pub/pwg/ids/wd/wd-ids-tnc10-20121202-rev.pdf</a:t>
            </a:r>
            <a:endParaRPr lang="en-US" sz="1400" u="sng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sz="1400" u="sng" dirty="0"/>
          </a:p>
          <a:p>
            <a:pPr eaLnBrk="1" hangingPunct="1">
              <a:defRPr/>
            </a:pPr>
            <a:r>
              <a:rPr lang="en-US" sz="1600" dirty="0" smtClean="0"/>
              <a:t>IDS-Model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/>
              <a:t>	</a:t>
            </a:r>
            <a:r>
              <a:rPr lang="en-US" sz="1400" dirty="0" smtClean="0">
                <a:hlinkClick r:id="rId4"/>
              </a:rPr>
              <a:t>ftp://ftp.pwg.org/pub/pwg/ids/wd/wd-ids-model10-20120806-rev.pdf</a:t>
            </a:r>
            <a:r>
              <a:rPr lang="en-US" sz="1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600" dirty="0" smtClean="0"/>
              <a:t>IDS-IAA</a:t>
            </a:r>
            <a:endParaRPr lang="en-US" sz="1600" dirty="0"/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dirty="0">
                <a:hlinkClick r:id="rId5"/>
              </a:rPr>
              <a:t>ftp://</a:t>
            </a:r>
            <a:r>
              <a:rPr lang="en-US" sz="1400" dirty="0" smtClean="0">
                <a:hlinkClick r:id="rId5"/>
              </a:rPr>
              <a:t>ftp.pwg.org/pub/pwg/ids/wd/wd-ids-iaa10-20111005-rev.pdf</a:t>
            </a:r>
            <a:r>
              <a:rPr lang="en-US" sz="1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600" dirty="0" smtClean="0"/>
              <a:t>IDS-Remediation (reactivated)</a:t>
            </a:r>
            <a:endParaRPr lang="en-US" sz="1600" dirty="0"/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dirty="0">
                <a:hlinkClick r:id="rId6"/>
              </a:rPr>
              <a:t>ftp://</a:t>
            </a:r>
            <a:r>
              <a:rPr lang="en-US" sz="1400" dirty="0" smtClean="0">
                <a:hlinkClick r:id="rId6"/>
              </a:rPr>
              <a:t>ftp.pwg.org/pub/pwg/ids/wd/wd-ids-remediation10-20100930.pdf</a:t>
            </a:r>
            <a:r>
              <a:rPr lang="en-US" sz="1400" dirty="0" smtClean="0"/>
              <a:t> </a:t>
            </a:r>
            <a:endParaRPr lang="en-US" sz="1400" dirty="0"/>
          </a:p>
          <a:p>
            <a:pPr eaLnBrk="1" hangingPunct="1"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9413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TCG/IETF TNC/NEA Update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r>
              <a:rPr lang="en-US" sz="1600" dirty="0" smtClean="0"/>
              <a:t>Summary </a:t>
            </a:r>
            <a:r>
              <a:rPr lang="en-US" sz="1600" dirty="0"/>
              <a:t>- publication of last three NEA WG documents as </a:t>
            </a:r>
            <a:r>
              <a:rPr lang="en-US" sz="1600" dirty="0" smtClean="0"/>
              <a:t>RFCs is </a:t>
            </a:r>
            <a:r>
              <a:rPr lang="en-US" sz="1600" dirty="0"/>
              <a:t>expected in early 2013.</a:t>
            </a:r>
          </a:p>
          <a:p>
            <a:r>
              <a:rPr lang="en-US" sz="1600" dirty="0" smtClean="0"/>
              <a:t>Current </a:t>
            </a:r>
            <a:r>
              <a:rPr lang="en-US" sz="1600" dirty="0"/>
              <a:t>status of the last three IETF NEA WG documents:</a:t>
            </a:r>
          </a:p>
          <a:p>
            <a:pPr lvl="1"/>
            <a:r>
              <a:rPr lang="en-US" sz="1400" dirty="0"/>
              <a:t>NEA </a:t>
            </a:r>
            <a:r>
              <a:rPr lang="en-US" sz="1400" dirty="0" err="1"/>
              <a:t>Asokan</a:t>
            </a:r>
            <a:r>
              <a:rPr lang="en-US" sz="1400" dirty="0"/>
              <a:t> Attack Analysis</a:t>
            </a:r>
          </a:p>
          <a:p>
            <a:pPr lvl="2"/>
            <a:r>
              <a:rPr lang="en-US" sz="1400" dirty="0"/>
              <a:t>IETF Informational RFC 6813 (December 2012)</a:t>
            </a:r>
          </a:p>
          <a:p>
            <a:pPr lvl="1"/>
            <a:r>
              <a:rPr lang="en-US" sz="1400" dirty="0"/>
              <a:t>PT-TLS: A TLS-based Posture Transport (PT) Protocol</a:t>
            </a:r>
          </a:p>
          <a:p>
            <a:pPr lvl="2"/>
            <a:r>
              <a:rPr lang="en-US" sz="1400" dirty="0"/>
              <a:t>IETF Approved as Proposed Standard (January </a:t>
            </a:r>
            <a:r>
              <a:rPr lang="en-US" sz="1400" dirty="0" smtClean="0"/>
              <a:t>2013)</a:t>
            </a:r>
          </a:p>
          <a:p>
            <a:pPr lvl="1"/>
            <a:r>
              <a:rPr lang="en-US" sz="1400" dirty="0" smtClean="0"/>
              <a:t>PT-EAP: Posture Transport (PT) Protocol For EAP Tunnel Methods</a:t>
            </a:r>
          </a:p>
          <a:p>
            <a:pPr lvl="2"/>
            <a:r>
              <a:rPr lang="en-US" sz="1400" dirty="0" smtClean="0"/>
              <a:t>Completed IETF </a:t>
            </a:r>
            <a:r>
              <a:rPr lang="en-US" sz="1400" dirty="0"/>
              <a:t>Last Call as Proposed Standard (January </a:t>
            </a:r>
            <a:r>
              <a:rPr lang="en-US" sz="1400" dirty="0" smtClean="0"/>
              <a:t>2013)</a:t>
            </a:r>
          </a:p>
          <a:p>
            <a:pPr lvl="2"/>
            <a:r>
              <a:rPr lang="en-US" sz="1400" dirty="0"/>
              <a:t>N</a:t>
            </a:r>
            <a:r>
              <a:rPr lang="en-US" sz="1400" dirty="0" smtClean="0"/>
              <a:t>ow </a:t>
            </a:r>
            <a:r>
              <a:rPr lang="en-US" sz="1400" dirty="0"/>
              <a:t>in IESG </a:t>
            </a:r>
            <a:r>
              <a:rPr lang="en-US" sz="1400"/>
              <a:t>awaiting f</a:t>
            </a:r>
            <a:r>
              <a:rPr lang="en-US" sz="1400" smtClean="0"/>
              <a:t>inal approval</a:t>
            </a:r>
            <a:endParaRPr lang="en-US" sz="1400" dirty="0"/>
          </a:p>
          <a:p>
            <a:r>
              <a:rPr lang="en-US" sz="1800" dirty="0" smtClean="0"/>
              <a:t>TCG has </a:t>
            </a:r>
            <a:r>
              <a:rPr lang="en-US" sz="1800" dirty="0"/>
              <a:t>a “fast track” arrangement with ISO so that these TNC </a:t>
            </a:r>
            <a:r>
              <a:rPr lang="en-US" sz="1800" dirty="0" smtClean="0"/>
              <a:t>core specs </a:t>
            </a:r>
            <a:r>
              <a:rPr lang="en-US" sz="1800" dirty="0"/>
              <a:t>could become ISO specs </a:t>
            </a:r>
            <a:r>
              <a:rPr lang="en-US" sz="1800" dirty="0" smtClean="0"/>
              <a:t>quickly. </a:t>
            </a:r>
          </a:p>
          <a:p>
            <a:r>
              <a:rPr lang="en-US" sz="1800" dirty="0"/>
              <a:t>TNC is </a:t>
            </a:r>
            <a:r>
              <a:rPr lang="en-US" sz="1800" dirty="0" smtClean="0"/>
              <a:t>currently coordinating </a:t>
            </a:r>
            <a:r>
              <a:rPr lang="en-US" sz="1800" dirty="0"/>
              <a:t>with </a:t>
            </a:r>
            <a:r>
              <a:rPr lang="en-US" sz="1800" dirty="0" smtClean="0"/>
              <a:t>XACML and OASIS for </a:t>
            </a:r>
            <a:r>
              <a:rPr lang="en-US" sz="1800" dirty="0"/>
              <a:t>access policy statements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0547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PWG Last Call Status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/>
              <a:t>HCD-Assessment-Attributes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>
                <a:hlinkClick r:id="rId3"/>
              </a:rPr>
              <a:t>ftp://</a:t>
            </a:r>
            <a:r>
              <a:rPr lang="en-US" sz="1400" u="sng" dirty="0" smtClean="0">
                <a:hlinkClick r:id="rId3"/>
              </a:rPr>
              <a:t>ftp.pwg.org/pub/pwg/ids/wd/wd-idsattributes10-20130202_rev.pdf</a:t>
            </a:r>
            <a:r>
              <a:rPr lang="en-US" sz="1400" u="sng" dirty="0" smtClean="0"/>
              <a:t> </a:t>
            </a:r>
            <a:endParaRPr lang="en-US" sz="1400" u="sng" dirty="0"/>
          </a:p>
          <a:p>
            <a:pPr lvl="1" eaLnBrk="1" hangingPunct="1">
              <a:buFontTx/>
              <a:buNone/>
              <a:defRPr/>
            </a:pPr>
            <a:r>
              <a:rPr lang="en-US" sz="1400" u="sng" dirty="0">
                <a:hlinkClick r:id="rId4"/>
              </a:rPr>
              <a:t>ftp://</a:t>
            </a:r>
            <a:r>
              <a:rPr lang="en-US" sz="1400" u="sng" dirty="0" smtClean="0">
                <a:hlinkClick r:id="rId4"/>
              </a:rPr>
              <a:t>ftp.pwg.org/pub/pwg/ids/wd/wd-idsattributes10-20130202.pdf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 eaLnBrk="1" hangingPunct="1">
              <a:buFontTx/>
              <a:buNone/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600" dirty="0" smtClean="0"/>
              <a:t>HCD-NAP Binding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>
                <a:hlinkClick r:id="rId5"/>
              </a:rPr>
              <a:t>ftp://</a:t>
            </a:r>
            <a:r>
              <a:rPr lang="en-US" sz="1400" u="sng" dirty="0" smtClean="0">
                <a:hlinkClick r:id="rId5"/>
              </a:rPr>
              <a:t>ftp.pwg.org/pub/pwg/ids/wd/wd-ids-napsoh10-20130202_rev.pdf</a:t>
            </a:r>
            <a:r>
              <a:rPr lang="en-US" sz="1400" u="sng" dirty="0" smtClean="0"/>
              <a:t> </a:t>
            </a:r>
            <a:endParaRPr lang="en-US" sz="1400" u="sng" dirty="0"/>
          </a:p>
          <a:p>
            <a:pPr lvl="1" eaLnBrk="1" hangingPunct="1">
              <a:buFontTx/>
              <a:buNone/>
              <a:defRPr/>
            </a:pPr>
            <a:r>
              <a:rPr lang="en-US" sz="1400" u="sng" dirty="0">
                <a:hlinkClick r:id="rId6"/>
              </a:rPr>
              <a:t>ftp://</a:t>
            </a:r>
            <a:r>
              <a:rPr lang="en-US" sz="1400" u="sng" dirty="0" smtClean="0">
                <a:hlinkClick r:id="rId6"/>
              </a:rPr>
              <a:t>ftp.pwg.org/pub/pwg/ids/wd/wd-ids-napsoh10-20130202.pdf</a:t>
            </a:r>
            <a:r>
              <a:rPr lang="en-US" sz="1400" u="sng" dirty="0" smtClean="0"/>
              <a:t> 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u="sng" dirty="0" smtClean="0"/>
          </a:p>
          <a:p>
            <a:pPr eaLnBrk="1" hangingPunct="1">
              <a:defRPr/>
            </a:pPr>
            <a:r>
              <a:rPr lang="en-US" sz="1600" dirty="0" smtClean="0"/>
              <a:t>PWG-LOG</a:t>
            </a:r>
            <a:endParaRPr lang="en-US" sz="1600" dirty="0"/>
          </a:p>
          <a:p>
            <a:pPr lvl="1" eaLnBrk="1" hangingPunct="1">
              <a:buFontTx/>
              <a:buNone/>
              <a:defRPr/>
            </a:pPr>
            <a:r>
              <a:rPr lang="en-US" sz="1400" u="sng" dirty="0" smtClean="0">
                <a:hlinkClick r:id="rId5"/>
              </a:rPr>
              <a:t>ftp</a:t>
            </a:r>
            <a:r>
              <a:rPr lang="en-US" sz="1400" u="sng" dirty="0">
                <a:hlinkClick r:id="rId5"/>
              </a:rPr>
              <a:t>://</a:t>
            </a:r>
            <a:r>
              <a:rPr lang="en-US" sz="1400" u="sng" dirty="0" smtClean="0">
                <a:hlinkClick r:id="rId5"/>
              </a:rPr>
              <a:t>ftp.pwg.org/pub/pwg/ids/wd/</a:t>
            </a:r>
            <a:r>
              <a:rPr lang="en-US" sz="1400" dirty="0">
                <a:hlinkClick r:id="rId7"/>
              </a:rPr>
              <a:t>d-ids-log10-20130201-rev</a:t>
            </a:r>
            <a:r>
              <a:rPr lang="en-US" sz="1400" u="sng" dirty="0" smtClean="0">
                <a:hlinkClick r:id="rId5"/>
              </a:rPr>
              <a:t>.pdf</a:t>
            </a:r>
            <a:r>
              <a:rPr lang="en-US" sz="1400" u="sng" dirty="0" smtClean="0"/>
              <a:t> </a:t>
            </a:r>
            <a:endParaRPr lang="en-US" sz="1400" u="sng" dirty="0"/>
          </a:p>
          <a:p>
            <a:pPr lvl="1" eaLnBrk="1" hangingPunct="1">
              <a:buFontTx/>
              <a:buNone/>
              <a:defRPr/>
            </a:pPr>
            <a:r>
              <a:rPr lang="en-US" sz="1400" u="sng" dirty="0">
                <a:hlinkClick r:id="rId6"/>
              </a:rPr>
              <a:t>ftp://</a:t>
            </a:r>
            <a:r>
              <a:rPr lang="en-US" sz="1400" u="sng" dirty="0" smtClean="0">
                <a:hlinkClick r:id="rId6"/>
              </a:rPr>
              <a:t>ftp.pwg.org/pub/pwg/ids/wd/</a:t>
            </a:r>
            <a:r>
              <a:rPr lang="en-US" sz="1400" dirty="0">
                <a:hlinkClick r:id="rId8"/>
              </a:rPr>
              <a:t>wd-ids-log10-20130201</a:t>
            </a:r>
            <a:r>
              <a:rPr lang="en-US" sz="1400" u="sng" dirty="0" smtClean="0">
                <a:hlinkClick r:id="rId6"/>
              </a:rPr>
              <a:t>.pdf</a:t>
            </a:r>
            <a:r>
              <a:rPr lang="en-US" sz="1400" u="sng" dirty="0" smtClean="0"/>
              <a:t>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>	</a:t>
            </a:r>
          </a:p>
          <a:p>
            <a:pPr eaLnBrk="1" hangingPunct="1">
              <a:buNone/>
              <a:defRPr/>
            </a:pPr>
            <a:endParaRPr lang="en-US" sz="1200" dirty="0" smtClean="0"/>
          </a:p>
          <a:p>
            <a:pPr marL="0" indent="0" eaLnBrk="1" hangingPunct="1">
              <a:buNone/>
              <a:tabLst>
                <a:tab pos="2057400" algn="ctr"/>
                <a:tab pos="4114800" algn="ctr"/>
                <a:tab pos="5943600" algn="ctr"/>
              </a:tabLst>
              <a:defRPr/>
            </a:pPr>
            <a:r>
              <a:rPr lang="fr-FR" sz="1400" dirty="0"/>
              <a:t>	</a:t>
            </a:r>
            <a:r>
              <a:rPr lang="fr-FR" sz="1400" dirty="0" smtClean="0"/>
              <a:t>PWG-LOG</a:t>
            </a:r>
            <a:r>
              <a:rPr lang="fr-FR" sz="1400" dirty="0"/>
              <a:t>	</a:t>
            </a:r>
            <a:r>
              <a:rPr lang="fr-FR" sz="1400" dirty="0" smtClean="0"/>
              <a:t>HCD-</a:t>
            </a:r>
            <a:r>
              <a:rPr lang="fr-FR" sz="1400" dirty="0" err="1" smtClean="0"/>
              <a:t>Assessment</a:t>
            </a:r>
            <a:r>
              <a:rPr lang="fr-FR" sz="1400" dirty="0" smtClean="0"/>
              <a:t>-</a:t>
            </a:r>
            <a:r>
              <a:rPr lang="fr-FR" sz="1400" dirty="0" err="1" smtClean="0"/>
              <a:t>Attributes</a:t>
            </a:r>
            <a:r>
              <a:rPr lang="fr-FR" sz="1400" dirty="0"/>
              <a:t>	</a:t>
            </a:r>
            <a:r>
              <a:rPr lang="fr-FR" sz="1400" dirty="0" smtClean="0"/>
              <a:t>HCD-NAP</a:t>
            </a:r>
            <a:endParaRPr lang="fr-FR" sz="1400" dirty="0"/>
          </a:p>
          <a:p>
            <a:pPr marL="0" indent="0" eaLnBrk="1" hangingPunct="1">
              <a:buNone/>
              <a:tabLst>
                <a:tab pos="2057400" algn="ctr"/>
                <a:tab pos="4114800" algn="ctr"/>
                <a:tab pos="5943600" algn="ctr"/>
              </a:tabLst>
              <a:defRPr/>
            </a:pPr>
            <a:r>
              <a:rPr lang="fr-FR" sz="1400" dirty="0" err="1" smtClean="0"/>
              <a:t>Responses</a:t>
            </a:r>
            <a:r>
              <a:rPr lang="fr-FR" sz="1400" dirty="0" smtClean="0"/>
              <a:t> </a:t>
            </a:r>
            <a:r>
              <a:rPr lang="fr-FR" sz="1400" dirty="0"/>
              <a:t>	</a:t>
            </a:r>
            <a:r>
              <a:rPr lang="fr-FR" sz="1400" dirty="0" smtClean="0"/>
              <a:t>9</a:t>
            </a:r>
            <a:r>
              <a:rPr lang="fr-FR" sz="1400" dirty="0"/>
              <a:t>	</a:t>
            </a:r>
            <a:r>
              <a:rPr lang="fr-FR" sz="1400" dirty="0" smtClean="0"/>
              <a:t>8</a:t>
            </a:r>
            <a:r>
              <a:rPr lang="fr-FR" sz="1400" dirty="0"/>
              <a:t>	</a:t>
            </a:r>
            <a:r>
              <a:rPr lang="fr-FR" sz="1400" dirty="0" smtClean="0"/>
              <a:t>8</a:t>
            </a:r>
          </a:p>
          <a:p>
            <a:pPr marL="0" indent="0" eaLnBrk="1" hangingPunct="1">
              <a:buNone/>
              <a:tabLst>
                <a:tab pos="2057400" algn="ctr"/>
                <a:tab pos="4114800" algn="ctr"/>
                <a:tab pos="5943600" algn="ctr"/>
              </a:tabLst>
              <a:defRPr/>
            </a:pPr>
            <a:endParaRPr lang="fr-FR" sz="1400" dirty="0"/>
          </a:p>
          <a:p>
            <a:pPr marL="0" indent="0" eaLnBrk="1" hangingPunct="1">
              <a:buNone/>
              <a:tabLst>
                <a:tab pos="2057400" algn="ctr"/>
                <a:tab pos="4114800" algn="ctr"/>
                <a:tab pos="5943600" algn="ctr"/>
              </a:tabLst>
              <a:defRPr/>
            </a:pPr>
            <a:r>
              <a:rPr lang="en-US" sz="1400" dirty="0"/>
              <a:t>8 Responses </a:t>
            </a:r>
            <a:r>
              <a:rPr lang="en-US" sz="1400" dirty="0" smtClean="0"/>
              <a:t>required </a:t>
            </a:r>
            <a:r>
              <a:rPr lang="en-US" sz="1400" dirty="0"/>
              <a:t>to </a:t>
            </a:r>
            <a:r>
              <a:rPr lang="en-US" sz="1400" dirty="0" smtClean="0"/>
              <a:t>pass.  All documents have completed PWG Last Call and have been approved for the PWG Formal Vote process by the Steering Committee.</a:t>
            </a:r>
            <a:endParaRPr lang="en-US" sz="1400" dirty="0"/>
          </a:p>
          <a:p>
            <a:pPr marL="0" indent="0" eaLnBrk="1" hangingPunct="1">
              <a:buNone/>
              <a:tabLst>
                <a:tab pos="2057400" algn="ctr"/>
                <a:tab pos="4114800" algn="ctr"/>
                <a:tab pos="5943600" algn="ctr"/>
              </a:tabLst>
              <a:defRPr/>
            </a:pP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PWG Last Call Comments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</a:rPr>
              <a:t>LCRC Documents</a:t>
            </a:r>
          </a:p>
          <a:p>
            <a:pPr indent="0" eaLnBrk="1" hangingPunct="1">
              <a:buNone/>
              <a:defRPr/>
            </a:pPr>
            <a:r>
              <a:rPr lang="en-US" sz="1400" dirty="0" smtClean="0">
                <a:latin typeface="Calibri" pitchFamily="34" charset="0"/>
                <a:hlinkClick r:id="rId3"/>
              </a:rPr>
              <a:t>ftp</a:t>
            </a:r>
            <a:r>
              <a:rPr lang="en-US" sz="1400" dirty="0">
                <a:latin typeface="Calibri" pitchFamily="34" charset="0"/>
                <a:hlinkClick r:id="rId3"/>
              </a:rPr>
              <a:t>://</a:t>
            </a:r>
            <a:r>
              <a:rPr lang="en-US" sz="1400" dirty="0" smtClean="0">
                <a:latin typeface="Calibri" pitchFamily="34" charset="0"/>
                <a:hlinkClick r:id="rId3"/>
              </a:rPr>
              <a:t>ftp.pwg.org/pub/pwg/ids/wd/lcrc-hdc-nap10.txt</a:t>
            </a:r>
            <a:r>
              <a:rPr lang="en-US" sz="1400" dirty="0" smtClean="0">
                <a:latin typeface="Calibri" pitchFamily="34" charset="0"/>
              </a:rPr>
              <a:t> </a:t>
            </a:r>
            <a:endParaRPr lang="en-US" sz="1400" dirty="0">
              <a:latin typeface="Calibri" pitchFamily="34" charset="0"/>
            </a:endParaRPr>
          </a:p>
          <a:p>
            <a:pPr indent="0" eaLnBrk="1" hangingPunct="1">
              <a:buNone/>
              <a:defRPr/>
            </a:pPr>
            <a:r>
              <a:rPr lang="en-US" sz="1400" dirty="0" smtClean="0">
                <a:latin typeface="Calibri" pitchFamily="34" charset="0"/>
                <a:hlinkClick r:id="rId4"/>
              </a:rPr>
              <a:t>ftp</a:t>
            </a:r>
            <a:r>
              <a:rPr lang="en-US" sz="1400" dirty="0">
                <a:latin typeface="Calibri" pitchFamily="34" charset="0"/>
                <a:hlinkClick r:id="rId4"/>
              </a:rPr>
              <a:t>://</a:t>
            </a:r>
            <a:r>
              <a:rPr lang="en-US" sz="1400" dirty="0" smtClean="0">
                <a:latin typeface="Calibri" pitchFamily="34" charset="0"/>
                <a:hlinkClick r:id="rId4"/>
              </a:rPr>
              <a:t>ftp.pwg.org/pub/pwg/ids/wd/lcrc-hdc-attr10.txt</a:t>
            </a:r>
            <a:r>
              <a:rPr lang="en-US" sz="1400" dirty="0" smtClean="0">
                <a:latin typeface="Calibri" pitchFamily="34" charset="0"/>
              </a:rPr>
              <a:t> </a:t>
            </a:r>
            <a:endParaRPr lang="en-US" sz="1400" dirty="0">
              <a:latin typeface="Calibri" pitchFamily="34" charset="0"/>
            </a:endParaRPr>
          </a:p>
          <a:p>
            <a:pPr indent="0" eaLnBrk="1" hangingPunct="1">
              <a:buNone/>
              <a:defRPr/>
            </a:pPr>
            <a:r>
              <a:rPr lang="en-US" sz="1400" dirty="0" smtClean="0">
                <a:latin typeface="Calibri" pitchFamily="34" charset="0"/>
                <a:hlinkClick r:id="rId5"/>
              </a:rPr>
              <a:t>ftp</a:t>
            </a:r>
            <a:r>
              <a:rPr lang="en-US" sz="1400" dirty="0">
                <a:latin typeface="Calibri" pitchFamily="34" charset="0"/>
                <a:hlinkClick r:id="rId5"/>
              </a:rPr>
              <a:t>://</a:t>
            </a:r>
            <a:r>
              <a:rPr lang="en-US" sz="1400" dirty="0" smtClean="0">
                <a:latin typeface="Calibri" pitchFamily="34" charset="0"/>
                <a:hlinkClick r:id="rId5"/>
              </a:rPr>
              <a:t>ftp.pwg.org/pub/pwg/ids/wd/lcrc-ids-log10.txt</a:t>
            </a:r>
            <a:r>
              <a:rPr lang="en-US" sz="1400" dirty="0" smtClean="0">
                <a:latin typeface="Calibri" pitchFamily="34" charset="0"/>
              </a:rPr>
              <a:t> </a:t>
            </a:r>
            <a:endParaRPr lang="en-US" sz="1400" dirty="0">
              <a:latin typeface="Calibri" pitchFamily="34" charset="0"/>
            </a:endParaRPr>
          </a:p>
          <a:p>
            <a:pPr eaLnBrk="1" hangingPunct="1">
              <a:defRPr/>
            </a:pPr>
            <a:endParaRPr lang="en-US" sz="1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-Slide-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PWG-Slide-Template</Template>
  <TotalTime>9026</TotalTime>
  <Words>998</Words>
  <Application>Microsoft Office PowerPoint</Application>
  <PresentationFormat>On-screen Show (4:3)</PresentationFormat>
  <Paragraphs>213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PWG-Slide-Template</vt:lpstr>
      <vt:lpstr>PWG Imaging Device Security (IDS)  Working Group</vt:lpstr>
      <vt:lpstr>Agenda</vt:lpstr>
      <vt:lpstr>Administrative Tasks</vt:lpstr>
      <vt:lpstr>IDS WG Officers</vt:lpstr>
      <vt:lpstr>Action Items</vt:lpstr>
      <vt:lpstr>Current Documents</vt:lpstr>
      <vt:lpstr>TCG/IETF TNC/NEA Update</vt:lpstr>
      <vt:lpstr>PWG Last Call Status</vt:lpstr>
      <vt:lpstr>PWG Last Call Comments</vt:lpstr>
      <vt:lpstr>Document Review</vt:lpstr>
      <vt:lpstr>New MFP Protection Profile (PP) Status</vt:lpstr>
      <vt:lpstr>New MFP Protection Profile SPD Issue Resolution</vt:lpstr>
      <vt:lpstr>Future Activities</vt:lpstr>
      <vt:lpstr>Wrap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Murdock, Joe</dc:creator>
  <cp:lastModifiedBy>Murdock, Joe</cp:lastModifiedBy>
  <cp:revision>685</cp:revision>
  <dcterms:created xsi:type="dcterms:W3CDTF">2010-02-02T01:16:56Z</dcterms:created>
  <dcterms:modified xsi:type="dcterms:W3CDTF">2013-02-06T04:04:20Z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