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2" r:id="rId2"/>
    <p:sldId id="271" r:id="rId3"/>
    <p:sldId id="273" r:id="rId4"/>
    <p:sldId id="274" r:id="rId5"/>
    <p:sldId id="275" r:id="rId6"/>
    <p:sldId id="277" r:id="rId7"/>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1C6FA8"/>
    <a:srgbClr val="DDDDDD"/>
    <a:srgbClr val="808080"/>
    <a:srgbClr val="C0C0C0"/>
    <a:srgbClr val="99FF99"/>
    <a:srgbClr val="000000"/>
    <a:srgbClr val="DE0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8" autoAdjust="0"/>
    <p:restoredTop sz="96060" autoAdjust="0"/>
  </p:normalViewPr>
  <p:slideViewPr>
    <p:cSldViewPr>
      <p:cViewPr>
        <p:scale>
          <a:sx n="110" d="100"/>
          <a:sy n="110" d="100"/>
        </p:scale>
        <p:origin x="-906" y="30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23" name="Rectangle 3"/>
          <p:cNvSpPr>
            <a:spLocks noGrp="1" noChangeArrowheads="1"/>
          </p:cNvSpPr>
          <p:nvPr>
            <p:ph type="dt" idx="1"/>
          </p:nvPr>
        </p:nvSpPr>
        <p:spPr bwMode="auto">
          <a:xfrm>
            <a:off x="3963988"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922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27"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E988C0AC-58D2-4829-B932-279D75D8FF47}" type="slidenum">
              <a:rPr lang="en-US"/>
              <a:pPr>
                <a:defRPr/>
              </a:pPr>
              <a:t>‹#›</a:t>
            </a:fld>
            <a:endParaRPr lang="en-US"/>
          </a:p>
        </p:txBody>
      </p:sp>
    </p:spTree>
    <p:extLst>
      <p:ext uri="{BB962C8B-B14F-4D97-AF65-F5344CB8AC3E}">
        <p14:creationId xmlns:p14="http://schemas.microsoft.com/office/powerpoint/2010/main" val="1948673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FA55AB77-2FA4-4880-994D-58E5E959E155}" type="slidenum">
              <a:rPr lang="en-US" smtClean="0"/>
              <a:pPr eaLnBrk="1" hangingPunct="1"/>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75C9C445-7A7F-4638-A7A2-B1BAB34CA4FA}"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0D877412-79EA-4610-9413-26B69ECCF7B8}"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C6BF5718-D76F-4DF0-806C-339F7958723E}"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a:solidFill>
                  <a:schemeClr val="tx1"/>
                </a:solidFill>
                <a:latin typeface="Arial" charset="0"/>
              </a:defRPr>
            </a:lvl1pPr>
            <a:lvl2pPr marL="742950" indent="-285750" defTabSz="930275" eaLnBrk="0" hangingPunct="0">
              <a:defRPr>
                <a:solidFill>
                  <a:schemeClr val="tx1"/>
                </a:solidFill>
                <a:latin typeface="Arial" charset="0"/>
              </a:defRPr>
            </a:lvl2pPr>
            <a:lvl3pPr marL="1143000" indent="-228600" defTabSz="930275" eaLnBrk="0" hangingPunct="0">
              <a:defRPr>
                <a:solidFill>
                  <a:schemeClr val="tx1"/>
                </a:solidFill>
                <a:latin typeface="Arial" charset="0"/>
              </a:defRPr>
            </a:lvl3pPr>
            <a:lvl4pPr marL="1600200" indent="-228600" defTabSz="930275" eaLnBrk="0" hangingPunct="0">
              <a:defRPr>
                <a:solidFill>
                  <a:schemeClr val="tx1"/>
                </a:solidFill>
                <a:latin typeface="Arial" charset="0"/>
              </a:defRPr>
            </a:lvl4pPr>
            <a:lvl5pPr marL="2057400" indent="-228600" defTabSz="930275" eaLnBrk="0" hangingPunct="0">
              <a:defRPr>
                <a:solidFill>
                  <a:schemeClr val="tx1"/>
                </a:solidFill>
                <a:latin typeface="Arial" charset="0"/>
              </a:defRPr>
            </a:lvl5pPr>
            <a:lvl6pPr marL="2514600" indent="-228600" defTabSz="930275" eaLnBrk="0" fontAlgn="base" hangingPunct="0">
              <a:spcBef>
                <a:spcPct val="0"/>
              </a:spcBef>
              <a:spcAft>
                <a:spcPct val="0"/>
              </a:spcAft>
              <a:defRPr>
                <a:solidFill>
                  <a:schemeClr val="tx1"/>
                </a:solidFill>
                <a:latin typeface="Arial" charset="0"/>
              </a:defRPr>
            </a:lvl6pPr>
            <a:lvl7pPr marL="2971800" indent="-228600" defTabSz="930275" eaLnBrk="0" fontAlgn="base" hangingPunct="0">
              <a:spcBef>
                <a:spcPct val="0"/>
              </a:spcBef>
              <a:spcAft>
                <a:spcPct val="0"/>
              </a:spcAft>
              <a:defRPr>
                <a:solidFill>
                  <a:schemeClr val="tx1"/>
                </a:solidFill>
                <a:latin typeface="Arial" charset="0"/>
              </a:defRPr>
            </a:lvl7pPr>
            <a:lvl8pPr marL="3429000" indent="-228600" defTabSz="930275" eaLnBrk="0" fontAlgn="base" hangingPunct="0">
              <a:spcBef>
                <a:spcPct val="0"/>
              </a:spcBef>
              <a:spcAft>
                <a:spcPct val="0"/>
              </a:spcAft>
              <a:defRPr>
                <a:solidFill>
                  <a:schemeClr val="tx1"/>
                </a:solidFill>
                <a:latin typeface="Arial" charset="0"/>
              </a:defRPr>
            </a:lvl8pPr>
            <a:lvl9pPr marL="3886200" indent="-228600" defTabSz="930275" eaLnBrk="0" fontAlgn="base" hangingPunct="0">
              <a:spcBef>
                <a:spcPct val="0"/>
              </a:spcBef>
              <a:spcAft>
                <a:spcPct val="0"/>
              </a:spcAft>
              <a:defRPr>
                <a:solidFill>
                  <a:schemeClr val="tx1"/>
                </a:solidFill>
                <a:latin typeface="Arial" charset="0"/>
              </a:defRPr>
            </a:lvl9pPr>
          </a:lstStyle>
          <a:p>
            <a:pPr eaLnBrk="1" hangingPunct="1"/>
            <a:fld id="{12D312CD-EB85-4300-94BD-7AF41C307366}"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48A782B-C436-49D5-B50E-4DA8114FD0A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14674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BD94C9B-5B13-4F0E-99A5-991DE31540C9}"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87913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CA8C2199-7976-4852-845E-0F7D5A25993E}"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9188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3"/>
          <p:cNvSpPr>
            <a:spLocks noGrp="1" noChangeArrowheads="1"/>
          </p:cNvSpPr>
          <p:nvPr>
            <p:ph type="sldNum" sz="quarter" idx="10"/>
          </p:nvPr>
        </p:nvSpPr>
        <p:spPr>
          <a:ln/>
        </p:spPr>
        <p:txBody>
          <a:bodyPr/>
          <a:lstStyle>
            <a:lvl1pPr>
              <a:defRPr/>
            </a:lvl1pPr>
          </a:lstStyle>
          <a:p>
            <a:pPr>
              <a:defRPr/>
            </a:pPr>
            <a:fld id="{FE93F2D9-E021-44F5-8349-E6139D0F6723}"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767816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B2503FDF-B83B-4096-8DA7-BAA7BEF66CFB}" type="slidenum">
              <a:rPr lang="en-US"/>
              <a:pPr>
                <a:defRPr/>
              </a:pPr>
              <a:t>‹#›</a:t>
            </a:fld>
            <a:endParaRPr lang="en-US"/>
          </a:p>
        </p:txBody>
      </p:sp>
      <p:sp>
        <p:nvSpPr>
          <p:cNvPr id="5"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613309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93FC143C-31F0-4F27-8E6F-77F5E8307218}"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57698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p:txBody>
          <a:bodyPr/>
          <a:lstStyle>
            <a:lvl1pPr>
              <a:defRPr/>
            </a:lvl1pPr>
          </a:lstStyle>
          <a:p>
            <a:pPr>
              <a:defRPr/>
            </a:pPr>
            <a:fld id="{D3E6831D-6661-4E81-BA1F-D8C37CA26AF8}" type="slidenum">
              <a:rPr lang="en-US"/>
              <a:pPr>
                <a:defRPr/>
              </a:pPr>
              <a:t>‹#›</a:t>
            </a:fld>
            <a:endParaRPr lang="en-US"/>
          </a:p>
        </p:txBody>
      </p:sp>
      <p:sp>
        <p:nvSpPr>
          <p:cNvPr id="8" name="Rectangle 17"/>
          <p:cNvSpPr>
            <a:spLocks noGrp="1" noChangeArrowheads="1"/>
          </p:cNvSpPr>
          <p:nvPr>
            <p:ph type="ftr" sz="quarter" idx="11"/>
          </p:nvPr>
        </p:nvSpPr>
        <p:spPr/>
        <p:txBody>
          <a:bodyPr/>
          <a:lstStyle>
            <a:lvl1pPr>
              <a:defRPr/>
            </a:lvl1pPr>
          </a:lstStyle>
          <a:p>
            <a:pPr>
              <a:defRPr/>
            </a:pPr>
            <a:r>
              <a:rPr lang="en-US"/>
              <a:t>Copyright © 2010, Printer Working Group. All rights reserved.</a:t>
            </a:r>
          </a:p>
        </p:txBody>
      </p:sp>
    </p:spTree>
    <p:extLst>
      <p:ext uri="{BB962C8B-B14F-4D97-AF65-F5344CB8AC3E}">
        <p14:creationId xmlns:p14="http://schemas.microsoft.com/office/powerpoint/2010/main" val="329725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1CACC0B2-4DBF-48AF-9973-52D143C0DF64}" type="slidenum">
              <a:rPr lang="en-US"/>
              <a:pPr>
                <a:defRPr/>
              </a:pPr>
              <a:t>‹#›</a:t>
            </a:fld>
            <a:endParaRPr lang="en-US"/>
          </a:p>
        </p:txBody>
      </p:sp>
      <p:sp>
        <p:nvSpPr>
          <p:cNvPr id="4"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4084179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D57393C6-442C-4DD2-AD14-930FE787DBA1}" type="slidenum">
              <a:rPr lang="en-US"/>
              <a:pPr>
                <a:defRPr/>
              </a:pPr>
              <a:t>‹#›</a:t>
            </a:fld>
            <a:endParaRPr lang="en-US"/>
          </a:p>
        </p:txBody>
      </p:sp>
      <p:sp>
        <p:nvSpPr>
          <p:cNvPr id="3"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005057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78BDC6B9-8BCD-46B1-A12E-A032CC5335D3}"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30966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0B6720A0-5400-4E93-B1C5-F97E9297127E}" type="slidenum">
              <a:rPr lang="en-US"/>
              <a:pPr>
                <a:defRPr/>
              </a:pPr>
              <a:t>‹#›</a:t>
            </a:fld>
            <a:endParaRPr lang="en-US"/>
          </a:p>
        </p:txBody>
      </p:sp>
      <p:sp>
        <p:nvSpPr>
          <p:cNvPr id="6" name="Rectangle 17"/>
          <p:cNvSpPr>
            <a:spLocks noGrp="1" noChangeArrowheads="1"/>
          </p:cNvSpPr>
          <p:nvPr>
            <p:ph type="ftr" sz="quarter" idx="11"/>
          </p:nvPr>
        </p:nvSpPr>
        <p:spPr>
          <a:ln/>
        </p:spPr>
        <p:txBody>
          <a:bodyPr/>
          <a:lstStyle>
            <a:lvl1pPr>
              <a:defRPr/>
            </a:lvl1pPr>
          </a:lstStyle>
          <a:p>
            <a:pPr>
              <a:defRPr/>
            </a:pPr>
            <a:r>
              <a:rPr lang="en-US"/>
              <a:t>Copyright © 2012, Printer Working Group. All rights reserved.</a:t>
            </a:r>
          </a:p>
        </p:txBody>
      </p:sp>
    </p:spTree>
    <p:extLst>
      <p:ext uri="{BB962C8B-B14F-4D97-AF65-F5344CB8AC3E}">
        <p14:creationId xmlns:p14="http://schemas.microsoft.com/office/powerpoint/2010/main" val="2155801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6629400"/>
            <a:ext cx="9144000" cy="228600"/>
          </a:xfrm>
          <a:prstGeom prst="rect">
            <a:avLst/>
          </a:prstGeom>
          <a:solidFill>
            <a:srgbClr val="DE023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9"/>
          <p:cNvSpPr>
            <a:spLocks noChangeArrowheads="1"/>
          </p:cNvSpPr>
          <p:nvPr/>
        </p:nvSpPr>
        <p:spPr bwMode="auto">
          <a:xfrm>
            <a:off x="141288" y="6400800"/>
            <a:ext cx="1841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sz="900">
              <a:solidFill>
                <a:schemeClr val="bg2"/>
              </a:solidFill>
              <a:latin typeface="Verdana" pitchFamily="34" charset="0"/>
            </a:endParaRPr>
          </a:p>
        </p:txBody>
      </p:sp>
      <p:pic>
        <p:nvPicPr>
          <p:cNvPr id="1028" name="Picture 12" descr="pwg-hal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191375" y="327025"/>
            <a:ext cx="16192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13"/>
          <p:cNvSpPr>
            <a:spLocks noGrp="1" noChangeArrowheads="1"/>
          </p:cNvSpPr>
          <p:nvPr>
            <p:ph type="sldNum" sz="quarter" idx="4"/>
          </p:nvPr>
        </p:nvSpPr>
        <p:spPr bwMode="auto">
          <a:xfrm>
            <a:off x="6553200" y="6623050"/>
            <a:ext cx="213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a:lvl1pPr>
          </a:lstStyle>
          <a:p>
            <a:pPr>
              <a:defRPr/>
            </a:pPr>
            <a:fld id="{F5049193-0AD0-4DD1-B697-7D461F9947B8}" type="slidenum">
              <a:rPr lang="en-US"/>
              <a:pPr>
                <a:defRPr/>
              </a:pPr>
              <a:t>‹#›</a:t>
            </a:fld>
            <a:endParaRPr lang="en-US"/>
          </a:p>
        </p:txBody>
      </p:sp>
      <p:sp>
        <p:nvSpPr>
          <p:cNvPr id="1030" name="Rectangle 14"/>
          <p:cNvSpPr>
            <a:spLocks noGrp="1" noChangeArrowheads="1"/>
          </p:cNvSpPr>
          <p:nvPr>
            <p:ph type="title"/>
          </p:nvPr>
        </p:nvSpPr>
        <p:spPr bwMode="auto">
          <a:xfrm>
            <a:off x="457200" y="274638"/>
            <a:ext cx="66294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15"/>
          <p:cNvSpPr>
            <a:spLocks noGrp="1" noChangeArrowheads="1"/>
          </p:cNvSpPr>
          <p:nvPr>
            <p:ph type="body" idx="1"/>
          </p:nvPr>
        </p:nvSpPr>
        <p:spPr bwMode="auto">
          <a:xfrm>
            <a:off x="457200" y="1371600"/>
            <a:ext cx="8229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16"/>
          <p:cNvSpPr>
            <a:spLocks noChangeShapeType="1"/>
          </p:cNvSpPr>
          <p:nvPr/>
        </p:nvSpPr>
        <p:spPr bwMode="auto">
          <a:xfrm>
            <a:off x="457200" y="1219200"/>
            <a:ext cx="6705600" cy="0"/>
          </a:xfrm>
          <a:prstGeom prst="line">
            <a:avLst/>
          </a:prstGeom>
          <a:noFill/>
          <a:ln w="38100">
            <a:solidFill>
              <a:srgbClr val="DE0235"/>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1" name="Rectangle 17"/>
          <p:cNvSpPr>
            <a:spLocks noGrp="1" noChangeArrowheads="1"/>
          </p:cNvSpPr>
          <p:nvPr>
            <p:ph type="ftr" sz="quarter" idx="3"/>
          </p:nvPr>
        </p:nvSpPr>
        <p:spPr bwMode="auto">
          <a:xfrm>
            <a:off x="533400" y="6623050"/>
            <a:ext cx="44958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200"/>
            </a:lvl1pPr>
          </a:lstStyle>
          <a:p>
            <a:pPr>
              <a:defRPr/>
            </a:pPr>
            <a:r>
              <a:rPr lang="en-US"/>
              <a:t>Copyright © 2012, Printer Working Group. All rights reserved.</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91"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Verdana" pitchFamily="34" charset="0"/>
        </a:defRPr>
      </a:lvl2pPr>
      <a:lvl3pPr algn="l" rtl="0" eaLnBrk="0" fontAlgn="base" hangingPunct="0">
        <a:spcBef>
          <a:spcPct val="0"/>
        </a:spcBef>
        <a:spcAft>
          <a:spcPct val="0"/>
        </a:spcAft>
        <a:defRPr sz="3200">
          <a:solidFill>
            <a:schemeClr val="tx2"/>
          </a:solidFill>
          <a:latin typeface="Verdana" pitchFamily="34" charset="0"/>
        </a:defRPr>
      </a:lvl3pPr>
      <a:lvl4pPr algn="l" rtl="0" eaLnBrk="0" fontAlgn="base" hangingPunct="0">
        <a:spcBef>
          <a:spcPct val="0"/>
        </a:spcBef>
        <a:spcAft>
          <a:spcPct val="0"/>
        </a:spcAft>
        <a:defRPr sz="3200">
          <a:solidFill>
            <a:schemeClr val="tx2"/>
          </a:solidFill>
          <a:latin typeface="Verdana" pitchFamily="34" charset="0"/>
        </a:defRPr>
      </a:lvl4pPr>
      <a:lvl5pPr algn="l" rtl="0" eaLnBrk="0" fontAlgn="base" hangingPunct="0">
        <a:spcBef>
          <a:spcPct val="0"/>
        </a:spcBef>
        <a:spcAft>
          <a:spcPct val="0"/>
        </a:spcAft>
        <a:defRPr sz="3200">
          <a:solidFill>
            <a:schemeClr val="tx2"/>
          </a:solidFill>
          <a:latin typeface="Verdana" pitchFamily="34" charset="0"/>
        </a:defRPr>
      </a:lvl5pPr>
      <a:lvl6pPr marL="457200" algn="l" rtl="0" eaLnBrk="1" fontAlgn="base" hangingPunct="1">
        <a:spcBef>
          <a:spcPct val="0"/>
        </a:spcBef>
        <a:spcAft>
          <a:spcPct val="0"/>
        </a:spcAft>
        <a:defRPr sz="3200">
          <a:solidFill>
            <a:schemeClr val="tx2"/>
          </a:solidFill>
          <a:latin typeface="Verdana" pitchFamily="34" charset="0"/>
        </a:defRPr>
      </a:lvl6pPr>
      <a:lvl7pPr marL="914400" algn="l" rtl="0" eaLnBrk="1" fontAlgn="base" hangingPunct="1">
        <a:spcBef>
          <a:spcPct val="0"/>
        </a:spcBef>
        <a:spcAft>
          <a:spcPct val="0"/>
        </a:spcAft>
        <a:defRPr sz="3200">
          <a:solidFill>
            <a:schemeClr val="tx2"/>
          </a:solidFill>
          <a:latin typeface="Verdana" pitchFamily="34" charset="0"/>
        </a:defRPr>
      </a:lvl7pPr>
      <a:lvl8pPr marL="1371600" algn="l" rtl="0" eaLnBrk="1" fontAlgn="base" hangingPunct="1">
        <a:spcBef>
          <a:spcPct val="0"/>
        </a:spcBef>
        <a:spcAft>
          <a:spcPct val="0"/>
        </a:spcAft>
        <a:defRPr sz="3200">
          <a:solidFill>
            <a:schemeClr val="tx2"/>
          </a:solidFill>
          <a:latin typeface="Verdana" pitchFamily="34" charset="0"/>
        </a:defRPr>
      </a:lvl8pPr>
      <a:lvl9pPr marL="1828800" algn="l" rtl="0" eaLnBrk="1" fontAlgn="base" hangingPunct="1">
        <a:spcBef>
          <a:spcPct val="0"/>
        </a:spcBef>
        <a:spcAft>
          <a:spcPct val="0"/>
        </a:spcAft>
        <a:defRPr sz="32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wg.org/ids/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pwg.org/mailman/listinfo/ids" TargetMode="External"/><Relationship Id="rId4" Type="http://schemas.openxmlformats.org/officeDocument/2006/relationships/hyperlink" Target="http://pwg-wiki.wikispaces.com/Imaging+Device+Security+W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BA1757B-89C5-4E50-86D1-8F2857757DE2}" type="slidenum">
              <a:rPr lang="en-US" smtClean="0"/>
              <a:pPr eaLnBrk="1" hangingPunct="1"/>
              <a:t>1</a:t>
            </a:fld>
            <a:endParaRPr lang="en-US" smtClean="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3076" name="Rectangle 4"/>
          <p:cNvSpPr>
            <a:spLocks noGrp="1" noChangeArrowheads="1"/>
          </p:cNvSpPr>
          <p:nvPr>
            <p:ph type="ctrTitle"/>
          </p:nvPr>
        </p:nvSpPr>
        <p:spPr/>
        <p:txBody>
          <a:bodyPr/>
          <a:lstStyle/>
          <a:p>
            <a:pPr algn="ctr" eaLnBrk="1" hangingPunct="1"/>
            <a:r>
              <a:rPr lang="en-US" smtClean="0"/>
              <a:t>PWG Plenary Status Report</a:t>
            </a:r>
            <a:br>
              <a:rPr lang="en-US" smtClean="0"/>
            </a:br>
            <a:r>
              <a:rPr lang="en-US" smtClean="0"/>
              <a:t>IDS Working Group</a:t>
            </a:r>
          </a:p>
        </p:txBody>
      </p:sp>
      <p:sp>
        <p:nvSpPr>
          <p:cNvPr id="3077" name="Rectangle 5"/>
          <p:cNvSpPr>
            <a:spLocks noGrp="1" noChangeArrowheads="1"/>
          </p:cNvSpPr>
          <p:nvPr>
            <p:ph type="subTitle" idx="1"/>
          </p:nvPr>
        </p:nvSpPr>
        <p:spPr>
          <a:xfrm>
            <a:off x="1371600" y="3886200"/>
            <a:ext cx="6400800" cy="2514600"/>
          </a:xfrm>
        </p:spPr>
        <p:txBody>
          <a:bodyPr/>
          <a:lstStyle/>
          <a:p>
            <a:pPr eaLnBrk="1" hangingPunct="1"/>
            <a:r>
              <a:rPr lang="en-US" smtClean="0"/>
              <a:t>December 5, 2012</a:t>
            </a:r>
          </a:p>
          <a:p>
            <a:pPr eaLnBrk="1" hangingPunct="1"/>
            <a:r>
              <a:rPr lang="en-US" smtClean="0"/>
              <a:t>PWG F2F Meeting</a:t>
            </a:r>
          </a:p>
          <a:p>
            <a:pPr eaLnBrk="1" hangingPunct="1"/>
            <a:endParaRPr lang="en-US" smtClean="0"/>
          </a:p>
          <a:p>
            <a:pPr eaLnBrk="1" hangingPunct="1"/>
            <a:r>
              <a:rPr lang="en-US" sz="2000" smtClean="0"/>
              <a:t>Joe Murdock (Sharp)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D846CEC-5D43-4CD9-A919-E062C34371FB}" type="slidenum">
              <a:rPr lang="en-US" smtClean="0"/>
              <a:pPr eaLnBrk="1" hangingPunct="1"/>
              <a:t>2</a:t>
            </a:fld>
            <a:endParaRPr lang="en-US" smtClean="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4100" name="Rectangle 23"/>
          <p:cNvSpPr>
            <a:spLocks noGrp="1" noChangeArrowheads="1"/>
          </p:cNvSpPr>
          <p:nvPr>
            <p:ph type="title"/>
          </p:nvPr>
        </p:nvSpPr>
        <p:spPr/>
        <p:txBody>
          <a:bodyPr/>
          <a:lstStyle/>
          <a:p>
            <a:pPr eaLnBrk="1" hangingPunct="1"/>
            <a:r>
              <a:rPr lang="en-US" smtClean="0"/>
              <a:t>Purpose of the effort</a:t>
            </a:r>
          </a:p>
        </p:txBody>
      </p:sp>
      <p:sp>
        <p:nvSpPr>
          <p:cNvPr id="4101" name="Rectangle 24"/>
          <p:cNvSpPr>
            <a:spLocks noGrp="1" noChangeArrowheads="1"/>
          </p:cNvSpPr>
          <p:nvPr>
            <p:ph type="body" idx="1"/>
          </p:nvPr>
        </p:nvSpPr>
        <p:spPr>
          <a:xfrm>
            <a:off x="457200" y="1371600"/>
            <a:ext cx="8229600" cy="5105400"/>
          </a:xfrm>
        </p:spPr>
        <p:txBody>
          <a:bodyPr/>
          <a:lstStyle/>
          <a:p>
            <a:pPr eaLnBrk="1" hangingPunct="1"/>
            <a:r>
              <a:rPr lang="en-US" sz="1200" smtClean="0"/>
              <a:t>Hardcopy device have security and access considerations that are not addressed within current hardcopy standards.  These considerations should be addressed in a manner common to all hardcopy devices:</a:t>
            </a:r>
          </a:p>
          <a:p>
            <a:pPr marL="631825" lvl="1" eaLnBrk="1" hangingPunct="1"/>
            <a:r>
              <a:rPr lang="en-US" sz="1200" smtClean="0"/>
              <a:t>The industry is moving beyond basic authentication for access to corporate networks to a more detailed assessment of the “health” of devices before allowing them to access the network.  Hardcopy Devices attach to networks, but there’s no standard set of metrics that is used to assess an HCD.  As a result, HCDs are treated as an exception and are allowed to attach to the network based solely on a device address.  </a:t>
            </a:r>
          </a:p>
          <a:p>
            <a:pPr marL="631825" lvl="1" eaLnBrk="1" hangingPunct="1"/>
            <a:r>
              <a:rPr lang="en-US" sz="1200" smtClean="0"/>
              <a:t>Hardcopy Devices are currently allowed unfettered access to and storage of secure and controlled documents.  There is no standard for controlling document access and defining usage behavior for protecting secure documents.</a:t>
            </a:r>
          </a:p>
          <a:p>
            <a:pPr marL="631825" lvl="1" eaLnBrk="1" hangingPunct="1"/>
            <a:r>
              <a:rPr lang="en-US" sz="1200" smtClean="0"/>
              <a:t>Hardcopy Devices are providing services to mobile devices running different operating system with different methods to consume Hardcopy services.  There is no standard or recommended methodology for authenticating and securing the mobile and hardcopy device, their services or the users consuming those services.</a:t>
            </a:r>
          </a:p>
          <a:p>
            <a:pPr marL="631825" lvl="1" eaLnBrk="1" hangingPunct="1"/>
            <a:r>
              <a:rPr lang="en-US" sz="1200" smtClean="0"/>
              <a:t>Hardcopy Devices are providing and consuming services outside of the traditional concept of a local user on a physical device such a “cloud” resources, including mobile devices.  There are currently no standards or recommendation for controlling or validating access to these services.</a:t>
            </a:r>
          </a:p>
          <a:p>
            <a:pPr eaLnBrk="1" hangingPunct="1"/>
            <a:r>
              <a:rPr lang="en-US" sz="1200" smtClean="0"/>
              <a:t>Our goal is to provide the metrics and mechanisms that allow HCDs to fully participate in assessment-protected networks and provide secure, controlled access to documents and services regardless of location or consumer.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5A8973-39FC-4F2F-BB08-4D6F8B0BA182}" type="slidenum">
              <a:rPr lang="en-US" smtClean="0"/>
              <a:pPr eaLnBrk="1" hangingPunct="1"/>
              <a:t>3</a:t>
            </a:fld>
            <a:endParaRPr lang="en-US" smtClean="0"/>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5124" name="Rectangle 23"/>
          <p:cNvSpPr>
            <a:spLocks noGrp="1" noChangeArrowheads="1"/>
          </p:cNvSpPr>
          <p:nvPr>
            <p:ph type="title"/>
          </p:nvPr>
        </p:nvSpPr>
        <p:spPr/>
        <p:txBody>
          <a:bodyPr/>
          <a:lstStyle/>
          <a:p>
            <a:pPr eaLnBrk="1" hangingPunct="1"/>
            <a:r>
              <a:rPr lang="en-US" smtClean="0"/>
              <a:t>Work Items for the WG</a:t>
            </a:r>
          </a:p>
        </p:txBody>
      </p:sp>
      <p:sp>
        <p:nvSpPr>
          <p:cNvPr id="4101" name="Rectangle 24"/>
          <p:cNvSpPr>
            <a:spLocks noGrp="1" noChangeArrowheads="1"/>
          </p:cNvSpPr>
          <p:nvPr>
            <p:ph type="body" idx="1"/>
          </p:nvPr>
        </p:nvSpPr>
        <p:spPr/>
        <p:txBody>
          <a:bodyPr/>
          <a:lstStyle/>
          <a:p>
            <a:pPr eaLnBrk="1" hangingPunct="1">
              <a:defRPr/>
            </a:pPr>
            <a:r>
              <a:rPr lang="en-US" sz="1800" dirty="0" smtClean="0"/>
              <a:t>What We’re Doing</a:t>
            </a:r>
          </a:p>
          <a:p>
            <a:pPr marL="630238" lvl="1" indent="-284163" eaLnBrk="1" hangingPunct="1">
              <a:defRPr/>
            </a:pPr>
            <a:r>
              <a:rPr lang="en-US" sz="1200" dirty="0" smtClean="0"/>
              <a:t>We are defining a standard set of metrics that can be measured or assessed in Hardcopy Devices to gauge if they should be granted access to a network.</a:t>
            </a:r>
          </a:p>
          <a:p>
            <a:pPr marL="630238" lvl="1" indent="-284163" eaLnBrk="1" hangingPunct="1">
              <a:defRPr/>
            </a:pPr>
            <a:r>
              <a:rPr lang="en-US" sz="1200" dirty="0" smtClean="0"/>
              <a:t>We are providing recommendations for identifying and authenticating Hard Copy and mobile devices, services and users in a global workspace.</a:t>
            </a:r>
          </a:p>
          <a:p>
            <a:pPr marL="630238" lvl="1" indent="-284163" eaLnBrk="1" hangingPunct="1">
              <a:defRPr/>
            </a:pPr>
            <a:r>
              <a:rPr lang="en-US" sz="1200" dirty="0" smtClean="0"/>
              <a:t>We are defining standard attributes and values for authorizing Hard Copy Devices, their services and users in a global workspace</a:t>
            </a:r>
          </a:p>
          <a:p>
            <a:pPr marL="630238" lvl="1" indent="-284163" eaLnBrk="1" hangingPunct="1">
              <a:defRPr/>
            </a:pPr>
            <a:r>
              <a:rPr lang="en-US" sz="1200" dirty="0" smtClean="0"/>
              <a:t>We are defining a set of standard security attributes to be associated with mobile and remote imaging jobs, users, services and devices</a:t>
            </a:r>
          </a:p>
          <a:p>
            <a:pPr marL="630238" lvl="1" indent="-284163" eaLnBrk="1" hangingPunct="1">
              <a:defRPr/>
            </a:pPr>
            <a:r>
              <a:rPr lang="en-US" sz="1200" dirty="0" smtClean="0"/>
              <a:t>We are defining common log formats and values to facilitate automated log analysis.</a:t>
            </a:r>
          </a:p>
          <a:p>
            <a:pPr eaLnBrk="1" hangingPunct="1">
              <a:defRPr/>
            </a:pPr>
            <a:r>
              <a:rPr lang="en-US" sz="1800" dirty="0" smtClean="0"/>
              <a:t>What We’re NOT Doing</a:t>
            </a:r>
          </a:p>
          <a:p>
            <a:pPr marL="631825" lvl="1" eaLnBrk="1" hangingPunct="1">
              <a:defRPr/>
            </a:pPr>
            <a:r>
              <a:rPr lang="en-US" sz="1200" dirty="0" smtClean="0"/>
              <a:t>We are NOT defining any new assessment protocols, nor assessment extensions to existing authentication protocols.</a:t>
            </a:r>
          </a:p>
          <a:p>
            <a:pPr marL="631825" lvl="1" eaLnBrk="1" hangingPunct="1">
              <a:defRPr/>
            </a:pPr>
            <a:r>
              <a:rPr lang="en-US" sz="1200" dirty="0" smtClean="0"/>
              <a:t>We are NOT endorsing any of the competing network assessment protocols (TNC, NAC, NAP, NEA). Our goal is to enable Hardcopy Devices to participate in any/all of them.</a:t>
            </a:r>
          </a:p>
          <a:p>
            <a:pPr marL="631825" lvl="1" eaLnBrk="1" hangingPunct="1">
              <a:defRPr/>
            </a:pPr>
            <a:r>
              <a:rPr lang="en-US" sz="1200" dirty="0" smtClean="0"/>
              <a:t>We are NOT defining any new security protocols.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133E5-1B5B-4650-9804-C5E57769B1FB}" type="slidenum">
              <a:rPr lang="en-US" smtClean="0"/>
              <a:pPr eaLnBrk="1" hangingPunct="1"/>
              <a:t>4</a:t>
            </a:fld>
            <a:endParaRPr lang="en-US" smtClean="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6148" name="Rectangle 23"/>
          <p:cNvSpPr>
            <a:spLocks noGrp="1" noChangeArrowheads="1"/>
          </p:cNvSpPr>
          <p:nvPr>
            <p:ph type="title"/>
          </p:nvPr>
        </p:nvSpPr>
        <p:spPr/>
        <p:txBody>
          <a:bodyPr/>
          <a:lstStyle/>
          <a:p>
            <a:pPr eaLnBrk="1" hangingPunct="1"/>
            <a:r>
              <a:rPr lang="en-US" smtClean="0"/>
              <a:t>Administration</a:t>
            </a:r>
          </a:p>
        </p:txBody>
      </p:sp>
      <p:sp>
        <p:nvSpPr>
          <p:cNvPr id="5125" name="Rectangle 24"/>
          <p:cNvSpPr>
            <a:spLocks noGrp="1" noChangeArrowheads="1"/>
          </p:cNvSpPr>
          <p:nvPr>
            <p:ph type="body" idx="1"/>
          </p:nvPr>
        </p:nvSpPr>
        <p:spPr>
          <a:xfrm>
            <a:off x="152400" y="1447800"/>
            <a:ext cx="8915400" cy="5105400"/>
          </a:xfrm>
        </p:spPr>
        <p:txBody>
          <a:bodyPr/>
          <a:lstStyle/>
          <a:p>
            <a:pPr eaLnBrk="1" hangingPunct="1">
              <a:defRPr/>
            </a:pPr>
            <a:r>
              <a:rPr lang="en-US" sz="1800" dirty="0" smtClean="0"/>
              <a:t>IDS WG Chair</a:t>
            </a:r>
          </a:p>
          <a:p>
            <a:pPr marL="631825" lvl="1" eaLnBrk="1" hangingPunct="1">
              <a:defRPr/>
            </a:pPr>
            <a:r>
              <a:rPr lang="en-US" sz="1600" dirty="0" smtClean="0"/>
              <a:t>Joe Murdock (Sharp)</a:t>
            </a:r>
          </a:p>
          <a:p>
            <a:pPr eaLnBrk="1" hangingPunct="1">
              <a:defRPr/>
            </a:pPr>
            <a:r>
              <a:rPr lang="en-US" sz="1800" dirty="0"/>
              <a:t>IDS WG </a:t>
            </a:r>
            <a:r>
              <a:rPr lang="en-US" sz="1800" dirty="0" smtClean="0"/>
              <a:t>Vice-Chair</a:t>
            </a:r>
            <a:endParaRPr lang="en-US" sz="1800" dirty="0"/>
          </a:p>
          <a:p>
            <a:pPr marL="630238" lvl="1" indent="-284163" eaLnBrk="1" hangingPunct="1">
              <a:defRPr/>
            </a:pPr>
            <a:r>
              <a:rPr lang="en-US" sz="1600" dirty="0"/>
              <a:t>vacant</a:t>
            </a:r>
          </a:p>
          <a:p>
            <a:pPr eaLnBrk="1" hangingPunct="1">
              <a:defRPr/>
            </a:pPr>
            <a:r>
              <a:rPr lang="en-US" sz="1800" dirty="0" smtClean="0"/>
              <a:t>IDS WG Secretary:</a:t>
            </a:r>
          </a:p>
          <a:p>
            <a:pPr marL="630238" lvl="1" indent="-284163" eaLnBrk="1" hangingPunct="1">
              <a:defRPr/>
            </a:pPr>
            <a:r>
              <a:rPr lang="en-US" sz="1600" dirty="0" smtClean="0"/>
              <a:t>Alan Sukert (Xerox)</a:t>
            </a:r>
            <a:endParaRPr lang="en-US" sz="1600" dirty="0"/>
          </a:p>
          <a:p>
            <a:pPr eaLnBrk="1" hangingPunct="1">
              <a:defRPr/>
            </a:pPr>
            <a:r>
              <a:rPr lang="en-US" sz="1800" dirty="0" smtClean="0"/>
              <a:t>IDS WG Document Editors:</a:t>
            </a:r>
          </a:p>
          <a:p>
            <a:pPr marL="631825" lvl="1" eaLnBrk="1" hangingPunct="1">
              <a:defRPr/>
            </a:pPr>
            <a:r>
              <a:rPr lang="en-US" sz="1400" dirty="0" smtClean="0"/>
              <a:t>HCD-ATR: Jerry Thrasher (Lexmark)</a:t>
            </a:r>
          </a:p>
          <a:p>
            <a:pPr marL="631825" lvl="1" eaLnBrk="1" hangingPunct="1">
              <a:defRPr/>
            </a:pPr>
            <a:r>
              <a:rPr lang="en-US" sz="1400" dirty="0" smtClean="0"/>
              <a:t>HCD-NAP: Joe Murdock (Sharp), Brian Smithson (Ricoh)</a:t>
            </a:r>
          </a:p>
          <a:p>
            <a:pPr marL="631825" lvl="1" eaLnBrk="1" hangingPunct="1">
              <a:defRPr/>
            </a:pPr>
            <a:r>
              <a:rPr lang="en-US" sz="1400" dirty="0" smtClean="0"/>
              <a:t>HCD-NEA: Ira McDonald (High North)</a:t>
            </a:r>
          </a:p>
          <a:p>
            <a:pPr marL="631825" lvl="1" eaLnBrk="1" hangingPunct="1">
              <a:defRPr/>
            </a:pPr>
            <a:r>
              <a:rPr lang="en-US" sz="1400" dirty="0" smtClean="0"/>
              <a:t>IDS-Model: Joe Murdock (Sharp), Ira McDonald (</a:t>
            </a:r>
            <a:r>
              <a:rPr lang="en-US" sz="1400" dirty="0"/>
              <a:t>High North</a:t>
            </a:r>
            <a:r>
              <a:rPr lang="en-US" sz="1400" dirty="0" smtClean="0"/>
              <a:t>), Ron Nevo (Samsung)</a:t>
            </a:r>
          </a:p>
          <a:p>
            <a:pPr marL="631825" lvl="1" eaLnBrk="1" hangingPunct="1">
              <a:defRPr/>
            </a:pPr>
            <a:r>
              <a:rPr lang="en-US" sz="1400" dirty="0" smtClean="0"/>
              <a:t>IDS-Log: Mike Sweet (Apple)</a:t>
            </a:r>
          </a:p>
          <a:p>
            <a:pPr marL="631825" lvl="1" eaLnBrk="1" hangingPunct="1">
              <a:defRPr/>
            </a:pPr>
            <a:r>
              <a:rPr lang="en-US" sz="1400" dirty="0" smtClean="0"/>
              <a:t>IDS-IAA: Joe Murdock (Sharp)</a:t>
            </a:r>
          </a:p>
          <a:p>
            <a:pPr marL="631825" lvl="1" eaLnBrk="1" hangingPunct="1">
              <a:buFontTx/>
              <a:buNone/>
              <a:defRPr/>
            </a:pP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0F9C3B-6B30-46D4-8B2F-AF35D0DF64EB}" type="slidenum">
              <a:rPr lang="en-US" smtClean="0"/>
              <a:pPr eaLnBrk="1" hangingPunct="1"/>
              <a:t>5</a:t>
            </a:fld>
            <a:endParaRPr lang="en-US" smtClean="0"/>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7172" name="Rectangle 23"/>
          <p:cNvSpPr>
            <a:spLocks noGrp="1" noChangeArrowheads="1"/>
          </p:cNvSpPr>
          <p:nvPr>
            <p:ph type="title"/>
          </p:nvPr>
        </p:nvSpPr>
        <p:spPr/>
        <p:txBody>
          <a:bodyPr/>
          <a:lstStyle/>
          <a:p>
            <a:pPr eaLnBrk="1" hangingPunct="1"/>
            <a:r>
              <a:rPr lang="en-US" smtClean="0"/>
              <a:t>Current Status</a:t>
            </a:r>
          </a:p>
        </p:txBody>
      </p:sp>
      <p:sp>
        <p:nvSpPr>
          <p:cNvPr id="6149" name="Rectangle 24"/>
          <p:cNvSpPr>
            <a:spLocks noGrp="1" noChangeArrowheads="1"/>
          </p:cNvSpPr>
          <p:nvPr>
            <p:ph type="body" idx="1"/>
          </p:nvPr>
        </p:nvSpPr>
        <p:spPr>
          <a:xfrm>
            <a:off x="457200" y="1371600"/>
            <a:ext cx="8229600" cy="5105400"/>
          </a:xfrm>
        </p:spPr>
        <p:txBody>
          <a:bodyPr/>
          <a:lstStyle/>
          <a:p>
            <a:pPr eaLnBrk="1" hangingPunct="1">
              <a:defRPr/>
            </a:pPr>
            <a:r>
              <a:rPr lang="en-US" sz="1600" dirty="0"/>
              <a:t>IDS-Log</a:t>
            </a:r>
            <a:r>
              <a:rPr lang="en-US" sz="1800" dirty="0"/>
              <a:t> Common Log </a:t>
            </a:r>
            <a:r>
              <a:rPr lang="en-US" sz="1600" dirty="0"/>
              <a:t>Specification</a:t>
            </a:r>
          </a:p>
          <a:p>
            <a:pPr marL="692150" lvl="2" indent="-342900" eaLnBrk="1" hangingPunct="1">
              <a:defRPr/>
            </a:pPr>
            <a:r>
              <a:rPr lang="en-US" sz="1200" dirty="0"/>
              <a:t>In PWG Last Call</a:t>
            </a:r>
          </a:p>
          <a:p>
            <a:pPr eaLnBrk="1" hangingPunct="1">
              <a:defRPr/>
            </a:pPr>
            <a:r>
              <a:rPr lang="en-US" sz="1600" dirty="0" smtClean="0"/>
              <a:t>HCD-Attributes </a:t>
            </a:r>
            <a:r>
              <a:rPr lang="en-US" sz="1600" dirty="0"/>
              <a:t>specification</a:t>
            </a:r>
          </a:p>
          <a:p>
            <a:pPr marL="692150" lvl="2" indent="-342900" eaLnBrk="1" hangingPunct="1">
              <a:defRPr/>
            </a:pPr>
            <a:r>
              <a:rPr lang="en-US" sz="1200" dirty="0"/>
              <a:t>In PWG Last Call</a:t>
            </a:r>
          </a:p>
          <a:p>
            <a:pPr eaLnBrk="1" hangingPunct="1">
              <a:defRPr/>
            </a:pPr>
            <a:r>
              <a:rPr lang="en-US" sz="1600" dirty="0" smtClean="0"/>
              <a:t>HCD-NAP </a:t>
            </a:r>
            <a:r>
              <a:rPr lang="en-US" sz="1600" dirty="0"/>
              <a:t>specification</a:t>
            </a:r>
          </a:p>
          <a:p>
            <a:pPr marL="692150" lvl="2" indent="-342900" eaLnBrk="1" hangingPunct="1">
              <a:defRPr/>
            </a:pPr>
            <a:r>
              <a:rPr lang="en-US" sz="1200" dirty="0"/>
              <a:t>In PWG Last Call</a:t>
            </a:r>
          </a:p>
          <a:p>
            <a:pPr eaLnBrk="1" hangingPunct="1">
              <a:defRPr/>
            </a:pPr>
            <a:r>
              <a:rPr lang="en-US" sz="1600" dirty="0" smtClean="0"/>
              <a:t>HCD-TNC </a:t>
            </a:r>
            <a:r>
              <a:rPr lang="en-US" sz="1600" dirty="0"/>
              <a:t>Binding Document</a:t>
            </a:r>
          </a:p>
          <a:p>
            <a:pPr marL="692150" lvl="2" indent="-342900" eaLnBrk="1" hangingPunct="1">
              <a:defRPr/>
            </a:pPr>
            <a:r>
              <a:rPr lang="en-US" sz="1200" dirty="0"/>
              <a:t>Prototype draft completion date of Q1, 2013</a:t>
            </a:r>
          </a:p>
          <a:p>
            <a:pPr marL="342900" lvl="1" indent="-342900" eaLnBrk="1" hangingPunct="1">
              <a:defRPr/>
            </a:pPr>
            <a:r>
              <a:rPr lang="en-US" sz="1600" dirty="0" smtClean="0">
                <a:ea typeface="+mn-ea"/>
                <a:cs typeface="+mn-cs"/>
              </a:rPr>
              <a:t>IDS-Model Common Requirements </a:t>
            </a:r>
            <a:r>
              <a:rPr lang="en-US" sz="1600" dirty="0">
                <a:ea typeface="+mn-ea"/>
                <a:cs typeface="+mn-cs"/>
              </a:rPr>
              <a:t>specification</a:t>
            </a:r>
          </a:p>
          <a:p>
            <a:pPr marL="692150" lvl="2" indent="-342900" eaLnBrk="1" hangingPunct="1">
              <a:defRPr/>
            </a:pPr>
            <a:r>
              <a:rPr lang="en-US" sz="1200" dirty="0" smtClean="0"/>
              <a:t>Prototype draft completion date Q1, 2013</a:t>
            </a:r>
          </a:p>
          <a:p>
            <a:pPr eaLnBrk="1" hangingPunct="1">
              <a:defRPr/>
            </a:pPr>
            <a:r>
              <a:rPr lang="en-US" sz="1600" dirty="0" smtClean="0"/>
              <a:t>IDS-IAA specification</a:t>
            </a:r>
          </a:p>
          <a:p>
            <a:pPr marL="692150" lvl="2" indent="-342900" eaLnBrk="1" hangingPunct="1">
              <a:defRPr/>
            </a:pPr>
            <a:r>
              <a:rPr lang="en-US" sz="1200" dirty="0"/>
              <a:t>Prototype draft </a:t>
            </a:r>
            <a:r>
              <a:rPr lang="en-US" sz="1200" dirty="0" smtClean="0"/>
              <a:t>completion </a:t>
            </a:r>
            <a:r>
              <a:rPr lang="en-US" sz="1200" dirty="0"/>
              <a:t>date of </a:t>
            </a:r>
            <a:r>
              <a:rPr lang="en-US" sz="1200" dirty="0" smtClean="0"/>
              <a:t>Q2, 2013</a:t>
            </a:r>
            <a:endParaRPr lang="en-US" sz="1200" dirty="0"/>
          </a:p>
          <a:p>
            <a:pPr eaLnBrk="1" hangingPunct="1">
              <a:defRPr/>
            </a:pPr>
            <a:r>
              <a:rPr lang="en-US" sz="1600" dirty="0" smtClean="0"/>
              <a:t>IDS Security Ticket schema</a:t>
            </a:r>
            <a:endParaRPr lang="en-US" sz="1200" dirty="0" smtClean="0"/>
          </a:p>
          <a:p>
            <a:pPr marL="692150" lvl="2" indent="-342900" eaLnBrk="1" hangingPunct="1">
              <a:defRPr/>
            </a:pPr>
            <a:r>
              <a:rPr lang="en-US" sz="1200" dirty="0" smtClean="0"/>
              <a:t>Prototype </a:t>
            </a:r>
            <a:r>
              <a:rPr lang="en-US" sz="1200" dirty="0"/>
              <a:t>draft </a:t>
            </a:r>
            <a:r>
              <a:rPr lang="en-US" sz="1200" dirty="0" smtClean="0"/>
              <a:t>completion </a:t>
            </a:r>
            <a:r>
              <a:rPr lang="en-US" sz="1200" dirty="0"/>
              <a:t>date </a:t>
            </a:r>
            <a:r>
              <a:rPr lang="en-US" sz="1200"/>
              <a:t>of </a:t>
            </a:r>
            <a:r>
              <a:rPr lang="en-US" sz="1200" smtClean="0"/>
              <a:t>Q2, 2013</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AA4228-B9D2-4DBB-9AB7-2FBAC4ED4E67}" type="slidenum">
              <a:rPr lang="en-US" smtClean="0"/>
              <a:pPr eaLnBrk="1" hangingPunct="1"/>
              <a:t>6</a:t>
            </a:fld>
            <a:endParaRPr lang="en-US" smtClean="0"/>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Copyright © 2012, Printer Working Group. All rights reserved.</a:t>
            </a:r>
          </a:p>
        </p:txBody>
      </p:sp>
      <p:sp>
        <p:nvSpPr>
          <p:cNvPr id="8196" name="Rectangle 2"/>
          <p:cNvSpPr>
            <a:spLocks noGrp="1" noChangeArrowheads="1"/>
          </p:cNvSpPr>
          <p:nvPr>
            <p:ph type="title"/>
          </p:nvPr>
        </p:nvSpPr>
        <p:spPr>
          <a:xfrm>
            <a:off x="228600" y="274638"/>
            <a:ext cx="7239000" cy="868362"/>
          </a:xfrm>
        </p:spPr>
        <p:txBody>
          <a:bodyPr/>
          <a:lstStyle/>
          <a:p>
            <a:pPr eaLnBrk="1" hangingPunct="1"/>
            <a:r>
              <a:rPr lang="en-US" smtClean="0"/>
              <a:t>More Info/How to participate</a:t>
            </a:r>
          </a:p>
        </p:txBody>
      </p:sp>
      <p:sp>
        <p:nvSpPr>
          <p:cNvPr id="67587" name="Rectangle 3"/>
          <p:cNvSpPr>
            <a:spLocks noGrp="1" noChangeArrowheads="1"/>
          </p:cNvSpPr>
          <p:nvPr>
            <p:ph type="body" idx="1"/>
          </p:nvPr>
        </p:nvSpPr>
        <p:spPr>
          <a:xfrm>
            <a:off x="0" y="1524000"/>
            <a:ext cx="9144000" cy="4800600"/>
          </a:xfrm>
        </p:spPr>
        <p:txBody>
          <a:bodyPr/>
          <a:lstStyle/>
          <a:p>
            <a:pPr eaLnBrk="1" hangingPunct="1">
              <a:buFont typeface="Wingdings" pitchFamily="2" charset="2"/>
              <a:buChar char="v"/>
              <a:defRPr/>
            </a:pPr>
            <a:r>
              <a:rPr lang="en-US" sz="2000" dirty="0" smtClean="0">
                <a:cs typeface="Vrinda" pitchFamily="2" charset="0"/>
              </a:rPr>
              <a:t>We welcome participation from PWG member companies and input from the user community</a:t>
            </a:r>
          </a:p>
          <a:p>
            <a:pPr eaLnBrk="1" hangingPunct="1">
              <a:buFont typeface="Wingdings" pitchFamily="2" charset="2"/>
              <a:buChar char="v"/>
              <a:defRPr/>
            </a:pPr>
            <a:r>
              <a:rPr lang="en-US" sz="2000" dirty="0" smtClean="0"/>
              <a:t>The group maintains a Web Page and separate WIKI pages for IDS update</a:t>
            </a:r>
          </a:p>
          <a:p>
            <a:pPr lvl="2" eaLnBrk="1" hangingPunct="1">
              <a:buFont typeface="Wingdings" pitchFamily="2" charset="2"/>
              <a:buChar char="v"/>
              <a:defRPr/>
            </a:pPr>
            <a:r>
              <a:rPr lang="en-US" sz="1600" dirty="0" smtClean="0">
                <a:hlinkClick r:id="rId3"/>
              </a:rPr>
              <a:t>http://www.pwg.org/ids/index.html</a:t>
            </a:r>
            <a:endParaRPr lang="en-US" sz="1600" dirty="0" smtClean="0"/>
          </a:p>
          <a:p>
            <a:pPr lvl="2" eaLnBrk="1" hangingPunct="1">
              <a:buFont typeface="Wingdings" pitchFamily="2" charset="2"/>
              <a:buChar char="v"/>
              <a:defRPr/>
            </a:pPr>
            <a:r>
              <a:rPr lang="en-US" sz="1600" dirty="0">
                <a:hlinkClick r:id="rId4"/>
              </a:rPr>
              <a:t>http://</a:t>
            </a:r>
            <a:r>
              <a:rPr lang="en-US" sz="1600" dirty="0" smtClean="0">
                <a:hlinkClick r:id="rId4"/>
              </a:rPr>
              <a:t>pwg-wiki.wikispaces.com/Imaging+Device+Security+WG</a:t>
            </a:r>
            <a:r>
              <a:rPr lang="en-US" sz="1600" dirty="0" smtClean="0"/>
              <a:t> </a:t>
            </a:r>
          </a:p>
          <a:p>
            <a:pPr lvl="2" eaLnBrk="1" hangingPunct="1">
              <a:buFont typeface="Wingdings" pitchFamily="2" charset="2"/>
              <a:buChar char="v"/>
              <a:defRPr/>
            </a:pPr>
            <a:endParaRPr lang="en-US" sz="1000" dirty="0" smtClean="0"/>
          </a:p>
          <a:p>
            <a:pPr eaLnBrk="1" hangingPunct="1">
              <a:buFont typeface="Wingdings" pitchFamily="2" charset="2"/>
              <a:buChar char="v"/>
              <a:defRPr/>
            </a:pPr>
            <a:r>
              <a:rPr lang="en-US" sz="2000" dirty="0" smtClean="0"/>
              <a:t>To subscribe to the IDS mailing list, go to :</a:t>
            </a:r>
          </a:p>
          <a:p>
            <a:pPr lvl="2" eaLnBrk="1" hangingPunct="1">
              <a:buFont typeface="Wingdings" pitchFamily="2" charset="2"/>
              <a:buChar char="v"/>
              <a:defRPr/>
            </a:pPr>
            <a:r>
              <a:rPr lang="en-US" sz="1600" dirty="0" smtClean="0">
                <a:hlinkClick r:id="rId5"/>
              </a:rPr>
              <a:t>https://www.pwg.org/mailman/listinfo/ids</a:t>
            </a:r>
            <a:r>
              <a:rPr lang="en-US" sz="1600" dirty="0" smtClean="0"/>
              <a:t> </a:t>
            </a:r>
          </a:p>
          <a:p>
            <a:pPr lvl="2" eaLnBrk="1" hangingPunct="1">
              <a:buFont typeface="Wingdings" pitchFamily="2" charset="2"/>
              <a:buChar char="v"/>
              <a:defRPr/>
            </a:pPr>
            <a:endParaRPr lang="en-US" sz="1600" dirty="0"/>
          </a:p>
          <a:p>
            <a:pPr eaLnBrk="1" hangingPunct="1">
              <a:buFont typeface="Wingdings" pitchFamily="2" charset="2"/>
              <a:buChar char="v"/>
              <a:defRPr/>
            </a:pPr>
            <a:r>
              <a:rPr lang="en-US" sz="2000" dirty="0" smtClean="0"/>
              <a:t>The group hold bi-weekly conference calls on </a:t>
            </a:r>
            <a:r>
              <a:rPr lang="en-US" sz="2000" dirty="0"/>
              <a:t>Mondays at 11:00AM PST/2:00PM EST</a:t>
            </a:r>
          </a:p>
          <a:p>
            <a:pPr lvl="1" eaLnBrk="1" hangingPunct="1">
              <a:buFont typeface="Wingdings" pitchFamily="2" charset="2"/>
              <a:buChar char="v"/>
              <a:defRPr/>
            </a:pPr>
            <a:r>
              <a:rPr lang="en-US" sz="1600" dirty="0" smtClean="0"/>
              <a:t>Next teleconference January 7, 2013 </a:t>
            </a:r>
            <a:endParaRPr lang="en-US" sz="1200" dirty="0" smtClean="0"/>
          </a:p>
          <a:p>
            <a:pPr lvl="2" eaLnBrk="1" hangingPunct="1">
              <a:buFontTx/>
              <a:buNone/>
              <a:defRPr/>
            </a:pPr>
            <a:endParaRPr lang="en-US" sz="900" dirty="0" smtClean="0">
              <a:ea typeface="+mn-ea"/>
              <a:cs typeface="+mn-cs"/>
            </a:endParaRPr>
          </a:p>
          <a:p>
            <a:pPr eaLnBrk="1" hangingPunct="1">
              <a:buFontTx/>
              <a:buNone/>
              <a:defRPr/>
            </a:pPr>
            <a:endParaRPr lang="en-US" dirty="0" smtClean="0"/>
          </a:p>
        </p:txBody>
      </p:sp>
    </p:spTree>
  </p:cSld>
  <p:clrMapOvr>
    <a:masterClrMapping/>
  </p:clrMapOvr>
</p:sld>
</file>

<file path=ppt/theme/theme1.xml><?xml version="1.0" encoding="utf-8"?>
<a:theme xmlns:a="http://schemas.openxmlformats.org/drawingml/2006/main" name="PWG-Slide-Template">
  <a:themeElements>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fontScheme name="PWG Slide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WG Slide Template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PWG-Slide-Template</Template>
  <TotalTime>4206</TotalTime>
  <Words>773</Words>
  <Application>Microsoft Office PowerPoint</Application>
  <PresentationFormat>On-screen Show (4:3)</PresentationFormat>
  <Paragraphs>80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PWG-Slide-Template</vt:lpstr>
      <vt:lpstr>PWG Plenary Status Report IDS Working Group</vt:lpstr>
      <vt:lpstr>Purpose of the effort</vt:lpstr>
      <vt:lpstr>Work Items for the WG</vt:lpstr>
      <vt:lpstr>Administration</vt:lpstr>
      <vt:lpstr>Current Status</vt:lpstr>
      <vt:lpstr>More Info/How to participate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Murdock, Joe</dc:creator>
  <cp:lastModifiedBy>Murdock, Joe</cp:lastModifiedBy>
  <cp:revision>303</cp:revision>
  <dcterms:created xsi:type="dcterms:W3CDTF">2010-02-02T01:16:56Z</dcterms:created>
  <dcterms:modified xsi:type="dcterms:W3CDTF">2012-11-26T20:14:03Z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TC011038911033</vt:lpwstr>
  </property>
</Properties>
</file>