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2" r:id="rId2"/>
    <p:sldId id="271" r:id="rId3"/>
    <p:sldId id="273" r:id="rId4"/>
    <p:sldId id="278" r:id="rId5"/>
    <p:sldId id="274" r:id="rId6"/>
    <p:sldId id="291" r:id="rId7"/>
    <p:sldId id="330" r:id="rId8"/>
    <p:sldId id="331" r:id="rId9"/>
    <p:sldId id="275" r:id="rId10"/>
  </p:sldIdLst>
  <p:sldSz cx="9144000" cy="6858000" type="screen4x3"/>
  <p:notesSz cx="69977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E0E3"/>
    <a:srgbClr val="1C6FA8"/>
    <a:srgbClr val="DDDDDD"/>
    <a:srgbClr val="808080"/>
    <a:srgbClr val="C0C0C0"/>
    <a:srgbClr val="99FF99"/>
    <a:srgbClr val="000000"/>
    <a:srgbClr val="DE02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69" autoAdjust="0"/>
    <p:restoredTop sz="96060" autoAdjust="0"/>
  </p:normalViewPr>
  <p:slideViewPr>
    <p:cSldViewPr>
      <p:cViewPr>
        <p:scale>
          <a:sx n="98" d="100"/>
          <a:sy n="98" d="100"/>
        </p:scale>
        <p:origin x="-498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fld id="{41C045AF-8A82-43BC-B03E-DE98CD3C48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70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D8A2EA3-F812-4E8B-8FE4-1552AD796962}" type="slidenum">
              <a:rPr lang="en-US" smtClean="0"/>
              <a:pPr eaLnBrk="1" hangingPunct="1"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F348F3E-D84C-4292-8B02-152E8CF5E654}" type="slidenum">
              <a:rPr lang="en-US" smtClean="0"/>
              <a:pPr eaLnBrk="1" hangingPunct="1"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F5D2447-0CC2-48CB-A24A-F16078A3FCA7}" type="slidenum">
              <a:rPr lang="en-US" smtClean="0"/>
              <a:pPr eaLnBrk="1" hangingPunct="1"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02C57D2-18EA-4820-8B90-554F41FC1899}" type="slidenum">
              <a:rPr lang="en-US" smtClean="0"/>
              <a:pPr eaLnBrk="1" hangingPunct="1"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2FB6871-AB4D-4114-A044-A23E7D621BB8}" type="slidenum">
              <a:rPr lang="en-US" smtClean="0"/>
              <a:pPr eaLnBrk="1" hangingPunct="1"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0F5B3C0-AE9D-4630-B3EF-56FB60877C5B}" type="slidenum">
              <a:rPr lang="en-US" smtClean="0"/>
              <a:pPr eaLnBrk="1" hangingPunct="1"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610EBE4-8BE4-461E-A1B9-8A62D7D5D734}" type="slidenum">
              <a:rPr lang="en-US" smtClean="0"/>
              <a:pPr eaLnBrk="1" hangingPunct="1"/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3C3667-87C2-49C2-A376-FB69A73BD3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2010, Printer Working Group.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648495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F3153F-A17C-4A87-BC64-8420ADC985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2010, Printer Working Group.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866314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4A0FA9-6597-41CE-A746-946DE6388C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2010, Printer Working Group.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62731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6CEE60-5DC7-41EE-8266-A08DB434B497}" type="datetimeFigureOut">
              <a:rPr lang="en-US"/>
              <a:pPr>
                <a:defRPr/>
              </a:pPr>
              <a:t>8/3/2012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B16A7-F97C-44CE-880E-EF01E775AC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580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23BFB7-7992-418F-8AAC-9A3F639306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2010, Printer Working Group.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698921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D5CE8B-1542-4716-9380-3330CEECDE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2010, Printer Working Group.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881390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58F660-2D2B-4A22-802B-E673E997A0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2010, Printer Working Group.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755922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654ECC-59C7-4B56-81D2-0DF12992A0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2010, Printer Working Group.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742711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AB7E9E-9A35-424F-8812-3DE6E27BEB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2010, Printer Working Group.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14252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3E607-B319-4185-9DE5-296A45BB32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2010, Printer Working Group.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758507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2261C5-C9EE-4E6A-8F73-9854757204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2010, Printer Working Group.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012928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35E078-9422-4CFB-84F6-B5EBBBBDD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2010, Printer Working Group.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159471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8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DE023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9"/>
          <p:cNvSpPr>
            <a:spLocks noChangeArrowheads="1"/>
          </p:cNvSpPr>
          <p:nvPr/>
        </p:nvSpPr>
        <p:spPr bwMode="auto">
          <a:xfrm>
            <a:off x="141288" y="6400800"/>
            <a:ext cx="1841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 sz="900">
              <a:solidFill>
                <a:schemeClr val="bg2"/>
              </a:solidFill>
              <a:latin typeface="Verdana" pitchFamily="34" charset="0"/>
            </a:endParaRPr>
          </a:p>
        </p:txBody>
      </p:sp>
      <p:pic>
        <p:nvPicPr>
          <p:cNvPr id="1028" name="Picture 12" descr="pwg-half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1375" y="327025"/>
            <a:ext cx="161925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7F9BA8A-F7D7-4C85-9237-9BE5D549C7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6629400" cy="86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75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2" name="Line 16"/>
          <p:cNvSpPr>
            <a:spLocks noChangeShapeType="1"/>
          </p:cNvSpPr>
          <p:nvPr/>
        </p:nvSpPr>
        <p:spPr bwMode="auto">
          <a:xfrm>
            <a:off x="457200" y="1219200"/>
            <a:ext cx="67056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1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Copyright © 2010, Printer Working Group. All rights reserved.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19" r:id="rId1"/>
    <p:sldLayoutId id="2147484820" r:id="rId2"/>
    <p:sldLayoutId id="2147484821" r:id="rId3"/>
    <p:sldLayoutId id="2147484822" r:id="rId4"/>
    <p:sldLayoutId id="2147484823" r:id="rId5"/>
    <p:sldLayoutId id="2147484824" r:id="rId6"/>
    <p:sldLayoutId id="2147484825" r:id="rId7"/>
    <p:sldLayoutId id="2147484826" r:id="rId8"/>
    <p:sldLayoutId id="2147484827" r:id="rId9"/>
    <p:sldLayoutId id="2147484828" r:id="rId10"/>
    <p:sldLayoutId id="2147484829" r:id="rId11"/>
    <p:sldLayoutId id="2147484830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ftp://ftp.pwg.org/pub/pwg/ids/wd/wd-ids-iaa10-20111005-rev.pdf" TargetMode="External"/><Relationship Id="rId3" Type="http://schemas.openxmlformats.org/officeDocument/2006/relationships/hyperlink" Target="ftp://ftp.pwg.org/pub/pwg/ids/wd/wd-ids-tnc10-20120422-rev.pdf" TargetMode="External"/><Relationship Id="rId7" Type="http://schemas.openxmlformats.org/officeDocument/2006/relationships/hyperlink" Target="ftp://ftp.pwg.org/pub/pwg/ids/wd/wd-ids-model10-20120803-rev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ftp://ftp.pwg.org/pub/pwg/ids/wd/wd-ids-log10-20120726-rev.pdf" TargetMode="External"/><Relationship Id="rId5" Type="http://schemas.openxmlformats.org/officeDocument/2006/relationships/hyperlink" Target="ftp://ftp.pwg.org/pub/pwg/ids/wd/wd-ids-napsoh10-20120725-rev.pdf" TargetMode="External"/><Relationship Id="rId4" Type="http://schemas.openxmlformats.org/officeDocument/2006/relationships/hyperlink" Target="ftp://ftp.pwg.org/pub/pwg/ids/wd/wd-idsattributes10-20120724-rev.pdf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ftp://ftp.pwg.org/pub/pwg/ids/wd/wd-ids-tnc10-20111422.pdf" TargetMode="External"/><Relationship Id="rId3" Type="http://schemas.openxmlformats.org/officeDocument/2006/relationships/hyperlink" Target="ftp://ftp.pwg.org/pub/pwg/ids/wd/wd-idsattributes10-20120724_rev.pdf" TargetMode="External"/><Relationship Id="rId7" Type="http://schemas.openxmlformats.org/officeDocument/2006/relationships/hyperlink" Target="ftp://ftp.pwg.org/pub/pwg/ids/wd/wd-ids-tnc10-20111205.pdf" TargetMode="External"/><Relationship Id="rId12" Type="http://schemas.openxmlformats.org/officeDocument/2006/relationships/hyperlink" Target="ftp://ftp.pwg.org/pub/pwg/ids/wd/wd-ids-model10-20120803.pdf" TargetMode="External"/><Relationship Id="rId2" Type="http://schemas.openxmlformats.org/officeDocument/2006/relationships/hyperlink" Target="ftp://ftp.pwg.org/pub/pwg/ids/wd/wd-idsattributes10-20120724.pdf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ftp://ftp.pwg.org/pub/pwg/ids/wd/wd-ids-tnc10-20111422-rev.pdf" TargetMode="External"/><Relationship Id="rId11" Type="http://schemas.openxmlformats.org/officeDocument/2006/relationships/hyperlink" Target="ftp://ftp.pwg.org/pub/pwg/ids/wd/wd-ids-model10-20120803-rev.pdf" TargetMode="External"/><Relationship Id="rId5" Type="http://schemas.openxmlformats.org/officeDocument/2006/relationships/hyperlink" Target="ftp://ftp.pwg.org/pub/pwg/ids/wd/wd-ids-napsoh10-20120725-rev.pdf" TargetMode="External"/><Relationship Id="rId10" Type="http://schemas.openxmlformats.org/officeDocument/2006/relationships/hyperlink" Target="ftp://ftp.pwg.org/pub/pwg/ids/wd/wd-ids-log10-20120726-rev.pdf" TargetMode="External"/><Relationship Id="rId4" Type="http://schemas.openxmlformats.org/officeDocument/2006/relationships/hyperlink" Target="ftp://ftp.pwg.org/pub/pwg/ids/wd/wd-ids-napsoh10-20120725.pdf" TargetMode="External"/><Relationship Id="rId9" Type="http://schemas.openxmlformats.org/officeDocument/2006/relationships/hyperlink" Target="ftp://ftp.pwg.org/pub/pwg/ids/wd/wd-ids-log10-20120726.pdf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BE2D01A-2C27-4AFD-BC22-2C3636B89E11}" type="slidenum">
              <a:rPr lang="en-US" smtClean="0"/>
              <a:pPr eaLnBrk="1" hangingPunct="1"/>
              <a:t>1</a:t>
            </a:fld>
            <a:endParaRPr lang="en-US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Copyright © 2012, Printer Working Group. All rights reserved.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en-US" dirty="0" smtClean="0"/>
              <a:t>PWG Imaging Device Security (IDS) </a:t>
            </a:r>
            <a:br>
              <a:rPr lang="en-US" dirty="0" smtClean="0"/>
            </a:br>
            <a:r>
              <a:rPr lang="en-US" dirty="0" smtClean="0"/>
              <a:t>Working Group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August 8, 2012</a:t>
            </a:r>
          </a:p>
          <a:p>
            <a:pPr eaLnBrk="1" hangingPunct="1"/>
            <a:r>
              <a:rPr lang="en-US" dirty="0" smtClean="0"/>
              <a:t>Redmond, WA</a:t>
            </a:r>
          </a:p>
          <a:p>
            <a:pPr eaLnBrk="1" hangingPunct="1"/>
            <a:r>
              <a:rPr lang="en-US" dirty="0" smtClean="0"/>
              <a:t>PWG F2F Meeting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sz="2000" dirty="0" smtClean="0"/>
              <a:t>Joe Murdock (Sharp Labs)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CA93EFA-2BB7-44AA-9F78-980D57FDA574}" type="slidenum">
              <a:rPr lang="en-US" smtClean="0"/>
              <a:pPr eaLnBrk="1" hangingPunct="1"/>
              <a:t>2</a:t>
            </a:fld>
            <a:endParaRPr lang="en-US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Copyright © 2012, Printer Working Group. All rights reserved.</a:t>
            </a:r>
          </a:p>
        </p:txBody>
      </p:sp>
      <p:sp>
        <p:nvSpPr>
          <p:cNvPr id="4100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Agenda</a:t>
            </a:r>
          </a:p>
        </p:txBody>
      </p:sp>
      <p:sp>
        <p:nvSpPr>
          <p:cNvPr id="4101" name="Rectangle 24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229600" cy="47545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3600" dirty="0" smtClean="0"/>
              <a:t>IDS Session</a:t>
            </a:r>
          </a:p>
          <a:p>
            <a:pPr lvl="1" eaLnBrk="1" hangingPunct="1">
              <a:buFontTx/>
              <a:buNone/>
            </a:pPr>
            <a:r>
              <a:rPr lang="en-US" sz="2400" dirty="0" smtClean="0"/>
              <a:t>9:00 – 12:00	</a:t>
            </a:r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>
              <a:buFontTx/>
              <a:buNone/>
            </a:pPr>
            <a:r>
              <a:rPr lang="en-US" sz="3600" dirty="0" smtClean="0"/>
              <a:t>Topics</a:t>
            </a:r>
          </a:p>
          <a:p>
            <a:pPr lvl="1" eaLnBrk="1" hangingPunct="1">
              <a:buFontTx/>
              <a:buNone/>
            </a:pPr>
            <a:r>
              <a:rPr lang="en-US" sz="2400" dirty="0"/>
              <a:t>Administrative </a:t>
            </a:r>
            <a:r>
              <a:rPr lang="en-US" sz="2400" dirty="0" smtClean="0"/>
              <a:t>Tasks</a:t>
            </a:r>
          </a:p>
          <a:p>
            <a:pPr lvl="1" eaLnBrk="1" hangingPunct="1">
              <a:buFontTx/>
              <a:buNone/>
            </a:pPr>
            <a:r>
              <a:rPr lang="en-US" sz="2400" dirty="0" smtClean="0"/>
              <a:t>HCD Attributes</a:t>
            </a:r>
          </a:p>
          <a:p>
            <a:pPr lvl="1" eaLnBrk="1" hangingPunct="1">
              <a:buNone/>
            </a:pPr>
            <a:r>
              <a:rPr lang="en-US" sz="2400" dirty="0"/>
              <a:t>IDS </a:t>
            </a:r>
            <a:r>
              <a:rPr lang="en-US" sz="2400" dirty="0" smtClean="0"/>
              <a:t>Model</a:t>
            </a:r>
          </a:p>
          <a:p>
            <a:pPr lvl="1" eaLnBrk="1" hangingPunct="1">
              <a:buNone/>
            </a:pPr>
            <a:r>
              <a:rPr lang="en-US" sz="2400" dirty="0" smtClean="0"/>
              <a:t>PWG Log</a:t>
            </a:r>
          </a:p>
          <a:p>
            <a:pPr lvl="1" eaLnBrk="1" hangingPunct="1">
              <a:buNone/>
            </a:pPr>
            <a:r>
              <a:rPr lang="en-US" sz="2400" dirty="0" smtClean="0"/>
              <a:t>NIAP/PP</a:t>
            </a:r>
            <a:endParaRPr lang="en-US" sz="2400" dirty="0"/>
          </a:p>
          <a:p>
            <a:pPr lvl="1" eaLnBrk="1" hangingPunct="1">
              <a:buFontTx/>
              <a:buNone/>
            </a:pPr>
            <a:r>
              <a:rPr lang="en-US" sz="2400" dirty="0" smtClean="0"/>
              <a:t>TNC/NEA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60AE80B-BEB4-4EC1-A937-C933E3C92BF9}" type="slidenum">
              <a:rPr lang="en-US" smtClean="0"/>
              <a:pPr eaLnBrk="1" hangingPunct="1"/>
              <a:t>3</a:t>
            </a:fld>
            <a:endParaRPr lang="en-US" smtClean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Copyright © 2012, Printer Working Group. All rights reserved.</a:t>
            </a:r>
          </a:p>
        </p:txBody>
      </p:sp>
      <p:sp>
        <p:nvSpPr>
          <p:cNvPr id="5124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Administrative Tasks</a:t>
            </a:r>
          </a:p>
        </p:txBody>
      </p:sp>
      <p:sp>
        <p:nvSpPr>
          <p:cNvPr id="5125" name="Rectangle 2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Select minute-taker</a:t>
            </a:r>
          </a:p>
          <a:p>
            <a:pPr eaLnBrk="1" hangingPunct="1"/>
            <a:r>
              <a:rPr lang="en-US" dirty="0" smtClean="0"/>
              <a:t>Introductions</a:t>
            </a:r>
          </a:p>
          <a:p>
            <a:pPr eaLnBrk="1" hangingPunct="1"/>
            <a:r>
              <a:rPr lang="en-US" dirty="0" smtClean="0"/>
              <a:t>IP policy statement:</a:t>
            </a:r>
            <a:br>
              <a:rPr lang="en-US" dirty="0" smtClean="0"/>
            </a:br>
            <a:r>
              <a:rPr lang="en-US" i="1" dirty="0" smtClean="0"/>
              <a:t>“This meeting is conducted under the rules of the PWG IP policy”.  If you don’t agree, Pike Place Market may have free concerts of singing and flying fish.</a:t>
            </a:r>
          </a:p>
          <a:p>
            <a:pPr eaLnBrk="1" hangingPunct="1"/>
            <a:r>
              <a:rPr lang="en-US" dirty="0" smtClean="0"/>
              <a:t>Approve Minutes from July 26 conference Call</a:t>
            </a:r>
          </a:p>
          <a:p>
            <a:pPr eaLnBrk="1" hangingPunct="1"/>
            <a:r>
              <a:rPr lang="en-US" dirty="0" smtClean="0"/>
              <a:t>Change Conference call time?</a:t>
            </a:r>
          </a:p>
          <a:p>
            <a:pPr lvl="1" eaLnBrk="1" hangingPunct="1"/>
            <a:r>
              <a:rPr lang="en-US" dirty="0" smtClean="0"/>
              <a:t>Member Timing Conflict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E38B595-BBB5-4FF1-B918-2D606F4F2435}" type="slidenum">
              <a:rPr lang="en-US" smtClean="0"/>
              <a:pPr eaLnBrk="1" hangingPunct="1"/>
              <a:t>4</a:t>
            </a:fld>
            <a:endParaRPr lang="en-US" smtClean="0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Copyright © 2012, Printer Working Group. All rights reserved.</a:t>
            </a:r>
          </a:p>
        </p:txBody>
      </p:sp>
      <p:sp>
        <p:nvSpPr>
          <p:cNvPr id="6148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IDS WG Officers</a:t>
            </a:r>
          </a:p>
        </p:txBody>
      </p:sp>
      <p:sp>
        <p:nvSpPr>
          <p:cNvPr id="7" name="Rectangle 24"/>
          <p:cNvSpPr txBox="1">
            <a:spLocks noChangeArrowheads="1"/>
          </p:cNvSpPr>
          <p:nvPr/>
        </p:nvSpPr>
        <p:spPr bwMode="auto">
          <a:xfrm>
            <a:off x="152400" y="1421860"/>
            <a:ext cx="89154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defRPr/>
            </a:pPr>
            <a:r>
              <a:rPr lang="en-US" sz="1800" dirty="0" smtClean="0"/>
              <a:t>IDS WG Chair</a:t>
            </a:r>
          </a:p>
          <a:p>
            <a:pPr marL="631825" lvl="1" eaLnBrk="1" hangingPunct="1">
              <a:defRPr/>
            </a:pPr>
            <a:r>
              <a:rPr lang="en-US" sz="1600" dirty="0" smtClean="0"/>
              <a:t>Joe Murdock (Sharp)</a:t>
            </a:r>
          </a:p>
          <a:p>
            <a:pPr marL="346075" lvl="1" indent="0" eaLnBrk="1" hangingPunct="1">
              <a:buNone/>
              <a:defRPr/>
            </a:pPr>
            <a:endParaRPr lang="en-US" sz="1600" dirty="0" smtClean="0"/>
          </a:p>
          <a:p>
            <a:pPr eaLnBrk="1" hangingPunct="1">
              <a:defRPr/>
            </a:pPr>
            <a:r>
              <a:rPr lang="en-US" sz="1800" dirty="0"/>
              <a:t>IDS WG </a:t>
            </a:r>
            <a:r>
              <a:rPr lang="en-US" sz="1800" dirty="0" smtClean="0"/>
              <a:t>Vice-Chair</a:t>
            </a:r>
            <a:endParaRPr lang="en-US" sz="1800" dirty="0"/>
          </a:p>
          <a:p>
            <a:pPr marL="631825" lvl="1" eaLnBrk="1" hangingPunct="1">
              <a:defRPr/>
            </a:pPr>
            <a:r>
              <a:rPr lang="en-US" sz="1600" dirty="0" smtClean="0"/>
              <a:t>IDS </a:t>
            </a:r>
            <a:r>
              <a:rPr lang="en-US" sz="1600" dirty="0"/>
              <a:t>is still looking for a new co-chair or vice chair</a:t>
            </a:r>
          </a:p>
          <a:p>
            <a:pPr eaLnBrk="1" hangingPunct="1">
              <a:defRPr/>
            </a:pPr>
            <a:endParaRPr lang="en-US" sz="1800" dirty="0" smtClean="0"/>
          </a:p>
          <a:p>
            <a:pPr eaLnBrk="1" hangingPunct="1">
              <a:defRPr/>
            </a:pPr>
            <a:r>
              <a:rPr lang="en-US" sz="1800" dirty="0" smtClean="0"/>
              <a:t>IDS WG Secretary:</a:t>
            </a:r>
          </a:p>
          <a:p>
            <a:pPr marL="630238" lvl="1" indent="-284163" eaLnBrk="1" hangingPunct="1">
              <a:defRPr/>
            </a:pPr>
            <a:r>
              <a:rPr lang="en-US" sz="1600" dirty="0" smtClean="0"/>
              <a:t>IDS is looking for a new Secretary</a:t>
            </a:r>
          </a:p>
          <a:p>
            <a:pPr marL="346075" lvl="1" indent="0" eaLnBrk="1" hangingPunct="1">
              <a:buNone/>
              <a:defRPr/>
            </a:pPr>
            <a:endParaRPr lang="en-US" sz="1600" dirty="0"/>
          </a:p>
          <a:p>
            <a:pPr eaLnBrk="1" hangingPunct="1">
              <a:defRPr/>
            </a:pPr>
            <a:r>
              <a:rPr lang="en-US" sz="1800" dirty="0" smtClean="0"/>
              <a:t>IDS WG Document Editors:</a:t>
            </a:r>
          </a:p>
          <a:p>
            <a:pPr marL="631825" lvl="1" eaLnBrk="1" hangingPunct="1">
              <a:defRPr/>
            </a:pPr>
            <a:r>
              <a:rPr lang="en-US" sz="1400" dirty="0" smtClean="0"/>
              <a:t>HCD-ATR: Jerry Thrasher (Lexmark), Joe Murdock (Sharp)</a:t>
            </a:r>
          </a:p>
          <a:p>
            <a:pPr marL="631825" lvl="1" eaLnBrk="1" hangingPunct="1">
              <a:defRPr/>
            </a:pPr>
            <a:r>
              <a:rPr lang="en-US" sz="1400" dirty="0" smtClean="0"/>
              <a:t>HCD-TNC: Ira McDonald (High North)</a:t>
            </a:r>
          </a:p>
          <a:p>
            <a:pPr marL="631825" lvl="1" eaLnBrk="1" hangingPunct="1">
              <a:defRPr/>
            </a:pPr>
            <a:r>
              <a:rPr lang="en-US" sz="1400" dirty="0" smtClean="0"/>
              <a:t>IDS-Model: Joe Murdock (Sharp), Ira McDonald (High North), Ron Nevo (Samsung)</a:t>
            </a:r>
          </a:p>
          <a:p>
            <a:pPr marL="631825" lvl="1" eaLnBrk="1" hangingPunct="1">
              <a:defRPr/>
            </a:pPr>
            <a:r>
              <a:rPr lang="en-US" sz="1400" dirty="0" smtClean="0"/>
              <a:t>IDS-Log: Mike Sweet (Apple)</a:t>
            </a:r>
          </a:p>
          <a:p>
            <a:pPr marL="631825" lvl="1" eaLnBrk="1" hangingPunct="1">
              <a:defRPr/>
            </a:pPr>
            <a:r>
              <a:rPr lang="en-US" sz="1400" dirty="0" smtClean="0"/>
              <a:t>IDS-IAA: Joe Murdock (Sharp)</a:t>
            </a:r>
          </a:p>
          <a:p>
            <a:pPr marL="631825" lvl="1" eaLnBrk="1" hangingPunct="1">
              <a:buFontTx/>
              <a:buNone/>
              <a:defRPr/>
            </a:pP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D16CE4C-D774-417C-9B42-7F565198C633}" type="slidenum">
              <a:rPr lang="en-US" smtClean="0"/>
              <a:pPr eaLnBrk="1" hangingPunct="1"/>
              <a:t>5</a:t>
            </a:fld>
            <a:endParaRPr lang="en-US" smtClean="0"/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400800"/>
            <a:ext cx="4495800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Copyright © 2012, Printer Working Group. All rights reserved.</a:t>
            </a:r>
          </a:p>
        </p:txBody>
      </p:sp>
      <p:sp>
        <p:nvSpPr>
          <p:cNvPr id="7172" name="Rectangle 23"/>
          <p:cNvSpPr>
            <a:spLocks noGrp="1" noChangeArrowheads="1"/>
          </p:cNvSpPr>
          <p:nvPr>
            <p:ph type="title"/>
          </p:nvPr>
        </p:nvSpPr>
        <p:spPr>
          <a:xfrm>
            <a:off x="457200" y="350838"/>
            <a:ext cx="6629400" cy="868362"/>
          </a:xfrm>
        </p:spPr>
        <p:txBody>
          <a:bodyPr/>
          <a:lstStyle/>
          <a:p>
            <a:pPr eaLnBrk="1" hangingPunct="1"/>
            <a:r>
              <a:rPr lang="en-US" smtClean="0"/>
              <a:t>Action Items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2927726"/>
              </p:ext>
            </p:extLst>
          </p:nvPr>
        </p:nvGraphicFramePr>
        <p:xfrm>
          <a:off x="228600" y="1828800"/>
          <a:ext cx="8713788" cy="1630375"/>
        </p:xfrm>
        <a:graphic>
          <a:graphicData uri="http://schemas.openxmlformats.org/drawingml/2006/table">
            <a:tbl>
              <a:tblPr/>
              <a:tblGrid>
                <a:gridCol w="609600"/>
                <a:gridCol w="685800"/>
                <a:gridCol w="762000"/>
                <a:gridCol w="627062"/>
                <a:gridCol w="3124200"/>
                <a:gridCol w="576249"/>
                <a:gridCol w="2328877"/>
              </a:tblGrid>
              <a:tr h="3666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latin typeface="Arial"/>
                        </a:rPr>
                        <a:t>Action Item #</a:t>
                      </a:r>
                    </a:p>
                  </a:txBody>
                  <a:tcPr marL="4943" marR="4943" marT="49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latin typeface="Arial"/>
                        </a:rPr>
                        <a:t>Entry date</a:t>
                      </a:r>
                    </a:p>
                  </a:txBody>
                  <a:tcPr marL="4943" marR="4943" marT="49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latin typeface="Arial"/>
                        </a:rPr>
                        <a:t>Assignee</a:t>
                      </a:r>
                      <a:endParaRPr lang="en-US" sz="1000" b="1" i="0" u="none" strike="noStrike" dirty="0">
                        <a:latin typeface="Arial"/>
                      </a:endParaRPr>
                    </a:p>
                  </a:txBody>
                  <a:tcPr marL="4943" marR="4943" marT="49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latin typeface="Arial"/>
                        </a:rPr>
                        <a:t>Type</a:t>
                      </a:r>
                    </a:p>
                  </a:txBody>
                  <a:tcPr marL="4943" marR="4943" marT="49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latin typeface="Arial"/>
                        </a:rPr>
                        <a:t>Action</a:t>
                      </a:r>
                    </a:p>
                  </a:txBody>
                  <a:tcPr marL="4943" marR="4943" marT="49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latin typeface="Arial"/>
                        </a:rPr>
                        <a:t>Status</a:t>
                      </a:r>
                      <a:endParaRPr lang="en-US" sz="1000" b="1" i="0" u="none" strike="noStrike" dirty="0">
                        <a:latin typeface="Arial"/>
                      </a:endParaRPr>
                    </a:p>
                  </a:txBody>
                  <a:tcPr marL="4943" marR="4943" marT="49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latin typeface="Arial"/>
                        </a:rPr>
                        <a:t>Disposition</a:t>
                      </a:r>
                    </a:p>
                  </a:txBody>
                  <a:tcPr marL="4943" marR="4943" marT="49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354942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81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2/3/2011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Joe Murdock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IDS-LOG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Find the user role definitions in the IA&amp;A or schema documents and import them into the LOG document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 dirty="0" smtClean="0">
                          <a:effectLst/>
                          <a:latin typeface="Arial"/>
                        </a:rPr>
                        <a:t>C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look at Oauth, OPenId, XACML, SAML, DMTF, IEEE 2600, and the MIBs, for existing role definitions that we can use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8541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112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8/4/2011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Joe Murdock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IAA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add some verbiage to the Security Considerations section about how to handle multiple negotiate security element requests; add security elements to system elements, and security ID to XSSL elements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 dirty="0" smtClean="0">
                          <a:effectLst/>
                          <a:latin typeface="Arial"/>
                        </a:rPr>
                        <a:t>C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907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125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4/27/2012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Michael Sweet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IDS-LOG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Send prototype experience for PWG Common Log Format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 </a:t>
                      </a:r>
                      <a:r>
                        <a:rPr lang="en-US" sz="800" b="0" i="0" u="none" strike="noStrike" dirty="0" smtClean="0">
                          <a:effectLst/>
                          <a:latin typeface="Arial"/>
                        </a:rPr>
                        <a:t>C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F176A8F-204E-48ED-B771-0527F61CD220}" type="slidenum">
              <a:rPr lang="en-US" smtClean="0"/>
              <a:pPr eaLnBrk="1" hangingPunct="1"/>
              <a:t>6</a:t>
            </a:fld>
            <a:endParaRPr lang="en-US" smtClean="0"/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Copyright © 2012, Printer Working Group. All rights reserved.</a:t>
            </a:r>
          </a:p>
        </p:txBody>
      </p:sp>
      <p:sp>
        <p:nvSpPr>
          <p:cNvPr id="8196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Active Documents</a:t>
            </a:r>
          </a:p>
        </p:txBody>
      </p:sp>
      <p:sp>
        <p:nvSpPr>
          <p:cNvPr id="8197" name="Rectangle 24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029200"/>
          </a:xfrm>
        </p:spPr>
        <p:txBody>
          <a:bodyPr/>
          <a:lstStyle/>
          <a:p>
            <a:pPr eaLnBrk="1" hangingPunct="1">
              <a:defRPr/>
            </a:pPr>
            <a:r>
              <a:rPr lang="en-US" sz="1600" dirty="0" smtClean="0"/>
              <a:t>HCD-TNC Binding</a:t>
            </a:r>
          </a:p>
          <a:p>
            <a:pPr marL="457200" lvl="1" indent="0" eaLnBrk="1" hangingPunct="1">
              <a:buFontTx/>
              <a:buNone/>
              <a:defRPr/>
            </a:pPr>
            <a:r>
              <a:rPr lang="en-US" sz="1400" u="sng" dirty="0" smtClean="0">
                <a:hlinkClick r:id="rId3"/>
              </a:rPr>
              <a:t>ftp</a:t>
            </a:r>
            <a:r>
              <a:rPr lang="en-US" sz="1400" u="sng" dirty="0">
                <a:hlinkClick r:id="rId3"/>
              </a:rPr>
              <a:t>://</a:t>
            </a:r>
            <a:r>
              <a:rPr lang="en-US" sz="1400" u="sng" dirty="0" smtClean="0">
                <a:hlinkClick r:id="rId3"/>
              </a:rPr>
              <a:t>ftp.pwg.org/pub/pwg/ids/wd/wd-ids-tnc10-20120422-rev.pdf</a:t>
            </a:r>
            <a:endParaRPr lang="en-US" sz="1400" u="sng" dirty="0" smtClean="0"/>
          </a:p>
          <a:p>
            <a:pPr marL="457200" lvl="1" indent="0" eaLnBrk="1" hangingPunct="1">
              <a:buFontTx/>
              <a:buNone/>
              <a:defRPr/>
            </a:pPr>
            <a:endParaRPr lang="en-US" sz="1400" u="sng" dirty="0"/>
          </a:p>
          <a:p>
            <a:pPr eaLnBrk="1" hangingPunct="1">
              <a:defRPr/>
            </a:pPr>
            <a:r>
              <a:rPr lang="en-US" sz="1600" dirty="0" smtClean="0"/>
              <a:t>HCD-Assessment-Attributes</a:t>
            </a:r>
          </a:p>
          <a:p>
            <a:pPr lvl="1" eaLnBrk="1" hangingPunct="1">
              <a:buFontTx/>
              <a:buNone/>
              <a:defRPr/>
            </a:pPr>
            <a:r>
              <a:rPr lang="en-US" sz="1400" u="sng" dirty="0" smtClean="0">
                <a:hlinkClick r:id="rId4"/>
              </a:rPr>
              <a:t>ftp://ftp.pwg.org/pub/pwg/ids/wd/wd-idsattributes10-20120724-rev.pdf</a:t>
            </a:r>
            <a:r>
              <a:rPr lang="en-US" sz="1400" dirty="0" smtClean="0"/>
              <a:t>  </a:t>
            </a:r>
          </a:p>
          <a:p>
            <a:pPr lvl="1" eaLnBrk="1" hangingPunct="1">
              <a:buFontTx/>
              <a:buNone/>
              <a:defRPr/>
            </a:pPr>
            <a:endParaRPr lang="en-US" sz="1400" dirty="0" smtClean="0"/>
          </a:p>
          <a:p>
            <a:pPr eaLnBrk="1" hangingPunct="1">
              <a:defRPr/>
            </a:pPr>
            <a:r>
              <a:rPr lang="en-US" sz="1600" dirty="0" smtClean="0"/>
              <a:t>HCD-NAP Binding</a:t>
            </a:r>
          </a:p>
          <a:p>
            <a:pPr lvl="1" eaLnBrk="1" hangingPunct="1">
              <a:buFontTx/>
              <a:buNone/>
              <a:defRPr/>
            </a:pPr>
            <a:r>
              <a:rPr lang="en-US" sz="1400" u="sng" dirty="0" smtClean="0">
                <a:hlinkClick r:id="rId5"/>
              </a:rPr>
              <a:t>ftp://ftp.pwg.org/pub/pwg/ids/wd/wd-ids-napsoh10-20120725-rev.pdf</a:t>
            </a:r>
            <a:endParaRPr lang="en-US" sz="1400" u="sng" dirty="0" smtClean="0"/>
          </a:p>
          <a:p>
            <a:pPr lvl="1" eaLnBrk="1" hangingPunct="1">
              <a:buFontTx/>
              <a:buNone/>
              <a:defRPr/>
            </a:pPr>
            <a:endParaRPr lang="en-US" sz="1400" u="sng" dirty="0" smtClean="0"/>
          </a:p>
          <a:p>
            <a:pPr eaLnBrk="1" hangingPunct="1">
              <a:defRPr/>
            </a:pPr>
            <a:r>
              <a:rPr lang="en-US" sz="1600" dirty="0" smtClean="0"/>
              <a:t>PWG-LOG</a:t>
            </a:r>
            <a:endParaRPr lang="en-US" sz="1600" dirty="0"/>
          </a:p>
          <a:p>
            <a:pPr eaLnBrk="1" hangingPunct="1">
              <a:buFontTx/>
              <a:buNone/>
              <a:defRPr/>
            </a:pPr>
            <a:r>
              <a:rPr lang="en-US" sz="1400" dirty="0"/>
              <a:t>	</a:t>
            </a:r>
            <a:r>
              <a:rPr lang="en-US" sz="1400" u="sng" dirty="0">
                <a:hlinkClick r:id="rId6"/>
              </a:rPr>
              <a:t>ftp://ftp.pwg.org/pub/pwg/ids/wd/wd-ids-log10-20120726-rev.pdf</a:t>
            </a:r>
            <a:r>
              <a:rPr lang="en-US" sz="1400" dirty="0" smtClean="0"/>
              <a:t>  </a:t>
            </a:r>
          </a:p>
          <a:p>
            <a:pPr eaLnBrk="1" hangingPunct="1">
              <a:buNone/>
              <a:defRPr/>
            </a:pPr>
            <a:r>
              <a:rPr lang="en-US" sz="1200" dirty="0"/>
              <a:t>	</a:t>
            </a:r>
            <a:r>
              <a:rPr lang="en-US" sz="1200" dirty="0" smtClean="0"/>
              <a:t>“</a:t>
            </a:r>
            <a:r>
              <a:rPr lang="en-US" sz="1200" dirty="0"/>
              <a:t>Apple has successfully prototyped support for PWG Common Log Format based on the current draft</a:t>
            </a:r>
            <a:r>
              <a:rPr lang="en-US" sz="1200" dirty="0" smtClean="0"/>
              <a:t>.” - Email from Michael Sweet, July 27, 2012</a:t>
            </a:r>
            <a:endParaRPr lang="en-US" sz="1200" dirty="0"/>
          </a:p>
          <a:p>
            <a:pPr eaLnBrk="1" hangingPunct="1">
              <a:buFontTx/>
              <a:buNone/>
              <a:defRPr/>
            </a:pPr>
            <a:endParaRPr lang="en-US" sz="1400" dirty="0"/>
          </a:p>
          <a:p>
            <a:pPr eaLnBrk="1" hangingPunct="1">
              <a:defRPr/>
            </a:pPr>
            <a:r>
              <a:rPr lang="en-US" sz="1600" dirty="0" smtClean="0"/>
              <a:t>IDS-Model</a:t>
            </a:r>
          </a:p>
          <a:p>
            <a:pPr eaLnBrk="1" hangingPunct="1">
              <a:buFontTx/>
              <a:buNone/>
              <a:defRPr/>
            </a:pPr>
            <a:r>
              <a:rPr lang="en-US" sz="1600" dirty="0" smtClean="0"/>
              <a:t>	</a:t>
            </a:r>
            <a:r>
              <a:rPr lang="en-US" sz="1400" dirty="0" smtClean="0">
                <a:hlinkClick r:id="rId7"/>
              </a:rPr>
              <a:t>ftp://</a:t>
            </a:r>
            <a:r>
              <a:rPr lang="en-US" sz="1400" dirty="0" smtClean="0">
                <a:hlinkClick r:id="rId7"/>
              </a:rPr>
              <a:t>ftp.pwg.org/pub/pwg/ids/wd/wd-ids-model10-20120803-rev.pdf</a:t>
            </a:r>
            <a:r>
              <a:rPr lang="en-US" sz="1400" dirty="0" smtClean="0"/>
              <a:t> </a:t>
            </a:r>
            <a:endParaRPr lang="en-US" sz="1400" dirty="0" smtClean="0"/>
          </a:p>
          <a:p>
            <a:pPr eaLnBrk="1" hangingPunct="1">
              <a:buFontTx/>
              <a:buNone/>
              <a:defRPr/>
            </a:pPr>
            <a:endParaRPr lang="en-US" sz="1400" dirty="0" smtClean="0"/>
          </a:p>
          <a:p>
            <a:pPr eaLnBrk="1" hangingPunct="1">
              <a:defRPr/>
            </a:pPr>
            <a:r>
              <a:rPr lang="en-US" sz="1600" dirty="0" smtClean="0"/>
              <a:t>IDS-IAA</a:t>
            </a:r>
            <a:endParaRPr lang="en-US" sz="1600" dirty="0"/>
          </a:p>
          <a:p>
            <a:pPr eaLnBrk="1" hangingPunct="1">
              <a:buFontTx/>
              <a:buNone/>
              <a:defRPr/>
            </a:pPr>
            <a:r>
              <a:rPr lang="en-US" sz="1400" dirty="0"/>
              <a:t>	</a:t>
            </a:r>
            <a:r>
              <a:rPr lang="en-US" sz="1400" dirty="0">
                <a:hlinkClick r:id="rId8"/>
              </a:rPr>
              <a:t>ftp://</a:t>
            </a:r>
            <a:r>
              <a:rPr lang="en-US" sz="1400" dirty="0" smtClean="0">
                <a:hlinkClick r:id="rId8"/>
              </a:rPr>
              <a:t>ftp.pwg.org/pub/pwg/ids/wd/wd-ids-iaa10-20111005-rev.pdf</a:t>
            </a:r>
            <a:r>
              <a:rPr lang="en-US" sz="1400" dirty="0" smtClean="0"/>
              <a:t> 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Document Review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5105400"/>
          </a:xfrm>
        </p:spPr>
        <p:txBody>
          <a:bodyPr/>
          <a:lstStyle/>
          <a:p>
            <a:pPr>
              <a:defRPr/>
            </a:pPr>
            <a:r>
              <a:rPr lang="en-US" sz="1400" dirty="0" smtClean="0"/>
              <a:t>IDS-ATTR Specification Review</a:t>
            </a:r>
          </a:p>
          <a:p>
            <a:pPr marL="800100" eaLnBrk="1" hangingPunct="1">
              <a:buFontTx/>
              <a:buNone/>
              <a:defRPr/>
            </a:pPr>
            <a:r>
              <a:rPr lang="en-US" sz="1200" dirty="0" smtClean="0">
                <a:hlinkClick r:id="rId2"/>
              </a:rPr>
              <a:t>ftp</a:t>
            </a:r>
            <a:r>
              <a:rPr lang="en-US" sz="1200" dirty="0">
                <a:hlinkClick r:id="rId2"/>
              </a:rPr>
              <a:t>://</a:t>
            </a:r>
            <a:r>
              <a:rPr lang="en-US" sz="1200" dirty="0" smtClean="0">
                <a:hlinkClick r:id="rId2"/>
              </a:rPr>
              <a:t>ftp.pwg.org/pub/pwg/ids/wd/wd-idsattributes10-20120724.pdf</a:t>
            </a:r>
            <a:r>
              <a:rPr lang="en-US" sz="1200" dirty="0" smtClean="0"/>
              <a:t> </a:t>
            </a:r>
            <a:endParaRPr lang="en-US" sz="1200" dirty="0"/>
          </a:p>
          <a:p>
            <a:pPr marL="800100" eaLnBrk="1" hangingPunct="1">
              <a:buFontTx/>
              <a:buNone/>
              <a:defRPr/>
            </a:pPr>
            <a:r>
              <a:rPr lang="en-US" sz="1200" dirty="0">
                <a:hlinkClick r:id="rId3"/>
              </a:rPr>
              <a:t>ftp://</a:t>
            </a:r>
            <a:r>
              <a:rPr lang="en-US" sz="1200" dirty="0" smtClean="0">
                <a:hlinkClick r:id="rId3"/>
              </a:rPr>
              <a:t>ftp.pwg.org/pub/pwg/ids/wd/wd-idsattributes10-20120724_rev.pdf</a:t>
            </a:r>
            <a:r>
              <a:rPr lang="en-US" sz="1200" dirty="0" smtClean="0"/>
              <a:t> </a:t>
            </a:r>
            <a:endParaRPr lang="en-US" sz="1200" dirty="0"/>
          </a:p>
          <a:p>
            <a:pPr marL="800100" eaLnBrk="1" hangingPunct="1">
              <a:buFontTx/>
              <a:buNone/>
              <a:defRPr/>
            </a:pPr>
            <a:r>
              <a:rPr lang="en-US" sz="1200" dirty="0" smtClean="0"/>
              <a:t> </a:t>
            </a:r>
          </a:p>
          <a:p>
            <a:pPr>
              <a:defRPr/>
            </a:pPr>
            <a:r>
              <a:rPr lang="en-US" sz="1400" dirty="0"/>
              <a:t>IDS-NAP </a:t>
            </a:r>
            <a:r>
              <a:rPr lang="en-US" sz="1400" dirty="0" err="1"/>
              <a:t>SoH</a:t>
            </a:r>
            <a:r>
              <a:rPr lang="en-US" sz="1400" dirty="0"/>
              <a:t> </a:t>
            </a:r>
            <a:r>
              <a:rPr lang="en-US" sz="1400" dirty="0" smtClean="0"/>
              <a:t>Specification</a:t>
            </a:r>
          </a:p>
          <a:p>
            <a:pPr lvl="1">
              <a:defRPr/>
            </a:pPr>
            <a:r>
              <a:rPr lang="en-US" sz="1000" dirty="0" smtClean="0"/>
              <a:t>IDS-NAP Binding spec is being suspended</a:t>
            </a:r>
          </a:p>
          <a:p>
            <a:pPr marL="800100" lvl="1" indent="-342900" eaLnBrk="1" hangingPunct="1">
              <a:buNone/>
              <a:defRPr/>
            </a:pPr>
            <a:r>
              <a:rPr lang="en-US" sz="1200" dirty="0" smtClean="0">
                <a:ea typeface="+mn-ea"/>
                <a:cs typeface="+mn-cs"/>
                <a:hlinkClick r:id="rId4"/>
              </a:rPr>
              <a:t>ftp</a:t>
            </a:r>
            <a:r>
              <a:rPr lang="en-US" sz="1200" dirty="0">
                <a:ea typeface="+mn-ea"/>
                <a:cs typeface="+mn-cs"/>
                <a:hlinkClick r:id="rId4"/>
              </a:rPr>
              <a:t>://</a:t>
            </a:r>
            <a:r>
              <a:rPr lang="en-US" sz="1200" dirty="0" smtClean="0">
                <a:ea typeface="+mn-ea"/>
                <a:cs typeface="+mn-cs"/>
                <a:hlinkClick r:id="rId4"/>
              </a:rPr>
              <a:t>ftp.pwg.org/pub/pwg/ids/wd/wd-ids-napsoh10-20120725.pdf</a:t>
            </a:r>
            <a:r>
              <a:rPr lang="en-US" sz="1200" dirty="0" smtClean="0">
                <a:ea typeface="+mn-ea"/>
                <a:cs typeface="+mn-cs"/>
              </a:rPr>
              <a:t> </a:t>
            </a:r>
            <a:endParaRPr lang="en-US" sz="1200" dirty="0">
              <a:ea typeface="+mn-ea"/>
              <a:cs typeface="+mn-cs"/>
            </a:endParaRPr>
          </a:p>
          <a:p>
            <a:pPr marL="800100" lvl="1" indent="-342900" eaLnBrk="1" hangingPunct="1">
              <a:buNone/>
              <a:defRPr/>
            </a:pPr>
            <a:r>
              <a:rPr lang="en-US" sz="1200" dirty="0">
                <a:ea typeface="+mn-ea"/>
                <a:cs typeface="+mn-cs"/>
                <a:hlinkClick r:id="rId5"/>
              </a:rPr>
              <a:t>ftp://</a:t>
            </a:r>
            <a:r>
              <a:rPr lang="en-US" sz="1200" dirty="0" smtClean="0">
                <a:ea typeface="+mn-ea"/>
                <a:cs typeface="+mn-cs"/>
                <a:hlinkClick r:id="rId5"/>
              </a:rPr>
              <a:t>ftp.pwg.org/pub/pwg/ids/wd/wd-ids-napsoh10-20120725-rev.pdf</a:t>
            </a:r>
            <a:r>
              <a:rPr lang="en-US" sz="1200" dirty="0" smtClean="0">
                <a:ea typeface="+mn-ea"/>
                <a:cs typeface="+mn-cs"/>
              </a:rPr>
              <a:t> </a:t>
            </a:r>
          </a:p>
          <a:p>
            <a:pPr marL="800100" lvl="1" indent="-342900" eaLnBrk="1" hangingPunct="1">
              <a:buNone/>
              <a:defRPr/>
            </a:pPr>
            <a:endParaRPr lang="en-US" sz="1200" dirty="0">
              <a:ea typeface="+mn-ea"/>
              <a:cs typeface="+mn-cs"/>
            </a:endParaRPr>
          </a:p>
          <a:p>
            <a:pPr>
              <a:lnSpc>
                <a:spcPct val="90000"/>
              </a:lnSpc>
              <a:defRPr/>
            </a:pPr>
            <a:r>
              <a:rPr lang="en-US" sz="1400" dirty="0"/>
              <a:t>TNC Binding Document</a:t>
            </a:r>
          </a:p>
          <a:p>
            <a:pPr marL="800100" lvl="1" indent="-342900" eaLnBrk="1" hangingPunct="1">
              <a:lnSpc>
                <a:spcPct val="90000"/>
              </a:lnSpc>
              <a:buFontTx/>
              <a:buNone/>
              <a:defRPr/>
            </a:pPr>
            <a:r>
              <a:rPr lang="en-US" sz="1200" u="sng" dirty="0" smtClean="0">
                <a:hlinkClick r:id="rId6"/>
              </a:rPr>
              <a:t>ftp://ftp.pwg.org/pub/pwg/ids/wd/wd-ids-tnc10-20111422-rev.pdf</a:t>
            </a:r>
            <a:endParaRPr lang="en-US" sz="1200" dirty="0" smtClean="0">
              <a:hlinkClick r:id="rId7"/>
            </a:endParaRPr>
          </a:p>
          <a:p>
            <a:pPr marL="800100" lvl="1" indent="-342900" eaLnBrk="1" hangingPunct="1">
              <a:lnSpc>
                <a:spcPct val="90000"/>
              </a:lnSpc>
              <a:buFontTx/>
              <a:buNone/>
              <a:defRPr/>
            </a:pPr>
            <a:r>
              <a:rPr lang="en-US" sz="1200" dirty="0" smtClean="0">
                <a:hlinkClick r:id="rId8"/>
              </a:rPr>
              <a:t>ftp</a:t>
            </a:r>
            <a:r>
              <a:rPr lang="en-US" sz="1200" dirty="0">
                <a:hlinkClick r:id="rId8"/>
              </a:rPr>
              <a:t>://</a:t>
            </a:r>
            <a:r>
              <a:rPr lang="en-US" sz="1200" dirty="0" smtClean="0">
                <a:hlinkClick r:id="rId8"/>
              </a:rPr>
              <a:t>ftp.pwg.org/pub/pwg/ids/wd/wd-ids-tnc10-20111422.pdf</a:t>
            </a:r>
            <a:endParaRPr lang="en-US" sz="1200" dirty="0" smtClean="0"/>
          </a:p>
          <a:p>
            <a:pPr marL="800100" lvl="1" indent="-342900" eaLnBrk="1" hangingPunct="1">
              <a:lnSpc>
                <a:spcPct val="90000"/>
              </a:lnSpc>
              <a:buFontTx/>
              <a:buNone/>
              <a:defRPr/>
            </a:pPr>
            <a:endParaRPr lang="en-US" sz="1200" dirty="0"/>
          </a:p>
          <a:p>
            <a:pPr>
              <a:lnSpc>
                <a:spcPct val="90000"/>
              </a:lnSpc>
              <a:defRPr/>
            </a:pPr>
            <a:r>
              <a:rPr lang="en-US" sz="1400" dirty="0" smtClean="0"/>
              <a:t>PWG-Log</a:t>
            </a:r>
            <a:endParaRPr lang="en-US" sz="1400" dirty="0"/>
          </a:p>
          <a:p>
            <a:pPr marL="800100" eaLnBrk="1" hangingPunct="1">
              <a:buFontTx/>
              <a:buNone/>
              <a:defRPr/>
            </a:pPr>
            <a:r>
              <a:rPr lang="en-US" sz="1200" u="sng" dirty="0">
                <a:hlinkClick r:id="rId9"/>
              </a:rPr>
              <a:t>ftp://ftp.pwg.org/pub/pwg/ids/wd/wd-ids-log10-20120726.pdf</a:t>
            </a:r>
            <a:r>
              <a:rPr lang="en-US" sz="1200" dirty="0" smtClean="0"/>
              <a:t> </a:t>
            </a:r>
            <a:endParaRPr lang="en-US" sz="1200" dirty="0"/>
          </a:p>
          <a:p>
            <a:pPr marL="800100" eaLnBrk="1" hangingPunct="1">
              <a:buFontTx/>
              <a:buNone/>
              <a:defRPr/>
            </a:pPr>
            <a:r>
              <a:rPr lang="en-US" sz="1200" u="sng" dirty="0">
                <a:hlinkClick r:id="rId10"/>
              </a:rPr>
              <a:t>ftp://ftp.pwg.org/pub/pwg/ids/wd/wd-ids-log10-20120726-rev.pdf</a:t>
            </a:r>
            <a:r>
              <a:rPr lang="en-US" sz="1200" dirty="0" smtClean="0"/>
              <a:t> </a:t>
            </a:r>
          </a:p>
          <a:p>
            <a:pPr marL="800100" eaLnBrk="1" hangingPunct="1">
              <a:buFontTx/>
              <a:buNone/>
              <a:defRPr/>
            </a:pPr>
            <a:endParaRPr lang="en-US" sz="1200" dirty="0"/>
          </a:p>
          <a:p>
            <a:pPr>
              <a:lnSpc>
                <a:spcPct val="90000"/>
              </a:lnSpc>
              <a:defRPr/>
            </a:pPr>
            <a:r>
              <a:rPr lang="en-US" sz="1400" dirty="0"/>
              <a:t> IDS-Model Specification Review </a:t>
            </a:r>
          </a:p>
          <a:p>
            <a:pPr marL="800100" eaLnBrk="1" hangingPunct="1">
              <a:buFontTx/>
              <a:buNone/>
              <a:defRPr/>
            </a:pPr>
            <a:r>
              <a:rPr lang="en-US" sz="1200" dirty="0">
                <a:hlinkClick r:id="rId11"/>
              </a:rPr>
              <a:t>ftp://</a:t>
            </a:r>
            <a:r>
              <a:rPr lang="en-US" sz="1200" dirty="0" smtClean="0">
                <a:hlinkClick r:id="rId11"/>
              </a:rPr>
              <a:t>ftp.pwg.org/pub/pwg/ids/wd/wd-ids-model10-20120803-rev.pdf</a:t>
            </a:r>
            <a:r>
              <a:rPr lang="en-US" sz="1200" dirty="0" smtClean="0"/>
              <a:t> </a:t>
            </a:r>
            <a:endParaRPr lang="en-US" sz="1200" dirty="0"/>
          </a:p>
          <a:p>
            <a:pPr marL="800100" eaLnBrk="1" hangingPunct="1">
              <a:buFontTx/>
              <a:buNone/>
              <a:defRPr/>
            </a:pPr>
            <a:r>
              <a:rPr lang="en-US" sz="1200" dirty="0" smtClean="0">
                <a:hlinkClick r:id="rId12"/>
              </a:rPr>
              <a:t>ftp</a:t>
            </a:r>
            <a:r>
              <a:rPr lang="en-US" sz="1200" dirty="0">
                <a:hlinkClick r:id="rId12"/>
              </a:rPr>
              <a:t>://</a:t>
            </a:r>
            <a:r>
              <a:rPr lang="en-US" sz="1200" dirty="0" smtClean="0">
                <a:hlinkClick r:id="rId12"/>
              </a:rPr>
              <a:t>ftp.pwg.org/pub/pwg/ids/wd/wd-ids-model10-20120803.pdf</a:t>
            </a:r>
            <a:r>
              <a:rPr lang="en-US" sz="1200" dirty="0" smtClean="0"/>
              <a:t> </a:t>
            </a:r>
            <a:endParaRPr lang="en-US" sz="1200" dirty="0"/>
          </a:p>
          <a:p>
            <a:pPr marL="800100" eaLnBrk="1" hangingPunct="1">
              <a:buFontTx/>
              <a:buNone/>
              <a:defRPr/>
            </a:pPr>
            <a:endParaRPr lang="en-US" sz="1200" dirty="0"/>
          </a:p>
          <a:p>
            <a:pPr marL="800100" lvl="1" indent="-342900" eaLnBrk="1" hangingPunct="1">
              <a:lnSpc>
                <a:spcPct val="90000"/>
              </a:lnSpc>
              <a:buFontTx/>
              <a:buNone/>
              <a:defRPr/>
            </a:pPr>
            <a:endParaRPr lang="en-US" sz="1200" dirty="0"/>
          </a:p>
          <a:p>
            <a:pPr marL="800100" lvl="1" indent="-342900" eaLnBrk="1" hangingPunct="1">
              <a:buNone/>
              <a:defRPr/>
            </a:pPr>
            <a:endParaRPr lang="en-US" sz="1200" dirty="0">
              <a:ea typeface="+mn-ea"/>
              <a:cs typeface="+mn-cs"/>
            </a:endParaRPr>
          </a:p>
          <a:p>
            <a:pPr marL="457200" lvl="1" indent="0">
              <a:buNone/>
              <a:defRPr/>
            </a:pPr>
            <a:endParaRPr lang="en-US" sz="1000" dirty="0" smtClean="0"/>
          </a:p>
        </p:txBody>
      </p:sp>
      <p:sp>
        <p:nvSpPr>
          <p:cNvPr id="1024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Copyright © 2012, Printer Working Group. All rights reserved.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NIAP/PP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371600"/>
            <a:ext cx="8229600" cy="5105400"/>
          </a:xfrm>
        </p:spPr>
        <p:txBody>
          <a:bodyPr/>
          <a:lstStyle/>
          <a:p>
            <a:pPr>
              <a:defRPr/>
            </a:pPr>
            <a:r>
              <a:rPr lang="en-US" sz="1800" dirty="0" smtClean="0"/>
              <a:t>Phone call with NIAP to discuss Protection Profiles</a:t>
            </a:r>
            <a:endParaRPr lang="en-US" sz="1200" dirty="0"/>
          </a:p>
          <a:p>
            <a:pPr marL="800100" eaLnBrk="1" hangingPunct="1">
              <a:buFontTx/>
              <a:buNone/>
              <a:defRPr/>
            </a:pPr>
            <a:r>
              <a:rPr lang="en-US" sz="1200" dirty="0" smtClean="0"/>
              <a:t> </a:t>
            </a:r>
            <a:endParaRPr lang="en-US" sz="1200" dirty="0"/>
          </a:p>
        </p:txBody>
      </p:sp>
      <p:sp>
        <p:nvSpPr>
          <p:cNvPr id="1229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Copyright © 2012, Printer Working Group.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881703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F8CC72C-C84A-4042-92B3-A9A99A97FDE7}" type="slidenum">
              <a:rPr lang="en-US" smtClean="0"/>
              <a:pPr eaLnBrk="1" hangingPunct="1"/>
              <a:t>9</a:t>
            </a:fld>
            <a:endParaRPr lang="en-US" smtClean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Copyright © 2012, Printer Working Group. All rights reserved.</a:t>
            </a:r>
          </a:p>
        </p:txBody>
      </p:sp>
      <p:sp>
        <p:nvSpPr>
          <p:cNvPr id="13316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Wrap up</a:t>
            </a:r>
          </a:p>
        </p:txBody>
      </p:sp>
      <p:sp>
        <p:nvSpPr>
          <p:cNvPr id="13317" name="Rectangle 24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229600" cy="4754563"/>
          </a:xfrm>
        </p:spPr>
        <p:txBody>
          <a:bodyPr/>
          <a:lstStyle/>
          <a:p>
            <a:pPr eaLnBrk="1" hangingPunct="1"/>
            <a:r>
              <a:rPr lang="en-US" sz="1800" dirty="0" smtClean="0"/>
              <a:t>Review of new action items and open issues</a:t>
            </a:r>
          </a:p>
          <a:p>
            <a:pPr eaLnBrk="1" hangingPunct="1"/>
            <a:endParaRPr lang="en-US" sz="1800" dirty="0" smtClean="0"/>
          </a:p>
          <a:p>
            <a:pPr eaLnBrk="1" hangingPunct="1"/>
            <a:r>
              <a:rPr lang="en-US" sz="1800" dirty="0" smtClean="0"/>
              <a:t>Conference call / F2F schedule</a:t>
            </a:r>
          </a:p>
          <a:p>
            <a:pPr lvl="1" eaLnBrk="1" hangingPunct="1"/>
            <a:r>
              <a:rPr lang="en-US" sz="1600" dirty="0" smtClean="0"/>
              <a:t>Next Conference call September 6,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WG-Slide-Template">
  <a:themeElements>
    <a:clrScheme name="PWG Slide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DBA215"/>
      </a:accent2>
      <a:accent3>
        <a:srgbClr val="FFFFFF"/>
      </a:accent3>
      <a:accent4>
        <a:srgbClr val="000000"/>
      </a:accent4>
      <a:accent5>
        <a:srgbClr val="FFCAAD"/>
      </a:accent5>
      <a:accent6>
        <a:srgbClr val="C69212"/>
      </a:accent6>
      <a:hlink>
        <a:srgbClr val="0066CC"/>
      </a:hlink>
      <a:folHlink>
        <a:srgbClr val="DDDDDD"/>
      </a:folHlink>
    </a:clrScheme>
    <a:fontScheme name="PWG Slide Templat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WG Slide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9933"/>
        </a:accent1>
        <a:accent2>
          <a:srgbClr val="DBA215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C69212"/>
        </a:accent6>
        <a:hlink>
          <a:srgbClr val="0066CC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PWG-Slide-Template</Template>
  <TotalTime>8388</TotalTime>
  <Words>468</Words>
  <Application>Microsoft Office PowerPoint</Application>
  <PresentationFormat>On-screen Show (4:3)</PresentationFormat>
  <Paragraphs>142</Paragraphs>
  <Slides>9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PWG-Slide-Template</vt:lpstr>
      <vt:lpstr>PWG Imaging Device Security (IDS)  Working Group</vt:lpstr>
      <vt:lpstr>Agenda</vt:lpstr>
      <vt:lpstr>Administrative Tasks</vt:lpstr>
      <vt:lpstr>IDS WG Officers</vt:lpstr>
      <vt:lpstr>Action Items</vt:lpstr>
      <vt:lpstr>Active Documents</vt:lpstr>
      <vt:lpstr>Document Review</vt:lpstr>
      <vt:lpstr>NIAP/PP</vt:lpstr>
      <vt:lpstr>Wrap up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Murdock, Joe</dc:creator>
  <cp:lastModifiedBy>Murdock, Joe</cp:lastModifiedBy>
  <cp:revision>598</cp:revision>
  <dcterms:created xsi:type="dcterms:W3CDTF">2010-02-02T01:16:56Z</dcterms:created>
  <dcterms:modified xsi:type="dcterms:W3CDTF">2012-08-03T21:53:09Z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TC011038911033</vt:lpwstr>
  </property>
</Properties>
</file>