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9977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E0E3"/>
    <a:srgbClr val="1C6FA8"/>
    <a:srgbClr val="DDDDDD"/>
    <a:srgbClr val="808080"/>
    <a:srgbClr val="C0C0C0"/>
    <a:srgbClr val="99FF99"/>
    <a:srgbClr val="000000"/>
    <a:srgbClr val="DE02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84035" autoAdjust="0"/>
  </p:normalViewPr>
  <p:slideViewPr>
    <p:cSldViewPr>
      <p:cViewPr>
        <p:scale>
          <a:sx n="69" d="100"/>
          <a:sy n="69" d="100"/>
        </p:scale>
        <p:origin x="-112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91" d="100"/>
          <a:sy n="91" d="100"/>
        </p:scale>
        <p:origin x="-1722" y="-102"/>
      </p:cViewPr>
      <p:guideLst>
        <p:guide orient="horz" pos="2924"/>
        <p:guide pos="22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fld id="{93F527BC-9600-4E31-8BFD-9925B52B155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9272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F527BC-9600-4E31-8BFD-9925B52B155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1694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F527BC-9600-4E31-8BFD-9925B52B155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0226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F527BC-9600-4E31-8BFD-9925B52B155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580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F527BC-9600-4E31-8BFD-9925B52B155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6883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F527BC-9600-4E31-8BFD-9925B52B155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2051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F527BC-9600-4E31-8BFD-9925B52B155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1710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F527BC-9600-4E31-8BFD-9925B52B155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4044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F527BC-9600-4E31-8BFD-9925B52B155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435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33304A-41DA-48E7-8E4F-92E054B5D76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Copyright © 2011, Printer Working Group.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362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FF952E-93E6-4382-8CEA-F07CC25391D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2008, Printer Working Group.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370102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287B9C-A1FF-4EEE-AB70-338F714A566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2008, Printer Working Group.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776950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D00C95-799A-4EE9-9D33-76DF2562CC3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Copyright © 2011, Printer Working Group.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7038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BCDAA8-40AD-4BD9-8967-9E059F0463B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Copyright © 2011, Printer Working Group.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473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597AB1-5CA4-47BF-B6CA-94291E33416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Copyright © 2011, Printer Working Group.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2503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CB0565-3757-41FE-B857-725CC42B157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Copyright © 2011, Printer Working Group.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517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122C34-1ABE-4B74-B387-FC887941777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2008, Printer Working Group.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677780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F0CA85-7D8A-44F7-BCC1-AC5D54AF244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2008, Printer Working Group.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159447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EE8E85-9D96-44A3-BE16-59570532400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2008, Printer Working Group.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622372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2576B5-EAA0-473D-99DE-3F8501581B6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2008, Printer Working Group.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927351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DE023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141288" y="6400800"/>
            <a:ext cx="184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sz="900">
              <a:solidFill>
                <a:schemeClr val="bg2"/>
              </a:solidFill>
              <a:latin typeface="Verdana" pitchFamily="34" charset="0"/>
            </a:endParaRPr>
          </a:p>
        </p:txBody>
      </p:sp>
      <p:pic>
        <p:nvPicPr>
          <p:cNvPr id="1028" name="Picture 12" descr="pwg-half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375" y="327025"/>
            <a:ext cx="161925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C54D533-FAAA-4E13-816D-D1D33F000BA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0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6629400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75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0" name="Line 16"/>
          <p:cNvSpPr>
            <a:spLocks noChangeShapeType="1"/>
          </p:cNvSpPr>
          <p:nvPr/>
        </p:nvSpPr>
        <p:spPr bwMode="auto">
          <a:xfrm>
            <a:off x="457200" y="1219200"/>
            <a:ext cx="67056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 dirty="0" smtClean="0"/>
              <a:t>Copyright © 2011, Printer Working Group. All rights reserved.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12iccc.cybersecurity.my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moncriteriaportal.org/files/communities/2011-04-001%20Vision%20statement%20for%20Collaborative%20PP%20development%20v1%200final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2600/presentations/12iccc/smithson-slides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grouper.ieee.org/groups/2600/presentations/12iccc/smithson-paper.pdf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criteriaportal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3124200"/>
            <a:ext cx="7400827" cy="555625"/>
          </a:xfrm>
        </p:spPr>
        <p:txBody>
          <a:bodyPr/>
          <a:lstStyle/>
          <a:p>
            <a:pPr algn="ctr"/>
            <a:r>
              <a:rPr lang="en-US" dirty="0" smtClean="0"/>
              <a:t>Report to PWG IDS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3886200"/>
            <a:ext cx="6400800" cy="1752600"/>
          </a:xfrm>
        </p:spPr>
        <p:txBody>
          <a:bodyPr/>
          <a:lstStyle/>
          <a:p>
            <a:r>
              <a:rPr lang="en-US" sz="1800" dirty="0" smtClean="0"/>
              <a:t>Brian Smithson</a:t>
            </a:r>
          </a:p>
          <a:p>
            <a:r>
              <a:rPr lang="en-US" sz="1800" dirty="0" smtClean="0"/>
              <a:t>Ricoh Americas Corporation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3304A-41DA-48E7-8E4F-92E054B5D76C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Copyright © 2011, Printer Working Group. All rights reserved.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3291" y="1568738"/>
            <a:ext cx="3659909" cy="1555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285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Held near Kuala Lumpur, September 27-29</a:t>
            </a:r>
          </a:p>
          <a:p>
            <a:r>
              <a:rPr lang="en-US" sz="2000" dirty="0" smtClean="0"/>
              <a:t>Hosted by </a:t>
            </a:r>
            <a:r>
              <a:rPr lang="en-US" sz="2000" dirty="0" err="1" smtClean="0"/>
              <a:t>Cybersecurity</a:t>
            </a:r>
            <a:r>
              <a:rPr lang="en-US" sz="2000" dirty="0" smtClean="0"/>
              <a:t> Malaysia</a:t>
            </a:r>
          </a:p>
          <a:p>
            <a:r>
              <a:rPr lang="en-US" sz="2000" dirty="0" smtClean="0"/>
              <a:t>About 200 attendees</a:t>
            </a:r>
          </a:p>
          <a:p>
            <a:pPr lvl="1"/>
            <a:r>
              <a:rPr lang="en-US" sz="1800" dirty="0" smtClean="0"/>
              <a:t>National certification bodies (aka CC schemes)</a:t>
            </a:r>
          </a:p>
          <a:p>
            <a:pPr lvl="1"/>
            <a:r>
              <a:rPr lang="en-US" sz="1800" dirty="0" smtClean="0"/>
              <a:t>Evaluation labs</a:t>
            </a:r>
          </a:p>
          <a:p>
            <a:pPr lvl="1"/>
            <a:r>
              <a:rPr lang="en-US" sz="1800" dirty="0" smtClean="0"/>
              <a:t>Consultants</a:t>
            </a:r>
          </a:p>
          <a:p>
            <a:pPr lvl="1"/>
            <a:r>
              <a:rPr lang="en-US" sz="1800" dirty="0" smtClean="0"/>
              <a:t>Vendors who get products CC certified</a:t>
            </a:r>
          </a:p>
          <a:p>
            <a:pPr lvl="1"/>
            <a:r>
              <a:rPr lang="en-US" sz="1800" dirty="0" smtClean="0"/>
              <a:t>Others</a:t>
            </a:r>
          </a:p>
          <a:p>
            <a:r>
              <a:rPr lang="en-US" sz="2000" dirty="0" smtClean="0"/>
              <a:t>Over 70 sessions, three tracks</a:t>
            </a:r>
          </a:p>
          <a:p>
            <a:r>
              <a:rPr lang="en-US" sz="2000" dirty="0" smtClean="0"/>
              <a:t>Web site: </a:t>
            </a:r>
            <a:r>
              <a:rPr lang="en-US" sz="2000" dirty="0" smtClean="0">
                <a:hlinkClick r:id="rId3"/>
              </a:rPr>
              <a:t>http://12iccc.cybersecurity.my/</a:t>
            </a:r>
            <a:endParaRPr lang="en-US" sz="2000" dirty="0" smtClean="0"/>
          </a:p>
          <a:p>
            <a:pPr lvl="1"/>
            <a:r>
              <a:rPr lang="en-US" sz="1800" dirty="0" smtClean="0"/>
              <a:t>Presentations should be posted in about 2 weeks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D00C95-799A-4EE9-9D33-76DF2562CC3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Copyright © 2011, Printer Working Group.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0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CC Development Board (composed of all certificate authorizing schemes) can’t reach consensus about PP development:</a:t>
            </a:r>
          </a:p>
          <a:p>
            <a:pPr lvl="1"/>
            <a:r>
              <a:rPr lang="en-US" sz="1800" dirty="0" smtClean="0"/>
              <a:t>CCDB “Collaborative PP” vision paper </a:t>
            </a:r>
            <a:r>
              <a:rPr lang="en-US" sz="1400" dirty="0" smtClean="0">
                <a:hlinkClick r:id="rId3"/>
              </a:rPr>
              <a:t>http://www.commoncriteriaportal.org/files/communities/2011-04-001%20Vision%20statement%20for%20Collaborative%20PP%20development%20v1%200final.pdf</a:t>
            </a:r>
            <a:endParaRPr lang="en-US" sz="1400" dirty="0" smtClean="0"/>
          </a:p>
          <a:p>
            <a:pPr lvl="1"/>
            <a:r>
              <a:rPr lang="en-US" sz="1800" dirty="0" smtClean="0"/>
              <a:t>Versus US “Standard PP” approach, de-emphasizing EALs, supported by UK, CA, AU-NZ</a:t>
            </a:r>
          </a:p>
          <a:p>
            <a:r>
              <a:rPr lang="en-US" sz="2000" dirty="0" smtClean="0"/>
              <a:t>Confusion about “Technical </a:t>
            </a:r>
            <a:r>
              <a:rPr lang="en-US" sz="2000" smtClean="0"/>
              <a:t>Communities”:</a:t>
            </a:r>
            <a:endParaRPr lang="en-US" sz="2000" dirty="0" smtClean="0"/>
          </a:p>
          <a:p>
            <a:pPr lvl="1"/>
            <a:r>
              <a:rPr lang="en-US" sz="1800" dirty="0" smtClean="0"/>
              <a:t>US lists some new ones and some “pre-existing” ones (including P2600 WG)</a:t>
            </a:r>
          </a:p>
          <a:p>
            <a:pPr lvl="1"/>
            <a:r>
              <a:rPr lang="en-US" sz="1800" dirty="0" smtClean="0"/>
              <a:t>CCDB is asking the CC Forum and CC Vendor Forum to propose “terms of reference” to be used by Technical Communities, </a:t>
            </a:r>
            <a:r>
              <a:rPr lang="en-US" sz="1800" i="1" dirty="0" smtClean="0"/>
              <a:t>then</a:t>
            </a:r>
            <a:r>
              <a:rPr lang="en-US" sz="1800" dirty="0" smtClean="0"/>
              <a:t> they will be “approved” (i.e., presently there are no “approved” TCs)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D00C95-799A-4EE9-9D33-76DF2562CC3F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 2011, Printer Working Group.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416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issues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CCDB asked the CC Forum and CC Vendor Forum to “unify”</a:t>
            </a:r>
          </a:p>
          <a:p>
            <a:pPr lvl="1"/>
            <a:r>
              <a:rPr lang="en-US" sz="1800" dirty="0" smtClean="0"/>
              <a:t>CCF had a meeting at which all of the self-selected management team stepped down. They invited others to take their place but with no process to do so.</a:t>
            </a:r>
          </a:p>
          <a:p>
            <a:pPr lvl="1"/>
            <a:r>
              <a:rPr lang="en-US" sz="1800" dirty="0" smtClean="0"/>
              <a:t>CCVF had a meeting that was opened to all (not just vendors) at which it was proposed that a new group be formed to replace both CCF and CCVF while retaining groups like vendors to discuss among themselves and present a single voice to the larger community. The proposal fell flat.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D00C95-799A-4EE9-9D33-76DF2562CC3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 2011, Printer Working Group.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970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hot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Supply chain</a:t>
            </a:r>
          </a:p>
          <a:p>
            <a:pPr lvl="1"/>
            <a:r>
              <a:rPr lang="en-US" dirty="0" smtClean="0"/>
              <a:t>Promoted by Intel and Cisco</a:t>
            </a:r>
          </a:p>
          <a:p>
            <a:pPr lvl="1"/>
            <a:r>
              <a:rPr lang="en-US" dirty="0" smtClean="0"/>
              <a:t>Looking at how to provide more/better/different supply chain assurance</a:t>
            </a:r>
          </a:p>
          <a:p>
            <a:pPr lvl="4"/>
            <a:endParaRPr lang="en-US" dirty="0"/>
          </a:p>
          <a:p>
            <a:r>
              <a:rPr lang="en-US" dirty="0" smtClean="0"/>
              <a:t>Supporting documents</a:t>
            </a:r>
          </a:p>
          <a:p>
            <a:pPr lvl="1"/>
            <a:r>
              <a:rPr lang="en-US" dirty="0" smtClean="0"/>
              <a:t>My presentation and paper stirred up the issue “Where are the Supporting Documents?”</a:t>
            </a:r>
          </a:p>
          <a:p>
            <a:pPr lvl="2"/>
            <a:r>
              <a:rPr lang="en-US" dirty="0" smtClean="0"/>
              <a:t>Skip to slide 10 (or page 9 of the paper):</a:t>
            </a:r>
            <a:br>
              <a:rPr lang="en-US" dirty="0" smtClean="0"/>
            </a:br>
            <a:r>
              <a:rPr lang="en-US" sz="1200" dirty="0" smtClean="0">
                <a:hlinkClick r:id="rId3"/>
              </a:rPr>
              <a:t>http://grouper.ieee.org/groups/2600/presentations/12iccc/smithson-slides.pdf</a:t>
            </a:r>
            <a:r>
              <a:rPr lang="en-US" sz="1200" dirty="0" smtClean="0"/>
              <a:t> </a:t>
            </a:r>
            <a:r>
              <a:rPr lang="en-US" sz="1200" dirty="0" smtClean="0">
                <a:hlinkClick r:id="rId4"/>
              </a:rPr>
              <a:t>http://grouper.ieee.org/groups/2600/presentations/12iccc/smithson-paper.pdf</a:t>
            </a:r>
            <a:r>
              <a:rPr lang="en-US" sz="1200" dirty="0" smtClean="0"/>
              <a:t> </a:t>
            </a:r>
          </a:p>
          <a:p>
            <a:pPr lvl="1"/>
            <a:r>
              <a:rPr lang="en-US" dirty="0" smtClean="0"/>
              <a:t>Generated quite a bit of interest in using the HCD technical community and PPs as a functioning example of “Collaborative PP” development and alternative to the US “Standard PP” approach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D00C95-799A-4EE9-9D33-76DF2562CC3F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 2011, Printer Working Group.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451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Scheme interest in HCDs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US scheme asked JP scheme to take the lead on managing the HCD technical community</a:t>
            </a:r>
          </a:p>
          <a:p>
            <a:pPr lvl="1"/>
            <a:r>
              <a:rPr lang="en-US" sz="1600" dirty="0" smtClean="0"/>
              <a:t>JP scheme will coordinate with other schemes (including the US)</a:t>
            </a:r>
          </a:p>
          <a:p>
            <a:r>
              <a:rPr lang="en-US" sz="2000" dirty="0" smtClean="0"/>
              <a:t>Carmen </a:t>
            </a:r>
            <a:r>
              <a:rPr lang="en-US" sz="2000" dirty="0" err="1" smtClean="0"/>
              <a:t>Aubry</a:t>
            </a:r>
            <a:r>
              <a:rPr lang="en-US" sz="2000" dirty="0" smtClean="0"/>
              <a:t> (Oc</a:t>
            </a:r>
            <a:r>
              <a:rPr lang="en-US" sz="2000" dirty="0" smtClean="0">
                <a:latin typeface="Verdana"/>
              </a:rPr>
              <a:t>é</a:t>
            </a:r>
            <a:r>
              <a:rPr lang="en-US" sz="2000" dirty="0" smtClean="0"/>
              <a:t>/Canon) and I had several meetings with Murata-san of IPA to discuss this and how/why/what to proceed with development of supporting documents</a:t>
            </a:r>
          </a:p>
          <a:p>
            <a:pPr lvl="1"/>
            <a:r>
              <a:rPr lang="en-US" sz="1600" dirty="0" smtClean="0"/>
              <a:t>Murata-san will discuss with others at IPA</a:t>
            </a:r>
          </a:p>
          <a:p>
            <a:r>
              <a:rPr lang="en-US" sz="2000" dirty="0" smtClean="0"/>
              <a:t>Head of DE scheme approached me to offer support</a:t>
            </a:r>
          </a:p>
          <a:p>
            <a:pPr lvl="1"/>
            <a:r>
              <a:rPr lang="en-US" sz="1600" dirty="0" smtClean="0"/>
              <a:t>Head of certification section of BSI also contacted Carmen</a:t>
            </a:r>
          </a:p>
          <a:p>
            <a:r>
              <a:rPr lang="en-US" sz="2000" dirty="0" smtClean="0"/>
              <a:t>Head of SE scheme asked us to use our experience as a proposal for TC “terms of reference”</a:t>
            </a:r>
          </a:p>
          <a:p>
            <a:r>
              <a:rPr lang="en-US" sz="2000" dirty="0" smtClean="0"/>
              <a:t>KR also interested (according to IPA)</a:t>
            </a:r>
          </a:p>
          <a:p>
            <a:r>
              <a:rPr lang="en-US" sz="2000" dirty="0" smtClean="0"/>
              <a:t>Maybe also NL, others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D00C95-799A-4EE9-9D33-76DF2562CC3F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 2011, Printer Working Group.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828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Provide a summary of HCD TC experience (combination of IEEE-SA and IEEE-ISTO) as example terms of reference for TCs in general</a:t>
            </a:r>
          </a:p>
          <a:p>
            <a:pPr lvl="1"/>
            <a:r>
              <a:rPr lang="en-US" sz="1800" dirty="0" smtClean="0"/>
              <a:t>Submit it to head of SE scheme – he is also the chair of the CC Management Committee</a:t>
            </a:r>
          </a:p>
          <a:p>
            <a:r>
              <a:rPr lang="en-US" sz="2000" dirty="0" smtClean="0"/>
              <a:t>Do we need to re-form an HCD TC as a new entity?</a:t>
            </a:r>
          </a:p>
          <a:p>
            <a:pPr lvl="1"/>
            <a:r>
              <a:rPr lang="en-US" sz="1800" dirty="0" smtClean="0"/>
              <a:t>We don’t want to continue to use IEEE-SA</a:t>
            </a:r>
          </a:p>
          <a:p>
            <a:pPr lvl="1"/>
            <a:r>
              <a:rPr lang="en-US" sz="1800" dirty="0" smtClean="0"/>
              <a:t>PWG-IDS may not be appropriate for a specialized activity that involves vendors, schemes, labs, consultants, and customers</a:t>
            </a:r>
          </a:p>
          <a:p>
            <a:r>
              <a:rPr lang="en-US" sz="2000" dirty="0" smtClean="0"/>
              <a:t>Get the HCD TC approved as a “Collaborative TC”</a:t>
            </a:r>
          </a:p>
          <a:p>
            <a:r>
              <a:rPr lang="en-US" sz="2000" dirty="0" smtClean="0"/>
              <a:t>Get the existing PPs approved as “Collaborative PPs”</a:t>
            </a:r>
          </a:p>
          <a:p>
            <a:r>
              <a:rPr lang="en-US" sz="2000" dirty="0" smtClean="0"/>
              <a:t>Work within the HCD TC to develop supporting documents</a:t>
            </a:r>
          </a:p>
          <a:p>
            <a:pPr lvl="1"/>
            <a:r>
              <a:rPr lang="en-US" sz="1800" dirty="0" smtClean="0"/>
              <a:t>Maybe start with AVA_VAN requirements based on historical vulnerability reports and trends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D00C95-799A-4EE9-9D33-76DF2562CC3F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 2011, Printer Working Group.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2638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</a:t>
            </a:r>
            <a:r>
              <a:rPr lang="en-US" smtClean="0"/>
              <a:t>ther exciting news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HCDs listed on </a:t>
            </a:r>
            <a:r>
              <a:rPr lang="en-US" sz="2000" dirty="0" smtClean="0">
                <a:hlinkClick r:id="rId3"/>
              </a:rPr>
              <a:t>http://commoncriteriaportal.org</a:t>
            </a:r>
            <a:r>
              <a:rPr lang="en-US" sz="2000" dirty="0" smtClean="0"/>
              <a:t> </a:t>
            </a:r>
          </a:p>
          <a:p>
            <a:pPr lvl="1"/>
            <a:r>
              <a:rPr lang="en-US" sz="1800" dirty="0" smtClean="0"/>
              <a:t>Currently lumped in with “Other Devices”</a:t>
            </a:r>
          </a:p>
          <a:p>
            <a:pPr lvl="1"/>
            <a:r>
              <a:rPr lang="en-US" sz="1800" dirty="0" smtClean="0"/>
              <a:t>But HCDs represent 16% of all CC certifications (second only to smartcards!)</a:t>
            </a:r>
          </a:p>
          <a:p>
            <a:pPr lvl="1"/>
            <a:r>
              <a:rPr lang="en-US" sz="1800" dirty="0" smtClean="0"/>
              <a:t>I asked the CCMC about that, they asked the CCDB, and the CCDB approved a new category for HCDs</a:t>
            </a:r>
          </a:p>
          <a:p>
            <a:pPr lvl="1"/>
            <a:r>
              <a:rPr lang="en-US" sz="1800" dirty="0" smtClean="0"/>
              <a:t>US scheme manages the portal and it implemented now, should be pushed to the live site “soon”</a:t>
            </a:r>
          </a:p>
          <a:p>
            <a:endParaRPr lang="en-US" sz="2000" dirty="0" smtClean="0"/>
          </a:p>
          <a:p>
            <a:r>
              <a:rPr lang="en-US" sz="2000" dirty="0" smtClean="0"/>
              <a:t>Next ICCC</a:t>
            </a:r>
          </a:p>
          <a:p>
            <a:pPr lvl="1"/>
            <a:r>
              <a:rPr lang="en-US" sz="1800" dirty="0" smtClean="0"/>
              <a:t>Is in Paris!</a:t>
            </a:r>
          </a:p>
          <a:p>
            <a:pPr lvl="1"/>
            <a:r>
              <a:rPr lang="en-US" sz="1800" dirty="0" smtClean="0"/>
              <a:t>September 18-20, 2012, a week earlier than usual</a:t>
            </a:r>
          </a:p>
          <a:p>
            <a:pPr lvl="1"/>
            <a:r>
              <a:rPr lang="en-US" sz="1800" dirty="0" smtClean="0"/>
              <a:t>They are calling it “ICCC 2012”, not “13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 ICCC” </a:t>
            </a:r>
            <a:r>
              <a:rPr lang="en-US" sz="1800" dirty="0" smtClean="0">
                <a:sym typeface="Wingdings" pitchFamily="2" charset="2"/>
              </a:rPr>
              <a:t> </a:t>
            </a:r>
            <a:endParaRPr lang="en-US" sz="1800" dirty="0" smtClean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D00C95-799A-4EE9-9D33-76DF2562CC3F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 2011, Printer Working Group.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353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WG">
  <a:themeElements>
    <a:clrScheme name="PWG Slide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DBA215"/>
      </a:accent2>
      <a:accent3>
        <a:srgbClr val="FFFFFF"/>
      </a:accent3>
      <a:accent4>
        <a:srgbClr val="000000"/>
      </a:accent4>
      <a:accent5>
        <a:srgbClr val="FFCAAD"/>
      </a:accent5>
      <a:accent6>
        <a:srgbClr val="C69212"/>
      </a:accent6>
      <a:hlink>
        <a:srgbClr val="0066CC"/>
      </a:hlink>
      <a:folHlink>
        <a:srgbClr val="DDDDDD"/>
      </a:folHlink>
    </a:clrScheme>
    <a:fontScheme name="PWG Slide 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WG Slide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9933"/>
        </a:accent1>
        <a:accent2>
          <a:srgbClr val="DBA215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C69212"/>
        </a:accent6>
        <a:hlink>
          <a:srgbClr val="0066C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PWG</Template>
  <TotalTime>123</TotalTime>
  <Words>785</Words>
  <Application>Microsoft Office PowerPoint</Application>
  <PresentationFormat>On-screen Show (4:3)</PresentationFormat>
  <Paragraphs>90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PWG</vt:lpstr>
      <vt:lpstr>Report to PWG IDS</vt:lpstr>
      <vt:lpstr>Overview</vt:lpstr>
      <vt:lpstr>Key issues</vt:lpstr>
      <vt:lpstr>Key issues (2)</vt:lpstr>
      <vt:lpstr>Other hot topics</vt:lpstr>
      <vt:lpstr>Scheme interest in HCDs</vt:lpstr>
      <vt:lpstr>Next steps?</vt:lpstr>
      <vt:lpstr>Other exciting news</vt:lpstr>
    </vt:vector>
  </TitlesOfParts>
  <Company>Ricoh Americas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 to PWG IDS</dc:title>
  <dc:creator>bsmithson</dc:creator>
  <cp:lastModifiedBy>Murdock, Joe</cp:lastModifiedBy>
  <cp:revision>12</cp:revision>
  <dcterms:created xsi:type="dcterms:W3CDTF">2011-10-04T16:28:38Z</dcterms:created>
  <dcterms:modified xsi:type="dcterms:W3CDTF">2011-10-05T18:44:37Z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TC011038911033</vt:lpwstr>
  </property>
</Properties>
</file>