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474" r:id="rId2"/>
    <p:sldId id="449" r:id="rId3"/>
    <p:sldId id="470" r:id="rId4"/>
    <p:sldId id="469" r:id="rId5"/>
    <p:sldId id="478" r:id="rId6"/>
    <p:sldId id="266" r:id="rId7"/>
    <p:sldId id="451" r:id="rId8"/>
    <p:sldId id="332" r:id="rId9"/>
    <p:sldId id="472" r:id="rId10"/>
    <p:sldId id="458" r:id="rId11"/>
    <p:sldId id="450" r:id="rId12"/>
    <p:sldId id="476" r:id="rId13"/>
    <p:sldId id="475" r:id="rId14"/>
    <p:sldId id="477" r:id="rId15"/>
    <p:sldId id="463" r:id="rId16"/>
    <p:sldId id="467" r:id="rId17"/>
    <p:sldId id="466" r:id="rId18"/>
    <p:sldId id="465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/>
    <p:restoredTop sz="96654"/>
  </p:normalViewPr>
  <p:slideViewPr>
    <p:cSldViewPr snapToGrid="0" snapToObjects="1">
      <p:cViewPr varScale="1">
        <p:scale>
          <a:sx n="137" d="100"/>
          <a:sy n="137" d="100"/>
        </p:scale>
        <p:origin x="11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5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8D18F4FE-D7D6-E640-B590-0C2999ED806C}"/>
    <pc:docChg chg="modSld">
      <pc:chgData name="Kennedy, Smith (Wireless &amp; IPP Standards)" userId="0eeb2244-425b-4283-bee1-e4f5d8874cb0" providerId="ADAL" clId="{8D18F4FE-D7D6-E640-B590-0C2999ED806C}" dt="2022-10-05T18:04:04.039" v="8" actId="20577"/>
      <pc:docMkLst>
        <pc:docMk/>
      </pc:docMkLst>
      <pc:sldChg chg="modSp mod">
        <pc:chgData name="Kennedy, Smith (Wireless &amp; IPP Standards)" userId="0eeb2244-425b-4283-bee1-e4f5d8874cb0" providerId="ADAL" clId="{8D18F4FE-D7D6-E640-B590-0C2999ED806C}" dt="2022-10-05T18:04:04.039" v="8" actId="20577"/>
        <pc:sldMkLst>
          <pc:docMk/>
          <pc:sldMk cId="651068840" sldId="474"/>
        </pc:sldMkLst>
        <pc:spChg chg="mod">
          <ac:chgData name="Kennedy, Smith (Wireless &amp; IPP Standards)" userId="0eeb2244-425b-4283-bee1-e4f5d8874cb0" providerId="ADAL" clId="{8D18F4FE-D7D6-E640-B590-0C2999ED806C}" dt="2022-10-05T18:04:04.039" v="8" actId="20577"/>
          <ac:spMkLst>
            <pc:docMk/>
            <pc:sldMk cId="651068840" sldId="474"/>
            <ac:spMk id="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5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15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9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7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7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1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6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68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23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3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2022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stopwg/ippsample/wiki/IPP-and-OAut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20208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trustnoone10-20210519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ppx20-20220708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epx20-202111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d/wd-ippnodriver20-20220817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11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ipp/everywher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tp.pwg.org/pub/pwg/ipp/wd/wd-ippeve20-20220510.pdf" TargetMode="External"/><Relationship Id="rId4" Type="http://schemas.openxmlformats.org/officeDocument/2006/relationships/hyperlink" Target="https://www.pwg.org/printer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pPr>
              <a:tabLst>
                <a:tab pos="0" algn="l"/>
              </a:tabLst>
            </a:pPr>
            <a:r>
              <a:rPr lang="en-US" spc="-1" dirty="0"/>
              <a:t>PWG 2022 State of the Union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Smith Kennedy, PWG Vice Chair</a:t>
            </a:r>
          </a:p>
          <a:p>
            <a:r>
              <a:rPr lang="en-US"/>
              <a:t>October 5,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65106884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DEE00-B0FE-F742-BA1B-F83D23AC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 2021-2022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24E6-8B28-9542-B270-84826FFB3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83540" marR="4064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22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IPP Production Printing Extensions v2.0 (PPX)</a:t>
            </a:r>
          </a:p>
          <a:p>
            <a:pPr lvl="1" indent="-342900">
              <a:spcBef>
                <a:spcPts val="500"/>
              </a:spcBef>
              <a:defRPr/>
            </a:pPr>
            <a:r>
              <a:rPr lang="en-US" dirty="0"/>
              <a:t>Stable draft reached; nearing PWG Last Call</a:t>
            </a:r>
          </a:p>
          <a:p>
            <a:pPr lvl="2"/>
            <a:endParaRPr lang="en-US" dirty="0"/>
          </a:p>
          <a:p>
            <a:r>
              <a:rPr lang="en-US" baseline="0" dirty="0"/>
              <a:t>IPP Driverless Printing Extensions v2.0 (NODRIVER)</a:t>
            </a:r>
          </a:p>
          <a:p>
            <a:pPr lvl="1"/>
            <a:r>
              <a:rPr lang="en-US" dirty="0"/>
              <a:t>Stable draft reached; nearing Workgroup Last Call</a:t>
            </a:r>
          </a:p>
          <a:p>
            <a:pPr lvl="2"/>
            <a:endParaRPr lang="en-US" dirty="0"/>
          </a:p>
          <a:p>
            <a:r>
              <a:rPr lang="en-US" dirty="0"/>
              <a:t>IPP</a:t>
            </a:r>
            <a:r>
              <a:rPr lang="en-US" baseline="0" dirty="0"/>
              <a:t> Enterprise Printing Extensions v2.0 (EPX)</a:t>
            </a:r>
          </a:p>
          <a:p>
            <a:pPr lvl="1"/>
            <a:r>
              <a:rPr lang="en-US" dirty="0"/>
              <a:t>Stable draft in Q4 2022; prototyping in progress</a:t>
            </a:r>
          </a:p>
          <a:p>
            <a:pPr lvl="2"/>
            <a:endParaRPr lang="en-US" baseline="0" dirty="0"/>
          </a:p>
          <a:p>
            <a:r>
              <a:rPr lang="en-US" dirty="0"/>
              <a:t>IPP Encrypted Jobs and Documents v1.0 (TRUSTNOONE)</a:t>
            </a:r>
          </a:p>
          <a:p>
            <a:pPr lvl="1"/>
            <a:r>
              <a:rPr lang="en-US" dirty="0"/>
              <a:t>Stable draft in Q1 2023; awaiting prototyping</a:t>
            </a:r>
          </a:p>
          <a:p>
            <a:pPr lvl="2"/>
            <a:endParaRPr lang="en-US" dirty="0"/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IPP Job Extensions v2.1 (JOBEXT)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Stable draft in Q2 2023</a:t>
            </a:r>
          </a:p>
          <a:p>
            <a:pPr lvl="1"/>
            <a:endParaRPr lang="en-US" b="0" i="0" u="none" strike="noStrike" dirty="0">
              <a:solidFill>
                <a:srgbClr val="000000"/>
              </a:solidFill>
              <a:effectLst/>
              <a:latin typeface="Lucida Grande" panose="020B0600040502020204" pitchFamily="34" charset="0"/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IPP Everywhere v2.0 (EVE) / IPP Everywhere™ Printer Self-Certification Manual v2.0 (SELFCERT)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Stable draft in Q3 2023</a:t>
            </a:r>
          </a:p>
          <a:p>
            <a:pPr lvl="1"/>
            <a:endParaRPr lang="en-US" b="0" i="0" u="none" strike="noStrike" dirty="0">
              <a:solidFill>
                <a:srgbClr val="000000"/>
              </a:solidFill>
              <a:effectLst/>
              <a:latin typeface="Lucida Grande" panose="020B0600040502020204" pitchFamily="34" charset="0"/>
            </a:endParaRPr>
          </a:p>
          <a:p>
            <a:r>
              <a:rPr lang="en-US" dirty="0"/>
              <a:t>Internet Printing Protocol/2.x Fourth Edition (CORE)</a:t>
            </a:r>
          </a:p>
          <a:p>
            <a:pPr lvl="1"/>
            <a:r>
              <a:rPr lang="en-US" dirty="0"/>
              <a:t>Stable draft in Q4 2023</a:t>
            </a:r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96AA1-0480-E44D-B1F0-125E11C59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25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and IPP</a:t>
            </a:r>
          </a:p>
        </p:txBody>
      </p:sp>
    </p:spTree>
    <p:extLst>
      <p:ext uri="{BB962C8B-B14F-4D97-AF65-F5344CB8AC3E}">
        <p14:creationId xmlns:p14="http://schemas.microsoft.com/office/powerpoint/2010/main" val="381916674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33403-81E5-56AE-FF9D-010CEF07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and IPP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52C82-DD6A-A99F-322C-62CC6BF0D0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Workflow defined in IPP Authentication Methods v1.0 (PWG 5199.10-2019)</a:t>
            </a:r>
          </a:p>
          <a:p>
            <a:endParaRPr lang="en-US" dirty="0"/>
          </a:p>
          <a:p>
            <a:r>
              <a:rPr lang="en-US" dirty="0"/>
              <a:t>Updates needed in response to detailed feedback from several members (HP Inc., Microsoft, Google, Lakeside Robotics)</a:t>
            </a:r>
          </a:p>
          <a:p>
            <a:pPr lvl="1"/>
            <a:r>
              <a:rPr lang="en-US" dirty="0"/>
              <a:t>Feedback requested from Mopria and from members' Mopria representatives</a:t>
            </a:r>
          </a:p>
          <a:p>
            <a:pPr lvl="1"/>
            <a:r>
              <a:rPr lang="en-US" dirty="0"/>
              <a:t>Discussed at the August 2022 F2F and several IPP Workgroup teleconferences</a:t>
            </a:r>
          </a:p>
          <a:p>
            <a:pPr lvl="1"/>
            <a:r>
              <a:rPr lang="en-US" dirty="0"/>
              <a:t>Wiki page available that captures the state of consensus</a:t>
            </a:r>
          </a:p>
          <a:p>
            <a:pPr lvl="2"/>
            <a:r>
              <a:rPr lang="en-US" dirty="0">
                <a:hlinkClick r:id="rId2"/>
              </a:rPr>
              <a:t>https://github.com/istopwg/ippsample/wiki/IPP-and-OAuth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Engagement from members and partners is </a:t>
            </a:r>
            <a:r>
              <a:rPr lang="en-US" b="1" u="sng" dirty="0"/>
              <a:t>greatly encouraged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87ABB-2203-B786-7BE3-5B3B4FD55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32843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 2022: Details</a:t>
            </a:r>
          </a:p>
        </p:txBody>
      </p:sp>
    </p:spTree>
    <p:extLst>
      <p:ext uri="{BB962C8B-B14F-4D97-AF65-F5344CB8AC3E}">
        <p14:creationId xmlns:p14="http://schemas.microsoft.com/office/powerpoint/2010/main" val="13083964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E3C2-B0DB-E06F-8CC2-FFF386F0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PWG Hardcopy Device Security Guidelines v1.0 (HCDSEC)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AC8D8-E2EF-DF42-E630-02000F3653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Provides implementation guidance for securing Hardcopy Devices using existing network security and system management protocols, local secure peripherals, and system architecture approaches that support channel isolation and process isolation.</a:t>
            </a:r>
          </a:p>
          <a:p>
            <a:r>
              <a:rPr lang="en-US" dirty="0"/>
              <a:t>Status: Interim</a:t>
            </a:r>
          </a:p>
          <a:p>
            <a:r>
              <a:rPr lang="en-US" dirty="0"/>
              <a:t>Latest draft: </a:t>
            </a:r>
            <a:r>
              <a:rPr lang="en-US" dirty="0">
                <a:hlinkClick r:id="rId2"/>
              </a:rPr>
              <a:t>https://ftp.pwg.org/pub/pwg/ids/wd/wd-idshcdsec10-20220208.pdf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39341-C903-4249-6DD1-86E2DC6E0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838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6583C-F68D-D74B-8B77-7429339D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 Encrypted Jobs and Documents v1.0 (TRUSTNOONE)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C042D-BB6F-824E-BE7E-A454F0512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Defines new encrypted IPP message formats and operations that provide IPP with end-to-end encryption of IPP Job attributes, Document attributes, and Document data</a:t>
            </a:r>
          </a:p>
          <a:p>
            <a:pPr lvl="1"/>
            <a:r>
              <a:rPr lang="en-US" dirty="0"/>
              <a:t>Currently proposal uses S/MIME 4.0</a:t>
            </a:r>
          </a:p>
          <a:p>
            <a:pPr lvl="1"/>
            <a:r>
              <a:rPr lang="en-US" dirty="0"/>
              <a:t>Can also use PGP</a:t>
            </a:r>
          </a:p>
          <a:p>
            <a:r>
              <a:rPr lang="en-US" dirty="0"/>
              <a:t>Status: Awaiting Prototype</a:t>
            </a:r>
          </a:p>
          <a:p>
            <a:r>
              <a:rPr lang="en-US" dirty="0"/>
              <a:t>Latest draft: </a:t>
            </a: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ftp.pwg.org</a:t>
            </a:r>
            <a:r>
              <a:rPr lang="en-US" dirty="0">
                <a:hlinkClick r:id="rId3"/>
              </a:rPr>
              <a:t>/pub/pwg/ipp/wd/wd-ipptrustnoone10-20210519.pdf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5AE0E-C011-1147-9AE3-FB74ACF3F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053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FDCD-73F7-C04D-91EE-ECC425C3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 Production Printing Extensions v2.0 (PPX)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B4AB4-A686-BB47-B4F1-15D85A2BC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Updating PWG 5100.3-2001</a:t>
            </a:r>
          </a:p>
          <a:p>
            <a:pPr lvl="0"/>
            <a:r>
              <a:rPr lang="en-US" dirty="0"/>
              <a:t>Status: Awaiting Prototype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Added</a:t>
            </a:r>
          </a:p>
          <a:p>
            <a:pPr lvl="2"/>
            <a:r>
              <a:rPr lang="en-US" dirty="0"/>
              <a:t>"image-orientation"</a:t>
            </a:r>
          </a:p>
          <a:p>
            <a:pPr lvl="2"/>
            <a:r>
              <a:rPr lang="en-US" dirty="0"/>
              <a:t>"date-time-at-completed-estimated", "date-time-at- processing-estimated", "time-at-completed-estimated", and "time-at-processing- estimated"</a:t>
            </a:r>
          </a:p>
          <a:p>
            <a:pPr lvl="2"/>
            <a:r>
              <a:rPr lang="en-US" dirty="0"/>
              <a:t>"job-complete-before" and "job-complete-before-time"</a:t>
            </a:r>
          </a:p>
          <a:p>
            <a:pPr lvl="1"/>
            <a:r>
              <a:rPr lang="en-US" dirty="0"/>
              <a:t>New Requirements</a:t>
            </a:r>
          </a:p>
          <a:p>
            <a:pPr lvl="2"/>
            <a:r>
              <a:rPr lang="en-US" dirty="0"/>
              <a:t>Required: </a:t>
            </a:r>
          </a:p>
          <a:p>
            <a:pPr lvl="3"/>
            <a:r>
              <a:rPr lang="en-US" dirty="0"/>
              <a:t>"insert-sheet", "job-error-sheet", "job-message-to-operator", "job-sheet- message", "page-delivery", "separator-sheets", "x-image-position", "x-image-shift", "x-side1-image-shift", "x-side2-image-shift", "y-image-position", "y-image-shift", "y- side1-image-shift", and "y-side2-image-shift"</a:t>
            </a:r>
          </a:p>
          <a:p>
            <a:pPr lvl="2"/>
            <a:r>
              <a:rPr lang="en-US" dirty="0"/>
              <a:t>Deprecated</a:t>
            </a:r>
          </a:p>
          <a:p>
            <a:pPr lvl="3"/>
            <a:r>
              <a:rPr lang="en-US" dirty="0"/>
              <a:t>"job-accounting-sheets", "media-input-tray-check", "presentation-direction-number-up" / "presentation-direction-number-up-default" / "presentation-direction-number-up-supported"</a:t>
            </a:r>
          </a:p>
          <a:p>
            <a:pPr lvl="2"/>
            <a:r>
              <a:rPr lang="en-US" dirty="0"/>
              <a:t>Obsolete</a:t>
            </a:r>
          </a:p>
          <a:p>
            <a:pPr lvl="3"/>
            <a:r>
              <a:rPr lang="en-US" dirty="0"/>
              <a:t>"page-order-received" / "page-order-received-default" / "page-order-received-supported", "current-page-order", "insert-after-page-number-supported", "job-accounting-output-bin-default", "job-recipient-name-default", and "user-defined-values-supported"</a:t>
            </a:r>
          </a:p>
          <a:p>
            <a:pPr lvl="1"/>
            <a:r>
              <a:rPr lang="en-US" dirty="0"/>
              <a:t>Moved </a:t>
            </a:r>
            <a:r>
              <a:rPr lang="en-US" dirty="0">
                <a:sym typeface="Wingdings" pitchFamily="2" charset="2"/>
              </a:rPr>
              <a:t>to</a:t>
            </a:r>
            <a:r>
              <a:rPr lang="en-US" dirty="0"/>
              <a:t> IPP Finishings 2.1 [PWG 5100.1-2017]</a:t>
            </a:r>
          </a:p>
          <a:p>
            <a:pPr lvl="2"/>
            <a:r>
              <a:rPr lang="en-US" dirty="0"/>
              <a:t>"finishings-col"</a:t>
            </a:r>
          </a:p>
          <a:p>
            <a:pPr lvl="1"/>
            <a:r>
              <a:rPr lang="en-US" dirty="0"/>
              <a:t>Moved to IPP Job Extensions v2.0 [PWG 5100.7]</a:t>
            </a:r>
          </a:p>
          <a:p>
            <a:pPr lvl="2"/>
            <a:r>
              <a:rPr lang="en-US" dirty="0"/>
              <a:t>"job-account-id", "job-accounting-user-id", "job-sheets-col", and "media-col"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Latest draft: </a:t>
            </a:r>
            <a:r>
              <a:rPr lang="en-US" dirty="0">
                <a:sym typeface="Wingdings" pitchFamily="2" charset="2"/>
                <a:hlinkClick r:id="rId3"/>
              </a:rPr>
              <a:t>https://ftp.pwg.org/pub/pwg/ipp/wd/wd-ippppx20-20220708.pdf</a:t>
            </a:r>
            <a:r>
              <a:rPr lang="en-US" dirty="0">
                <a:sym typeface="Wingdings" pitchFamily="2" charset="2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87233-F88D-B24C-BDB6-8CE9FBFF5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087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3CD4-EFF9-7E40-B239-CADADF9B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IPP</a:t>
            </a:r>
            <a:r>
              <a:rPr lang="en-US" baseline="0" dirty="0"/>
              <a:t> Enterprise Printing Extensions v2.0 (EPX)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EC183-F453-164C-9A04-90789DB74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Updating PWG 5100.11-2010</a:t>
            </a:r>
          </a:p>
          <a:p>
            <a:r>
              <a:rPr lang="en-US" dirty="0"/>
              <a:t>Status: Prototyping in progress</a:t>
            </a:r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New Features</a:t>
            </a:r>
          </a:p>
          <a:p>
            <a:pPr lvl="2"/>
            <a:r>
              <a:rPr lang="en-US" dirty="0"/>
              <a:t>Job Storage feature (section ‎4.2), which provides "stored jobs" with more clearly defined semantics than the legacy Job Save and Reprint feature (now OBSOLETE)</a:t>
            </a:r>
          </a:p>
          <a:p>
            <a:pPr lvl="2"/>
            <a:r>
              <a:rPr lang="en-US" dirty="0"/>
              <a:t>Job Proof and Suspend feature (section ‎4.4.1) provides a simpler proof printing solution that is more congruent with vendor proof printing implementations already in the marketplace, replacing the legacy Job Proof Print feature (section ‎4.4.2), which is now DEPRECATED</a:t>
            </a:r>
          </a:p>
          <a:p>
            <a:pPr lvl="2"/>
            <a:r>
              <a:rPr lang="en-US" dirty="0"/>
              <a:t>Job Release feature (section ‎4.1) extends the legacy Secure Print feature and now interoperates with the Job Storage and Job Proof and Suspend feature to better support complex enterprise print workflow solutions</a:t>
            </a:r>
            <a:endParaRPr lang="en-US" b="0" i="0" u="none" strike="noStrike" cap="none" spc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Verdana"/>
            </a:endParaRPr>
          </a:p>
          <a:p>
            <a:pPr lvl="2" indent="-285750">
              <a:spcBef>
                <a:spcPts val="400"/>
              </a:spcBef>
              <a:defRPr/>
            </a:pPr>
            <a:r>
              <a:rPr lang="en-US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The Job Print Policy feature (section ‎4.3) was added by adopting the Get-User-Printer-Attributes operation registered in 2017;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Moved to IPP Job Extensions v2.0 [PWG5100.7]</a:t>
            </a:r>
          </a:p>
          <a:p>
            <a:pPr lvl="2"/>
            <a:r>
              <a:rPr lang="en-US" dirty="0"/>
              <a:t>Many attributes and keywords (see slide 10) because they don't specifically apply to the new "enterprise printing" focus of this specification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 to IPP Production Printing Extensions v2.0 (PPX)</a:t>
            </a:r>
          </a:p>
          <a:p>
            <a:pPr lvl="2"/>
            <a:r>
              <a:rPr lang="en-US" dirty="0"/>
              <a:t>"job-phone-number", "job-phone-number-default", "job-phone-number-supported", "job-recipient-name", "job-recipient-name-default", and "job-recipient-name-supported"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Latest draft: </a:t>
            </a:r>
            <a:r>
              <a:rPr lang="en-US" dirty="0">
                <a:sym typeface="Wingdings" pitchFamily="2" charset="2"/>
                <a:hlinkClick r:id="rId3"/>
              </a:rPr>
              <a:t>https://ftp.pwg.org</a:t>
            </a:r>
            <a:r>
              <a:rPr lang="en-US">
                <a:sym typeface="Wingdings" pitchFamily="2" charset="2"/>
                <a:hlinkClick r:id="rId3"/>
              </a:rPr>
              <a:t>/pub/pwg/ipp/wd/wd-ippepx20-20211101.pdf</a:t>
            </a:r>
            <a:r>
              <a:rPr lang="en-US">
                <a:sym typeface="Wingdings" pitchFamily="2" charset="2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BBBF6-B018-2C4F-B579-C12977049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3762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6D46F-8D0F-2D4E-8955-00D5579E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/>
              <a:t>IPP Driverless Printing Extensions v2.0 (NODRIVER)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F00AE-BC06-1D44-AA72-188A00D52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Updating PWG 5100.13-2012</a:t>
            </a:r>
          </a:p>
          <a:p>
            <a:pPr lvl="0"/>
            <a:endParaRPr lang="en-US" dirty="0"/>
          </a:p>
          <a:p>
            <a:r>
              <a:rPr lang="en-US" dirty="0"/>
              <a:t>Status: Stable, candidate for approval, nearing Workgroup Last Call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Changes</a:t>
            </a:r>
          </a:p>
          <a:p>
            <a:pPr lvl="1"/>
            <a:r>
              <a:rPr lang="en-US" dirty="0"/>
              <a:t>New Features</a:t>
            </a:r>
          </a:p>
          <a:p>
            <a:pPr lvl="2"/>
            <a:r>
              <a:rPr lang="en-US" dirty="0"/>
              <a:t>Job Presets adopted from the registration document where it was originally defined</a:t>
            </a:r>
          </a:p>
          <a:p>
            <a:pPr lvl="2"/>
            <a:r>
              <a:rPr lang="en-US" dirty="0"/>
              <a:t>Print Quality extends presets to support vendor print quality color customization</a:t>
            </a:r>
          </a:p>
          <a:p>
            <a:pPr lvl="2"/>
            <a:r>
              <a:rPr lang="en-US" dirty="0"/>
              <a:t>Color Modes support Printer color transformations with client-side previews</a:t>
            </a:r>
          </a:p>
          <a:p>
            <a:pPr lvl="2"/>
            <a:r>
              <a:rPr lang="en-US" dirty="0"/>
              <a:t>Message Catalog extensions to allow the Printer to supply "tooltips" and inline links to external help resources</a:t>
            </a:r>
          </a:p>
          <a:p>
            <a:pPr lvl="2"/>
            <a:r>
              <a:rPr lang="en-US" dirty="0"/>
              <a:t>"client-info" - replaces "document-format-details" for reporting client accounting information</a:t>
            </a:r>
          </a:p>
          <a:p>
            <a:pPr lvl="2"/>
            <a:r>
              <a:rPr lang="en-US" dirty="0"/>
              <a:t>Other minor enhancements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Received from IPP Transaction Based Printing Extensions (TRANS) [PWG5100.16-2013]</a:t>
            </a:r>
          </a:p>
          <a:p>
            <a:pPr lvl="2"/>
            <a:r>
              <a:rPr lang="en-US" dirty="0"/>
              <a:t>"jpeg-k-octets-supported", "jpeg-x-dimension-supported", "jpeg-y- dimension-supported", "pdf-k-octets-supported", "pdf-versions-supported", "print- scaling-default", "print-scaling-supported", "printer-</a:t>
            </a:r>
            <a:r>
              <a:rPr lang="en-US" dirty="0" err="1"/>
              <a:t>dns</a:t>
            </a:r>
            <a:r>
              <a:rPr lang="en-US" dirty="0"/>
              <a:t>-</a:t>
            </a:r>
            <a:r>
              <a:rPr lang="en-US" dirty="0" err="1"/>
              <a:t>sd</a:t>
            </a:r>
            <a:r>
              <a:rPr lang="en-US" dirty="0"/>
              <a:t>-name", and "printer-kind"</a:t>
            </a:r>
          </a:p>
          <a:p>
            <a:pPr marL="955039" lvl="2" indent="0">
              <a:buNone/>
            </a:pPr>
            <a:endParaRPr lang="en-US" dirty="0"/>
          </a:p>
          <a:p>
            <a:r>
              <a:rPr lang="en-US" dirty="0"/>
              <a:t>Latest draft: </a:t>
            </a:r>
            <a:r>
              <a:rPr lang="en-US" dirty="0">
                <a:hlinkClick r:id="rId3"/>
              </a:rPr>
              <a:t>https://ftp.pwg.org/pub/pwg/ipp/wd/wd-ippnodriver20-20220817.pdf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C6D31-FE21-6F46-B4E5-0063BBB56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493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E5A9-81E1-4F43-9FDB-ED60A66E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640" marR="4064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PWG 2022 State of the 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A749F-0304-CC44-AB6F-81E644776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Imaging Device Security (IDS) Workgroup</a:t>
            </a:r>
          </a:p>
          <a:p>
            <a:pPr lvl="1"/>
            <a:r>
              <a:rPr lang="en-US" dirty="0"/>
              <a:t>Status and Activities</a:t>
            </a:r>
          </a:p>
          <a:p>
            <a:pPr lvl="1"/>
            <a:endParaRPr lang="en-US" dirty="0"/>
          </a:p>
          <a:p>
            <a:r>
              <a:rPr lang="en-US" dirty="0"/>
              <a:t>PWG Internet Printing Protocol (IPP) Workgroup</a:t>
            </a:r>
          </a:p>
          <a:p>
            <a:pPr lvl="1"/>
            <a:r>
              <a:rPr lang="en-US" dirty="0"/>
              <a:t>Core IPP Specifications</a:t>
            </a:r>
          </a:p>
          <a:p>
            <a:pPr lvl="1"/>
            <a:r>
              <a:rPr lang="en-US" dirty="0"/>
              <a:t>Recently Approved or Updated PWG Specifications</a:t>
            </a:r>
          </a:p>
          <a:p>
            <a:pPr lvl="1"/>
            <a:r>
              <a:rPr lang="en-US" dirty="0"/>
              <a:t>PWG IPP Work In Progress</a:t>
            </a:r>
          </a:p>
          <a:p>
            <a:endParaRPr lang="en-US" dirty="0"/>
          </a:p>
          <a:p>
            <a:r>
              <a:rPr lang="en-US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F5B96-7306-DB45-A146-F6AFBA52B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54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Imaging Device Security (IDS) Workgroup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158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EA33-7E9D-EC42-BDA3-23DC7A1E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PWG Imaging Device Security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E4470-2E9F-144C-A4B4-64850239C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Secure the Client and Printer to establish and maintain customer faith in the printing ecosystem</a:t>
            </a:r>
          </a:p>
          <a:p>
            <a:pPr lvl="1"/>
            <a:r>
              <a:rPr lang="en-US" dirty="0"/>
              <a:t>Protecting data being communicated to/from the device</a:t>
            </a:r>
          </a:p>
          <a:p>
            <a:pPr lvl="1"/>
            <a:r>
              <a:rPr lang="en-US" dirty="0"/>
              <a:t>Protecting data stored at rest</a:t>
            </a:r>
          </a:p>
          <a:p>
            <a:endParaRPr lang="en-US" dirty="0"/>
          </a:p>
          <a:p>
            <a:r>
              <a:rPr lang="en-US" dirty="0"/>
              <a:t>Define standards and guidelines to make the imaging device (printer) and the act of printing more trusted</a:t>
            </a:r>
          </a:p>
          <a:p>
            <a:pPr lvl="1"/>
            <a:r>
              <a:rPr lang="en-US" dirty="0"/>
              <a:t>Protects User Data (document content), Job data (job ticket) and TSF Data (login credentials, encryption keys)</a:t>
            </a:r>
          </a:p>
          <a:p>
            <a:pPr lvl="1"/>
            <a:r>
              <a:rPr lang="en-US" dirty="0"/>
              <a:t>Hardcopy Device collaborative Protection Profile (HCD </a:t>
            </a:r>
            <a:r>
              <a:rPr lang="en-US" dirty="0" err="1"/>
              <a:t>cPP</a:t>
            </a:r>
            <a:r>
              <a:rPr lang="en-US" dirty="0"/>
              <a:t>) in development</a:t>
            </a:r>
          </a:p>
          <a:p>
            <a:pPr lvl="2"/>
            <a:r>
              <a:rPr lang="en-US" dirty="0"/>
              <a:t>Expected to be published Q4 2022</a:t>
            </a:r>
          </a:p>
          <a:p>
            <a:pPr lvl="2"/>
            <a:r>
              <a:rPr lang="en-US" dirty="0"/>
              <a:t>PWG IDS Workgroup contributes to this effort</a:t>
            </a:r>
          </a:p>
          <a:p>
            <a:endParaRPr lang="en-US" dirty="0"/>
          </a:p>
          <a:p>
            <a:r>
              <a:rPr lang="en-US" dirty="0"/>
              <a:t>PWG Hardcopy Device Security Guidelines v1.0 (HCDSEC): 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https://ftp.pwg.org/pub/pwg/ids/wd/wd-idshcdsec10-20201101.pdf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BABCA-5FD4-D540-A155-4659AFE43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982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14BE-55D3-4367-7C59-013A6E10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IDS Specifications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65FC2-90A9-C13D-B53F-775C6439EE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PWG 5110.1-2013: PWG Hardcopy Device Health Assessment Attributes</a:t>
            </a:r>
          </a:p>
          <a:p>
            <a:endParaRPr lang="en-US" dirty="0"/>
          </a:p>
          <a:p>
            <a:r>
              <a:rPr lang="en-US" dirty="0"/>
              <a:t>PWG 5110.2-2013: PWG Hardcopy Device Health Assessment Network Access Protection Protocol Binding </a:t>
            </a:r>
          </a:p>
          <a:p>
            <a:endParaRPr lang="en-US" dirty="0"/>
          </a:p>
          <a:p>
            <a:r>
              <a:rPr lang="en-US" dirty="0"/>
              <a:t>PWG 5110.3-2013: Common Log Format </a:t>
            </a:r>
          </a:p>
          <a:p>
            <a:endParaRPr lang="en-US" dirty="0"/>
          </a:p>
          <a:p>
            <a:r>
              <a:rPr lang="en-US" dirty="0"/>
              <a:t>PWG 5110.4-2015: Hardcopy Device Health Assessment Trusted Network Connect Binding (HCD-TNC)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26250-8972-61D4-838D-5E6892E22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096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Printing Protocol (IPP) Workgroup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535C0-C7D5-9A47-BD1B-805BE77F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IPP</a:t>
            </a:r>
            <a:r>
              <a:rPr lang="en-US" baseline="0" dirty="0"/>
              <a:t> Specifications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D0177-95CE-8C47-A6AD-8B6A5B66B5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40640" indent="0">
              <a:buNone/>
            </a:pPr>
            <a:r>
              <a:rPr lang="en-US" dirty="0"/>
              <a:t>Lines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have updates pending; lines in </a:t>
            </a:r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 were ratified in the last 2 years</a:t>
            </a:r>
          </a:p>
          <a:p>
            <a:pPr marL="40640" indent="0">
              <a:buNone/>
            </a:pPr>
            <a:endParaRPr lang="en-US" dirty="0"/>
          </a:p>
          <a:p>
            <a:r>
              <a:rPr lang="en-US" dirty="0"/>
              <a:t>IETF STD 92: IPP/1.1 (RFC 8010 and RFC 8011)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5100.12-2015: IPP Version 2.0, 2.1, and 2.2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PWG 5100.1-2022: IPP Finishings 3.0 (FIN)</a:t>
            </a:r>
          </a:p>
          <a:p>
            <a:r>
              <a:rPr lang="en-US" dirty="0">
                <a:solidFill>
                  <a:srgbClr val="FF0000"/>
                </a:solidFill>
              </a:rPr>
              <a:t>PWG 5100.3-2001: Production Printing Attributes – Set 1</a:t>
            </a:r>
          </a:p>
          <a:p>
            <a:r>
              <a:rPr lang="en-US" dirty="0">
                <a:solidFill>
                  <a:srgbClr val="0070C0"/>
                </a:solidFill>
              </a:rPr>
              <a:t>PWG 5100.7-2019: IPP Job Extensions v2.0 (JOBEXT)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5100.11-2010: IPP: Job and Printer Extensions - Set 2 (JPS2)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5100.13-2012: IPP: Job and Printer Extensions – Set 3 (JPS3)</a:t>
            </a:r>
          </a:p>
          <a:p>
            <a:r>
              <a:rPr lang="en-US" dirty="0">
                <a:solidFill>
                  <a:srgbClr val="0070C0"/>
                </a:solidFill>
              </a:rPr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i="0" u="none" strike="noStrike" cap="none" spc="0" baseline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sym typeface="Verdana"/>
              </a:rPr>
              <a:t>PWG 5100.20-2020: IPP Everywhere™ Printer Self-Certification Manual v1.1 (SELFCERT)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IPP Everywhere v2.0 In development</a:t>
            </a:r>
          </a:p>
          <a:p>
            <a:r>
              <a:rPr lang="en-US" dirty="0"/>
              <a:t>PWG 5100.15-2014: IPP </a:t>
            </a:r>
            <a:r>
              <a:rPr lang="en-US" dirty="0" err="1"/>
              <a:t>FaxOut</a:t>
            </a:r>
            <a:r>
              <a:rPr lang="en-US" dirty="0"/>
              <a:t> Service</a:t>
            </a:r>
          </a:p>
          <a:p>
            <a:r>
              <a:rPr lang="en-US" dirty="0">
                <a:solidFill>
                  <a:srgbClr val="0070C0"/>
                </a:solidFill>
              </a:rPr>
              <a:t>PWG 5100.16-2020: IPP Transaction-Based Printing Extensions v1.1</a:t>
            </a:r>
          </a:p>
          <a:p>
            <a:r>
              <a:rPr lang="en-US" dirty="0"/>
              <a:t>PWG 5100.17-2014: IPP Scan Service</a:t>
            </a:r>
          </a:p>
          <a:p>
            <a:r>
              <a:rPr lang="en-US" dirty="0">
                <a:solidFill>
                  <a:srgbClr val="FF0000"/>
                </a:solidFill>
              </a:rPr>
              <a:t>PWG 5100.18-2015: IPP Shared Infrastructure Extensions (INFRA)</a:t>
            </a:r>
          </a:p>
          <a:p>
            <a:r>
              <a:rPr lang="en-US" dirty="0"/>
              <a:t>PWG 5100.19-2015: IPP Implementor's Guide v2.0 (IG)</a:t>
            </a:r>
          </a:p>
          <a:p>
            <a:r>
              <a:rPr lang="en-US" dirty="0">
                <a:solidFill>
                  <a:srgbClr val="0070C0"/>
                </a:solidFill>
              </a:rPr>
              <a:t>PWG 5100.22-2019: IPP System Service v1.0 (SYSTEM)</a:t>
            </a:r>
          </a:p>
          <a:p>
            <a:r>
              <a:rPr lang="en-US" dirty="0"/>
              <a:t>PWG 5101.1-2013: PWG Media Standardized Names 2.0</a:t>
            </a:r>
          </a:p>
          <a:p>
            <a:r>
              <a:rPr lang="en-US" dirty="0"/>
              <a:t>PWG 5102.4-2012: PWG Raster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BA63D-FB75-1644-B6A6-9DA88D34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89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https://www.pwg.org/ipp/everywhere.html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941</a:t>
            </a:r>
            <a:r>
              <a:rPr lang="en-US" dirty="0"/>
              <a:t> printer models now certified!</a:t>
            </a:r>
          </a:p>
          <a:p>
            <a:pPr lvl="1"/>
            <a:r>
              <a:rPr lang="en-US" dirty="0">
                <a:hlinkClick r:id="rId4"/>
              </a:rPr>
              <a:t>https://www.pwg.org/printers/</a:t>
            </a:r>
            <a:endParaRPr lang="en-US" dirty="0"/>
          </a:p>
          <a:p>
            <a:pPr lvl="1"/>
            <a:r>
              <a:rPr lang="en-US" dirty="0"/>
              <a:t>More on the way!</a:t>
            </a:r>
          </a:p>
          <a:p>
            <a:pPr marL="40640" indent="0">
              <a:buNone/>
            </a:pP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dirty="0"/>
              <a:t>IPP Everywhere™ Self Certification v1.1 Update 4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Released August 19, 2022, approved September 2, 2022</a:t>
            </a:r>
          </a:p>
          <a:p>
            <a:pPr marL="497840" lvl="1" indent="0">
              <a:buNone/>
            </a:pPr>
            <a:endParaRPr lang="en-US" dirty="0"/>
          </a:p>
          <a:p>
            <a:r>
              <a:rPr lang="en-US" dirty="0"/>
              <a:t>IPP Everywhere v2.0 development under way</a:t>
            </a:r>
          </a:p>
          <a:p>
            <a:pPr lvl="1"/>
            <a:r>
              <a:rPr lang="en-US"/>
              <a:t>Latest draft: </a:t>
            </a:r>
            <a:r>
              <a:rPr lang="en-US">
                <a:hlinkClick r:id="rId5"/>
              </a:rPr>
              <a:t>https</a:t>
            </a:r>
            <a:r>
              <a:rPr lang="en-US" dirty="0">
                <a:hlinkClick r:id="rId5"/>
              </a:rPr>
              <a:t>://ftp.pwg.org/pub/pwg/ipp/wd/wd-ippeve20-20220510.pdf</a:t>
            </a:r>
            <a:r>
              <a:rPr lang="en-US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 Everywhere™ Certified Printers</a:t>
            </a:r>
          </a:p>
        </p:txBody>
      </p:sp>
      <p:sp>
        <p:nvSpPr>
          <p:cNvPr id="4" name="Shape 334">
            <a:extLst>
              <a:ext uri="{FF2B5EF4-FFF2-40B4-BE49-F238E27FC236}">
                <a16:creationId xmlns:a16="http://schemas.microsoft.com/office/drawing/2014/main" id="{E9D04879-88AE-4841-BE83-2FC928879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86228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7B8E-01F9-6F44-81A8-364FBFDD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Recently Approved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798D2-8F60-A849-8591-7ED55B445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-285750">
              <a:spcBef>
                <a:spcPts val="400"/>
              </a:spcBef>
            </a:pPr>
            <a:r>
              <a:rPr lang="en-US" dirty="0">
                <a:effectLst/>
              </a:rPr>
              <a:t>2022</a:t>
            </a:r>
          </a:p>
          <a:p>
            <a:pPr lvl="1"/>
            <a:r>
              <a:rPr lang="en-US" dirty="0">
                <a:effectLst/>
              </a:rPr>
              <a:t>PWG 5100.1-2022: IPP Finishings 3.0 (FIN)</a:t>
            </a:r>
          </a:p>
          <a:p>
            <a:pPr lvl="1"/>
            <a:endParaRPr lang="en-US" dirty="0">
              <a:effectLst/>
            </a:endParaRPr>
          </a:p>
          <a:p>
            <a:pPr indent="-285750">
              <a:spcBef>
                <a:spcPts val="400"/>
              </a:spcBef>
            </a:pPr>
            <a:r>
              <a:rPr lang="en-US" dirty="0">
                <a:effectLst/>
              </a:rPr>
              <a:t>2021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5199.11-2021: Job Accounting with IPP v1.0</a:t>
            </a:r>
          </a:p>
          <a:p>
            <a:pPr lvl="1">
              <a:defRPr/>
            </a:pPr>
            <a:r>
              <a:rPr lang="en-US" dirty="0"/>
              <a:t>Deprecating IPP Print by Reference v1.0 Registration</a:t>
            </a:r>
            <a:endParaRPr lang="en-US" sz="1800" dirty="0">
              <a:effectLst/>
            </a:endParaRPr>
          </a:p>
          <a:p>
            <a:pPr lvl="1"/>
            <a:endParaRPr lang="en-US" dirty="0"/>
          </a:p>
          <a:p>
            <a:pPr lvl="0"/>
            <a:r>
              <a:rPr lang="en-US" dirty="0"/>
              <a:t>2020</a:t>
            </a:r>
          </a:p>
          <a:p>
            <a:pPr lvl="1"/>
            <a:r>
              <a:rPr lang="en-US" dirty="0"/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5100.20-2020: IPP Everywhere™ Printer Self-Certification Manual v1.1 (SELFCERT)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5100.16-2020: IPP Transaction-Based Printing Extensions v1.1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C16CD-8202-EB40-BA80-9BB9C2C50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500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79167</TotalTime>
  <Words>1535</Words>
  <Application>Microsoft Macintosh PowerPoint</Application>
  <PresentationFormat>On-screen Show (4:3)</PresentationFormat>
  <Paragraphs>195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Lucida Grande</vt:lpstr>
      <vt:lpstr>Verdana</vt:lpstr>
      <vt:lpstr>Wingdings</vt:lpstr>
      <vt:lpstr>White</vt:lpstr>
      <vt:lpstr>PWG 2022 State of the Union</vt:lpstr>
      <vt:lpstr>PWG 2022 State of the Union</vt:lpstr>
      <vt:lpstr>Imaging Device Security (IDS) Workgroup </vt:lpstr>
      <vt:lpstr>PWG Imaging Device Security</vt:lpstr>
      <vt:lpstr>Core IDS Specifications</vt:lpstr>
      <vt:lpstr>Internet Printing Protocol (IPP) Workgroup</vt:lpstr>
      <vt:lpstr>Core IPP Specifications</vt:lpstr>
      <vt:lpstr>IPP Everywhere™ Certified Printers</vt:lpstr>
      <vt:lpstr>Recently Approved</vt:lpstr>
      <vt:lpstr>Work in Progress 2021-2022</vt:lpstr>
      <vt:lpstr>OAuth 2.0 and IPP</vt:lpstr>
      <vt:lpstr>OAuth 2.0 and IPP</vt:lpstr>
      <vt:lpstr>Work in Progress 2022: Details</vt:lpstr>
      <vt:lpstr>PWG Hardcopy Device Security Guidelines v1.0 (HCDSEC)</vt:lpstr>
      <vt:lpstr>IPP Encrypted Jobs and Documents v1.0 (TRUSTNOONE)</vt:lpstr>
      <vt:lpstr>IPP Production Printing Extensions v2.0 (PPX)</vt:lpstr>
      <vt:lpstr>IPP Enterprise Printing Extensions v2.0 (EPX)</vt:lpstr>
      <vt:lpstr>IPP Driverless Printing Extensions v2.0 (NODRIVER)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2022 State of the Union</dc:title>
  <dc:subject/>
  <dc:creator>Smith Kennedy (PWG Vice Chair, HP Inc.)</dc:creator>
  <cp:keywords/>
  <dc:description/>
  <cp:lastModifiedBy>Smith Kennedy</cp:lastModifiedBy>
  <cp:revision>654</cp:revision>
  <cp:lastPrinted>2019-08-28T15:37:14Z</cp:lastPrinted>
  <dcterms:modified xsi:type="dcterms:W3CDTF">2022-10-05T18:04:06Z</dcterms:modified>
  <cp:category/>
</cp:coreProperties>
</file>