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417" r:id="rId2"/>
    <p:sldId id="449" r:id="rId3"/>
    <p:sldId id="447" r:id="rId4"/>
    <p:sldId id="471" r:id="rId5"/>
    <p:sldId id="470" r:id="rId6"/>
    <p:sldId id="469" r:id="rId7"/>
    <p:sldId id="266" r:id="rId8"/>
    <p:sldId id="451" r:id="rId9"/>
    <p:sldId id="332" r:id="rId10"/>
    <p:sldId id="472" r:id="rId11"/>
    <p:sldId id="458" r:id="rId12"/>
    <p:sldId id="441" r:id="rId13"/>
    <p:sldId id="474" r:id="rId14"/>
    <p:sldId id="468" r:id="rId1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9AC224-D411-464D-BFBC-0B494E9AF8C0}" v="15" dt="2021-10-28T14:09:42.596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2"/>
    <p:restoredTop sz="95957"/>
  </p:normalViewPr>
  <p:slideViewPr>
    <p:cSldViewPr snapToGrid="0" snapToObjects="1">
      <p:cViewPr varScale="1">
        <p:scale>
          <a:sx n="120" d="100"/>
          <a:sy n="120" d="100"/>
        </p:scale>
        <p:origin x="107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5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edy, Smith (Wireless &amp; IPP Standards)" userId="0eeb2244-425b-4283-bee1-e4f5d8874cb0" providerId="ADAL" clId="{909AC224-D411-464D-BFBC-0B494E9AF8C0}"/>
    <pc:docChg chg="custSel modSld">
      <pc:chgData name="Kennedy, Smith (Wireless &amp; IPP Standards)" userId="0eeb2244-425b-4283-bee1-e4f5d8874cb0" providerId="ADAL" clId="{909AC224-D411-464D-BFBC-0B494E9AF8C0}" dt="2021-10-28T14:09:43.930" v="1392" actId="20577"/>
      <pc:docMkLst>
        <pc:docMk/>
      </pc:docMkLst>
      <pc:sldChg chg="modSp">
        <pc:chgData name="Kennedy, Smith (Wireless &amp; IPP Standards)" userId="0eeb2244-425b-4283-bee1-e4f5d8874cb0" providerId="ADAL" clId="{909AC224-D411-464D-BFBC-0B494E9AF8C0}" dt="2021-10-28T14:05:58.387" v="1213"/>
        <pc:sldMkLst>
          <pc:docMk/>
          <pc:sldMk cId="168947725" sldId="417"/>
        </pc:sldMkLst>
        <pc:spChg chg="mod">
          <ac:chgData name="Kennedy, Smith (Wireless &amp; IPP Standards)" userId="0eeb2244-425b-4283-bee1-e4f5d8874cb0" providerId="ADAL" clId="{909AC224-D411-464D-BFBC-0B494E9AF8C0}" dt="2021-10-28T14:05:58.387" v="1213"/>
          <ac:spMkLst>
            <pc:docMk/>
            <pc:sldMk cId="168947725" sldId="417"/>
            <ac:spMk id="73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909AC224-D411-464D-BFBC-0B494E9AF8C0}" dt="2021-10-27T19:40:34.877" v="1204" actId="20577"/>
        <pc:sldMkLst>
          <pc:docMk/>
          <pc:sldMk cId="2157386752" sldId="441"/>
        </pc:sldMkLst>
        <pc:spChg chg="mod">
          <ac:chgData name="Kennedy, Smith (Wireless &amp; IPP Standards)" userId="0eeb2244-425b-4283-bee1-e4f5d8874cb0" providerId="ADAL" clId="{909AC224-D411-464D-BFBC-0B494E9AF8C0}" dt="2021-10-27T19:40:34.877" v="1204" actId="20577"/>
          <ac:spMkLst>
            <pc:docMk/>
            <pc:sldMk cId="2157386752" sldId="441"/>
            <ac:spMk id="396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909AC224-D411-464D-BFBC-0B494E9AF8C0}" dt="2021-10-27T19:39:08.229" v="1183" actId="20577"/>
        <pc:sldMkLst>
          <pc:docMk/>
          <pc:sldMk cId="377522505" sldId="458"/>
        </pc:sldMkLst>
        <pc:spChg chg="mod">
          <ac:chgData name="Kennedy, Smith (Wireless &amp; IPP Standards)" userId="0eeb2244-425b-4283-bee1-e4f5d8874cb0" providerId="ADAL" clId="{909AC224-D411-464D-BFBC-0B494E9AF8C0}" dt="2021-10-27T19:39:08.229" v="1183" actId="20577"/>
          <ac:spMkLst>
            <pc:docMk/>
            <pc:sldMk cId="377522505" sldId="458"/>
            <ac:spMk id="3" creationId="{A69E24E6-8B28-9542-B270-84826FFB3F46}"/>
          </ac:spMkLst>
        </pc:spChg>
      </pc:sldChg>
      <pc:sldChg chg="modSp mod">
        <pc:chgData name="Kennedy, Smith (Wireless &amp; IPP Standards)" userId="0eeb2244-425b-4283-bee1-e4f5d8874cb0" providerId="ADAL" clId="{909AC224-D411-464D-BFBC-0B494E9AF8C0}" dt="2021-10-27T19:30:15.755" v="1181" actId="20577"/>
        <pc:sldMkLst>
          <pc:docMk/>
          <pc:sldMk cId="2082098229" sldId="469"/>
        </pc:sldMkLst>
        <pc:spChg chg="mod">
          <ac:chgData name="Kennedy, Smith (Wireless &amp; IPP Standards)" userId="0eeb2244-425b-4283-bee1-e4f5d8874cb0" providerId="ADAL" clId="{909AC224-D411-464D-BFBC-0B494E9AF8C0}" dt="2021-10-27T19:30:15.755" v="1181" actId="20577"/>
          <ac:spMkLst>
            <pc:docMk/>
            <pc:sldMk cId="2082098229" sldId="469"/>
            <ac:spMk id="3" creationId="{D5DE4470-2E9F-144C-A4B4-64850239C67E}"/>
          </ac:spMkLst>
        </pc:spChg>
      </pc:sldChg>
      <pc:sldChg chg="modSp mod">
        <pc:chgData name="Kennedy, Smith (Wireless &amp; IPP Standards)" userId="0eeb2244-425b-4283-bee1-e4f5d8874cb0" providerId="ADAL" clId="{909AC224-D411-464D-BFBC-0B494E9AF8C0}" dt="2021-10-27T21:38:05.295" v="1212" actId="20577"/>
        <pc:sldMkLst>
          <pc:docMk/>
          <pc:sldMk cId="2201571506" sldId="471"/>
        </pc:sldMkLst>
        <pc:spChg chg="mod">
          <ac:chgData name="Kennedy, Smith (Wireless &amp; IPP Standards)" userId="0eeb2244-425b-4283-bee1-e4f5d8874cb0" providerId="ADAL" clId="{909AC224-D411-464D-BFBC-0B494E9AF8C0}" dt="2021-10-27T21:38:05.295" v="1212" actId="20577"/>
          <ac:spMkLst>
            <pc:docMk/>
            <pc:sldMk cId="2201571506" sldId="471"/>
            <ac:spMk id="3" creationId="{28D1C6BC-25F9-8840-AC93-3DEF24CBFB26}"/>
          </ac:spMkLst>
        </pc:spChg>
      </pc:sldChg>
      <pc:sldChg chg="modSp mod">
        <pc:chgData name="Kennedy, Smith (Wireless &amp; IPP Standards)" userId="0eeb2244-425b-4283-bee1-e4f5d8874cb0" providerId="ADAL" clId="{909AC224-D411-464D-BFBC-0B494E9AF8C0}" dt="2021-10-28T14:09:43.930" v="1392" actId="20577"/>
        <pc:sldMkLst>
          <pc:docMk/>
          <pc:sldMk cId="1321854155" sldId="474"/>
        </pc:sldMkLst>
        <pc:spChg chg="mod">
          <ac:chgData name="Kennedy, Smith (Wireless &amp; IPP Standards)" userId="0eeb2244-425b-4283-bee1-e4f5d8874cb0" providerId="ADAL" clId="{909AC224-D411-464D-BFBC-0B494E9AF8C0}" dt="2021-10-28T14:09:43.930" v="1392" actId="20577"/>
          <ac:spMkLst>
            <pc:docMk/>
            <pc:sldMk cId="1321854155" sldId="474"/>
            <ac:spMk id="3" creationId="{E7BB3C67-50D7-1942-B121-B38FE1F2CCF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20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63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04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74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80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11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3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66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584200" rtl="0" latinLnBrk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68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5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t>The Printer Working Group</a:t>
            </a:r>
          </a:p>
        </p:txBody>
      </p:sp>
      <p:pic>
        <p:nvPicPr>
          <p:cNvPr id="18" name="pwg-transparency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20" name="Shape 20"/>
          <p:cNvSpPr/>
          <p:nvPr/>
        </p:nvSpPr>
        <p:spPr>
          <a:xfrm>
            <a:off x="2311400" y="2374900"/>
            <a:ext cx="301635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100"/>
            </a:lvl1pPr>
          </a:lstStyle>
          <a:p>
            <a:r>
              <a:t>®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half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buSzTx/>
              <a:buNone/>
              <a:defRPr sz="2400"/>
            </a:lvl4pPr>
            <a:lvl5pPr marL="0" indent="0">
              <a:buSzTx/>
              <a:buNone/>
              <a:defRPr sz="24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307">
            <a:extLst>
              <a:ext uri="{FF2B5EF4-FFF2-40B4-BE49-F238E27FC236}">
                <a16:creationId xmlns:a16="http://schemas.microsoft.com/office/drawing/2014/main" id="{8BA6A6C4-804A-5E49-836A-CE31D6452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6FB7"/>
          </a:solidFill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3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6" name="Shape 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r>
              <a:t>®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27000" y="6661796"/>
            <a:ext cx="85471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dirty="0"/>
              <a:t>Copyright © </a:t>
            </a:r>
            <a:r>
              <a:rPr lang="en-US" dirty="0"/>
              <a:t>2021 The Printer Working Group</a:t>
            </a:r>
            <a:r>
              <a:rPr dirty="0"/>
              <a:t>. All rights reserved. The IPP Everywhere and PWG logos are registered trademarks of the IEEE-ISTO.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marL="40640" marR="4064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47089" marR="40640" indent="-34924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34439" marR="40640" indent="-2794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714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chair/meeting-info/meeting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pwg.org/pub/pwg/general/presentations/PWG-2021-State-of-the-Union-Summary-20211028.pdf" TargetMode="External"/><Relationship Id="rId2" Type="http://schemas.openxmlformats.org/officeDocument/2006/relationships/hyperlink" Target="https://ftp.pwg.org/pub/pwg/general/presentations/PWG-2021-State-of-the-Union-Summary-20211028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tp.pwg.org/pub/pwg/general/presentations/PWG-2021-State-of-the-Union-20211028.pdf" TargetMode="External"/><Relationship Id="rId4" Type="http://schemas.openxmlformats.org/officeDocument/2006/relationships/hyperlink" Target="https://ftp.pwg.org/pub/pwg/general/presentations/PWG-2021-State-of-the-Union-20211028.pptx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tp.pwg.org/pub/pwg/ids/wd/wd-idshcdsec10-20201101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ipp/everywhere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wg.org/printer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/>
          <a:lstStyle/>
          <a:p>
            <a:pPr>
              <a:tabLst>
                <a:tab pos="0" algn="l"/>
              </a:tabLst>
            </a:pPr>
            <a:r>
              <a:rPr lang="en-US" spc="-1"/>
              <a:t>PWG 2021 State of the Union Summary</a:t>
            </a:r>
            <a:endParaRPr lang="en-US" spc="-1" dirty="0"/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r>
              <a:rPr lang="en-US" dirty="0"/>
              <a:t>Smith Kennedy, PWG Chair</a:t>
            </a:r>
          </a:p>
          <a:p>
            <a:r>
              <a:rPr lang="en-US" dirty="0"/>
              <a:t>October 28, 2021</a:t>
            </a:r>
          </a:p>
        </p:txBody>
      </p:sp>
    </p:spTree>
    <p:extLst>
      <p:ext uri="{BB962C8B-B14F-4D97-AF65-F5344CB8AC3E}">
        <p14:creationId xmlns:p14="http://schemas.microsoft.com/office/powerpoint/2010/main" val="168947725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77B8E-01F9-6F44-81A8-364FBFDD0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Recently Approved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4798D2-8F60-A849-8591-7ED55B445F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2019</a:t>
            </a: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18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PWG 5100.22-2019: IPP System Service v1.0 (SYSTEM)</a:t>
            </a: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dirty="0"/>
              <a:t>PWG 5199.10-2019: IPP Authentication Methods v1.0</a:t>
            </a:r>
          </a:p>
          <a:p>
            <a:pPr lvl="1"/>
            <a:r>
              <a:rPr lang="en-US" dirty="0"/>
              <a:t>PWG 5100.7-2019: IPP Job Extensions v2.0 (JOBEXT)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2020</a:t>
            </a:r>
          </a:p>
          <a:p>
            <a:pPr lvl="1"/>
            <a:r>
              <a:rPr lang="en-US" dirty="0"/>
              <a:t>PWG 5100.14-2020: IPP Everywhere™ v1.1</a:t>
            </a: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18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PWG 5100.20-2020: IPP Everywhere™ Printer Self-Certification Manual v1.1 (SELFCERT)</a:t>
            </a: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18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PWG 5100.16-2020: IPP Transaction-Based Printing Extensions v1.1</a:t>
            </a:r>
          </a:p>
          <a:p>
            <a:pPr indent="-285750">
              <a:spcBef>
                <a:spcPts val="400"/>
              </a:spcBef>
            </a:pPr>
            <a:endParaRPr lang="en-US" dirty="0"/>
          </a:p>
          <a:p>
            <a:pPr indent="-285750">
              <a:spcBef>
                <a:spcPts val="400"/>
              </a:spcBef>
            </a:pPr>
            <a:r>
              <a:rPr lang="en-US" dirty="0">
                <a:effectLst/>
              </a:rPr>
              <a:t>2021</a:t>
            </a: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18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PWG 5199.11-2021: Job Accounting with IPP v1.0</a:t>
            </a:r>
            <a:endParaRPr lang="en-US" sz="1800" dirty="0">
              <a:effectLst/>
            </a:endParaRP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endParaRPr lang="en-US" sz="1800" dirty="0">
              <a:effectLst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C16CD-8202-EB40-BA80-9BB9C2C50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5009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DEE00-B0FE-F742-BA1B-F83D23AC7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in Progress 2021-2022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9E24E6-8B28-9542-B270-84826FFB3F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Deprecating IPP Print by Reference v1.0 Registration</a:t>
            </a:r>
          </a:p>
          <a:p>
            <a:pPr lvl="2"/>
            <a:r>
              <a:rPr lang="en-US" dirty="0"/>
              <a:t>Stable draft in Q4 2021</a:t>
            </a:r>
          </a:p>
          <a:p>
            <a:pPr lvl="2"/>
            <a:endParaRPr lang="en-US" dirty="0"/>
          </a:p>
          <a:p>
            <a:r>
              <a:rPr lang="en-US" dirty="0"/>
              <a:t>IPP Finishings v3.0</a:t>
            </a:r>
          </a:p>
          <a:p>
            <a:pPr lvl="2"/>
            <a:r>
              <a:rPr lang="en-US" dirty="0"/>
              <a:t>Stable draft in Q4 2021</a:t>
            </a:r>
          </a:p>
          <a:p>
            <a:pPr lvl="2"/>
            <a:endParaRPr lang="en-US" dirty="0"/>
          </a:p>
          <a:p>
            <a:r>
              <a:rPr lang="en-US" dirty="0"/>
              <a:t>IPP Encrypted Jobs and Documents v1.0</a:t>
            </a:r>
          </a:p>
          <a:p>
            <a:pPr lvl="2"/>
            <a:r>
              <a:rPr lang="en-US" dirty="0"/>
              <a:t>Stable draft in Q1 2022</a:t>
            </a:r>
          </a:p>
          <a:p>
            <a:pPr lvl="2"/>
            <a:endParaRPr lang="en-US" dirty="0"/>
          </a:p>
          <a:p>
            <a:pPr marL="383540" marR="4064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22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IPP Production Printing Extensions v2.0</a:t>
            </a:r>
          </a:p>
          <a:p>
            <a:pPr lvl="2"/>
            <a:r>
              <a:rPr lang="en-US" dirty="0"/>
              <a:t>Stable draft in Q4 2021</a:t>
            </a:r>
          </a:p>
          <a:p>
            <a:pPr lvl="2"/>
            <a:endParaRPr lang="en-US" dirty="0"/>
          </a:p>
          <a:p>
            <a:r>
              <a:rPr lang="en-US" dirty="0"/>
              <a:t>IPP</a:t>
            </a:r>
            <a:r>
              <a:rPr lang="en-US" baseline="0" dirty="0"/>
              <a:t> Enterprise Printing Extensions v2.0</a:t>
            </a:r>
          </a:p>
          <a:p>
            <a:pPr lvl="2"/>
            <a:r>
              <a:rPr lang="en-US" dirty="0"/>
              <a:t>Stable draft in Q4 2021</a:t>
            </a:r>
          </a:p>
          <a:p>
            <a:pPr lvl="2"/>
            <a:endParaRPr lang="en-US" baseline="0" dirty="0"/>
          </a:p>
          <a:p>
            <a:r>
              <a:rPr lang="en-US" baseline="0" dirty="0"/>
              <a:t>IPP Driverless Printing Extensions v2.0</a:t>
            </a:r>
          </a:p>
          <a:p>
            <a:pPr lvl="2"/>
            <a:r>
              <a:rPr lang="en-US" dirty="0"/>
              <a:t>Prototype draft in Q4 2021</a:t>
            </a:r>
          </a:p>
          <a:p>
            <a:pPr lvl="2"/>
            <a:endParaRPr lang="en-US" dirty="0"/>
          </a:p>
          <a:p>
            <a:r>
              <a:rPr lang="en-US" dirty="0"/>
              <a:t>Internet Printing Protocol/2.x Fourth Edition</a:t>
            </a:r>
          </a:p>
          <a:p>
            <a:pPr lvl="2"/>
            <a:r>
              <a:rPr lang="en-US" dirty="0"/>
              <a:t>Stable draft in Q1 2022</a:t>
            </a:r>
            <a:endParaRPr lang="en-US" baseline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96AA1-0480-E44D-B1F0-125E11C59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2250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064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40640" indent="0">
              <a:buNone/>
            </a:pPr>
            <a:r>
              <a:rPr lang="en-US" dirty="0">
                <a:solidFill>
                  <a:schemeClr val="tx1"/>
                </a:solidFill>
              </a:rPr>
              <a:t>November 2-4, 2021 : Virtual</a:t>
            </a:r>
          </a:p>
          <a:p>
            <a:pPr marL="4064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4064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40640" indent="0">
              <a:buNone/>
            </a:pPr>
            <a:r>
              <a:rPr lang="en-US" dirty="0">
                <a:solidFill>
                  <a:schemeClr val="tx1"/>
                </a:solidFill>
              </a:rPr>
              <a:t>Please attend!</a:t>
            </a:r>
          </a:p>
          <a:p>
            <a:pPr marL="4064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40640" indent="0">
              <a:buNone/>
            </a:pPr>
            <a:r>
              <a:rPr lang="en-US" dirty="0">
                <a:solidFill>
                  <a:schemeClr val="tx1"/>
                </a:solidFill>
              </a:rPr>
              <a:t>Visit the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PWG meeting page</a:t>
            </a:r>
            <a:r>
              <a:rPr lang="en-US" dirty="0">
                <a:solidFill>
                  <a:schemeClr val="tx1"/>
                </a:solidFill>
              </a:rPr>
              <a:t> for more info.</a:t>
            </a:r>
          </a:p>
          <a:p>
            <a:pPr marL="40640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0640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0640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0640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0640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0640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0640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0640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0640" indent="0">
              <a:buNone/>
            </a:pP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95" name="Shape 39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Next PWG </a:t>
            </a:r>
            <a:r>
              <a:rPr lang="en-US" dirty="0"/>
              <a:t>Face-to-Face </a:t>
            </a:r>
            <a:r>
              <a:rPr dirty="0"/>
              <a:t>Meeting</a:t>
            </a: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DF22E4FE-7121-8D4F-B03A-A17861C8F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7386752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FBF9E-D1F3-4C4C-9388-2898238F3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to Detailed Slides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BB3C67-50D7-1942-B121-B38FE1F2CC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set is available here:</a:t>
            </a:r>
          </a:p>
          <a:p>
            <a:pPr lvl="1"/>
            <a:r>
              <a:rPr lang="en-US" dirty="0">
                <a:hlinkClick r:id="rId2"/>
              </a:rPr>
              <a:t>https://ftp.pwg.org/pub/pwg/general/presentations/PWG-2021-State-of-the-Union-Summary-20211028.pptx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>
                <a:hlinkClick r:id="rId3"/>
              </a:rPr>
              <a:t>https://ftp.pwg.org/pub/pwg/general/presentations/PWG-2021-State-of-the-Union-Summary-20211028</a:t>
            </a:r>
            <a:r>
              <a:rPr lang="en-US">
                <a:hlinkClick r:id="rId3"/>
              </a:rPr>
              <a:t>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A version with more details on the recently published and updates in progress is available here: </a:t>
            </a:r>
          </a:p>
          <a:p>
            <a:pPr lvl="1"/>
            <a:endParaRPr lang="en-US" dirty="0">
              <a:hlinkClick r:id="rId4"/>
            </a:endParaRPr>
          </a:p>
          <a:p>
            <a:pPr lvl="1"/>
            <a:r>
              <a:rPr lang="en-US" dirty="0">
                <a:hlinkClick r:id="rId4"/>
              </a:rPr>
              <a:t>https://ftp.pwg.org/pub/pwg/general/presentations/PWG-2021-State-of-the-Union-20211028.pptx</a:t>
            </a:r>
            <a:r>
              <a:rPr lang="en-US" dirty="0"/>
              <a:t> </a:t>
            </a:r>
          </a:p>
          <a:p>
            <a:pPr lvl="1"/>
            <a:endParaRPr lang="en-US" dirty="0">
              <a:hlinkClick r:id="rId5"/>
            </a:endParaRPr>
          </a:p>
          <a:p>
            <a:pPr lvl="1"/>
            <a:r>
              <a:rPr lang="en-US" dirty="0">
                <a:hlinkClick r:id="rId5"/>
              </a:rPr>
              <a:t>https://ftp.pwg.org/pub/pwg/general/presentations/PWG-2021-State-of-the-Union-20211028.pdf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75017B-222E-B84A-B06F-75588F343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85415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Thank You!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6337393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9E5A9-81E1-4F43-9FDB-ED60A66E0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0640" marR="4064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PWG 2021 State of the Union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CA749F-0304-CC44-AB6F-81E644776D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Mopria and the PWG</a:t>
            </a:r>
          </a:p>
          <a:p>
            <a:endParaRPr lang="en-US" dirty="0"/>
          </a:p>
          <a:p>
            <a:r>
              <a:rPr lang="en-US" dirty="0"/>
              <a:t>Imaging Device Security (IDS) Workgroup</a:t>
            </a:r>
          </a:p>
          <a:p>
            <a:pPr lvl="1"/>
            <a:r>
              <a:rPr lang="en-US" dirty="0"/>
              <a:t>Status and Activities</a:t>
            </a:r>
          </a:p>
          <a:p>
            <a:pPr lvl="1"/>
            <a:endParaRPr lang="en-US" dirty="0"/>
          </a:p>
          <a:p>
            <a:r>
              <a:rPr lang="en-US" dirty="0"/>
              <a:t>PWG Internet Printing Protocol (IPP) Workgroup</a:t>
            </a:r>
          </a:p>
          <a:p>
            <a:pPr lvl="1"/>
            <a:r>
              <a:rPr lang="en-US" dirty="0"/>
              <a:t>Core IPP Specifications</a:t>
            </a:r>
          </a:p>
          <a:p>
            <a:pPr lvl="1"/>
            <a:r>
              <a:rPr lang="en-US" dirty="0"/>
              <a:t>Recently Approved or Updated PWG Specifications</a:t>
            </a:r>
          </a:p>
          <a:p>
            <a:pPr lvl="1"/>
            <a:r>
              <a:rPr lang="en-US" dirty="0"/>
              <a:t>PWG IPP Work In Progress</a:t>
            </a:r>
          </a:p>
          <a:p>
            <a:endParaRPr lang="en-US" dirty="0"/>
          </a:p>
          <a:p>
            <a:r>
              <a:rPr lang="en-US" dirty="0"/>
              <a:t>Q &amp;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F5B96-7306-DB45-A146-F6AFBA52B9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854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Mopria and the PWG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5377845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289A2-793D-2C4C-A5C6-E4EDAA88B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Mopria Alliance and the PWG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1C6BC-25F9-8840-AC93-3DEF24CBFB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Formal Liaison between Mopria and PWG in place</a:t>
            </a:r>
          </a:p>
          <a:p>
            <a:pPr lvl="2"/>
            <a:r>
              <a:rPr lang="en-US" dirty="0"/>
              <a:t>Michael </a:t>
            </a:r>
            <a:r>
              <a:rPr lang="en-US" dirty="0" err="1"/>
              <a:t>Rhines</a:t>
            </a:r>
            <a:r>
              <a:rPr lang="en-US" dirty="0"/>
              <a:t> (Qualcomm) is Mopria Alliance's liaison to the PWG</a:t>
            </a:r>
          </a:p>
          <a:p>
            <a:pPr lvl="2"/>
            <a:r>
              <a:rPr lang="en-US" dirty="0"/>
              <a:t>Renewed every 2 years</a:t>
            </a:r>
          </a:p>
          <a:p>
            <a:pPr lvl="1"/>
            <a:endParaRPr lang="en-US" dirty="0"/>
          </a:p>
          <a:p>
            <a:r>
              <a:rPr lang="en-US" dirty="0"/>
              <a:t>Even though we have different IPR and confidentiality policies, the PWG wants active communications between the PWG and its partners</a:t>
            </a:r>
          </a:p>
          <a:p>
            <a:pPr lvl="2"/>
            <a:r>
              <a:rPr lang="en-US" dirty="0"/>
              <a:t>But there have been difficulties with Mopria or its members communicating with the PWG. We are open to suggestions on how to improve communications between PWG and Mopria</a:t>
            </a:r>
          </a:p>
          <a:p>
            <a:pPr marL="955039" lvl="2" indent="0">
              <a:buNone/>
            </a:pPr>
            <a:endParaRPr lang="en-US" dirty="0"/>
          </a:p>
          <a:p>
            <a:r>
              <a:rPr lang="en-US" dirty="0"/>
              <a:t>Majority of Mopria Print technical specification built using PWG and IETF standards</a:t>
            </a:r>
          </a:p>
          <a:p>
            <a:pPr lvl="2"/>
            <a:r>
              <a:rPr lang="en-US" dirty="0"/>
              <a:t>Mopria can extend these using their own definitions or create their own normative requirements</a:t>
            </a:r>
          </a:p>
          <a:p>
            <a:pPr lvl="1"/>
            <a:endParaRPr lang="en-US" dirty="0"/>
          </a:p>
          <a:p>
            <a:r>
              <a:rPr lang="en-US" dirty="0"/>
              <a:t>Mopria Alliance or its members </a:t>
            </a:r>
            <a:r>
              <a:rPr lang="en-US" u="sng" dirty="0"/>
              <a:t>should not hesitate</a:t>
            </a:r>
            <a:r>
              <a:rPr lang="en-US" dirty="0"/>
              <a:t> to reach out to the PWG with questions or issues relating to PWG specifications or other documents, or the IANA IPP Registry</a:t>
            </a:r>
          </a:p>
          <a:p>
            <a:pPr lvl="2"/>
            <a:r>
              <a:rPr lang="en-US" dirty="0"/>
              <a:t>Submit feedback to the PWG via Mopria Liaison to PWG or directly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90910-3D96-4B48-847F-B2A5F881D5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57150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Imaging Device Security (IDS) Workgroup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91589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0EA33-7E9D-EC42-BDA3-23DC7A1EB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PWG Imaging Device Security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E4470-2E9F-144C-A4B4-64850239C6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Secure the Client and Printer to establish and maintain customer faith in the printing ecosystem</a:t>
            </a:r>
          </a:p>
          <a:p>
            <a:pPr lvl="1"/>
            <a:r>
              <a:rPr lang="en-US" dirty="0"/>
              <a:t>Protecting communications</a:t>
            </a:r>
          </a:p>
          <a:p>
            <a:pPr lvl="1"/>
            <a:r>
              <a:rPr lang="en-US" dirty="0"/>
              <a:t>Protecting information stored at rest</a:t>
            </a:r>
          </a:p>
          <a:p>
            <a:endParaRPr lang="en-US" dirty="0"/>
          </a:p>
          <a:p>
            <a:r>
              <a:rPr lang="en-US" dirty="0"/>
              <a:t>Define standards and guidelines to make the imaging device (printer) and the act of printing more trusted</a:t>
            </a:r>
          </a:p>
          <a:p>
            <a:pPr lvl="1"/>
            <a:r>
              <a:rPr lang="en-US" dirty="0"/>
              <a:t>Protects User Data (document content), Printer data (job ticket) and TSF Data (login credentials, encryption keys)</a:t>
            </a:r>
          </a:p>
          <a:p>
            <a:pPr lvl="1"/>
            <a:r>
              <a:rPr lang="en-US" dirty="0"/>
              <a:t>Defines requirements for data access and transport security</a:t>
            </a:r>
          </a:p>
          <a:p>
            <a:endParaRPr lang="en-US" dirty="0"/>
          </a:p>
          <a:p>
            <a:r>
              <a:rPr lang="en-US" dirty="0"/>
              <a:t>PWG Hardcopy Device Security Guidelines v1.0 (HCDSEC): </a:t>
            </a:r>
          </a:p>
          <a:p>
            <a:pPr lvl="1"/>
            <a:r>
              <a:rPr lang="en-US" dirty="0">
                <a:hlinkClick r:id="rId2"/>
              </a:rPr>
              <a:t>https://ftp.pwg.org/pub/pwg/ids/wd/wd-idshcdsec10-20201101.pdf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BABCA-5FD4-D540-A155-4659AFE43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9822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B487DA-4D09-9D42-A6F6-366A4876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Printing Protocol (IPP) Workgroup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535C0-C7D5-9A47-BD1B-805BE77F9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IPP</a:t>
            </a:r>
            <a:r>
              <a:rPr lang="en-US" baseline="0" dirty="0"/>
              <a:t> Specifications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D0177-95CE-8C47-A6AD-8B6A5B66B5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40640" indent="0">
              <a:buNone/>
            </a:pPr>
            <a:r>
              <a:rPr lang="en-US" dirty="0"/>
              <a:t>Lines in 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 have updates pending; lines in </a:t>
            </a:r>
            <a:r>
              <a:rPr lang="en-US" dirty="0">
                <a:solidFill>
                  <a:srgbClr val="0070C0"/>
                </a:solidFill>
              </a:rPr>
              <a:t>BLUE</a:t>
            </a:r>
            <a:r>
              <a:rPr lang="en-US" dirty="0"/>
              <a:t> were ratified in the last 2 years</a:t>
            </a:r>
          </a:p>
          <a:p>
            <a:pPr marL="40640" indent="0">
              <a:buNone/>
            </a:pPr>
            <a:endParaRPr lang="en-US" dirty="0"/>
          </a:p>
          <a:p>
            <a:r>
              <a:rPr lang="en-US" dirty="0"/>
              <a:t>IETF STD 92: IPP/1.1 (RFC 8010 and RFC 8011)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PWG 5100.1-2017: IPP Finishings 2.1 (FIN)</a:t>
            </a:r>
          </a:p>
          <a:p>
            <a:r>
              <a:rPr lang="en-US" dirty="0">
                <a:solidFill>
                  <a:srgbClr val="FF0000"/>
                </a:solidFill>
              </a:rPr>
              <a:t>PWG 5100.3-2001: Production Printing Attributes – Set 1</a:t>
            </a:r>
          </a:p>
          <a:p>
            <a:r>
              <a:rPr lang="en-US" dirty="0">
                <a:solidFill>
                  <a:srgbClr val="0070C0"/>
                </a:solidFill>
              </a:rPr>
              <a:t>PWG 5100.7-2019: IPP Job Extensions v2.0 (JOBEXT)</a:t>
            </a:r>
          </a:p>
          <a:p>
            <a:r>
              <a:rPr lang="en-US" dirty="0">
                <a:solidFill>
                  <a:srgbClr val="FF0000"/>
                </a:solidFill>
              </a:rPr>
              <a:t>PWG 5100.11-2010: IPP: Job and Printer Extensions - Set 2 (JPS2)</a:t>
            </a:r>
          </a:p>
          <a:p>
            <a:r>
              <a:rPr lang="en-US" dirty="0">
                <a:solidFill>
                  <a:srgbClr val="FF0000"/>
                </a:solidFill>
              </a:rPr>
              <a:t>PWG 5100.13-2012: IPP: Job and Printer Extensions – Set 3 (JPS3)</a:t>
            </a:r>
          </a:p>
          <a:p>
            <a:r>
              <a:rPr lang="en-US" dirty="0">
                <a:solidFill>
                  <a:srgbClr val="0070C0"/>
                </a:solidFill>
              </a:rPr>
              <a:t>PWG 5100.14-2020: IPP Everywhere™ v1.1</a:t>
            </a:r>
          </a:p>
          <a:p>
            <a:pPr marL="783590" marR="4064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1800" b="0" i="0" u="none" strike="noStrike" cap="none" spc="0" baseline="0" dirty="0">
                <a:ln>
                  <a:noFill/>
                </a:ln>
                <a:solidFill>
                  <a:srgbClr val="0070C0"/>
                </a:solidFill>
                <a:effectLst/>
                <a:uFill>
                  <a:solidFill>
                    <a:srgbClr val="000000"/>
                  </a:solidFill>
                </a:uFill>
                <a:sym typeface="Verdana"/>
              </a:rPr>
              <a:t>PWG 5100.20-2020: IPP Everywhere™ Printer Self-Certification Manual v1.1 (SELFCERT)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PWG 5100.15-2014: IPP </a:t>
            </a:r>
            <a:r>
              <a:rPr lang="en-US" dirty="0" err="1"/>
              <a:t>FaxOut</a:t>
            </a:r>
            <a:r>
              <a:rPr lang="en-US" dirty="0"/>
              <a:t> Service</a:t>
            </a:r>
          </a:p>
          <a:p>
            <a:r>
              <a:rPr lang="en-US" dirty="0">
                <a:solidFill>
                  <a:srgbClr val="0070C0"/>
                </a:solidFill>
              </a:rPr>
              <a:t>PWG 5100.16-2020: IPP Transaction-Based Printing Extensions v1.1</a:t>
            </a:r>
          </a:p>
          <a:p>
            <a:r>
              <a:rPr lang="en-US" dirty="0"/>
              <a:t>PWG 5100.17-2014: IPP Scan Service</a:t>
            </a:r>
          </a:p>
          <a:p>
            <a:r>
              <a:rPr lang="en-US" dirty="0"/>
              <a:t>PWG 5100.18-2015: IPP Shared Infrastructure Extensions (INFRA)</a:t>
            </a:r>
          </a:p>
          <a:p>
            <a:r>
              <a:rPr lang="en-US" dirty="0"/>
              <a:t>PWG 5100.19-2015: IPP Implementor's Guide v2.0 (IG)</a:t>
            </a:r>
          </a:p>
          <a:p>
            <a:r>
              <a:rPr lang="en-US" dirty="0">
                <a:solidFill>
                  <a:srgbClr val="0070C0"/>
                </a:solidFill>
              </a:rPr>
              <a:t>PWG 5100.22-2019: IPP System Service v1.0 (SYSTEM)</a:t>
            </a:r>
          </a:p>
          <a:p>
            <a:r>
              <a:rPr lang="en-US" dirty="0"/>
              <a:t>PWG 5101.1-2013: PWG Media Standardized Names 2.0</a:t>
            </a:r>
          </a:p>
          <a:p>
            <a:r>
              <a:rPr lang="en-US" dirty="0"/>
              <a:t>PWG 5102.4-2012: PWG Raster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BA63D-FB75-1644-B6A6-9DA88D34A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895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hlinkClick r:id="rId3"/>
              </a:rPr>
              <a:t>https://www.pwg.org/ipp/everywhere.html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752</a:t>
            </a:r>
            <a:r>
              <a:rPr lang="en-US" dirty="0"/>
              <a:t> printers now certified!</a:t>
            </a:r>
          </a:p>
          <a:p>
            <a:pPr lvl="1"/>
            <a:r>
              <a:rPr lang="en-US" dirty="0">
                <a:hlinkClick r:id="rId4"/>
              </a:rPr>
              <a:t>https://www.pwg.org/printers/</a:t>
            </a:r>
            <a:endParaRPr lang="en-US" dirty="0"/>
          </a:p>
          <a:p>
            <a:pPr lvl="1"/>
            <a:r>
              <a:rPr lang="en-US" dirty="0"/>
              <a:t>More on the way!</a:t>
            </a:r>
          </a:p>
          <a:p>
            <a:pPr marL="40640" indent="0">
              <a:buNone/>
            </a:pPr>
            <a:endParaRPr lang="en-US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dirty="0"/>
              <a:t>IPP Everywhere™ Self Certification 1.1 Update 3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Released May 17, 2021; approved June 16, 2021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Mandatory for certification starting July 1, 2021</a:t>
            </a:r>
          </a:p>
          <a:p>
            <a:pPr lvl="2">
              <a:buFont typeface="Wingdings" pitchFamily="2" charset="2"/>
              <a:buChar char="à"/>
            </a:pP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IPP Everywhere v1.0 Certifications no longer accepted</a:t>
            </a:r>
          </a:p>
          <a:p>
            <a:pPr marL="40640" indent="0">
              <a:buNone/>
            </a:pPr>
            <a:endParaRPr lang="en-US" sz="1600" dirty="0"/>
          </a:p>
          <a:p>
            <a:r>
              <a:rPr lang="en-US" dirty="0"/>
              <a:t>IPP Everywhere™ Self Certification 1.1 Update 4</a:t>
            </a:r>
          </a:p>
          <a:p>
            <a:pPr lvl="1"/>
            <a:r>
              <a:rPr lang="en-US" dirty="0"/>
              <a:t>In development; no beta available yet</a:t>
            </a:r>
          </a:p>
          <a:p>
            <a:pPr lvl="1"/>
            <a:endParaRPr lang="en-US" dirty="0"/>
          </a:p>
          <a:p>
            <a:r>
              <a:rPr lang="en-US" dirty="0"/>
              <a:t>IPP Everywhere v2.0 scoping and requirements in development</a:t>
            </a:r>
          </a:p>
          <a:p>
            <a:pPr lvl="1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IPP Everywhere™ Certified Printers</a:t>
            </a:r>
          </a:p>
        </p:txBody>
      </p:sp>
      <p:sp>
        <p:nvSpPr>
          <p:cNvPr id="4" name="Shape 334">
            <a:extLst>
              <a:ext uri="{FF2B5EF4-FFF2-40B4-BE49-F238E27FC236}">
                <a16:creationId xmlns:a16="http://schemas.microsoft.com/office/drawing/2014/main" id="{E9D04879-88AE-4841-BE83-2FC928879F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886228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76379</TotalTime>
  <Words>887</Words>
  <Application>Microsoft Macintosh PowerPoint</Application>
  <PresentationFormat>On-screen Show (4:3)</PresentationFormat>
  <Paragraphs>149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Lucida Grande</vt:lpstr>
      <vt:lpstr>Verdana</vt:lpstr>
      <vt:lpstr>Wingdings</vt:lpstr>
      <vt:lpstr>White</vt:lpstr>
      <vt:lpstr>PWG 2021 State of the Union Summary</vt:lpstr>
      <vt:lpstr>PWG 2021 State of the Union</vt:lpstr>
      <vt:lpstr>Mopria and the PWG</vt:lpstr>
      <vt:lpstr>Mopria Alliance and the PWG</vt:lpstr>
      <vt:lpstr>Imaging Device Security (IDS) Workgroup </vt:lpstr>
      <vt:lpstr>PWG Imaging Device Security</vt:lpstr>
      <vt:lpstr>Internet Printing Protocol (IPP) Workgroup</vt:lpstr>
      <vt:lpstr>Core IPP Specifications</vt:lpstr>
      <vt:lpstr>IPP Everywhere™ Certified Printers</vt:lpstr>
      <vt:lpstr>Recently Approved</vt:lpstr>
      <vt:lpstr>Work in Progress 2021-2022</vt:lpstr>
      <vt:lpstr>Next PWG Face-to-Face Meeting</vt:lpstr>
      <vt:lpstr>Links to Detailed Slides</vt:lpstr>
      <vt:lpstr>Thank You!</vt:lpstr>
    </vt:vector>
  </TitlesOfParts>
  <Manager/>
  <Company>IEEE ISTO Printer Working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PWG 2021 State of the Union Summary</dc:title>
  <dc:subject/>
  <dc:creator>Smith Kennedy (PWG Chair, HP Inc.)</dc:creator>
  <cp:keywords/>
  <dc:description/>
  <cp:lastModifiedBy>Kennedy, Smith (Wireless &amp; IPP Standards)</cp:lastModifiedBy>
  <cp:revision>653</cp:revision>
  <cp:lastPrinted>2019-08-28T15:37:14Z</cp:lastPrinted>
  <dcterms:modified xsi:type="dcterms:W3CDTF">2021-10-28T14:09:48Z</dcterms:modified>
  <cp:category/>
</cp:coreProperties>
</file>