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8" r:id="rId3"/>
    <p:sldId id="257" r:id="rId4"/>
    <p:sldId id="260" r:id="rId5"/>
    <p:sldId id="263" r:id="rId6"/>
    <p:sldId id="264" r:id="rId7"/>
    <p:sldId id="259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34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037E5AAC-1283-42C1-81BB-8F4365DCEA98}" type="datetimeFigureOut">
              <a:rPr lang="en-US"/>
              <a:pPr>
                <a:defRPr/>
              </a:pPr>
              <a:t>8/17/2009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CE97FB0-31C3-4CFA-ACB3-D771D98BB9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Consider adding UAG to NAS box</a:t>
            </a:r>
          </a:p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FBF1807-89C9-417A-A4FE-468DDAE712FD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BEB1F1-BAF9-4057-8E79-B804D6857A86}" type="datetimeFigureOut">
              <a:rPr lang="en-US"/>
              <a:pPr>
                <a:defRPr/>
              </a:pPr>
              <a:t>8/17/2009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F1B2B8-FC20-43BA-BF77-0713395012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573E91-5FEB-4FA2-A716-393F1FD47E42}" type="datetimeFigureOut">
              <a:rPr lang="en-US"/>
              <a:pPr>
                <a:defRPr/>
              </a:pPr>
              <a:t>8/17/2009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384F89-FD18-4682-908F-FEA52871AF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3C90DB-AFA8-4924-B961-46F551ECD678}" type="datetimeFigureOut">
              <a:rPr lang="en-US"/>
              <a:pPr>
                <a:defRPr/>
              </a:pPr>
              <a:t>8/17/2009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A15E34-4634-43FB-99A5-539D10027D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>
                <a:latin typeface="+mn-lt"/>
              </a:defRPr>
            </a:lvl1pPr>
            <a:lvl2pPr>
              <a:lnSpc>
                <a:spcPct val="90000"/>
              </a:lnSpc>
              <a:defRPr>
                <a:latin typeface="+mn-lt"/>
              </a:defRPr>
            </a:lvl2pPr>
            <a:lvl3pPr>
              <a:lnSpc>
                <a:spcPct val="90000"/>
              </a:lnSpc>
              <a:defRPr>
                <a:latin typeface="+mn-lt"/>
              </a:defRPr>
            </a:lvl3pPr>
            <a:lvl4pPr>
              <a:lnSpc>
                <a:spcPct val="90000"/>
              </a:lnSpc>
              <a:defRPr>
                <a:latin typeface="+mn-lt"/>
              </a:defRPr>
            </a:lvl4pPr>
            <a:lvl5pPr>
              <a:lnSpc>
                <a:spcPct val="90000"/>
              </a:lnSpc>
              <a:defRPr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DC9627-201F-4395-BC55-7EF94426BD7B}" type="datetimeFigureOut">
              <a:rPr lang="en-US"/>
              <a:pPr>
                <a:defRPr/>
              </a:pPr>
              <a:t>8/17/2009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D33805-C0E1-4B7A-9F5C-8DFF0459EA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DDFCB5-4EE9-45E3-B62A-06BC20B28BF7}" type="datetimeFigureOut">
              <a:rPr lang="en-US"/>
              <a:pPr>
                <a:defRPr/>
              </a:pPr>
              <a:t>8/17/2009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B59450-F68B-4377-BEEC-CFA1A6026F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132DA5-56B2-4ABB-90D1-EDA03242368D}" type="datetimeFigureOut">
              <a:rPr lang="en-US"/>
              <a:pPr>
                <a:defRPr/>
              </a:pPr>
              <a:t>8/17/2009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545104-68F9-439B-8D7B-E020B3D148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D257E5-4C6E-4123-AA96-5C52FDDAA945}" type="datetimeFigureOut">
              <a:rPr lang="en-US"/>
              <a:pPr>
                <a:defRPr/>
              </a:pPr>
              <a:t>8/17/2009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8453D2-A46C-4F61-A647-C9FD35EEB2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7CDF91-CD54-4BBF-B675-7CBC2A011CEF}" type="datetimeFigureOut">
              <a:rPr lang="en-US"/>
              <a:pPr>
                <a:defRPr/>
              </a:pPr>
              <a:t>8/17/2009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77D9E2-713F-4DE1-BAA1-77FA61562C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BF9100-6BAA-47C7-BA19-AB8F1DB9751B}" type="datetimeFigureOut">
              <a:rPr lang="en-US"/>
              <a:pPr>
                <a:defRPr/>
              </a:pPr>
              <a:t>8/17/2009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B8E5F4-4EA5-40BA-B83B-F6C29639D6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BBB181-AE21-4C83-8DB0-BF7970D73004}" type="datetimeFigureOut">
              <a:rPr lang="en-US"/>
              <a:pPr>
                <a:defRPr/>
              </a:pPr>
              <a:t>8/17/2009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A60915-E181-4E65-A95B-F6B22DBA4B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F6F91F-757B-43CA-A237-F66E9A3F9B33}" type="datetimeFigureOut">
              <a:rPr lang="en-US"/>
              <a:pPr>
                <a:defRPr/>
              </a:pPr>
              <a:t>8/17/2009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85F2B0-117E-417B-9CF5-91B7468FD6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945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0B1E4AE-94BB-4F9B-8061-200F2FD0D1EE}" type="datetimeFigureOut">
              <a:rPr lang="en-US"/>
              <a:pPr>
                <a:defRPr/>
              </a:pPr>
              <a:t>8/17/2009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0872080-7ADA-4BD5-B4C5-D209C9C2CE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61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jpe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2.png"/><Relationship Id="rId7" Type="http://schemas.openxmlformats.org/officeDocument/2006/relationships/image" Target="../media/image15.pn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Relationship Id="rId9" Type="http://schemas.openxmlformats.org/officeDocument/2006/relationships/image" Target="../media/image2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6.png"/><Relationship Id="rId4" Type="http://schemas.openxmlformats.org/officeDocument/2006/relationships/image" Target="../media/image2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NAP / PWG Discussion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August 17, 2009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ounded Rectangle 32"/>
          <p:cNvSpPr/>
          <p:nvPr/>
        </p:nvSpPr>
        <p:spPr>
          <a:xfrm>
            <a:off x="4648200" y="609600"/>
            <a:ext cx="4495800" cy="167640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50" b="1" dirty="0"/>
          </a:p>
        </p:txBody>
      </p:sp>
      <p:sp>
        <p:nvSpPr>
          <p:cNvPr id="32" name="Rounded Rectangle 31"/>
          <p:cNvSpPr/>
          <p:nvPr/>
        </p:nvSpPr>
        <p:spPr>
          <a:xfrm>
            <a:off x="4648200" y="5029200"/>
            <a:ext cx="4495800" cy="17526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Rounded Rectangle 18"/>
          <p:cNvSpPr/>
          <p:nvPr/>
        </p:nvSpPr>
        <p:spPr>
          <a:xfrm>
            <a:off x="0" y="609600"/>
            <a:ext cx="4495800" cy="6172200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>
            <a:off x="3657600" y="1219200"/>
            <a:ext cx="1752600" cy="5334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8" name="Rounded Rectangle 67"/>
          <p:cNvSpPr/>
          <p:nvPr/>
        </p:nvSpPr>
        <p:spPr>
          <a:xfrm>
            <a:off x="2438400" y="3733800"/>
            <a:ext cx="4267200" cy="304800"/>
          </a:xfrm>
          <a:prstGeom prst="roundRect">
            <a:avLst/>
          </a:prstGeom>
          <a:gradFill>
            <a:gsLst>
              <a:gs pos="98000">
                <a:schemeClr val="bg1"/>
              </a:gs>
              <a:gs pos="38000">
                <a:srgbClr val="FFC000"/>
              </a:gs>
              <a:gs pos="61000">
                <a:srgbClr val="FFC000">
                  <a:alpha val="57000"/>
                </a:srgbClr>
              </a:gs>
              <a:gs pos="100000">
                <a:srgbClr val="4D0808"/>
              </a:gs>
            </a:gsLst>
            <a:lin ang="27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rgbClr val="FF0000"/>
                </a:solidFill>
              </a:rPr>
              <a:t>Virtual Circuit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203200" y="1219200"/>
            <a:ext cx="2209800" cy="5334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393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381000"/>
          </a:xfrm>
        </p:spPr>
        <p:txBody>
          <a:bodyPr/>
          <a:lstStyle/>
          <a:p>
            <a:r>
              <a:rPr lang="en-US" sz="3200" smtClean="0"/>
              <a:t>NAP Deployment Overview</a:t>
            </a:r>
            <a:endParaRPr lang="en-US" sz="2400" smtClean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36675" y="2581275"/>
            <a:ext cx="9239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2275" y="1828800"/>
            <a:ext cx="923925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12875" y="3962400"/>
            <a:ext cx="38100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9875" y="3352800"/>
            <a:ext cx="9239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14400" y="5295900"/>
            <a:ext cx="93345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5600" y="4724400"/>
            <a:ext cx="47625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457200" y="1371600"/>
            <a:ext cx="17113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FF00"/>
                </a:solidFill>
                <a:latin typeface="Calibri" pitchFamily="34" charset="0"/>
              </a:rPr>
              <a:t>Network Clients</a:t>
            </a:r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10000" y="3505200"/>
            <a:ext cx="3429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38600" y="2667000"/>
            <a:ext cx="742950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1727200" y="3429000"/>
            <a:ext cx="711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>
                <a:solidFill>
                  <a:schemeClr val="bg1"/>
                </a:solidFill>
                <a:latin typeface="Calibri" pitchFamily="34" charset="0"/>
              </a:rPr>
              <a:t>Desktop</a:t>
            </a:r>
          </a:p>
          <a:p>
            <a:r>
              <a:rPr lang="en-US" sz="1200" b="1">
                <a:solidFill>
                  <a:schemeClr val="bg1"/>
                </a:solidFill>
                <a:latin typeface="Calibri" pitchFamily="34" charset="0"/>
              </a:rPr>
              <a:t>PC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889000" y="4114800"/>
            <a:ext cx="45878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>
                <a:solidFill>
                  <a:schemeClr val="bg1"/>
                </a:solidFill>
                <a:latin typeface="Calibri" pitchFamily="34" charset="0"/>
              </a:rPr>
              <a:t>Mac</a:t>
            </a: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1803400" y="4648200"/>
            <a:ext cx="4540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>
                <a:solidFill>
                  <a:schemeClr val="bg1"/>
                </a:solidFill>
                <a:latin typeface="Calibri" pitchFamily="34" charset="0"/>
              </a:rPr>
              <a:t>PDA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812800" y="4876800"/>
            <a:ext cx="9747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>
                <a:solidFill>
                  <a:schemeClr val="bg1"/>
                </a:solidFill>
                <a:latin typeface="Calibri" pitchFamily="34" charset="0"/>
              </a:rPr>
              <a:t>Smartphone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1651000" y="5943600"/>
            <a:ext cx="5937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>
                <a:solidFill>
                  <a:schemeClr val="bg1"/>
                </a:solidFill>
                <a:latin typeface="Calibri" pitchFamily="34" charset="0"/>
              </a:rPr>
              <a:t>VoIP</a:t>
            </a:r>
          </a:p>
          <a:p>
            <a:r>
              <a:rPr lang="en-US" sz="1200" b="1">
                <a:solidFill>
                  <a:schemeClr val="bg1"/>
                </a:solidFill>
                <a:latin typeface="Calibri" pitchFamily="34" charset="0"/>
              </a:rPr>
              <a:t>Phone</a:t>
            </a: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914400" y="2667000"/>
            <a:ext cx="62706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>
                <a:solidFill>
                  <a:schemeClr val="bg1"/>
                </a:solidFill>
                <a:latin typeface="Calibri" pitchFamily="34" charset="0"/>
              </a:rPr>
              <a:t>Laptop</a:t>
            </a: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4191000" y="3333750"/>
            <a:ext cx="10699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>
                <a:solidFill>
                  <a:schemeClr val="bg1"/>
                </a:solidFill>
                <a:latin typeface="Calibri" pitchFamily="34" charset="0"/>
              </a:rPr>
              <a:t>802.1x Switch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3932238" y="4476750"/>
            <a:ext cx="14017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>
                <a:solidFill>
                  <a:schemeClr val="bg1"/>
                </a:solidFill>
                <a:latin typeface="Calibri" pitchFamily="34" charset="0"/>
              </a:rPr>
              <a:t>802.1x Wireless AP</a:t>
            </a:r>
          </a:p>
        </p:txBody>
      </p:sp>
      <p:pic>
        <p:nvPicPr>
          <p:cNvPr id="34" name="Picture 2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05600" y="3348038"/>
            <a:ext cx="6667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" name="TextBox 36"/>
          <p:cNvSpPr txBox="1"/>
          <p:nvPr/>
        </p:nvSpPr>
        <p:spPr>
          <a:xfrm>
            <a:off x="381000" y="685800"/>
            <a:ext cx="350520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bg1">
                    <a:lumMod val="95000"/>
                  </a:schemeClr>
                </a:solidFill>
                <a:latin typeface="+mn-lt"/>
              </a:rPr>
              <a:t>No Corpnet Connectivity</a:t>
            </a:r>
            <a:endParaRPr lang="en-US" b="1" dirty="0">
              <a:solidFill>
                <a:schemeClr val="bg1">
                  <a:lumMod val="95000"/>
                </a:schemeClr>
              </a:solidFill>
              <a:latin typeface="+mn-lt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638800" y="685800"/>
            <a:ext cx="312420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bg1">
                    <a:lumMod val="95000"/>
                  </a:schemeClr>
                </a:solidFill>
                <a:latin typeface="+mn-lt"/>
              </a:rPr>
              <a:t>Corpnet</a:t>
            </a:r>
            <a:endParaRPr lang="en-US" b="1" dirty="0">
              <a:solidFill>
                <a:schemeClr val="bg1">
                  <a:lumMod val="95000"/>
                </a:schemeClr>
              </a:solidFill>
              <a:latin typeface="+mn-lt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791200" y="6259513"/>
            <a:ext cx="3124200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bg1">
                    <a:lumMod val="95000"/>
                  </a:schemeClr>
                </a:solidFill>
                <a:latin typeface="+mn-lt"/>
              </a:rPr>
              <a:t>Remediation Network</a:t>
            </a:r>
            <a:endParaRPr lang="en-US" b="1" dirty="0">
              <a:solidFill>
                <a:schemeClr val="bg1">
                  <a:lumMod val="95000"/>
                </a:schemeClr>
              </a:solidFill>
              <a:latin typeface="+mn-lt"/>
            </a:endParaRP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6705600" y="4338638"/>
            <a:ext cx="9032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>
                <a:latin typeface="Calibri" pitchFamily="34" charset="0"/>
              </a:rPr>
              <a:t>NAP Server</a:t>
            </a:r>
          </a:p>
          <a:p>
            <a:r>
              <a:rPr lang="en-US" sz="1200" b="1">
                <a:latin typeface="Calibri" pitchFamily="34" charset="0"/>
              </a:rPr>
              <a:t>(“NPS”)</a:t>
            </a:r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8540750" y="3048000"/>
            <a:ext cx="3746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>
                <a:latin typeface="Calibri" pitchFamily="34" charset="0"/>
              </a:rPr>
              <a:t>AD</a:t>
            </a:r>
          </a:p>
        </p:txBody>
      </p:sp>
      <p:sp>
        <p:nvSpPr>
          <p:cNvPr id="43" name="TextBox 42"/>
          <p:cNvSpPr txBox="1">
            <a:spLocks noChangeArrowheads="1"/>
          </p:cNvSpPr>
          <p:nvPr/>
        </p:nvSpPr>
        <p:spPr bwMode="auto">
          <a:xfrm>
            <a:off x="8639175" y="4648200"/>
            <a:ext cx="4286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>
                <a:latin typeface="Calibri" pitchFamily="34" charset="0"/>
              </a:rPr>
              <a:t>SQL</a:t>
            </a:r>
          </a:p>
        </p:txBody>
      </p:sp>
      <p:cxnSp>
        <p:nvCxnSpPr>
          <p:cNvPr id="45" name="Straight Arrow Connector 44"/>
          <p:cNvCxnSpPr>
            <a:endCxn id="15" idx="1"/>
          </p:cNvCxnSpPr>
          <p:nvPr/>
        </p:nvCxnSpPr>
        <p:spPr>
          <a:xfrm>
            <a:off x="2438400" y="3886200"/>
            <a:ext cx="1219200" cy="1588"/>
          </a:xfrm>
          <a:prstGeom prst="straightConnector1">
            <a:avLst/>
          </a:prstGeom>
          <a:ln w="635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5486400" y="3886200"/>
            <a:ext cx="1219200" cy="1588"/>
          </a:xfrm>
          <a:prstGeom prst="straightConnector1">
            <a:avLst/>
          </a:prstGeom>
          <a:ln w="635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flipV="1">
            <a:off x="7467600" y="3048000"/>
            <a:ext cx="762000" cy="533400"/>
          </a:xfrm>
          <a:prstGeom prst="straightConnector1">
            <a:avLst/>
          </a:prstGeom>
          <a:ln w="635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endCxn id="67" idx="1"/>
          </p:cNvCxnSpPr>
          <p:nvPr/>
        </p:nvCxnSpPr>
        <p:spPr>
          <a:xfrm>
            <a:off x="7467600" y="4038600"/>
            <a:ext cx="762000" cy="304800"/>
          </a:xfrm>
          <a:prstGeom prst="straightConnector1">
            <a:avLst/>
          </a:prstGeom>
          <a:ln w="635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>
            <a:spLocks noChangeArrowheads="1"/>
          </p:cNvSpPr>
          <p:nvPr/>
        </p:nvSpPr>
        <p:spPr bwMode="auto">
          <a:xfrm>
            <a:off x="5715000" y="3429000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>
                <a:latin typeface="Calibri" pitchFamily="34" charset="0"/>
              </a:rPr>
              <a:t>RADIUS</a:t>
            </a:r>
          </a:p>
        </p:txBody>
      </p:sp>
      <p:sp>
        <p:nvSpPr>
          <p:cNvPr id="54" name="TextBox 53"/>
          <p:cNvSpPr txBox="1">
            <a:spLocks noChangeArrowheads="1"/>
          </p:cNvSpPr>
          <p:nvPr/>
        </p:nvSpPr>
        <p:spPr bwMode="auto">
          <a:xfrm>
            <a:off x="2514600" y="3276600"/>
            <a:ext cx="11144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>
                <a:latin typeface="Calibri" pitchFamily="34" charset="0"/>
              </a:rPr>
              <a:t>Media-specific</a:t>
            </a:r>
          </a:p>
          <a:p>
            <a:r>
              <a:rPr lang="en-US" sz="1200" b="1">
                <a:latin typeface="Calibri" pitchFamily="34" charset="0"/>
              </a:rPr>
              <a:t>Protocol</a:t>
            </a:r>
          </a:p>
        </p:txBody>
      </p:sp>
      <p:sp>
        <p:nvSpPr>
          <p:cNvPr id="55" name="TextBox 54"/>
          <p:cNvSpPr txBox="1">
            <a:spLocks noChangeArrowheads="1"/>
          </p:cNvSpPr>
          <p:nvPr/>
        </p:nvSpPr>
        <p:spPr bwMode="auto">
          <a:xfrm>
            <a:off x="7405688" y="3000375"/>
            <a:ext cx="5191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>
                <a:latin typeface="Calibri" pitchFamily="34" charset="0"/>
              </a:rPr>
              <a:t>LDAP</a:t>
            </a:r>
          </a:p>
        </p:txBody>
      </p:sp>
      <p:sp>
        <p:nvSpPr>
          <p:cNvPr id="56" name="TextBox 55"/>
          <p:cNvSpPr txBox="1">
            <a:spLocks noChangeArrowheads="1"/>
          </p:cNvSpPr>
          <p:nvPr/>
        </p:nvSpPr>
        <p:spPr bwMode="auto">
          <a:xfrm>
            <a:off x="7673975" y="3733800"/>
            <a:ext cx="6810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>
                <a:latin typeface="Calibri" pitchFamily="34" charset="0"/>
              </a:rPr>
              <a:t>OLEDB/</a:t>
            </a:r>
          </a:p>
          <a:p>
            <a:r>
              <a:rPr lang="en-US" sz="1200" b="1">
                <a:latin typeface="Calibri" pitchFamily="34" charset="0"/>
              </a:rPr>
              <a:t>ODBC</a:t>
            </a:r>
          </a:p>
        </p:txBody>
      </p:sp>
      <p:cxnSp>
        <p:nvCxnSpPr>
          <p:cNvPr id="60" name="Straight Connector 59"/>
          <p:cNvCxnSpPr/>
          <p:nvPr/>
        </p:nvCxnSpPr>
        <p:spPr>
          <a:xfrm rot="5400000">
            <a:off x="455613" y="3657600"/>
            <a:ext cx="6402388" cy="1587"/>
          </a:xfrm>
          <a:prstGeom prst="line">
            <a:avLst/>
          </a:prstGeom>
          <a:ln w="60325">
            <a:solidFill>
              <a:srgbClr val="FFC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3581400" y="1335088"/>
            <a:ext cx="19050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1">
                <a:solidFill>
                  <a:srgbClr val="FFFF00"/>
                </a:solidFill>
                <a:latin typeface="Calibri" pitchFamily="34" charset="0"/>
              </a:rPr>
              <a:t>Network Access</a:t>
            </a:r>
          </a:p>
          <a:p>
            <a:pPr algn="ctr"/>
            <a:r>
              <a:rPr lang="en-US" b="1">
                <a:solidFill>
                  <a:srgbClr val="FFFF00"/>
                </a:solidFill>
                <a:latin typeface="Calibri" pitchFamily="34" charset="0"/>
              </a:rPr>
              <a:t>Servers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6477000" y="1143000"/>
            <a:ext cx="2057400" cy="738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chemeClr val="bg1"/>
                </a:solidFill>
                <a:latin typeface="+mn-lt"/>
              </a:rPr>
              <a:t>Various Computing Resources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chemeClr val="bg1"/>
                </a:solidFill>
                <a:latin typeface="+mn-lt"/>
              </a:rPr>
              <a:t>(Application, Infrastructure, Remediation Servers, Other healthy devices, </a:t>
            </a:r>
            <a:r>
              <a:rPr lang="en-US" sz="1050" b="1" dirty="0" err="1">
                <a:solidFill>
                  <a:schemeClr val="bg1"/>
                </a:solidFill>
                <a:latin typeface="+mn-lt"/>
              </a:rPr>
              <a:t>etc</a:t>
            </a:r>
            <a:r>
              <a:rPr lang="en-US" sz="1050" b="1" dirty="0">
                <a:solidFill>
                  <a:schemeClr val="bg1"/>
                </a:solidFill>
                <a:latin typeface="+mn-lt"/>
              </a:rPr>
              <a:t>). </a:t>
            </a:r>
            <a:endParaRPr lang="en-US" sz="105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69" name="Slide Number Placeholder 6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423BB7-89CC-4C8E-8720-546928EFA94E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  <p:cxnSp>
        <p:nvCxnSpPr>
          <p:cNvPr id="95" name="Straight Arrow Connector 94"/>
          <p:cNvCxnSpPr>
            <a:stCxn id="0" idx="1"/>
          </p:cNvCxnSpPr>
          <p:nvPr/>
        </p:nvCxnSpPr>
        <p:spPr>
          <a:xfrm rot="10800000" flipH="1">
            <a:off x="2438400" y="2057400"/>
            <a:ext cx="5029200" cy="1828800"/>
          </a:xfrm>
          <a:prstGeom prst="straightConnector1">
            <a:avLst/>
          </a:prstGeom>
          <a:ln w="635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Rounded Rectangle 95"/>
          <p:cNvSpPr/>
          <p:nvPr/>
        </p:nvSpPr>
        <p:spPr>
          <a:xfrm rot="20412069">
            <a:off x="2582863" y="2795588"/>
            <a:ext cx="4772025" cy="304800"/>
          </a:xfrm>
          <a:prstGeom prst="roundRect">
            <a:avLst/>
          </a:prstGeom>
          <a:solidFill>
            <a:srgbClr val="FFC000">
              <a:alpha val="8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rgbClr val="FF0000"/>
                </a:solidFill>
              </a:rPr>
              <a:t>Network Packet Flow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103" name="Straight Arrow Connector 102"/>
          <p:cNvCxnSpPr/>
          <p:nvPr/>
        </p:nvCxnSpPr>
        <p:spPr>
          <a:xfrm>
            <a:off x="2590800" y="4038600"/>
            <a:ext cx="4114800" cy="1828800"/>
          </a:xfrm>
          <a:prstGeom prst="straightConnector1">
            <a:avLst/>
          </a:prstGeom>
          <a:ln w="635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Rounded Rectangle 103"/>
          <p:cNvSpPr/>
          <p:nvPr/>
        </p:nvSpPr>
        <p:spPr>
          <a:xfrm rot="1391935">
            <a:off x="2735263" y="4810125"/>
            <a:ext cx="3892550" cy="304800"/>
          </a:xfrm>
          <a:prstGeom prst="roundRect">
            <a:avLst/>
          </a:prstGeom>
          <a:solidFill>
            <a:srgbClr val="FFC000">
              <a:alpha val="8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rgbClr val="FF0000"/>
                </a:solidFill>
              </a:rPr>
              <a:t>Network Packet Flow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09" name="TextBox 108"/>
          <p:cNvSpPr txBox="1">
            <a:spLocks noChangeArrowheads="1"/>
          </p:cNvSpPr>
          <p:nvPr/>
        </p:nvSpPr>
        <p:spPr bwMode="auto">
          <a:xfrm>
            <a:off x="8077200" y="6015038"/>
            <a:ext cx="10017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>
                <a:latin typeface="Calibri" pitchFamily="34" charset="0"/>
              </a:rPr>
              <a:t>Remediation</a:t>
            </a:r>
          </a:p>
          <a:p>
            <a:r>
              <a:rPr lang="en-US" sz="1200" b="1">
                <a:latin typeface="Calibri" pitchFamily="34" charset="0"/>
              </a:rPr>
              <a:t>Servers</a:t>
            </a:r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5638800" y="1143000"/>
            <a:ext cx="666750" cy="914400"/>
            <a:chOff x="5638800" y="1143000"/>
            <a:chExt cx="666750" cy="914400"/>
          </a:xfrm>
        </p:grpSpPr>
        <p:sp>
          <p:nvSpPr>
            <p:cNvPr id="3" name="Rectangle 2"/>
            <p:cNvSpPr/>
            <p:nvPr/>
          </p:nvSpPr>
          <p:spPr>
            <a:xfrm>
              <a:off x="5638800" y="1371600"/>
              <a:ext cx="533400" cy="457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pic>
          <p:nvPicPr>
            <p:cNvPr id="16443" name="Picture 2"/>
            <p:cNvPicPr>
              <a:picLocks noChangeAspect="1" noChangeArrowheads="1"/>
            </p:cNvPicPr>
            <p:nvPr/>
          </p:nvPicPr>
          <p:blipFill>
            <a:blip r:embed="rId11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5638800" y="1143000"/>
              <a:ext cx="666750" cy="914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5" name="Group 71"/>
          <p:cNvGrpSpPr>
            <a:grpSpLocks/>
          </p:cNvGrpSpPr>
          <p:nvPr/>
        </p:nvGrpSpPr>
        <p:grpSpPr bwMode="auto">
          <a:xfrm>
            <a:off x="8077200" y="5105400"/>
            <a:ext cx="666750" cy="914400"/>
            <a:chOff x="5638800" y="1143000"/>
            <a:chExt cx="666750" cy="914400"/>
          </a:xfrm>
        </p:grpSpPr>
        <p:sp>
          <p:nvSpPr>
            <p:cNvPr id="73" name="Rectangle 72"/>
            <p:cNvSpPr/>
            <p:nvPr/>
          </p:nvSpPr>
          <p:spPr>
            <a:xfrm>
              <a:off x="5638800" y="1371600"/>
              <a:ext cx="533400" cy="457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pic>
          <p:nvPicPr>
            <p:cNvPr id="16441" name="Picture 2"/>
            <p:cNvPicPr>
              <a:picLocks noChangeAspect="1" noChangeArrowheads="1"/>
            </p:cNvPicPr>
            <p:nvPr/>
          </p:nvPicPr>
          <p:blipFill>
            <a:blip r:embed="rId11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5638800" y="1143000"/>
              <a:ext cx="666750" cy="914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67" name="Picture 9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8229600" y="3962400"/>
            <a:ext cx="87788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Isosceles Triangle 5"/>
          <p:cNvSpPr/>
          <p:nvPr/>
        </p:nvSpPr>
        <p:spPr>
          <a:xfrm>
            <a:off x="8305800" y="2514600"/>
            <a:ext cx="838200" cy="533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4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7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0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3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6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9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2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5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8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3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5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9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8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4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7" dur="2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2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5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2" grpId="0" animBg="1"/>
      <p:bldP spid="19" grpId="0" animBg="1"/>
      <p:bldP spid="15" grpId="0" animBg="1"/>
      <p:bldP spid="12" grpId="0" animBg="1"/>
      <p:bldP spid="13" grpId="0"/>
      <p:bldP spid="23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7" grpId="0"/>
      <p:bldP spid="38" grpId="0"/>
      <p:bldP spid="39" grpId="0"/>
      <p:bldP spid="41" grpId="0"/>
      <p:bldP spid="41" grpId="1"/>
      <p:bldP spid="42" grpId="0"/>
      <p:bldP spid="42" grpId="1"/>
      <p:bldP spid="43" grpId="0"/>
      <p:bldP spid="43" grpId="1"/>
      <p:bldP spid="52" grpId="0"/>
      <p:bldP spid="52" grpId="1"/>
      <p:bldP spid="54" grpId="0"/>
      <p:bldP spid="54" grpId="1"/>
      <p:bldP spid="55" grpId="0"/>
      <p:bldP spid="55" grpId="1"/>
      <p:bldP spid="56" grpId="0"/>
      <p:bldP spid="56" grpId="1"/>
      <p:bldP spid="16" grpId="0"/>
      <p:bldP spid="66" grpId="0"/>
      <p:bldP spid="96" grpId="0" animBg="1"/>
      <p:bldP spid="96" grpId="1" animBg="1"/>
      <p:bldP spid="104" grpId="0" animBg="1"/>
      <p:bldP spid="109" grpId="0"/>
      <p:bldP spid="6" grpId="0" animBg="1"/>
      <p:bldP spid="6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257800" cy="48736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NAP Architecture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 bwMode="auto">
          <a:xfrm>
            <a:off x="3505201" y="5219700"/>
            <a:ext cx="1676399" cy="1562100"/>
          </a:xfrm>
          <a:prstGeom prst="roundRect">
            <a:avLst>
              <a:gd name="adj" fmla="val 9033"/>
            </a:avLst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91436" tIns="45718" rIns="91436" bIns="45718" anchor="ctr"/>
          <a:lstStyle/>
          <a:p>
            <a:pPr algn="ctr" defTabSz="914099">
              <a:defRPr/>
            </a:pPr>
            <a:endParaRPr lang="en-US" sz="20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514600" y="5726113"/>
            <a:ext cx="990600" cy="28575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kern="0" dirty="0">
                <a:latin typeface="+mj-lt"/>
              </a:rPr>
              <a:t>Various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kern="0" dirty="0">
                <a:latin typeface="+mj-lt"/>
              </a:rPr>
              <a:t>Network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kern="0" dirty="0">
                <a:latin typeface="+mj-lt"/>
              </a:rPr>
              <a:t>Protocols</a:t>
            </a:r>
          </a:p>
        </p:txBody>
      </p:sp>
      <p:sp>
        <p:nvSpPr>
          <p:cNvPr id="1042" name="Rectangle 6"/>
          <p:cNvSpPr>
            <a:spLocks noChangeArrowheads="1"/>
          </p:cNvSpPr>
          <p:nvPr/>
        </p:nvSpPr>
        <p:spPr bwMode="auto">
          <a:xfrm>
            <a:off x="3508375" y="5219700"/>
            <a:ext cx="2740025" cy="5715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defTabSz="912813"/>
            <a:r>
              <a:rPr lang="en-US" sz="1000" b="1">
                <a:latin typeface="Calibri" pitchFamily="34" charset="0"/>
              </a:rPr>
              <a:t>Enforcement Servers (ES)</a:t>
            </a:r>
            <a:br>
              <a:rPr lang="en-US" sz="1000" b="1">
                <a:latin typeface="Calibri" pitchFamily="34" charset="0"/>
              </a:rPr>
            </a:br>
            <a:r>
              <a:rPr lang="en-US" sz="1000" b="1">
                <a:latin typeface="Calibri" pitchFamily="34" charset="0"/>
              </a:rPr>
              <a:t>(“Network Access Servers”)</a:t>
            </a:r>
          </a:p>
        </p:txBody>
      </p:sp>
      <p:pic>
        <p:nvPicPr>
          <p:cNvPr id="8" name="Rectangle 25908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91000" y="5981700"/>
            <a:ext cx="384175" cy="50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graphicFrame>
        <p:nvGraphicFramePr>
          <p:cNvPr id="1036" name="Object 12"/>
          <p:cNvGraphicFramePr>
            <a:graphicFrameLocks noChangeAspect="1"/>
          </p:cNvGraphicFramePr>
          <p:nvPr/>
        </p:nvGraphicFramePr>
        <p:xfrm>
          <a:off x="3581400" y="5905500"/>
          <a:ext cx="609600" cy="525463"/>
        </p:xfrm>
        <a:graphic>
          <a:graphicData uri="http://schemas.openxmlformats.org/presentationml/2006/ole">
            <p:oleObj spid="_x0000_s1036" name="Visio" r:id="rId4" imgW="757947" imgH="789317" progId="Visio.Drawing.11">
              <p:embed/>
            </p:oleObj>
          </a:graphicData>
        </a:graphic>
      </p:graphicFrame>
      <p:sp>
        <p:nvSpPr>
          <p:cNvPr id="10" name="Straight Connector 316455"/>
          <p:cNvSpPr>
            <a:spLocks noChangeShapeType="1"/>
          </p:cNvSpPr>
          <p:nvPr/>
        </p:nvSpPr>
        <p:spPr bwMode="auto">
          <a:xfrm flipH="1">
            <a:off x="1047750" y="1676400"/>
            <a:ext cx="0" cy="350520"/>
          </a:xfrm>
          <a:prstGeom prst="line">
            <a:avLst/>
          </a:prstGeom>
          <a:noFill/>
          <a:ln w="19050" algn="ctr">
            <a:solidFill>
              <a:schemeClr val="accent3">
                <a:lumMod val="50000"/>
              </a:schemeClr>
            </a:solidFill>
            <a:round/>
            <a:headEnd type="arrow"/>
            <a:tailEnd type="arrow" w="med" len="med"/>
          </a:ln>
          <a:effectLst>
            <a:glow rad="63500">
              <a:srgbClr val="FDE399">
                <a:satMod val="175000"/>
                <a:alpha val="40000"/>
              </a:srgbClr>
            </a:glow>
          </a:effectLst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066800" y="1676400"/>
            <a:ext cx="1209675" cy="422275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emibold"/>
              </a:rPr>
              <a:t>Updates</a:t>
            </a:r>
            <a:endParaRPr lang="en-US" sz="1200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Semibold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600200" y="1143000"/>
            <a:ext cx="1752600" cy="3048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kern="0" dirty="0">
                <a:latin typeface="+mj-lt"/>
              </a:rPr>
              <a:t>Health</a:t>
            </a:r>
            <a:br>
              <a:rPr lang="en-US" b="1" kern="0" dirty="0">
                <a:latin typeface="+mj-lt"/>
              </a:rPr>
            </a:br>
            <a:r>
              <a:rPr lang="en-US" b="1" kern="0" dirty="0">
                <a:latin typeface="+mj-lt"/>
              </a:rPr>
              <a:t>Remediation Servers</a:t>
            </a:r>
            <a:endParaRPr lang="en-US" b="1" kern="0" dirty="0">
              <a:latin typeface="+mj-lt"/>
            </a:endParaRPr>
          </a:p>
        </p:txBody>
      </p:sp>
      <p:sp>
        <p:nvSpPr>
          <p:cNvPr id="13" name="Straight Connector 316455"/>
          <p:cNvSpPr>
            <a:spLocks noChangeShapeType="1"/>
          </p:cNvSpPr>
          <p:nvPr/>
        </p:nvSpPr>
        <p:spPr bwMode="auto">
          <a:xfrm flipH="1">
            <a:off x="6857999" y="1143000"/>
            <a:ext cx="9642" cy="91440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 type="arrow"/>
            <a:tailEnd type="arrow" w="med" len="med"/>
          </a:ln>
          <a:effectLst>
            <a:glow rad="63500">
              <a:srgbClr val="FDE399">
                <a:satMod val="175000"/>
                <a:alpha val="40000"/>
              </a:srgbClr>
            </a:glo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5943600" y="136525"/>
            <a:ext cx="1752600" cy="33655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kern="0" dirty="0">
                <a:latin typeface="Segoe Semibold"/>
              </a:rPr>
              <a:t>Health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kern="0" dirty="0">
                <a:latin typeface="Segoe Semibold"/>
              </a:rPr>
              <a:t>Policy Servers</a:t>
            </a:r>
          </a:p>
        </p:txBody>
      </p:sp>
      <p:grpSp>
        <p:nvGrpSpPr>
          <p:cNvPr id="1053" name="Group 16"/>
          <p:cNvGrpSpPr>
            <a:grpSpLocks/>
          </p:cNvGrpSpPr>
          <p:nvPr/>
        </p:nvGrpSpPr>
        <p:grpSpPr bwMode="auto">
          <a:xfrm>
            <a:off x="6438900" y="533400"/>
            <a:ext cx="762000" cy="609600"/>
            <a:chOff x="5372100" y="1828800"/>
            <a:chExt cx="762000" cy="609600"/>
          </a:xfrm>
        </p:grpSpPr>
        <p:sp>
          <p:nvSpPr>
            <p:cNvPr id="17" name="Rounded Rectangle 16"/>
            <p:cNvSpPr/>
            <p:nvPr/>
          </p:nvSpPr>
          <p:spPr bwMode="auto">
            <a:xfrm>
              <a:off x="5372100" y="1828800"/>
              <a:ext cx="762000" cy="609600"/>
            </a:xfrm>
            <a:prstGeom prst="roundRect">
              <a:avLst>
                <a:gd name="adj" fmla="val 9033"/>
              </a:avLst>
            </a:prstGeom>
            <a:solidFill>
              <a:srgbClr val="00B050"/>
            </a:solidFill>
            <a:ln>
              <a:headEnd type="none" w="med" len="med"/>
              <a:tailEnd type="none" w="med" len="med"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lIns="91436" tIns="45718" rIns="91436" bIns="45718" anchor="ctr"/>
            <a:lstStyle/>
            <a:p>
              <a:pPr algn="ctr" defTabSz="914099">
                <a:defRPr/>
              </a:pPr>
              <a:endPara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grpSp>
          <p:nvGrpSpPr>
            <p:cNvPr id="6" name="Group 29"/>
            <p:cNvGrpSpPr>
              <a:grpSpLocks/>
            </p:cNvGrpSpPr>
            <p:nvPr/>
          </p:nvGrpSpPr>
          <p:grpSpPr bwMode="auto">
            <a:xfrm>
              <a:off x="5524500" y="1885517"/>
              <a:ext cx="424756" cy="476683"/>
              <a:chOff x="436" y="1586"/>
              <a:chExt cx="401" cy="415"/>
            </a:xfrm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grpSpPr>
          <p:pic>
            <p:nvPicPr>
              <p:cNvPr id="19" name="Rectangle 316445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589" y="1635"/>
                <a:ext cx="248" cy="3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" name="Rectangle 316446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436" y="1586"/>
                <a:ext cx="274" cy="4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grpSp>
        <p:nvGrpSpPr>
          <p:cNvPr id="1054" name="Group 21"/>
          <p:cNvGrpSpPr>
            <a:grpSpLocks/>
          </p:cNvGrpSpPr>
          <p:nvPr/>
        </p:nvGrpSpPr>
        <p:grpSpPr bwMode="auto">
          <a:xfrm>
            <a:off x="838200" y="1069975"/>
            <a:ext cx="762000" cy="609600"/>
            <a:chOff x="5372100" y="1828800"/>
            <a:chExt cx="762000" cy="609600"/>
          </a:xfrm>
        </p:grpSpPr>
        <p:sp>
          <p:nvSpPr>
            <p:cNvPr id="22" name="Rounded Rectangle 21"/>
            <p:cNvSpPr/>
            <p:nvPr/>
          </p:nvSpPr>
          <p:spPr bwMode="auto">
            <a:xfrm>
              <a:off x="5372100" y="1828800"/>
              <a:ext cx="762000" cy="609600"/>
            </a:xfrm>
            <a:prstGeom prst="roundRect">
              <a:avLst>
                <a:gd name="adj" fmla="val 9033"/>
              </a:avLst>
            </a:prstGeom>
            <a:solidFill>
              <a:srgbClr val="00B050"/>
            </a:solidFill>
            <a:ln>
              <a:headEnd type="none" w="med" len="med"/>
              <a:tailEnd type="none" w="med" len="med"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lIns="91436" tIns="45718" rIns="91436" bIns="45718" anchor="ctr"/>
            <a:lstStyle/>
            <a:p>
              <a:pPr algn="ctr" defTabSz="914099">
                <a:defRPr/>
              </a:pPr>
              <a:endPara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grpSp>
          <p:nvGrpSpPr>
            <p:cNvPr id="16" name="Group 29"/>
            <p:cNvGrpSpPr>
              <a:grpSpLocks/>
            </p:cNvGrpSpPr>
            <p:nvPr/>
          </p:nvGrpSpPr>
          <p:grpSpPr bwMode="auto">
            <a:xfrm>
              <a:off x="5524500" y="1885517"/>
              <a:ext cx="424756" cy="476683"/>
              <a:chOff x="436" y="1586"/>
              <a:chExt cx="401" cy="415"/>
            </a:xfrm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grpSpPr>
          <p:pic>
            <p:nvPicPr>
              <p:cNvPr id="24" name="Rectangle 316445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589" y="1635"/>
                <a:ext cx="248" cy="3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5" name="Rectangle 316446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436" y="1586"/>
                <a:ext cx="274" cy="4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sp>
        <p:nvSpPr>
          <p:cNvPr id="26" name="Rounded Rectangle 25"/>
          <p:cNvSpPr/>
          <p:nvPr/>
        </p:nvSpPr>
        <p:spPr bwMode="auto">
          <a:xfrm>
            <a:off x="76200" y="2057400"/>
            <a:ext cx="2438400" cy="4724400"/>
          </a:xfrm>
          <a:prstGeom prst="roundRect">
            <a:avLst>
              <a:gd name="adj" fmla="val 9033"/>
            </a:avLst>
          </a:prstGeom>
          <a:ln>
            <a:headEnd type="none" w="med" len="med"/>
            <a:tailEnd type="none" w="med" len="med"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91436" tIns="0" rIns="91436" bIns="548640" anchor="ctr"/>
          <a:lstStyle/>
          <a:p>
            <a:pPr algn="ctr" defTabSz="914099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9" name="Rounded Rectangle 28"/>
          <p:cNvSpPr/>
          <p:nvPr/>
        </p:nvSpPr>
        <p:spPr bwMode="auto">
          <a:xfrm>
            <a:off x="152400" y="2667000"/>
            <a:ext cx="2324100" cy="1454453"/>
          </a:xfrm>
          <a:prstGeom prst="roundRect">
            <a:avLst>
              <a:gd name="adj" fmla="val 9033"/>
            </a:avLst>
          </a:prstGeom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91436" tIns="45718" rIns="91436" bIns="45718"/>
          <a:lstStyle/>
          <a:p>
            <a:pPr algn="ctr" defTabSz="91409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System Health Agents (SHA)</a:t>
            </a:r>
            <a:endParaRPr lang="en-US" sz="16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7" name="Rectangle 259082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1905000"/>
            <a:ext cx="93662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30" name="Rounded Rectangle 29"/>
          <p:cNvSpPr/>
          <p:nvPr/>
        </p:nvSpPr>
        <p:spPr bwMode="auto">
          <a:xfrm>
            <a:off x="914400" y="3048000"/>
            <a:ext cx="381000" cy="990599"/>
          </a:xfrm>
          <a:prstGeom prst="roundRect">
            <a:avLst>
              <a:gd name="adj" fmla="val 9033"/>
            </a:avLst>
          </a:prstGeom>
          <a:solidFill>
            <a:srgbClr val="00B050"/>
          </a:solidFill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vert270" lIns="91436" tIns="45718" rIns="91436" bIns="45718" anchor="ctr"/>
          <a:lstStyle/>
          <a:p>
            <a:pPr algn="ctr" defTabSz="914099">
              <a:defRPr/>
            </a:pPr>
            <a:r>
              <a:rPr lang="en-US" sz="105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Forefront</a:t>
            </a:r>
          </a:p>
        </p:txBody>
      </p:sp>
      <p:sp>
        <p:nvSpPr>
          <p:cNvPr id="31" name="Rounded Rectangle 30"/>
          <p:cNvSpPr/>
          <p:nvPr/>
        </p:nvSpPr>
        <p:spPr bwMode="auto">
          <a:xfrm>
            <a:off x="1447800" y="3048000"/>
            <a:ext cx="381000" cy="990599"/>
          </a:xfrm>
          <a:prstGeom prst="roundRect">
            <a:avLst>
              <a:gd name="adj" fmla="val 9033"/>
            </a:avLst>
          </a:prstGeom>
          <a:solidFill>
            <a:srgbClr val="00B050"/>
          </a:solidFill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vert270" lIns="91436" tIns="45718" rIns="91436" bIns="45718" anchor="ctr"/>
          <a:lstStyle/>
          <a:p>
            <a:pPr algn="ctr" defTabSz="914099">
              <a:defRPr/>
            </a:pPr>
            <a:r>
              <a:rPr lang="en-US" sz="105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SCCM</a:t>
            </a:r>
          </a:p>
        </p:txBody>
      </p:sp>
      <p:sp>
        <p:nvSpPr>
          <p:cNvPr id="32" name="Rounded Rectangle 31"/>
          <p:cNvSpPr/>
          <p:nvPr/>
        </p:nvSpPr>
        <p:spPr bwMode="auto">
          <a:xfrm>
            <a:off x="266700" y="3043842"/>
            <a:ext cx="495300" cy="1001411"/>
          </a:xfrm>
          <a:prstGeom prst="roundRect">
            <a:avLst>
              <a:gd name="adj" fmla="val 9033"/>
            </a:avLst>
          </a:prstGeom>
          <a:solidFill>
            <a:srgbClr val="FFC000"/>
          </a:solidFill>
          <a:ln>
            <a:headEnd type="none" w="med" len="med"/>
            <a:tailEnd type="none" w="med" len="med"/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vert270" lIns="91436" tIns="45718" rIns="91436" bIns="45718" anchor="ctr"/>
          <a:lstStyle/>
          <a:p>
            <a:pPr algn="ctr" defTabSz="91409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Windows</a:t>
            </a:r>
          </a:p>
          <a:p>
            <a:pPr algn="ctr" defTabSz="91409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(Inbox)</a:t>
            </a:r>
          </a:p>
        </p:txBody>
      </p:sp>
      <p:sp>
        <p:nvSpPr>
          <p:cNvPr id="33" name="Rounded Rectangle 32"/>
          <p:cNvSpPr/>
          <p:nvPr/>
        </p:nvSpPr>
        <p:spPr bwMode="auto">
          <a:xfrm>
            <a:off x="152400" y="4229100"/>
            <a:ext cx="2286000" cy="1447800"/>
          </a:xfrm>
          <a:prstGeom prst="roundRect">
            <a:avLst>
              <a:gd name="adj" fmla="val 9033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anchor="ctr"/>
          <a:lstStyle/>
          <a:p>
            <a:pPr algn="ctr" defTabSz="91409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NAP Agent</a:t>
            </a:r>
          </a:p>
        </p:txBody>
      </p:sp>
      <p:sp>
        <p:nvSpPr>
          <p:cNvPr id="35" name="Rounded Rectangle 34"/>
          <p:cNvSpPr/>
          <p:nvPr/>
        </p:nvSpPr>
        <p:spPr bwMode="auto">
          <a:xfrm>
            <a:off x="152400" y="5753100"/>
            <a:ext cx="2324100" cy="952500"/>
          </a:xfrm>
          <a:prstGeom prst="roundRect">
            <a:avLst>
              <a:gd name="adj" fmla="val 9033"/>
            </a:avLst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91436" tIns="45718" rIns="91436" bIns="45718" anchor="ctr"/>
          <a:lstStyle/>
          <a:p>
            <a:pPr algn="ctr" defTabSz="91409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Enforcement Clients (EC)</a:t>
            </a:r>
          </a:p>
          <a:p>
            <a:pPr algn="ctr" defTabSz="914099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defTabSz="914099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" name="Rounded Rectangle 35"/>
          <p:cNvSpPr/>
          <p:nvPr/>
        </p:nvSpPr>
        <p:spPr bwMode="auto">
          <a:xfrm>
            <a:off x="952500" y="6013147"/>
            <a:ext cx="647700" cy="273353"/>
          </a:xfrm>
          <a:prstGeom prst="roundRect">
            <a:avLst>
              <a:gd name="adj" fmla="val 9033"/>
            </a:avLst>
          </a:prstGeom>
          <a:solidFill>
            <a:srgbClr val="FFC000"/>
          </a:solidFill>
          <a:ln>
            <a:headEnd type="none" w="med" len="med"/>
            <a:tailEnd type="none" w="med" len="med"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lIns="91436" tIns="45718" rIns="91436" bIns="45718" anchor="ctr"/>
          <a:lstStyle/>
          <a:p>
            <a:pPr algn="ctr" defTabSz="91409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IPsec</a:t>
            </a:r>
          </a:p>
        </p:txBody>
      </p:sp>
      <p:sp>
        <p:nvSpPr>
          <p:cNvPr id="37" name="Rounded Rectangle 36"/>
          <p:cNvSpPr/>
          <p:nvPr/>
        </p:nvSpPr>
        <p:spPr bwMode="auto">
          <a:xfrm>
            <a:off x="228600" y="6013147"/>
            <a:ext cx="647700" cy="273353"/>
          </a:xfrm>
          <a:prstGeom prst="roundRect">
            <a:avLst>
              <a:gd name="adj" fmla="val 9033"/>
            </a:avLst>
          </a:prstGeom>
          <a:solidFill>
            <a:srgbClr val="FFC000"/>
          </a:solidFill>
          <a:ln>
            <a:headEnd type="none" w="med" len="med"/>
            <a:tailEnd type="none" w="med" len="med"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lIns="91436" tIns="45718" rIns="91436" bIns="45718" anchor="ctr"/>
          <a:lstStyle/>
          <a:p>
            <a:pPr algn="ctr" defTabSz="91409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802.1x</a:t>
            </a:r>
          </a:p>
        </p:txBody>
      </p:sp>
      <p:sp>
        <p:nvSpPr>
          <p:cNvPr id="38" name="Rounded Rectangle 37"/>
          <p:cNvSpPr/>
          <p:nvPr/>
        </p:nvSpPr>
        <p:spPr bwMode="auto">
          <a:xfrm>
            <a:off x="952500" y="6317947"/>
            <a:ext cx="647700" cy="273353"/>
          </a:xfrm>
          <a:prstGeom prst="roundRect">
            <a:avLst>
              <a:gd name="adj" fmla="val 9033"/>
            </a:avLst>
          </a:prstGeom>
          <a:solidFill>
            <a:srgbClr val="FFC000"/>
          </a:solidFill>
          <a:ln>
            <a:headEnd type="none" w="med" len="med"/>
            <a:tailEnd type="none" w="med" len="med"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lIns="91436" tIns="45718" rIns="91436" bIns="45718" anchor="ctr"/>
          <a:lstStyle/>
          <a:p>
            <a:pPr algn="ctr" defTabSz="91409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DHCP</a:t>
            </a:r>
          </a:p>
        </p:txBody>
      </p:sp>
      <p:sp>
        <p:nvSpPr>
          <p:cNvPr id="39" name="Rounded Rectangle 38"/>
          <p:cNvSpPr/>
          <p:nvPr/>
        </p:nvSpPr>
        <p:spPr bwMode="auto">
          <a:xfrm>
            <a:off x="228600" y="6317947"/>
            <a:ext cx="647700" cy="273353"/>
          </a:xfrm>
          <a:prstGeom prst="roundRect">
            <a:avLst>
              <a:gd name="adj" fmla="val 9033"/>
            </a:avLst>
          </a:prstGeom>
          <a:solidFill>
            <a:srgbClr val="FFC000"/>
          </a:solidFill>
          <a:ln>
            <a:headEnd type="none" w="med" len="med"/>
            <a:tailEnd type="none" w="med" len="med"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lIns="91436" tIns="45718" rIns="91436" bIns="45718" anchor="ctr"/>
          <a:lstStyle/>
          <a:p>
            <a:pPr algn="ctr" defTabSz="91409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VPN</a:t>
            </a:r>
          </a:p>
        </p:txBody>
      </p:sp>
      <p:sp>
        <p:nvSpPr>
          <p:cNvPr id="41" name="Rounded Rectangle 40"/>
          <p:cNvSpPr/>
          <p:nvPr/>
        </p:nvSpPr>
        <p:spPr bwMode="auto">
          <a:xfrm>
            <a:off x="6400801" y="2057400"/>
            <a:ext cx="2640956" cy="4686300"/>
          </a:xfrm>
          <a:prstGeom prst="roundRect">
            <a:avLst>
              <a:gd name="adj" fmla="val 9033"/>
            </a:avLst>
          </a:prstGeom>
          <a:ln>
            <a:headEnd type="none" w="med" len="med"/>
            <a:tailEnd type="none" w="med" len="med"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91436" tIns="640080" rIns="91436" bIns="274320"/>
          <a:lstStyle/>
          <a:p>
            <a:pPr algn="ctr" defTabSz="914099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8" name="Rounded Rectangle 47"/>
          <p:cNvSpPr/>
          <p:nvPr/>
        </p:nvSpPr>
        <p:spPr bwMode="auto">
          <a:xfrm>
            <a:off x="6553200" y="4343400"/>
            <a:ext cx="2362200" cy="2247900"/>
          </a:xfrm>
          <a:prstGeom prst="roundRect">
            <a:avLst>
              <a:gd name="adj" fmla="val 9033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anchor="ctr"/>
          <a:lstStyle/>
          <a:p>
            <a:pPr algn="ctr" defTabSz="91409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Network Policy Server (NPS)</a:t>
            </a:r>
          </a:p>
        </p:txBody>
      </p:sp>
      <p:sp>
        <p:nvSpPr>
          <p:cNvPr id="50" name="Rectangle 49"/>
          <p:cNvSpPr>
            <a:spLocks noChangeArrowheads="1"/>
          </p:cNvSpPr>
          <p:nvPr/>
        </p:nvSpPr>
        <p:spPr bwMode="auto">
          <a:xfrm>
            <a:off x="3657600" y="6362700"/>
            <a:ext cx="381000" cy="2667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defTabSz="91409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802.1x</a:t>
            </a:r>
          </a:p>
          <a:p>
            <a:pPr defTabSz="91409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Switch</a:t>
            </a:r>
            <a:endParaRPr lang="en-US" sz="9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52" name="Rectangle 51"/>
          <p:cNvSpPr>
            <a:spLocks noChangeArrowheads="1"/>
          </p:cNvSpPr>
          <p:nvPr/>
        </p:nvSpPr>
        <p:spPr bwMode="auto">
          <a:xfrm>
            <a:off x="4533900" y="6019800"/>
            <a:ext cx="876300" cy="6858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defTabSz="91409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HRA</a:t>
            </a:r>
          </a:p>
          <a:p>
            <a:pPr defTabSz="91409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VPN </a:t>
            </a:r>
            <a:r>
              <a:rPr lang="en-US" sz="9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Srv</a:t>
            </a:r>
            <a:endParaRPr lang="en-US" sz="9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pPr defTabSz="91409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DHCP </a:t>
            </a:r>
            <a:r>
              <a:rPr lang="en-US" sz="9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srv</a:t>
            </a:r>
            <a:endParaRPr lang="en-US" sz="9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pPr defTabSz="91409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…</a:t>
            </a:r>
            <a:endParaRPr lang="en-US" sz="9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2568575" y="6210300"/>
            <a:ext cx="882650" cy="1588"/>
          </a:xfrm>
          <a:prstGeom prst="straightConnector1">
            <a:avLst/>
          </a:prstGeom>
          <a:ln w="38100" cmpd="sng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angle 59"/>
          <p:cNvSpPr>
            <a:spLocks noChangeArrowheads="1"/>
          </p:cNvSpPr>
          <p:nvPr/>
        </p:nvSpPr>
        <p:spPr bwMode="auto">
          <a:xfrm>
            <a:off x="7696200" y="142875"/>
            <a:ext cx="1752600" cy="3048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kern="0" dirty="0">
                <a:latin typeface="Segoe Semibold"/>
              </a:rPr>
              <a:t>Active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kern="0" dirty="0">
                <a:latin typeface="Segoe Semibold"/>
              </a:rPr>
              <a:t>Directory</a:t>
            </a:r>
          </a:p>
        </p:txBody>
      </p:sp>
      <p:grpSp>
        <p:nvGrpSpPr>
          <p:cNvPr id="1089" name="Group 16"/>
          <p:cNvGrpSpPr>
            <a:grpSpLocks/>
          </p:cNvGrpSpPr>
          <p:nvPr/>
        </p:nvGrpSpPr>
        <p:grpSpPr bwMode="auto">
          <a:xfrm>
            <a:off x="8191500" y="533400"/>
            <a:ext cx="762000" cy="609600"/>
            <a:chOff x="5372100" y="1828800"/>
            <a:chExt cx="762000" cy="609600"/>
          </a:xfrm>
        </p:grpSpPr>
        <p:sp>
          <p:nvSpPr>
            <p:cNvPr id="62" name="Rounded Rectangle 61"/>
            <p:cNvSpPr/>
            <p:nvPr/>
          </p:nvSpPr>
          <p:spPr bwMode="auto">
            <a:xfrm>
              <a:off x="5372100" y="1828800"/>
              <a:ext cx="762000" cy="609600"/>
            </a:xfrm>
            <a:prstGeom prst="roundRect">
              <a:avLst>
                <a:gd name="adj" fmla="val 9033"/>
              </a:avLst>
            </a:prstGeom>
            <a:solidFill>
              <a:srgbClr val="00B050"/>
            </a:solidFill>
            <a:ln>
              <a:headEnd type="none" w="med" len="med"/>
              <a:tailEnd type="none" w="med" len="med"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lIns="91436" tIns="45718" rIns="91436" bIns="45718" anchor="ctr"/>
            <a:lstStyle/>
            <a:p>
              <a:pPr algn="ctr" defTabSz="914099">
                <a:defRPr/>
              </a:pPr>
              <a:endPara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grpSp>
          <p:nvGrpSpPr>
            <p:cNvPr id="21" name="Group 29"/>
            <p:cNvGrpSpPr>
              <a:grpSpLocks/>
            </p:cNvGrpSpPr>
            <p:nvPr/>
          </p:nvGrpSpPr>
          <p:grpSpPr bwMode="auto">
            <a:xfrm>
              <a:off x="5524500" y="1885517"/>
              <a:ext cx="424756" cy="476683"/>
              <a:chOff x="436" y="1586"/>
              <a:chExt cx="401" cy="415"/>
            </a:xfrm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grpSpPr>
          <p:pic>
            <p:nvPicPr>
              <p:cNvPr id="64" name="Rectangle 316445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589" y="1635"/>
                <a:ext cx="248" cy="3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65" name="Rectangle 316446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436" y="1586"/>
                <a:ext cx="274" cy="4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cxnSp>
        <p:nvCxnSpPr>
          <p:cNvPr id="68" name="Straight Arrow Connector 67"/>
          <p:cNvCxnSpPr/>
          <p:nvPr/>
        </p:nvCxnSpPr>
        <p:spPr>
          <a:xfrm>
            <a:off x="5200650" y="6248400"/>
            <a:ext cx="1143000" cy="1588"/>
          </a:xfrm>
          <a:prstGeom prst="straightConnector1">
            <a:avLst/>
          </a:prstGeom>
          <a:ln w="38100" cmpd="sng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ctangle 68"/>
          <p:cNvSpPr>
            <a:spLocks noChangeArrowheads="1"/>
          </p:cNvSpPr>
          <p:nvPr/>
        </p:nvSpPr>
        <p:spPr bwMode="auto">
          <a:xfrm>
            <a:off x="5153025" y="5781675"/>
            <a:ext cx="1295400" cy="346075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kern="0" dirty="0">
                <a:latin typeface="+mj-lt"/>
              </a:rPr>
              <a:t>Network Access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kern="0" dirty="0">
                <a:latin typeface="+mj-lt"/>
              </a:rPr>
              <a:t>Control</a:t>
            </a:r>
            <a:r>
              <a:rPr lang="en-US" sz="1200" b="1" kern="0" dirty="0">
                <a:latin typeface="+mj-lt"/>
              </a:rPr>
              <a:t> </a:t>
            </a:r>
            <a:r>
              <a:rPr lang="en-US" sz="1200" b="1" kern="0" dirty="0">
                <a:latin typeface="+mj-lt"/>
              </a:rPr>
              <a:t>Protocol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kern="0" dirty="0">
                <a:latin typeface="+mj-lt"/>
              </a:rPr>
              <a:t>(RADIUS)</a:t>
            </a:r>
          </a:p>
        </p:txBody>
      </p:sp>
      <p:sp>
        <p:nvSpPr>
          <p:cNvPr id="1092" name="TextBox 69"/>
          <p:cNvSpPr txBox="1">
            <a:spLocks noChangeArrowheads="1"/>
          </p:cNvSpPr>
          <p:nvPr/>
        </p:nvSpPr>
        <p:spPr bwMode="auto">
          <a:xfrm>
            <a:off x="990600" y="2209800"/>
            <a:ext cx="12033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bg1"/>
                </a:solidFill>
                <a:latin typeface="Calibri" pitchFamily="34" charset="0"/>
              </a:rPr>
              <a:t>NAP Client</a:t>
            </a:r>
          </a:p>
        </p:txBody>
      </p:sp>
      <p:sp>
        <p:nvSpPr>
          <p:cNvPr id="1093" name="TextBox 70"/>
          <p:cNvSpPr txBox="1">
            <a:spLocks noChangeArrowheads="1"/>
          </p:cNvSpPr>
          <p:nvPr/>
        </p:nvSpPr>
        <p:spPr bwMode="auto">
          <a:xfrm>
            <a:off x="6553200" y="2133600"/>
            <a:ext cx="12652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bg1"/>
                </a:solidFill>
                <a:latin typeface="Calibri" pitchFamily="34" charset="0"/>
              </a:rPr>
              <a:t>NAP Server</a:t>
            </a:r>
          </a:p>
        </p:txBody>
      </p:sp>
      <p:cxnSp>
        <p:nvCxnSpPr>
          <p:cNvPr id="72" name="Straight Arrow Connector 71"/>
          <p:cNvCxnSpPr/>
          <p:nvPr/>
        </p:nvCxnSpPr>
        <p:spPr>
          <a:xfrm>
            <a:off x="2581275" y="3810000"/>
            <a:ext cx="3733800" cy="1588"/>
          </a:xfrm>
          <a:prstGeom prst="straightConnector1">
            <a:avLst/>
          </a:prstGeom>
          <a:ln w="38100" cmpd="sng">
            <a:solidFill>
              <a:schemeClr val="tx1"/>
            </a:solidFill>
            <a:prstDash val="sysDot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Rectangle 74"/>
          <p:cNvSpPr>
            <a:spLocks noChangeArrowheads="1"/>
          </p:cNvSpPr>
          <p:nvPr/>
        </p:nvSpPr>
        <p:spPr bwMode="auto">
          <a:xfrm>
            <a:off x="2952750" y="3463925"/>
            <a:ext cx="3048000" cy="346075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kern="0" dirty="0">
                <a:latin typeface="+mj-lt"/>
              </a:rPr>
              <a:t>NAP Compliance Check States</a:t>
            </a:r>
          </a:p>
        </p:txBody>
      </p:sp>
      <p:cxnSp>
        <p:nvCxnSpPr>
          <p:cNvPr id="76" name="Straight Arrow Connector 75"/>
          <p:cNvCxnSpPr/>
          <p:nvPr/>
        </p:nvCxnSpPr>
        <p:spPr>
          <a:xfrm>
            <a:off x="2708275" y="4953000"/>
            <a:ext cx="3463925" cy="1588"/>
          </a:xfrm>
          <a:prstGeom prst="straightConnector1">
            <a:avLst/>
          </a:prstGeom>
          <a:ln w="38100" cmpd="sng">
            <a:solidFill>
              <a:schemeClr val="tx1"/>
            </a:solidFill>
            <a:prstDash val="sysDot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Rectangle 76"/>
          <p:cNvSpPr>
            <a:spLocks noChangeArrowheads="1"/>
          </p:cNvSpPr>
          <p:nvPr/>
        </p:nvSpPr>
        <p:spPr bwMode="auto">
          <a:xfrm>
            <a:off x="2816225" y="4572000"/>
            <a:ext cx="3268663" cy="346075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kern="0" dirty="0">
                <a:latin typeface="+mj-lt"/>
              </a:rPr>
              <a:t>MS-SOH Protocol (Health Data Exchange)</a:t>
            </a:r>
          </a:p>
        </p:txBody>
      </p:sp>
      <p:sp>
        <p:nvSpPr>
          <p:cNvPr id="80" name="Rectangle 79"/>
          <p:cNvSpPr>
            <a:spLocks noChangeArrowheads="1"/>
          </p:cNvSpPr>
          <p:nvPr/>
        </p:nvSpPr>
        <p:spPr bwMode="auto">
          <a:xfrm>
            <a:off x="5695950" y="1463675"/>
            <a:ext cx="990600" cy="346075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kern="0" dirty="0">
                <a:latin typeface="+mj-lt"/>
              </a:rPr>
              <a:t>Configuration/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kern="0" dirty="0">
                <a:latin typeface="+mj-lt"/>
              </a:rPr>
              <a:t>Compliance</a:t>
            </a:r>
            <a:endParaRPr lang="en-US" sz="1600" b="1" kern="0" dirty="0">
              <a:latin typeface="+mj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kern="0" dirty="0">
                <a:latin typeface="+mj-lt"/>
              </a:rPr>
              <a:t>Validation</a:t>
            </a:r>
          </a:p>
        </p:txBody>
      </p:sp>
      <p:sp>
        <p:nvSpPr>
          <p:cNvPr id="81" name="Rectangle 80"/>
          <p:cNvSpPr>
            <a:spLocks noChangeArrowheads="1"/>
          </p:cNvSpPr>
          <p:nvPr/>
        </p:nvSpPr>
        <p:spPr bwMode="auto">
          <a:xfrm>
            <a:off x="8763000" y="1600200"/>
            <a:ext cx="990600" cy="346075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kern="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Semibold"/>
            </a:endParaRPr>
          </a:p>
        </p:txBody>
      </p:sp>
      <p:sp>
        <p:nvSpPr>
          <p:cNvPr id="92" name="Rectangle 91"/>
          <p:cNvSpPr>
            <a:spLocks noChangeArrowheads="1"/>
          </p:cNvSpPr>
          <p:nvPr/>
        </p:nvSpPr>
        <p:spPr bwMode="auto">
          <a:xfrm>
            <a:off x="7467600" y="1447800"/>
            <a:ext cx="990600" cy="346075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kern="0" dirty="0">
                <a:latin typeface="+mj-lt"/>
              </a:rPr>
              <a:t>User/Machine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kern="0" dirty="0">
                <a:latin typeface="+mj-lt"/>
              </a:rPr>
              <a:t>Authentication</a:t>
            </a:r>
          </a:p>
        </p:txBody>
      </p:sp>
      <p:sp>
        <p:nvSpPr>
          <p:cNvPr id="98" name="Rounded Rectangle 97"/>
          <p:cNvSpPr/>
          <p:nvPr/>
        </p:nvSpPr>
        <p:spPr bwMode="auto">
          <a:xfrm>
            <a:off x="1676400" y="6019800"/>
            <a:ext cx="647700" cy="273353"/>
          </a:xfrm>
          <a:prstGeom prst="roundRect">
            <a:avLst>
              <a:gd name="adj" fmla="val 9033"/>
            </a:avLst>
          </a:prstGeom>
          <a:solidFill>
            <a:srgbClr val="FFC000"/>
          </a:solidFill>
          <a:ln>
            <a:headEnd type="none" w="med" len="med"/>
            <a:tailEnd type="none" w="med" len="med"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lIns="91436" tIns="45718" rIns="91436" bIns="45718" anchor="ctr"/>
          <a:lstStyle/>
          <a:p>
            <a:pPr algn="ctr" defTabSz="91409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TSG</a:t>
            </a:r>
          </a:p>
        </p:txBody>
      </p:sp>
      <p:sp>
        <p:nvSpPr>
          <p:cNvPr id="103" name="Rounded Rectangle 102"/>
          <p:cNvSpPr/>
          <p:nvPr/>
        </p:nvSpPr>
        <p:spPr bwMode="auto">
          <a:xfrm>
            <a:off x="1981200" y="3048000"/>
            <a:ext cx="381000" cy="990599"/>
          </a:xfrm>
          <a:prstGeom prst="roundRect">
            <a:avLst>
              <a:gd name="adj" fmla="val 9033"/>
            </a:avLst>
          </a:prstGeom>
          <a:solidFill>
            <a:srgbClr val="00B050"/>
          </a:solidFill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vert270" lIns="91436" tIns="45718" rIns="91436" bIns="45718" anchor="ctr"/>
          <a:lstStyle/>
          <a:p>
            <a:pPr algn="ctr" defTabSz="914099">
              <a:defRPr/>
            </a:pPr>
            <a:r>
              <a:rPr lang="en-US" sz="105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Other</a:t>
            </a:r>
          </a:p>
        </p:txBody>
      </p:sp>
      <p:sp>
        <p:nvSpPr>
          <p:cNvPr id="117" name="Rounded Rectangle 116"/>
          <p:cNvSpPr/>
          <p:nvPr/>
        </p:nvSpPr>
        <p:spPr bwMode="auto">
          <a:xfrm>
            <a:off x="6553200" y="2743200"/>
            <a:ext cx="2324100" cy="1454453"/>
          </a:xfrm>
          <a:prstGeom prst="roundRect">
            <a:avLst>
              <a:gd name="adj" fmla="val 9033"/>
            </a:avLst>
          </a:prstGeom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91436" tIns="45718" rIns="91436" bIns="45718"/>
          <a:lstStyle/>
          <a:p>
            <a:pPr algn="ctr" defTabSz="91409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System Health Validators (SHV)</a:t>
            </a:r>
            <a:endParaRPr lang="en-US" sz="14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8" name="Rounded Rectangle 117"/>
          <p:cNvSpPr/>
          <p:nvPr/>
        </p:nvSpPr>
        <p:spPr bwMode="auto">
          <a:xfrm>
            <a:off x="7315200" y="3124200"/>
            <a:ext cx="381000" cy="990599"/>
          </a:xfrm>
          <a:prstGeom prst="roundRect">
            <a:avLst>
              <a:gd name="adj" fmla="val 9033"/>
            </a:avLst>
          </a:prstGeom>
          <a:solidFill>
            <a:srgbClr val="00B050"/>
          </a:solidFill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vert270" lIns="91436" tIns="45718" rIns="91436" bIns="45718" anchor="ctr"/>
          <a:lstStyle/>
          <a:p>
            <a:pPr algn="ctr" defTabSz="914099">
              <a:defRPr/>
            </a:pPr>
            <a:r>
              <a:rPr lang="en-US" sz="105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Forefront</a:t>
            </a:r>
          </a:p>
        </p:txBody>
      </p:sp>
      <p:sp>
        <p:nvSpPr>
          <p:cNvPr id="119" name="Rounded Rectangle 118"/>
          <p:cNvSpPr/>
          <p:nvPr/>
        </p:nvSpPr>
        <p:spPr bwMode="auto">
          <a:xfrm>
            <a:off x="7848600" y="3124200"/>
            <a:ext cx="381000" cy="990599"/>
          </a:xfrm>
          <a:prstGeom prst="roundRect">
            <a:avLst>
              <a:gd name="adj" fmla="val 9033"/>
            </a:avLst>
          </a:prstGeom>
          <a:solidFill>
            <a:srgbClr val="00B050"/>
          </a:solidFill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vert270" lIns="91436" tIns="45718" rIns="91436" bIns="45718" anchor="ctr"/>
          <a:lstStyle/>
          <a:p>
            <a:pPr algn="ctr" defTabSz="914099">
              <a:defRPr/>
            </a:pPr>
            <a:r>
              <a:rPr lang="en-US" sz="105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SCCM</a:t>
            </a:r>
          </a:p>
        </p:txBody>
      </p:sp>
      <p:sp>
        <p:nvSpPr>
          <p:cNvPr id="120" name="Rounded Rectangle 119"/>
          <p:cNvSpPr/>
          <p:nvPr/>
        </p:nvSpPr>
        <p:spPr bwMode="auto">
          <a:xfrm>
            <a:off x="6667500" y="3120042"/>
            <a:ext cx="495300" cy="1001411"/>
          </a:xfrm>
          <a:prstGeom prst="roundRect">
            <a:avLst>
              <a:gd name="adj" fmla="val 9033"/>
            </a:avLst>
          </a:prstGeom>
          <a:solidFill>
            <a:srgbClr val="FFC000"/>
          </a:solidFill>
          <a:ln>
            <a:headEnd type="none" w="med" len="med"/>
            <a:tailEnd type="none" w="med" len="med"/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vert270" lIns="91436" tIns="45718" rIns="91436" bIns="45718" anchor="ctr"/>
          <a:lstStyle/>
          <a:p>
            <a:pPr algn="ctr" defTabSz="91409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Windows</a:t>
            </a:r>
          </a:p>
          <a:p>
            <a:pPr algn="ctr" defTabSz="91409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(Inbox)</a:t>
            </a:r>
          </a:p>
        </p:txBody>
      </p:sp>
      <p:sp>
        <p:nvSpPr>
          <p:cNvPr id="121" name="Rounded Rectangle 120"/>
          <p:cNvSpPr/>
          <p:nvPr/>
        </p:nvSpPr>
        <p:spPr bwMode="auto">
          <a:xfrm>
            <a:off x="8382000" y="3124200"/>
            <a:ext cx="381000" cy="990599"/>
          </a:xfrm>
          <a:prstGeom prst="roundRect">
            <a:avLst>
              <a:gd name="adj" fmla="val 9033"/>
            </a:avLst>
          </a:prstGeom>
          <a:solidFill>
            <a:srgbClr val="00B050"/>
          </a:solidFill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vert270" lIns="91436" tIns="45718" rIns="91436" bIns="45718" anchor="ctr"/>
          <a:lstStyle/>
          <a:p>
            <a:pPr algn="ctr" defTabSz="914099">
              <a:defRPr/>
            </a:pPr>
            <a:r>
              <a:rPr lang="en-US" sz="105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Other</a:t>
            </a:r>
          </a:p>
        </p:txBody>
      </p:sp>
      <p:sp>
        <p:nvSpPr>
          <p:cNvPr id="131" name="Straight Connector 316455"/>
          <p:cNvSpPr>
            <a:spLocks noChangeShapeType="1"/>
          </p:cNvSpPr>
          <p:nvPr/>
        </p:nvSpPr>
        <p:spPr bwMode="auto">
          <a:xfrm flipH="1">
            <a:off x="8610600" y="1143000"/>
            <a:ext cx="9642" cy="91440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 type="arrow"/>
            <a:tailEnd type="arrow" w="med" len="med"/>
          </a:ln>
          <a:effectLst>
            <a:glow rad="63500">
              <a:srgbClr val="FDE399">
                <a:satMod val="175000"/>
                <a:alpha val="40000"/>
              </a:srgbClr>
            </a:glo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  <a:latin typeface="+mn-lt"/>
            </a:endParaRPr>
          </a:p>
        </p:txBody>
      </p:sp>
      <p:pic>
        <p:nvPicPr>
          <p:cNvPr id="42" name="Rectangle 259079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877175" y="1962150"/>
            <a:ext cx="762000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66" name="Rounded Rectangle 65"/>
          <p:cNvSpPr/>
          <p:nvPr/>
        </p:nvSpPr>
        <p:spPr bwMode="auto">
          <a:xfrm>
            <a:off x="1676400" y="6317947"/>
            <a:ext cx="647700" cy="273353"/>
          </a:xfrm>
          <a:prstGeom prst="roundRect">
            <a:avLst>
              <a:gd name="adj" fmla="val 9033"/>
            </a:avLst>
          </a:prstGeom>
          <a:solidFill>
            <a:srgbClr val="FFC000"/>
          </a:solidFill>
          <a:ln>
            <a:headEnd type="none" w="med" len="med"/>
            <a:tailEnd type="none" w="med" len="med"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lIns="91436" tIns="45718" rIns="91436" bIns="45718" anchor="ctr"/>
          <a:lstStyle/>
          <a:p>
            <a:pPr algn="ctr" defTabSz="91409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Others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ectangle 56"/>
          <p:cNvSpPr/>
          <p:nvPr/>
        </p:nvSpPr>
        <p:spPr>
          <a:xfrm>
            <a:off x="762000" y="2514600"/>
            <a:ext cx="3200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200" dirty="0"/>
              <a:t>SCCM SHA Collects “SCCM Policy Cookie” from SCCM Agent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200" dirty="0"/>
              <a:t>SCCM SHA Packages Cookie in SCCM SOH</a:t>
            </a:r>
            <a:endParaRPr lang="en-US" sz="1200" dirty="0"/>
          </a:p>
        </p:txBody>
      </p:sp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smtClean="0"/>
              <a:t>SCCM SHA – Health Evaluation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3BA6AF-0EFD-46BF-9298-11428FA0A5D7}" type="slidenum">
              <a:rPr lang="en-US"/>
              <a:pPr>
                <a:defRPr/>
              </a:pPr>
              <a:t>4</a:t>
            </a:fld>
            <a:endParaRPr lang="en-US"/>
          </a:p>
        </p:txBody>
      </p:sp>
      <p:pic>
        <p:nvPicPr>
          <p:cNvPr id="20485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62800" y="685800"/>
            <a:ext cx="1666875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24400" y="685800"/>
            <a:ext cx="1695450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1000" y="762000"/>
            <a:ext cx="1562100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9" name="Picture 9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124200" y="4114800"/>
            <a:ext cx="1141413" cy="2271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0" name="Picture 10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81000" y="4038600"/>
            <a:ext cx="1219200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57200" y="5486400"/>
            <a:ext cx="9810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1" name="Picture 11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172200" y="4343400"/>
            <a:ext cx="1143000" cy="146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781800" y="5695950"/>
            <a:ext cx="714375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9" name="Straight Arrow Connector 58"/>
          <p:cNvCxnSpPr/>
          <p:nvPr/>
        </p:nvCxnSpPr>
        <p:spPr>
          <a:xfrm flipV="1">
            <a:off x="1524000" y="5105400"/>
            <a:ext cx="1600200" cy="990600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>
            <a:off x="4038600" y="5029200"/>
            <a:ext cx="2438400" cy="1219200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 rot="5400000" flipH="1" flipV="1">
            <a:off x="6248400" y="2286000"/>
            <a:ext cx="1981200" cy="1676400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 flipV="1">
            <a:off x="3886200" y="2133600"/>
            <a:ext cx="3581400" cy="1752600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 rot="5400000" flipH="1" flipV="1">
            <a:off x="3733800" y="2438400"/>
            <a:ext cx="1524000" cy="1219200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 rot="10800000">
            <a:off x="1066800" y="2209800"/>
            <a:ext cx="2667000" cy="1600200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>
            <a:spLocks noChangeArrowheads="1"/>
          </p:cNvSpPr>
          <p:nvPr/>
        </p:nvSpPr>
        <p:spPr bwMode="auto">
          <a:xfrm rot="-1838043">
            <a:off x="1219200" y="4821238"/>
            <a:ext cx="3200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>
                <a:latin typeface="Calibri" pitchFamily="34" charset="0"/>
              </a:rPr>
              <a:t>Request Network Access  with SOH </a:t>
            </a:r>
            <a:br>
              <a:rPr lang="en-US" sz="1200">
                <a:latin typeface="Calibri" pitchFamily="34" charset="0"/>
              </a:rPr>
            </a:br>
            <a:r>
              <a:rPr lang="en-US" sz="1200">
                <a:latin typeface="Calibri" pitchFamily="34" charset="0"/>
              </a:rPr>
              <a:t>(including SCCM Policy Cookie)</a:t>
            </a:r>
          </a:p>
        </p:txBody>
      </p:sp>
      <p:sp>
        <p:nvSpPr>
          <p:cNvPr id="78" name="TextBox 77"/>
          <p:cNvSpPr txBox="1">
            <a:spLocks noChangeArrowheads="1"/>
          </p:cNvSpPr>
          <p:nvPr/>
        </p:nvSpPr>
        <p:spPr bwMode="auto">
          <a:xfrm rot="1619538">
            <a:off x="4079875" y="5349875"/>
            <a:ext cx="32004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>
                <a:latin typeface="Calibri" pitchFamily="34" charset="0"/>
              </a:rPr>
              <a:t>Request Access with SOH</a:t>
            </a:r>
            <a:br>
              <a:rPr lang="en-US" sz="1200">
                <a:latin typeface="Calibri" pitchFamily="34" charset="0"/>
              </a:rPr>
            </a:br>
            <a:r>
              <a:rPr lang="en-US" sz="1200">
                <a:latin typeface="Calibri" pitchFamily="34" charset="0"/>
              </a:rPr>
              <a:t>(including SCCM Policy Cookie)</a:t>
            </a:r>
          </a:p>
        </p:txBody>
      </p:sp>
      <p:sp>
        <p:nvSpPr>
          <p:cNvPr id="79" name="TextBox 78"/>
          <p:cNvSpPr txBox="1">
            <a:spLocks noChangeArrowheads="1"/>
          </p:cNvSpPr>
          <p:nvPr/>
        </p:nvSpPr>
        <p:spPr bwMode="auto">
          <a:xfrm rot="-2959440">
            <a:off x="6171407" y="2672556"/>
            <a:ext cx="3200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>
                <a:latin typeface="Calibri" pitchFamily="34" charset="0"/>
              </a:rPr>
              <a:t>Lookup machine and obtain </a:t>
            </a:r>
            <a:br>
              <a:rPr lang="en-US" sz="1200">
                <a:latin typeface="Calibri" pitchFamily="34" charset="0"/>
              </a:rPr>
            </a:br>
            <a:r>
              <a:rPr lang="en-US" sz="1200">
                <a:latin typeface="Calibri" pitchFamily="34" charset="0"/>
              </a:rPr>
              <a:t>AD-expected “SCCM Policy Cookie”</a:t>
            </a:r>
          </a:p>
        </p:txBody>
      </p:sp>
      <p:sp>
        <p:nvSpPr>
          <p:cNvPr id="70" name="Cloud Callout 69"/>
          <p:cNvSpPr/>
          <p:nvPr/>
        </p:nvSpPr>
        <p:spPr>
          <a:xfrm flipH="1">
            <a:off x="2514600" y="2438400"/>
            <a:ext cx="4191000" cy="2133600"/>
          </a:xfrm>
          <a:prstGeom prst="cloudCallout">
            <a:avLst>
              <a:gd name="adj1" fmla="val -36326"/>
              <a:gd name="adj2" fmla="val 5290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/>
              <a:t>Compare </a:t>
            </a:r>
            <a:r>
              <a:rPr lang="en-US" sz="1400" dirty="0"/>
              <a:t>Client-submitted</a:t>
            </a:r>
            <a:br>
              <a:rPr lang="en-US" sz="1400" dirty="0"/>
            </a:br>
            <a:r>
              <a:rPr lang="en-US" sz="1400" dirty="0"/>
              <a:t> </a:t>
            </a:r>
            <a:r>
              <a:rPr lang="en-US" sz="1400" dirty="0"/>
              <a:t>“SCCM Policy Cookie” </a:t>
            </a:r>
            <a:endParaRPr lang="en-US" sz="1400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/>
              <a:t>with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/>
              <a:t>AD-reported “SCCM </a:t>
            </a:r>
            <a:r>
              <a:rPr lang="en-US" sz="1400" dirty="0"/>
              <a:t>Policy Cookie”</a:t>
            </a:r>
          </a:p>
        </p:txBody>
      </p:sp>
      <p:sp>
        <p:nvSpPr>
          <p:cNvPr id="71" name="Rectangle 70"/>
          <p:cNvSpPr/>
          <p:nvPr/>
        </p:nvSpPr>
        <p:spPr>
          <a:xfrm>
            <a:off x="1981200" y="4038600"/>
            <a:ext cx="5334000" cy="22098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rgbClr val="FF0000"/>
                </a:solidFill>
              </a:rPr>
              <a:t>SCCM Policy Cookies  (Client and AD Reported)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rgbClr val="FF0000"/>
                </a:solidFill>
              </a:rPr>
              <a:t>DON’T MATCH. Therefore:</a:t>
            </a:r>
            <a:r>
              <a:rPr lang="en-US" b="1" dirty="0"/>
              <a:t> 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/>
              <a:t>Client </a:t>
            </a:r>
            <a:r>
              <a:rPr lang="en-US" b="1" dirty="0"/>
              <a:t>is </a:t>
            </a:r>
            <a:r>
              <a:rPr lang="en-US" b="1" dirty="0"/>
              <a:t>non-compliant.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/>
              <a:t>Client </a:t>
            </a:r>
            <a:r>
              <a:rPr lang="en-US" b="1" dirty="0"/>
              <a:t>access </a:t>
            </a:r>
            <a:r>
              <a:rPr lang="en-US" b="1" dirty="0"/>
              <a:t>may be restricted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/>
              <a:t>Client asked </a:t>
            </a:r>
            <a:r>
              <a:rPr lang="en-US" b="1" dirty="0"/>
              <a:t>to </a:t>
            </a:r>
            <a:r>
              <a:rPr lang="en-US" b="1" dirty="0"/>
              <a:t>remediate non-compliance</a:t>
            </a:r>
            <a:br>
              <a:rPr lang="en-US" b="1" dirty="0"/>
            </a:br>
            <a:r>
              <a:rPr lang="en-US" b="1" dirty="0"/>
              <a:t>(“Get Patched”)</a:t>
            </a:r>
            <a:endParaRPr lang="en-US" b="1" dirty="0"/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 rot="-1592113">
            <a:off x="4537075" y="2905125"/>
            <a:ext cx="283686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>
                <a:latin typeface="Calibri" pitchFamily="34" charset="0"/>
              </a:rPr>
              <a:t>1. Where is the SCCM Management Point?</a:t>
            </a: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 rot="-3005412">
            <a:off x="3508376" y="2566987"/>
            <a:ext cx="16430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>
                <a:latin typeface="Calibri" pitchFamily="34" charset="0"/>
              </a:rPr>
              <a:t>2. What SCCM Policy is </a:t>
            </a:r>
          </a:p>
          <a:p>
            <a:r>
              <a:rPr lang="en-US" sz="1200">
                <a:latin typeface="Calibri" pitchFamily="34" charset="0"/>
              </a:rPr>
              <a:t>assigned to client?</a:t>
            </a: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 rot="1801133">
            <a:off x="1120775" y="2841625"/>
            <a:ext cx="1990725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>
                <a:latin typeface="Calibri" pitchFamily="34" charset="0"/>
              </a:rPr>
              <a:t>3. Retrieve Patches/Software</a:t>
            </a:r>
          </a:p>
        </p:txBody>
      </p:sp>
      <p:sp>
        <p:nvSpPr>
          <p:cNvPr id="44" name="TextBox 43"/>
          <p:cNvSpPr txBox="1">
            <a:spLocks noChangeArrowheads="1"/>
          </p:cNvSpPr>
          <p:nvPr/>
        </p:nvSpPr>
        <p:spPr bwMode="auto">
          <a:xfrm>
            <a:off x="685800" y="4876800"/>
            <a:ext cx="1722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>
                <a:latin typeface="Calibri" pitchFamily="34" charset="0"/>
              </a:rPr>
              <a:t>4. Install Patches and/or </a:t>
            </a:r>
            <a:br>
              <a:rPr lang="en-US" sz="1200">
                <a:latin typeface="Calibri" pitchFamily="34" charset="0"/>
              </a:rPr>
            </a:br>
            <a:r>
              <a:rPr lang="en-US" sz="1200">
                <a:latin typeface="Calibri" pitchFamily="34" charset="0"/>
              </a:rPr>
              <a:t>Software Retrieved </a:t>
            </a:r>
          </a:p>
          <a:p>
            <a:r>
              <a:rPr lang="en-US" sz="1200">
                <a:latin typeface="Calibri" pitchFamily="34" charset="0"/>
              </a:rPr>
              <a:t>from SCCM DP.</a:t>
            </a:r>
          </a:p>
        </p:txBody>
      </p:sp>
      <p:sp>
        <p:nvSpPr>
          <p:cNvPr id="23" name="Curved Down Arrow 22"/>
          <p:cNvSpPr/>
          <p:nvPr/>
        </p:nvSpPr>
        <p:spPr>
          <a:xfrm rot="16200000" flipH="1">
            <a:off x="2133600" y="4876800"/>
            <a:ext cx="1828800" cy="91440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6705600" y="4114800"/>
            <a:ext cx="2133600" cy="20574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/>
              <a:t>NAP Remediation          Network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/>
              <a:t>[</a:t>
            </a:r>
            <a:r>
              <a:rPr lang="en-US" b="1" dirty="0"/>
              <a:t>Client Access </a:t>
            </a:r>
            <a:r>
              <a:rPr lang="en-US" b="1" dirty="0"/>
              <a:t>is Restricted]</a:t>
            </a:r>
            <a:endParaRPr lang="en-US" b="1" dirty="0"/>
          </a:p>
        </p:txBody>
      </p:sp>
      <p:sp>
        <p:nvSpPr>
          <p:cNvPr id="53" name="Cloud Callout 52"/>
          <p:cNvSpPr/>
          <p:nvPr/>
        </p:nvSpPr>
        <p:spPr>
          <a:xfrm flipH="1">
            <a:off x="2133600" y="4114800"/>
            <a:ext cx="4191000" cy="2133600"/>
          </a:xfrm>
          <a:prstGeom prst="cloudCallout">
            <a:avLst>
              <a:gd name="adj1" fmla="val -36326"/>
              <a:gd name="adj2" fmla="val 5290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/>
              <a:t>Compare </a:t>
            </a:r>
            <a:r>
              <a:rPr lang="en-US" sz="1400" dirty="0"/>
              <a:t>Client-submitted</a:t>
            </a:r>
            <a:br>
              <a:rPr lang="en-US" sz="1400" dirty="0"/>
            </a:br>
            <a:r>
              <a:rPr lang="en-US" sz="1400" dirty="0"/>
              <a:t> </a:t>
            </a:r>
            <a:r>
              <a:rPr lang="en-US" sz="1400" dirty="0"/>
              <a:t>“SCCM Policy Cookie” </a:t>
            </a:r>
            <a:endParaRPr lang="en-US" sz="1400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/>
              <a:t>with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/>
              <a:t>AD-reported “SCCM </a:t>
            </a:r>
            <a:r>
              <a:rPr lang="en-US" sz="1400" dirty="0"/>
              <a:t>Policy Cookie”</a:t>
            </a:r>
          </a:p>
        </p:txBody>
      </p:sp>
      <p:sp>
        <p:nvSpPr>
          <p:cNvPr id="54" name="Rectangle 53"/>
          <p:cNvSpPr/>
          <p:nvPr/>
        </p:nvSpPr>
        <p:spPr>
          <a:xfrm>
            <a:off x="1905000" y="4038600"/>
            <a:ext cx="5334000" cy="22098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rgbClr val="FF0000"/>
                </a:solidFill>
              </a:rPr>
              <a:t>SCCM Policy Cookies  (Client and AD Reported)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rgbClr val="FF0000"/>
                </a:solidFill>
              </a:rPr>
              <a:t>MATCH. Therefore:</a:t>
            </a:r>
            <a:r>
              <a:rPr lang="en-US" b="1" dirty="0"/>
              <a:t> 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/>
              <a:t>Client </a:t>
            </a:r>
            <a:r>
              <a:rPr lang="en-US" b="1" dirty="0"/>
              <a:t>is </a:t>
            </a:r>
            <a:r>
              <a:rPr lang="en-US" b="1" dirty="0"/>
              <a:t>compliant.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/>
              <a:t>Client is provided with FULL network access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b="1" dirty="0"/>
          </a:p>
        </p:txBody>
      </p:sp>
      <p:sp>
        <p:nvSpPr>
          <p:cNvPr id="55" name="Rounded Rectangle 54"/>
          <p:cNvSpPr/>
          <p:nvPr/>
        </p:nvSpPr>
        <p:spPr>
          <a:xfrm>
            <a:off x="457200" y="990600"/>
            <a:ext cx="2514600" cy="12954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/>
              <a:t>Client Requesting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/>
              <a:t>Network Access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/>
              <a:t>[Client Non-Compliant]</a:t>
            </a:r>
          </a:p>
        </p:txBody>
      </p:sp>
      <p:sp>
        <p:nvSpPr>
          <p:cNvPr id="56" name="Rounded Rectangle 55"/>
          <p:cNvSpPr/>
          <p:nvPr/>
        </p:nvSpPr>
        <p:spPr>
          <a:xfrm>
            <a:off x="457200" y="990600"/>
            <a:ext cx="2590800" cy="12954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/>
              <a:t>Client Requesting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/>
              <a:t>Network Access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/>
              <a:t>[Client </a:t>
            </a:r>
            <a:r>
              <a:rPr lang="en-US" b="1" u="sng" dirty="0"/>
              <a:t>Now</a:t>
            </a:r>
            <a:r>
              <a:rPr lang="en-US" b="1" dirty="0"/>
              <a:t> Compliant]</a:t>
            </a:r>
          </a:p>
        </p:txBody>
      </p:sp>
      <p:sp>
        <p:nvSpPr>
          <p:cNvPr id="41" name="Rectangle 40"/>
          <p:cNvSpPr/>
          <p:nvPr/>
        </p:nvSpPr>
        <p:spPr>
          <a:xfrm>
            <a:off x="457200" y="3352800"/>
            <a:ext cx="3200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200" dirty="0"/>
              <a:t>Client does scan to determine what’s missing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200" dirty="0"/>
              <a:t>Client finds its missing patch “X”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10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1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10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2.22222E-6 L 0.36667 -0.02222 " pathEditMode="relative" rAng="0" ptsTypes="AA">
                                      <p:cBhvr>
                                        <p:cTn id="122" dur="10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3" y="-11"/>
                                    </p:animMotion>
                                  </p:childTnLst>
                                </p:cTn>
                              </p:par>
                              <p:par>
                                <p:cTn id="12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2.22222E-6 L 0.37135 2.22222E-6 " pathEditMode="relative" rAng="0" ptsTypes="AA">
                                      <p:cBhvr>
                                        <p:cTn id="124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6" y="0"/>
                                    </p:animMotion>
                                  </p:childTnLst>
                                </p:cTn>
                              </p:par>
                              <p:par>
                                <p:cTn id="12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5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8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1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0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4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3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0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8" dur="10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1" dur="1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0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1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4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6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7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8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9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0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1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2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3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4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7135 2.22222E-6 L -0.00365 2.22222E-6 " pathEditMode="relative" rAng="0" ptsTypes="AA">
                                      <p:cBhvr>
                                        <p:cTn id="245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8" y="0"/>
                                    </p:animMotion>
                                  </p:childTnLst>
                                </p:cTn>
                              </p:par>
                              <p:par>
                                <p:cTn id="24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6667 -0.02222 L -3.33333E-6 -0.00278 " pathEditMode="relative" rAng="0" ptsTypes="AA">
                                      <p:cBhvr>
                                        <p:cTn id="247" dur="10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3" y="10"/>
                                    </p:animMotion>
                                  </p:childTnLst>
                                </p:cTn>
                              </p:par>
                              <p:par>
                                <p:cTn id="248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0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1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2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6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7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8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9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0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1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2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3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64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6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7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8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9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0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2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3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4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5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6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7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8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9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80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2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3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4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5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6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8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9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0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1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2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3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4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5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96" presetID="26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8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9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0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3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4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5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6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7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8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9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0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1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2" fill="hold">
                      <p:stCondLst>
                        <p:cond delay="indefinite"/>
                      </p:stCondLst>
                      <p:childTnLst>
                        <p:par>
                          <p:cTn id="313" fill="hold">
                            <p:stCondLst>
                              <p:cond delay="0"/>
                            </p:stCondLst>
                            <p:childTnLst>
                              <p:par>
                                <p:cTn id="314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6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9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0" fill="hold">
                      <p:stCondLst>
                        <p:cond delay="indefinite"/>
                      </p:stCondLst>
                      <p:childTnLst>
                        <p:par>
                          <p:cTn id="321" fill="hold">
                            <p:stCondLst>
                              <p:cond delay="0"/>
                            </p:stCondLst>
                            <p:childTnLst>
                              <p:par>
                                <p:cTn id="3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4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5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7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8" fill="hold">
                      <p:stCondLst>
                        <p:cond delay="indefinite"/>
                      </p:stCondLst>
                      <p:childTnLst>
                        <p:par>
                          <p:cTn id="329" fill="hold">
                            <p:stCondLst>
                              <p:cond delay="0"/>
                            </p:stCondLst>
                            <p:childTnLst>
                              <p:par>
                                <p:cTn id="3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2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3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5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6" fill="hold">
                      <p:stCondLst>
                        <p:cond delay="indefinite"/>
                      </p:stCondLst>
                      <p:childTnLst>
                        <p:par>
                          <p:cTn id="337" fill="hold">
                            <p:stCondLst>
                              <p:cond delay="0"/>
                            </p:stCondLst>
                            <p:childTnLst>
                              <p:par>
                                <p:cTn id="3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0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1" fill="hold">
                      <p:stCondLst>
                        <p:cond delay="indefinite"/>
                      </p:stCondLst>
                      <p:childTnLst>
                        <p:par>
                          <p:cTn id="342" fill="hold">
                            <p:stCondLst>
                              <p:cond delay="0"/>
                            </p:stCondLst>
                            <p:childTnLst>
                              <p:par>
                                <p:cTn id="3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5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 animBg="1"/>
      <p:bldP spid="57" grpId="1" animBg="1"/>
      <p:bldP spid="57" grpId="2" animBg="1"/>
      <p:bldP spid="62" grpId="0"/>
      <p:bldP spid="62" grpId="1"/>
      <p:bldP spid="62" grpId="2"/>
      <p:bldP spid="78" grpId="0"/>
      <p:bldP spid="78" grpId="1"/>
      <p:bldP spid="78" grpId="2"/>
      <p:bldP spid="79" grpId="0"/>
      <p:bldP spid="79" grpId="1"/>
      <p:bldP spid="79" grpId="2"/>
      <p:bldP spid="70" grpId="0" animBg="1"/>
      <p:bldP spid="70" grpId="1" animBg="1"/>
      <p:bldP spid="71" grpId="0" animBg="1"/>
      <p:bldP spid="71" grpId="1" animBg="1"/>
      <p:bldP spid="14" grpId="0"/>
      <p:bldP spid="14" grpId="1"/>
      <p:bldP spid="36" grpId="0"/>
      <p:bldP spid="36" grpId="1"/>
      <p:bldP spid="38" grpId="0"/>
      <p:bldP spid="38" grpId="1"/>
      <p:bldP spid="44" grpId="0"/>
      <p:bldP spid="44" grpId="1"/>
      <p:bldP spid="23" grpId="0" animBg="1"/>
      <p:bldP spid="23" grpId="1" animBg="1"/>
      <p:bldP spid="53" grpId="0" animBg="1"/>
      <p:bldP spid="54" grpId="0" animBg="1"/>
      <p:bldP spid="41" grpId="0" animBg="1"/>
      <p:bldP spid="41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smtClean="0"/>
              <a:t>Windows SHA – Health Evaluation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42C4AF-3F9B-4C6F-A871-2CC3A175B7B1}" type="slidenum">
              <a:rPr lang="en-US"/>
              <a:pPr>
                <a:defRPr/>
              </a:pPr>
              <a:t>5</a:t>
            </a:fld>
            <a:endParaRPr lang="en-US"/>
          </a:p>
        </p:txBody>
      </p:sp>
      <p:pic>
        <p:nvPicPr>
          <p:cNvPr id="21508" name="Picture 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57600" y="3200400"/>
            <a:ext cx="1141413" cy="2271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Straight Arrow Connector 8"/>
          <p:cNvCxnSpPr/>
          <p:nvPr/>
        </p:nvCxnSpPr>
        <p:spPr>
          <a:xfrm flipV="1">
            <a:off x="2057400" y="4191000"/>
            <a:ext cx="1600200" cy="990600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4572000" y="4114800"/>
            <a:ext cx="2438400" cy="1219200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>
            <a:spLocks noChangeArrowheads="1"/>
          </p:cNvSpPr>
          <p:nvPr/>
        </p:nvSpPr>
        <p:spPr bwMode="auto">
          <a:xfrm rot="-1838043">
            <a:off x="1752600" y="3906838"/>
            <a:ext cx="3200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>
                <a:latin typeface="Calibri" pitchFamily="34" charset="0"/>
              </a:rPr>
              <a:t>Request Network Access  with SOH </a:t>
            </a:r>
            <a:br>
              <a:rPr lang="en-US" sz="1200">
                <a:latin typeface="Calibri" pitchFamily="34" charset="0"/>
              </a:rPr>
            </a:br>
            <a:r>
              <a:rPr lang="en-US" sz="1200">
                <a:latin typeface="Calibri" pitchFamily="34" charset="0"/>
              </a:rPr>
              <a:t>(including WSHA Check States)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 rot="1619538">
            <a:off x="4613275" y="4435475"/>
            <a:ext cx="32004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>
                <a:latin typeface="Calibri" pitchFamily="34" charset="0"/>
              </a:rPr>
              <a:t>Request Access with SOH</a:t>
            </a:r>
            <a:br>
              <a:rPr lang="en-US" sz="1200">
                <a:latin typeface="Calibri" pitchFamily="34" charset="0"/>
              </a:rPr>
            </a:br>
            <a:r>
              <a:rPr lang="en-US" sz="1200">
                <a:latin typeface="Calibri" pitchFamily="34" charset="0"/>
              </a:rPr>
              <a:t>(including WSHA Check States)</a:t>
            </a:r>
          </a:p>
        </p:txBody>
      </p:sp>
      <p:pic>
        <p:nvPicPr>
          <p:cNvPr id="2151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8200" y="2971800"/>
            <a:ext cx="1371600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4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90600" y="4572000"/>
            <a:ext cx="9810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5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010400" y="2895600"/>
            <a:ext cx="1638300" cy="197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6" name="Picture 3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315200" y="4781550"/>
            <a:ext cx="714375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Cloud Callout 15"/>
          <p:cNvSpPr/>
          <p:nvPr/>
        </p:nvSpPr>
        <p:spPr>
          <a:xfrm flipH="1">
            <a:off x="2514600" y="914400"/>
            <a:ext cx="4191000" cy="2133600"/>
          </a:xfrm>
          <a:prstGeom prst="cloudCallout">
            <a:avLst>
              <a:gd name="adj1" fmla="val -57411"/>
              <a:gd name="adj2" fmla="val 6479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/>
              <a:t>WSHA Check States MATCH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/>
              <a:t>WSHV-Defined Check States?</a:t>
            </a:r>
            <a:endParaRPr lang="en-US" sz="1400" dirty="0"/>
          </a:p>
        </p:txBody>
      </p:sp>
      <p:sp>
        <p:nvSpPr>
          <p:cNvPr id="13" name="Rounded Rectangle 12"/>
          <p:cNvSpPr/>
          <p:nvPr/>
        </p:nvSpPr>
        <p:spPr>
          <a:xfrm>
            <a:off x="228600" y="1066800"/>
            <a:ext cx="2819400" cy="129540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/>
              <a:t>WSHA checks </a:t>
            </a:r>
            <a:r>
              <a:rPr lang="en-US" sz="1200" b="1" u="sng" dirty="0"/>
              <a:t>MATCH</a:t>
            </a:r>
            <a:r>
              <a:rPr lang="en-US" sz="1200" b="1" dirty="0"/>
              <a:t> </a:t>
            </a:r>
            <a:r>
              <a:rPr lang="en-US" sz="1200" dirty="0"/>
              <a:t>WSHV checks?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200" dirty="0"/>
              <a:t>Client given FULL ACCESS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5943600" y="1143000"/>
            <a:ext cx="2819400" cy="12192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/>
              <a:t>WSHA checks </a:t>
            </a:r>
            <a:r>
              <a:rPr lang="en-US" sz="1200" b="1" u="sng" dirty="0"/>
              <a:t>DO NOT MATCH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/>
              <a:t>WSHV Checks?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200" dirty="0"/>
              <a:t>Client given RESTRICTED ACCESS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200" dirty="0"/>
              <a:t>Client Remediates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200" dirty="0"/>
              <a:t>Tries Again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52400" y="5791200"/>
            <a:ext cx="3200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200" dirty="0"/>
              <a:t>WSHA Collects “Check States” from Windows Action Center (AV, Patch, Firewall)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200" dirty="0"/>
              <a:t>WSHA Packages Checks in WSHA SOH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2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3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5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7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9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6" grpId="0" animBg="1"/>
      <p:bldP spid="13" grpId="0" animBg="1"/>
      <p:bldP spid="1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QA</a:t>
            </a:r>
          </a:p>
        </p:txBody>
      </p:sp>
      <p:sp>
        <p:nvSpPr>
          <p:cNvPr id="2253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Appendix</a:t>
            </a: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C0C0C0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C0C0C0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</TotalTime>
  <Words>388</Words>
  <Application>Microsoft Office PowerPoint</Application>
  <PresentationFormat>On-screen Show (4:3)</PresentationFormat>
  <Paragraphs>135</Paragraphs>
  <Slides>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Design Template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Calibri</vt:lpstr>
      <vt:lpstr>Arial</vt:lpstr>
      <vt:lpstr>Segoe Semibold</vt:lpstr>
      <vt:lpstr>Office Theme</vt:lpstr>
      <vt:lpstr>Office Theme</vt:lpstr>
      <vt:lpstr>Visio</vt:lpstr>
      <vt:lpstr>NAP / PWG Discussion</vt:lpstr>
      <vt:lpstr>NAP Deployment Overview</vt:lpstr>
      <vt:lpstr>NAP Architecture</vt:lpstr>
      <vt:lpstr>SCCM SHA – Health Evaluation</vt:lpstr>
      <vt:lpstr>Windows SHA – Health Evaluation</vt:lpstr>
      <vt:lpstr>QA</vt:lpstr>
      <vt:lpstr>Appendix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NAP 802.1x SCCM Demonstration</dc:title>
  <dc:creator>Anthony Leibovitz</dc:creator>
  <cp:lastModifiedBy>Jerry Thrasher</cp:lastModifiedBy>
  <cp:revision>9</cp:revision>
  <dcterms:created xsi:type="dcterms:W3CDTF">2009-07-27T19:12:11Z</dcterms:created>
  <dcterms:modified xsi:type="dcterms:W3CDTF">2009-08-17T21:43:32Z</dcterms:modified>
</cp:coreProperties>
</file>