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60" r:id="rId5"/>
    <p:sldId id="261" r:id="rId6"/>
    <p:sldId id="258" r:id="rId7"/>
    <p:sldId id="259" r:id="rId8"/>
    <p:sldId id="262" r:id="rId9"/>
    <p:sldId id="265" r:id="rId10"/>
  </p:sldIdLst>
  <p:sldSz cx="10160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28"/>
    <p:restoredTop sz="96652" autoAdjust="0"/>
  </p:normalViewPr>
  <p:slideViewPr>
    <p:cSldViewPr snapToGrid="0" snapToObjects="1">
      <p:cViewPr varScale="1">
        <p:scale>
          <a:sx n="148" d="100"/>
          <a:sy n="148" d="100"/>
        </p:scale>
        <p:origin x="720" y="176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8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26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6F4BB-6083-2066-AF84-F5701F16D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F9D5B4-CEC0-69F1-A0D3-83EB078B30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E314C8-8A3A-AC63-2A60-1B4368BE7D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3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38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3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65667" y="2137835"/>
            <a:ext cx="5569153" cy="512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rPr sz="3333"/>
              <a:t>The Printer Working Group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2656418"/>
            <a:ext cx="9144000" cy="10583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 hasCustomPrompt="1"/>
          </p:nvPr>
        </p:nvSpPr>
        <p:spPr>
          <a:xfrm>
            <a:off x="508000" y="3996267"/>
            <a:ext cx="9144000" cy="140123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SzTx/>
              <a:buNone/>
              <a:defRPr sz="1800"/>
            </a:lvl1pPr>
            <a:lvl2pPr marL="0" indent="0">
              <a:buSzTx/>
              <a:buNone/>
              <a:defRPr sz="1800"/>
            </a:lvl2pPr>
            <a:lvl3pPr marL="0" indent="0">
              <a:buSzTx/>
              <a:buNone/>
              <a:defRPr sz="1800"/>
            </a:lvl3pPr>
            <a:lvl4pPr marL="0" indent="0">
              <a:buSzTx/>
              <a:buNone/>
              <a:defRPr sz="1800"/>
            </a:lvl4pPr>
            <a:lvl5pPr marL="0" indent="0">
              <a:buSzTx/>
              <a:buNone/>
              <a:defRPr sz="1800"/>
            </a:lvl5pPr>
          </a:lstStyle>
          <a:p>
            <a:r>
              <a:rPr lang="en-US"/>
              <a:t>Author1, </a:t>
            </a:r>
            <a:r>
              <a:rPr lang="en-US" dirty="0"/>
              <a:t>Affiliation</a:t>
            </a:r>
            <a:endParaRPr dirty="0"/>
          </a:p>
          <a:p>
            <a:pPr lvl="1"/>
            <a:r>
              <a:rPr lang="en-US" dirty="0"/>
              <a:t>Author2, Affiliation</a:t>
            </a:r>
            <a:endParaRPr dirty="0"/>
          </a:p>
          <a:p>
            <a:pPr lvl="2"/>
            <a:r>
              <a:rPr lang="en-US" dirty="0"/>
              <a:t>Date</a:t>
            </a:r>
            <a:endParaRPr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980CBF-79B9-B3A3-FB47-870C56C31910}"/>
              </a:ext>
            </a:extLst>
          </p:cNvPr>
          <p:cNvGrpSpPr/>
          <p:nvPr userDrawn="1"/>
        </p:nvGrpSpPr>
        <p:grpSpPr>
          <a:xfrm>
            <a:off x="465667" y="294988"/>
            <a:ext cx="1840494" cy="1837161"/>
            <a:chOff x="457200" y="368545"/>
            <a:chExt cx="1840494" cy="1837161"/>
          </a:xfrm>
        </p:grpSpPr>
        <p:pic>
          <p:nvPicPr>
            <p:cNvPr id="9" name="pwg-transparency.png">
              <a:extLst>
                <a:ext uri="{FF2B5EF4-FFF2-40B4-BE49-F238E27FC236}">
                  <a16:creationId xmlns:a16="http://schemas.microsoft.com/office/drawing/2014/main" id="{029DA0FF-97E6-2A1A-750F-D4E4B7A93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7200" y="368545"/>
              <a:ext cx="1586365" cy="1723850"/>
            </a:xfrm>
            <a:prstGeom prst="rect">
              <a:avLst/>
            </a:prstGeom>
          </p:spPr>
        </p:pic>
        <p:sp>
          <p:nvSpPr>
            <p:cNvPr id="10" name="Shape 20">
              <a:extLst>
                <a:ext uri="{FF2B5EF4-FFF2-40B4-BE49-F238E27FC236}">
                  <a16:creationId xmlns:a16="http://schemas.microsoft.com/office/drawing/2014/main" id="{6BBBDCAA-D9BC-3B08-090D-6DB6CA32669B}"/>
                </a:ext>
              </a:extLst>
            </p:cNvPr>
            <p:cNvSpPr/>
            <p:nvPr/>
          </p:nvSpPr>
          <p:spPr>
            <a:xfrm>
              <a:off x="2043565" y="1979084"/>
              <a:ext cx="254129" cy="2266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>
                <a:defRPr sz="1100"/>
              </a:lvl1pPr>
            </a:lstStyle>
            <a:p>
              <a:r>
                <a:rPr sz="917" dirty="0"/>
                <a:t>®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2222"/>
            </a:lvl1pPr>
            <a:lvl3pPr>
              <a:defRPr sz="1778"/>
            </a:lvl3pPr>
            <a:lvl5pPr>
              <a:defRPr sz="1333"/>
            </a:lvl5pPr>
          </a:lstStyle>
          <a:p>
            <a:r>
              <a:rPr lang="en-US" dirty="0"/>
              <a:t>Body Level One</a:t>
            </a:r>
          </a:p>
          <a:p>
            <a:pPr lvl="1"/>
            <a:r>
              <a:rPr lang="en-US" dirty="0"/>
              <a:t>Body Level Two</a:t>
            </a:r>
          </a:p>
          <a:p>
            <a:pPr lvl="2"/>
            <a:r>
              <a:rPr lang="en-US" dirty="0"/>
              <a:t>Body Level Three</a:t>
            </a:r>
          </a:p>
          <a:p>
            <a:pPr lvl="3"/>
            <a:r>
              <a:rPr lang="en-US" dirty="0"/>
              <a:t>Body Level Four</a:t>
            </a:r>
          </a:p>
          <a:p>
            <a:pPr lvl="4"/>
            <a:r>
              <a:rPr lang="en-US" dirty="0"/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946" y="5524500"/>
            <a:ext cx="642054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833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5524500"/>
            <a:ext cx="10160000" cy="1905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10160000" cy="952500"/>
          </a:xfrm>
          <a:prstGeom prst="rect">
            <a:avLst/>
          </a:prstGeom>
          <a:solidFill>
            <a:srgbClr val="5D6FB7"/>
          </a:solidFill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08000" y="1143001"/>
            <a:ext cx="9144000" cy="4275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508000" y="38364"/>
            <a:ext cx="8410222" cy="846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41111" y="5544381"/>
            <a:ext cx="9496778" cy="14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26" dirty="0"/>
              <a:t>Copyright © </a:t>
            </a:r>
            <a:r>
              <a:rPr lang="en-US" sz="926" dirty="0"/>
              <a:t>2024 The Printer Working Group</a:t>
            </a:r>
            <a:r>
              <a:rPr sz="926" dirty="0"/>
              <a:t>. All rights reserved. The IPP Everywhere and PWG logos are registered trademarks of the IEEE-ISTO.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1A0CF4-CF6B-CDAD-7C78-51B39D2AF287}"/>
              </a:ext>
            </a:extLst>
          </p:cNvPr>
          <p:cNvGrpSpPr/>
          <p:nvPr userDrawn="1"/>
        </p:nvGrpSpPr>
        <p:grpSpPr>
          <a:xfrm>
            <a:off x="9155479" y="105833"/>
            <a:ext cx="767263" cy="740833"/>
            <a:chOff x="8237460" y="105833"/>
            <a:chExt cx="767263" cy="740833"/>
          </a:xfrm>
        </p:grpSpPr>
        <p:pic>
          <p:nvPicPr>
            <p:cNvPr id="5" name="pwg-4dark-bkgrnd-transparency.png">
              <a:extLst>
                <a:ext uri="{FF2B5EF4-FFF2-40B4-BE49-F238E27FC236}">
                  <a16:creationId xmlns:a16="http://schemas.microsoft.com/office/drawing/2014/main" id="{A43B0F66-6107-6188-629F-7E6CFBF11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37460" y="105833"/>
              <a:ext cx="709083" cy="740833"/>
            </a:xfrm>
            <a:prstGeom prst="rect">
              <a:avLst/>
            </a:prstGeom>
          </p:spPr>
        </p:pic>
        <p:sp>
          <p:nvSpPr>
            <p:cNvPr id="9" name="Shape 6">
              <a:extLst>
                <a:ext uri="{FF2B5EF4-FFF2-40B4-BE49-F238E27FC236}">
                  <a16:creationId xmlns:a16="http://schemas.microsoft.com/office/drawing/2014/main" id="{4DDDDEC7-51B7-DA0D-B669-E02DD1D9D25C}"/>
                </a:ext>
              </a:extLst>
            </p:cNvPr>
            <p:cNvSpPr/>
            <p:nvPr/>
          </p:nvSpPr>
          <p:spPr>
            <a:xfrm>
              <a:off x="8756044" y="675419"/>
              <a:ext cx="248679" cy="16243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 marL="57799" marR="57799" defTabSz="1295400">
                <a:defRPr sz="600"/>
              </a:lvl1pPr>
            </a:lstStyle>
            <a:p>
              <a:r>
                <a:rPr sz="500"/>
                <a:t>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37627" marR="37627" indent="0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37627" marR="37627" indent="21165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37627" marR="37627" indent="423312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37627" marR="37627" indent="634968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37627" marR="37627" indent="846625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37627" marR="37627" indent="1058281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37627" marR="37627" indent="126993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37627" marR="37627" indent="1481593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37627" marR="37627" indent="1693249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55112" marR="37627" indent="-317485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784302" marR="37627" indent="-32336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142942" marR="37627" indent="-258691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640166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1165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23312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34968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846625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058281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26993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481593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693249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candidates/cs-ippppx20-20230131-5100.3.pdf" TargetMode="External"/><Relationship Id="rId2" Type="http://schemas.openxmlformats.org/officeDocument/2006/relationships/hyperlink" Target="https://ftp.pwg.org/pub/pwg/candidates/cs-ippfinishings30-20220527-5100.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tp.pwg.org/pub/pwg/candidates/cs-ippnodriver20-20230301-5100.13.pdf" TargetMode="External"/><Relationship Id="rId5" Type="http://schemas.openxmlformats.org/officeDocument/2006/relationships/hyperlink" Target="https://ftp.pwg.org/pub/pwg/candidates/cs-ippepx20-20240315-5100.11.pdf" TargetMode="External"/><Relationship Id="rId4" Type="http://schemas.openxmlformats.org/officeDocument/2006/relationships/hyperlink" Target="https://ftp.pwg.org/pub/pwg/candidates/cs-ippjobext21-20230210-5100.7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ftp.pwg.org/pub/pwg/candidates/cs-ippig20-20150821-5100.19.pdf" TargetMode="External"/><Relationship Id="rId3" Type="http://schemas.openxmlformats.org/officeDocument/2006/relationships/hyperlink" Target="https://ftp.pwg.org/pub/pwg/candidates/cs-ippfinishings30-20220527-5100.1.pdf" TargetMode="External"/><Relationship Id="rId7" Type="http://schemas.openxmlformats.org/officeDocument/2006/relationships/hyperlink" Target="https://ftp.pwg.org/pub/pwg/candidates/cs-ippnodriver20-20230301-5100.13.pdf" TargetMode="External"/><Relationship Id="rId12" Type="http://schemas.openxmlformats.org/officeDocument/2006/relationships/hyperlink" Target="http://ftp.pwg.org/pub/pwg/general/presentations/PWG-2018-IPP-Overview-20180726.pdf" TargetMode="External"/><Relationship Id="rId2" Type="http://schemas.openxmlformats.org/officeDocument/2006/relationships/hyperlink" Target="https://www.rfc-editor.org/rfc/rfc801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tp.pwg.org/pub/pwg/candidates/cs-ippepx20-20240315-5100.11.pdf" TargetMode="External"/><Relationship Id="rId11" Type="http://schemas.openxmlformats.org/officeDocument/2006/relationships/hyperlink" Target="http://ftp.pwg.org/pub/pwg/general/presentations/PWG-2021-State-of-the-Union-20211028.pdf" TargetMode="External"/><Relationship Id="rId5" Type="http://schemas.openxmlformats.org/officeDocument/2006/relationships/hyperlink" Target="https://ftp.pwg.org/pub/pwg/candidates/cs-ippjobext21-20230210-5100.7.pdf" TargetMode="External"/><Relationship Id="rId10" Type="http://schemas.openxmlformats.org/officeDocument/2006/relationships/hyperlink" Target="http://ftp.pwg.org/pub/pwg/general/presentations/PWG-2022-State-of-the-Union-20221005.pdf" TargetMode="External"/><Relationship Id="rId4" Type="http://schemas.openxmlformats.org/officeDocument/2006/relationships/hyperlink" Target="https://ftp.pwg.org/pub/pwg/candidates/cs-ippppx20-20230131-5100.3.pdf" TargetMode="External"/><Relationship Id="rId9" Type="http://schemas.openxmlformats.org/officeDocument/2006/relationships/hyperlink" Target="http://ftp.pwg.org/pub/pwg/general/presentations/PWG%20-%20Significant%20Recent%20Updates%20to%20IPP%202023-11-08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wg.org/ipp/ipp-registrations.x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56444" rIns="56444" bIns="56444" anchor="b"/>
          <a:lstStyle/>
          <a:p>
            <a:r>
              <a:rPr lang="en-US" dirty="0"/>
              <a:t>IPP Recent Features and Enhancements - 2024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Smith Kennedy (HP Inc.) – </a:t>
            </a:r>
            <a:r>
              <a:rPr lang="en-US"/>
              <a:t>PWG Vice Chair</a:t>
            </a:r>
            <a:endParaRPr lang="en-US" dirty="0"/>
          </a:p>
          <a:p>
            <a:r>
              <a:rPr lang="en-US" dirty="0"/>
              <a:t>2024-11-14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BFDE7-E6E3-4194-9D97-D43EB810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IPP Recent Features 2022 –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3C4A5-5E8D-1297-4037-F4C7A90886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7627" indent="0">
              <a:buNone/>
            </a:pPr>
            <a:r>
              <a:rPr lang="en-US" dirty="0"/>
              <a:t>PWG has completed updates to many important IPP specifications in the last 3 years</a:t>
            </a:r>
          </a:p>
          <a:p>
            <a:pPr lvl="1"/>
            <a:r>
              <a:rPr lang="en-US" dirty="0">
                <a:hlinkClick r:id="rId2"/>
              </a:rPr>
              <a:t>PWG 5100.1-2022: IPP Finishings 3.0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PWG 5100.3-2023: IPP Production Printing Extensions v2.0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PWG 5100.7-2023: IPP Job Extensions v2.1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PWG 5100.11-2024: IPP Enterprise Printing Extensions v2.0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PWG 5100.13-2023: IPP Driver Replacement Extensions v2.0</a:t>
            </a:r>
            <a:endParaRPr lang="en-US" dirty="0"/>
          </a:p>
          <a:p>
            <a:endParaRPr lang="en-US" dirty="0"/>
          </a:p>
          <a:p>
            <a:pPr marL="37627" indent="0">
              <a:buNone/>
            </a:pPr>
            <a:r>
              <a:rPr lang="en-US" dirty="0"/>
              <a:t>Updates include both new features and redesigns to features that were previously supported</a:t>
            </a:r>
          </a:p>
          <a:p>
            <a:pPr marL="37627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E192B-7B3D-3657-7E76-90632DF96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216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/>
              <a:t>Extended Print Quality Options (PWG 5100.13)</a:t>
            </a:r>
          </a:p>
          <a:p>
            <a:pPr lvl="1"/>
            <a:r>
              <a:rPr lang="en-US" dirty="0"/>
              <a:t>"print-quality" now extensible beyond 'draft' / 'normal' / 'high'</a:t>
            </a:r>
          </a:p>
          <a:p>
            <a:pPr lvl="1"/>
            <a:r>
              <a:rPr lang="en-US" dirty="0"/>
              <a:t>Specialized type of Preset (group of attribute settings applied atomically)</a:t>
            </a:r>
          </a:p>
          <a:p>
            <a:pPr lvl="1"/>
            <a:r>
              <a:rPr lang="en-US" dirty="0"/>
              <a:t>Uses new "preset-category" extension to "job-presets-supported"</a:t>
            </a:r>
          </a:p>
          <a:p>
            <a:endParaRPr lang="en-US" dirty="0"/>
          </a:p>
          <a:p>
            <a:r>
              <a:rPr lang="en-US" dirty="0"/>
              <a:t>Custom Color Modes (PWG 5100.13)</a:t>
            </a:r>
          </a:p>
          <a:p>
            <a:pPr lvl="1"/>
            <a:r>
              <a:rPr lang="en-US" dirty="0"/>
              <a:t>"print-color-mode" extended to support Printer-applied Job color transformations</a:t>
            </a:r>
          </a:p>
          <a:p>
            <a:pPr lvl="1"/>
            <a:r>
              <a:rPr lang="en-US" dirty="0"/>
              <a:t>"print-color-mode-icc-profiles" to support client-side previews</a:t>
            </a:r>
          </a:p>
          <a:p>
            <a:endParaRPr lang="en-US" dirty="0"/>
          </a:p>
          <a:p>
            <a:r>
              <a:rPr lang="en-US" dirty="0"/>
              <a:t>Job Accounting Source Host and Application Metadata Enhancements (PWG 5100.7)</a:t>
            </a:r>
          </a:p>
          <a:p>
            <a:pPr lvl="1"/>
            <a:r>
              <a:rPr lang="en-US" dirty="0"/>
              <a:t>Enables reporting of client system and software modules upstream of job submission</a:t>
            </a:r>
          </a:p>
          <a:p>
            <a:pPr lvl="1"/>
            <a:r>
              <a:rPr lang="en-US" dirty="0"/>
              <a:t>"client-info" replaces the now-deprecated "document-format-details"</a:t>
            </a:r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General Printing – New Features (1 of 2)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88F04-1E59-E8B8-7F14-9B39C177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General Printing – New Features (2 of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187F9-6AD0-00ED-7663-1B3934B06F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"Overprint" printing (PWG 5100.13)</a:t>
            </a:r>
          </a:p>
          <a:p>
            <a:pPr lvl="1"/>
            <a:r>
              <a:rPr lang="en-US" dirty="0"/>
              <a:t>"media-overprint" enables intent to print beyond the edges of the physical media</a:t>
            </a:r>
          </a:p>
          <a:p>
            <a:endParaRPr lang="en-US" dirty="0"/>
          </a:p>
          <a:p>
            <a:r>
              <a:rPr lang="en-US" dirty="0"/>
              <a:t>Message Catalog Extensions for Tool Tips and Help URLs  (PWG 5100.13)</a:t>
            </a:r>
          </a:p>
          <a:p>
            <a:pPr lvl="1"/>
            <a:r>
              <a:rPr lang="en-US" dirty="0"/>
              <a:t>"_tooltip" and "_</a:t>
            </a:r>
            <a:r>
              <a:rPr lang="en-US" dirty="0" err="1"/>
              <a:t>helpurl</a:t>
            </a:r>
            <a:r>
              <a:rPr lang="en-US" dirty="0"/>
              <a:t>" suffix definitions added to create association between a label, a short help statement, and a URL for more information </a:t>
            </a:r>
          </a:p>
          <a:p>
            <a:endParaRPr lang="en-US" dirty="0"/>
          </a:p>
          <a:p>
            <a:r>
              <a:rPr lang="en-US" dirty="0"/>
              <a:t>Print Processing Attribute Grouping and Identification</a:t>
            </a:r>
          </a:p>
          <a:p>
            <a:pPr lvl="1"/>
            <a:r>
              <a:rPr lang="en-US" dirty="0"/>
              <a:t>"print-processing-attributes-supported" lists attributes (standard and third party) that relate to "processing"</a:t>
            </a:r>
          </a:p>
          <a:p>
            <a:pPr lvl="1"/>
            <a:r>
              <a:rPr lang="en-US" dirty="0"/>
              <a:t>Enables a Client to present vendor-unique attributes relating to Job processing in a way that allows some Client control over context</a:t>
            </a:r>
          </a:p>
          <a:p>
            <a:pPr marL="37627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C8FB8-3AF2-C8AB-279A-7E96C433C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7745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ECFE6-BDBB-72FD-BAB5-26D0FA8F3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A2E6E-6674-9D3F-0875-8329F56A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Printing – New Features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DCA64-133C-4123-8D8E-49F5910444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Custom Color Modes (PWG 5100.13)</a:t>
            </a:r>
          </a:p>
          <a:p>
            <a:pPr lvl="1"/>
            <a:r>
              <a:rPr lang="en-US" dirty="0"/>
              <a:t>Discussed earlier</a:t>
            </a:r>
          </a:p>
          <a:p>
            <a:endParaRPr lang="en-US" dirty="0"/>
          </a:p>
          <a:p>
            <a:r>
              <a:rPr lang="en-US" dirty="0"/>
              <a:t>Additional Finishing Enhancements (PWG 5100.1)</a:t>
            </a:r>
          </a:p>
          <a:p>
            <a:pPr lvl="1"/>
            <a:r>
              <a:rPr lang="en-US" dirty="0"/>
              <a:t>Supports better client-side previews of Printer layout limits</a:t>
            </a:r>
          </a:p>
          <a:p>
            <a:endParaRPr lang="en-US" dirty="0"/>
          </a:p>
          <a:p>
            <a:r>
              <a:rPr lang="en-US" dirty="0"/>
              <a:t>Printer Booklet layout (PWG 5100.3)</a:t>
            </a:r>
          </a:p>
          <a:p>
            <a:pPr lvl="1"/>
            <a:r>
              <a:rPr lang="en-US" dirty="0"/>
              <a:t>New "imposition-template" for performing booklet layout (2-up / 2-sided printing / page reordering) in the Printer</a:t>
            </a:r>
          </a:p>
          <a:p>
            <a:endParaRPr lang="en-US" dirty="0"/>
          </a:p>
          <a:p>
            <a:r>
              <a:rPr lang="en-US" dirty="0"/>
              <a:t>Job Print Policy (PWG 5100.11)</a:t>
            </a:r>
          </a:p>
          <a:p>
            <a:pPr lvl="1"/>
            <a:r>
              <a:rPr lang="en-US" dirty="0"/>
              <a:t>Get-User-Printer-Attributes operation is an "authenticated Get-Printer-Attributes" providing results limited to those available for use by the Authenticated User</a:t>
            </a:r>
          </a:p>
          <a:p>
            <a:pPr lvl="1"/>
            <a:r>
              <a:rPr lang="en-US" dirty="0"/>
              <a:t>Provides a better user experience than Job rejection or incorrect rendering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1741-1672-FFE4-46EA-C346CE3D9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7413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5F6A2-7090-E23A-1420-4F7B4584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Printing – Redesigned Features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2ACF6-FF52-57A7-87C2-6DC6EFBE9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143001"/>
            <a:ext cx="7704347" cy="4275667"/>
          </a:xfrm>
        </p:spPr>
        <p:txBody>
          <a:bodyPr>
            <a:normAutofit/>
          </a:bodyPr>
          <a:lstStyle/>
          <a:p>
            <a:r>
              <a:rPr lang="en-US" dirty="0"/>
              <a:t>Job Storage (PWG 5100.11)</a:t>
            </a:r>
          </a:p>
          <a:p>
            <a:pPr lvl="1"/>
            <a:r>
              <a:rPr lang="en-US" dirty="0"/>
              <a:t>Job can be stored for later reprinting</a:t>
            </a:r>
          </a:p>
          <a:p>
            <a:endParaRPr lang="en-US" dirty="0"/>
          </a:p>
          <a:p>
            <a:r>
              <a:rPr lang="en-US" dirty="0"/>
              <a:t>Proof and Suspend (PWG 5100.11)</a:t>
            </a:r>
          </a:p>
          <a:p>
            <a:pPr lvl="1"/>
            <a:r>
              <a:rPr lang="en-US" dirty="0"/>
              <a:t>First copy printed then Job suspended pending review</a:t>
            </a:r>
          </a:p>
          <a:p>
            <a:endParaRPr lang="en-US" dirty="0"/>
          </a:p>
          <a:p>
            <a:r>
              <a:rPr lang="en-US" dirty="0"/>
              <a:t>Job Release (PWG 5100.11)</a:t>
            </a:r>
          </a:p>
          <a:p>
            <a:pPr lvl="1"/>
            <a:r>
              <a:rPr lang="en-US" dirty="0"/>
              <a:t>Extends existing "job-password" / "PIN printing" push release to support pushbutton and owner authenticated release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57484-B548-74E3-2FBD-DE9742211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DFFEF0AE-709C-080A-501E-2F8AAE9763A4}"/>
              </a:ext>
            </a:extLst>
          </p:cNvPr>
          <p:cNvSpPr/>
          <p:nvPr/>
        </p:nvSpPr>
        <p:spPr>
          <a:xfrm>
            <a:off x="7871012" y="1143000"/>
            <a:ext cx="663388" cy="2980425"/>
          </a:xfrm>
          <a:prstGeom prst="rightBrac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4F8FDB-39B9-8C25-03D9-56DD5CAB85EA}"/>
              </a:ext>
            </a:extLst>
          </p:cNvPr>
          <p:cNvSpPr txBox="1"/>
          <p:nvPr/>
        </p:nvSpPr>
        <p:spPr>
          <a:xfrm>
            <a:off x="8534400" y="2212585"/>
            <a:ext cx="1604927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Designed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For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</a:rPr>
              <a:t>Interoperability</a:t>
            </a:r>
            <a:r>
              <a:rPr lang="en-US" baseline="30000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FC0D1-0CD9-4A49-7C56-6DF5EB913047}"/>
              </a:ext>
            </a:extLst>
          </p:cNvPr>
          <p:cNvSpPr txBox="1"/>
          <p:nvPr/>
        </p:nvSpPr>
        <p:spPr>
          <a:xfrm>
            <a:off x="5972802" y="5252631"/>
            <a:ext cx="4166525" cy="2718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3000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 Predecessor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Features </a:t>
            </a:r>
            <a:r>
              <a:rPr lang="en-US" sz="1100" dirty="0">
                <a:solidFill>
                  <a:srgbClr val="FF0000"/>
                </a:solidFill>
              </a:rPr>
              <a:t>(5100.11-2010) 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Were </a:t>
            </a:r>
            <a:r>
              <a:rPr lang="en-US" sz="1100" dirty="0">
                <a:solidFill>
                  <a:srgbClr val="FF0000"/>
                </a:solidFill>
              </a:rPr>
              <a:t>Not Interoperable</a:t>
            </a: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45752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471EC-4AC0-E869-1A81-573ADCCAB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Production Printing – New Features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56410-E43C-7E18-1BFC-BDADD1B5C9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Enhancements to Page Layout on Physical Media (PWG 5100.3)</a:t>
            </a:r>
          </a:p>
          <a:p>
            <a:pPr lvl="1"/>
            <a:r>
              <a:rPr lang="en-US" dirty="0"/>
              <a:t>"image-orientation"</a:t>
            </a:r>
          </a:p>
          <a:p>
            <a:pPr lvl="1"/>
            <a:r>
              <a:rPr lang="en-US" dirty="0"/>
              <a:t>New imposition templates</a:t>
            </a:r>
          </a:p>
          <a:p>
            <a:endParaRPr lang="en-US" dirty="0"/>
          </a:p>
          <a:p>
            <a:r>
              <a:rPr lang="en-US" dirty="0"/>
              <a:t>Additional Finishing Enhancements (PWG 5100.1)</a:t>
            </a:r>
          </a:p>
          <a:p>
            <a:pPr lvl="1"/>
            <a:r>
              <a:rPr lang="en-US" dirty="0"/>
              <a:t>Supports better client-side previews of Printer layout limits</a:t>
            </a:r>
          </a:p>
          <a:p>
            <a:endParaRPr lang="en-US" dirty="0"/>
          </a:p>
          <a:p>
            <a:r>
              <a:rPr lang="en-US" dirty="0"/>
              <a:t>Printer Booklet layout (PWG 5100.3)</a:t>
            </a:r>
          </a:p>
          <a:p>
            <a:pPr lvl="1"/>
            <a:r>
              <a:rPr lang="en-US" dirty="0"/>
              <a:t>New "imposition-template"</a:t>
            </a:r>
          </a:p>
          <a:p>
            <a:endParaRPr lang="en-US" dirty="0"/>
          </a:p>
          <a:p>
            <a:r>
              <a:rPr lang="en-US" dirty="0"/>
              <a:t>Job scheduling enhancements (PWG 5100.3)</a:t>
            </a:r>
          </a:p>
          <a:p>
            <a:pPr lvl="1"/>
            <a:r>
              <a:rPr lang="en-US" dirty="0"/>
              <a:t>"date-time-at-completed-estimated", "date-time-at-processing-estimated", "time-at-completed-estimated", and "time-at-processing-estimated" provide Job scheduling estimates</a:t>
            </a:r>
          </a:p>
          <a:p>
            <a:pPr lvl="1"/>
            <a:r>
              <a:rPr lang="en-US" dirty="0"/>
              <a:t>"job-complete-before" and "job-complete-before-time" allow a Client to specify when a Job needs to be finished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156E1-B304-1AF0-7081-6FB2355B7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68026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2438-4242-F34D-6E0F-1E6F2D13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8A1EC-D469-DA59-2C75-BE9F46AA88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Specifications</a:t>
            </a:r>
          </a:p>
          <a:p>
            <a:pPr lvl="1"/>
            <a:r>
              <a:rPr lang="en-US" dirty="0">
                <a:hlinkClick r:id="rId2"/>
              </a:rPr>
              <a:t>RFC 8011: IPP/1.1 Model and Semantics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PWG 5100.1-2022: IPP Finishings 3.0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PWG 5100.3-2023: IPP Production Printing Extensions v2.0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PWG 5100.7-2023: IPP Job Extensions v2.1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PWG 5100.11-2024: IPP Enterprise Printing Extensions v2.0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PWG 5100.13-2023: IPP Driver Replacement Extensions v2.0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PWG 5100.19-2015: IPP Implementor's Guide v2.0</a:t>
            </a:r>
            <a:endParaRPr lang="en-US" dirty="0"/>
          </a:p>
          <a:p>
            <a:endParaRPr lang="en-US" dirty="0"/>
          </a:p>
          <a:p>
            <a:r>
              <a:rPr lang="en-US" dirty="0"/>
              <a:t>Previous Presentations</a:t>
            </a:r>
          </a:p>
          <a:p>
            <a:pPr lvl="1"/>
            <a:r>
              <a:rPr lang="en-US" dirty="0"/>
              <a:t>2023 – </a:t>
            </a:r>
            <a:r>
              <a:rPr lang="en-US" dirty="0">
                <a:hlinkClick r:id="rId9"/>
              </a:rPr>
              <a:t>PWG Significant Recent Updates to IPP</a:t>
            </a:r>
            <a:endParaRPr lang="en-US" dirty="0"/>
          </a:p>
          <a:p>
            <a:pPr lvl="1"/>
            <a:r>
              <a:rPr lang="en-US" dirty="0"/>
              <a:t>2022 – </a:t>
            </a:r>
            <a:r>
              <a:rPr lang="en-US" dirty="0">
                <a:hlinkClick r:id="rId10"/>
              </a:rPr>
              <a:t>PWG 2022 State of the Union</a:t>
            </a:r>
            <a:endParaRPr lang="en-US" dirty="0"/>
          </a:p>
          <a:p>
            <a:pPr lvl="1"/>
            <a:r>
              <a:rPr lang="en-US" dirty="0"/>
              <a:t>2021 – </a:t>
            </a:r>
            <a:r>
              <a:rPr lang="en-US" dirty="0">
                <a:hlinkClick r:id="rId11"/>
              </a:rPr>
              <a:t>PWG 2021 State of the Union</a:t>
            </a:r>
            <a:endParaRPr lang="en-US" dirty="0"/>
          </a:p>
          <a:p>
            <a:pPr lvl="1"/>
            <a:r>
              <a:rPr lang="en-US" dirty="0"/>
              <a:t>2018 – </a:t>
            </a:r>
            <a:r>
              <a:rPr lang="en-US" dirty="0">
                <a:hlinkClick r:id="rId12"/>
              </a:rPr>
              <a:t>PWG IPP Overview and State of the Union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1E6BB-79A3-CF0D-11C1-D792BA9D1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6067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IPP WG: Statu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IPP W</a:t>
            </a:r>
            <a:r>
              <a:rPr lang="en-US" dirty="0"/>
              <a:t>orkgroup</a:t>
            </a:r>
            <a:r>
              <a:rPr dirty="0"/>
              <a:t> Status</a:t>
            </a:r>
            <a:r>
              <a:rPr lang="en-US" dirty="0"/>
              <a:t> – November 2024</a:t>
            </a:r>
            <a:endParaRPr dirty="0"/>
          </a:p>
        </p:txBody>
      </p:sp>
      <p:sp>
        <p:nvSpPr>
          <p:cNvPr id="64" name="Specifications in development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214777" indent="-197842">
              <a:defRPr sz="3600"/>
            </a:pPr>
            <a:r>
              <a:rPr dirty="0"/>
              <a:t>Specifications in development:</a:t>
            </a:r>
          </a:p>
          <a:p>
            <a:pPr marL="374150" lvl="1" indent="-166700">
              <a:defRPr sz="2800"/>
            </a:pPr>
            <a:r>
              <a:rPr sz="2500" dirty="0"/>
              <a:t>Internet Printing Protocol/2.x Fourth Edition (Stable)</a:t>
            </a:r>
          </a:p>
          <a:p>
            <a:pPr marL="374150" lvl="1" indent="-166700">
              <a:defRPr sz="2800"/>
            </a:pPr>
            <a:r>
              <a:rPr sz="2500" dirty="0"/>
              <a:t>IPP Encrypted Jobs and Documents v1.0 (Prototype)</a:t>
            </a:r>
          </a:p>
          <a:p>
            <a:pPr marL="374150" lvl="1" indent="-166700">
              <a:defRPr sz="2800"/>
            </a:pPr>
            <a:r>
              <a:rPr sz="2500" dirty="0"/>
              <a:t>IPP Everywhere™ v2.0 (Prototype)</a:t>
            </a:r>
          </a:p>
          <a:p>
            <a:pPr marL="374150" lvl="1" indent="-166700">
              <a:defRPr sz="2800"/>
            </a:pPr>
            <a:r>
              <a:rPr sz="2500" dirty="0"/>
              <a:t>IPP Everywhere™ Printer Self-Certification Manual v2.0 (Interim)</a:t>
            </a:r>
          </a:p>
          <a:p>
            <a:pPr marL="374150" lvl="1" indent="-166700">
              <a:defRPr sz="2800"/>
            </a:pPr>
            <a:r>
              <a:rPr sz="2500" dirty="0"/>
              <a:t>IPP OAuth Extensions v1.0 (Stable)</a:t>
            </a:r>
          </a:p>
          <a:p>
            <a:pPr marL="374150" lvl="1" indent="-166700">
              <a:defRPr sz="2800"/>
            </a:pPr>
            <a:r>
              <a:rPr sz="2500" dirty="0"/>
              <a:t>IPP Shared Infrastructure Extensions v1.1 (</a:t>
            </a:r>
            <a:r>
              <a:rPr lang="en-US" sz="2500" dirty="0"/>
              <a:t>Stable</a:t>
            </a:r>
            <a:r>
              <a:rPr sz="2500" dirty="0"/>
              <a:t>)</a:t>
            </a:r>
          </a:p>
          <a:p>
            <a:pPr marL="374150" lvl="1" indent="-166700">
              <a:defRPr sz="2800"/>
            </a:pPr>
            <a:r>
              <a:rPr sz="2500" dirty="0"/>
              <a:t>IPP System Service v1.1 (</a:t>
            </a:r>
            <a:r>
              <a:rPr lang="en-US" sz="2500" dirty="0"/>
              <a:t>Stable</a:t>
            </a:r>
            <a:r>
              <a:rPr sz="2500" dirty="0"/>
              <a:t>)</a:t>
            </a:r>
            <a:endParaRPr lang="en-US" sz="2500" dirty="0"/>
          </a:p>
          <a:p>
            <a:pPr marL="0" indent="-221028">
              <a:defRPr sz="2800"/>
            </a:pPr>
            <a:r>
              <a:rPr lang="en-US" sz="3600" dirty="0"/>
              <a:t>Registrations in development:</a:t>
            </a:r>
          </a:p>
          <a:p>
            <a:pPr marL="428478" lvl="1" indent="-221028">
              <a:defRPr sz="2800"/>
            </a:pPr>
            <a:r>
              <a:rPr lang="en-US" sz="2500" dirty="0"/>
              <a:t>IPP Firmware Upgrade Extensions v1.0 (Interim)</a:t>
            </a:r>
            <a:endParaRPr sz="2500" dirty="0"/>
          </a:p>
          <a:p>
            <a:pPr marL="214777" indent="-197842">
              <a:defRPr sz="3600"/>
            </a:pPr>
            <a:r>
              <a:rPr dirty="0"/>
              <a:t>Recently approved:</a:t>
            </a:r>
          </a:p>
          <a:p>
            <a:pPr marL="374150" lvl="1" indent="-166700">
              <a:defRPr sz="2800"/>
            </a:pPr>
            <a:r>
              <a:rPr sz="2500" dirty="0"/>
              <a:t>IPP Wi-Fi Configuration Extensions v1.0</a:t>
            </a:r>
          </a:p>
          <a:p>
            <a:pPr marL="374150" lvl="1" indent="-166700">
              <a:defRPr sz="2800"/>
            </a:pPr>
            <a:r>
              <a:rPr sz="2500" dirty="0"/>
              <a:t>PWG 5100.5-2024: IPP Document Object v1.2 (DOCOBJECT)</a:t>
            </a:r>
          </a:p>
          <a:p>
            <a:pPr marL="374150" lvl="1" indent="-166700">
              <a:defRPr sz="2800"/>
            </a:pPr>
            <a:r>
              <a:rPr sz="2500" dirty="0"/>
              <a:t>PWG 5100.11-2024: IPP Enterprise Printing Extensions v2.0 (EPX)</a:t>
            </a:r>
          </a:p>
          <a:p>
            <a:pPr marL="374150" lvl="1" indent="-166700">
              <a:defRPr sz="2800"/>
            </a:pPr>
            <a:r>
              <a:rPr sz="2500" dirty="0"/>
              <a:t>PWG 5101.1-2023: PWG Media Standardized Names v2.1 (MSN)</a:t>
            </a:r>
          </a:p>
          <a:p>
            <a:pPr marL="214777" indent="-197842">
              <a:defRPr sz="3600"/>
            </a:pPr>
            <a:r>
              <a:rPr dirty="0"/>
              <a:t>Up-to-date pending IANA registrations online:</a:t>
            </a:r>
          </a:p>
          <a:p>
            <a:pPr marL="374150" lvl="1" indent="-166700">
              <a:defRPr sz="2800"/>
            </a:pP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https://www.pwg.org/ipp/ipp-registrations.xml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9525000" y="13338175"/>
            <a:ext cx="635000" cy="258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16085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  <a:lvl2pPr marL="81280" marR="81280" indent="3429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2pPr>
            <a:lvl3pPr marL="81280" marR="81280" indent="6858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3pPr>
            <a:lvl4pPr marL="81280" marR="81280" indent="10287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4pPr>
            <a:lvl5pPr marL="81280" marR="81280" indent="13716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5pPr>
            <a:lvl6pPr marL="81280" marR="81280" indent="17145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6pPr>
            <a:lvl7pPr marL="81280" marR="81280" indent="20574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7pPr>
            <a:lvl8pPr marL="81280" marR="81280" indent="24003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8pPr>
            <a:lvl9pPr marL="81280" marR="81280" indent="2743200" algn="l" defTabSz="182165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en-US" smtClean="0"/>
              <a:pPr/>
              <a:t>9</a:t>
            </a:fld>
            <a:endParaRPr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4A21E5BD-9B2F-B9D7-1702-6FC017A84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946" y="5524500"/>
            <a:ext cx="642054" cy="190500"/>
          </a:xfrm>
        </p:spPr>
        <p:txBody>
          <a:bodyPr/>
          <a:lstStyle/>
          <a:p>
            <a:fld id="{86CB4B4D-7CA3-9044-876B-883B54F867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4357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16x9-20231003.potx" id="{E956F6B2-0093-5F4A-9FF9-FB51F82C4188}" vid="{D78D5B44-84EF-7A47-B7A0-E765B87211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3157</TotalTime>
  <Words>814</Words>
  <Application>Microsoft Macintosh PowerPoint</Application>
  <PresentationFormat>Custom</PresentationFormat>
  <Paragraphs>117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Lucida Grande</vt:lpstr>
      <vt:lpstr>Verdana</vt:lpstr>
      <vt:lpstr>White</vt:lpstr>
      <vt:lpstr>IPP Recent Features and Enhancements - 2024</vt:lpstr>
      <vt:lpstr>IPP Recent Features 2022 – 2024</vt:lpstr>
      <vt:lpstr>General Printing – New Features (1 of 2)</vt:lpstr>
      <vt:lpstr>General Printing – New Features (2 of 2)</vt:lpstr>
      <vt:lpstr>Office Printing – New Features</vt:lpstr>
      <vt:lpstr>Office Printing – Redesigned Features</vt:lpstr>
      <vt:lpstr>Production Printing – New Features </vt:lpstr>
      <vt:lpstr>References</vt:lpstr>
      <vt:lpstr>IPP Workgroup Status – November 2024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IPP Recent Features and Enhancements - 2024</dc:title>
  <dc:subject/>
  <dc:creator>[HP Inc.] Smith Kennedy</dc:creator>
  <cp:keywords/>
  <dc:description/>
  <cp:lastModifiedBy>Kennedy, Smith (Wireless &amp; IPP Standards)</cp:lastModifiedBy>
  <cp:revision>9</cp:revision>
  <cp:lastPrinted>2019-03-25T21:04:32Z</cp:lastPrinted>
  <dcterms:created xsi:type="dcterms:W3CDTF">2024-10-28T20:40:13Z</dcterms:created>
  <dcterms:modified xsi:type="dcterms:W3CDTF">2024-11-11T04:00:29Z</dcterms:modified>
  <cp:category/>
</cp:coreProperties>
</file>