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417" r:id="rId2"/>
    <p:sldId id="418" r:id="rId3"/>
    <p:sldId id="258" r:id="rId4"/>
    <p:sldId id="374" r:id="rId5"/>
    <p:sldId id="449" r:id="rId6"/>
    <p:sldId id="259" r:id="rId7"/>
    <p:sldId id="260" r:id="rId8"/>
    <p:sldId id="448" r:id="rId9"/>
    <p:sldId id="262" r:id="rId10"/>
    <p:sldId id="1637155240" r:id="rId11"/>
    <p:sldId id="1637155252" r:id="rId12"/>
    <p:sldId id="404" r:id="rId13"/>
    <p:sldId id="266" r:id="rId14"/>
    <p:sldId id="403" r:id="rId15"/>
    <p:sldId id="523" r:id="rId16"/>
    <p:sldId id="1637155277" r:id="rId17"/>
    <p:sldId id="264" r:id="rId18"/>
    <p:sldId id="481" r:id="rId19"/>
    <p:sldId id="267" r:id="rId20"/>
    <p:sldId id="268" r:id="rId21"/>
    <p:sldId id="487" r:id="rId22"/>
    <p:sldId id="281" r:id="rId23"/>
    <p:sldId id="392" r:id="rId24"/>
    <p:sldId id="393" r:id="rId25"/>
    <p:sldId id="394" r:id="rId26"/>
    <p:sldId id="386" r:id="rId27"/>
    <p:sldId id="378" r:id="rId28"/>
    <p:sldId id="256" r:id="rId29"/>
    <p:sldId id="257" r:id="rId30"/>
    <p:sldId id="1637155275" r:id="rId31"/>
    <p:sldId id="287" r:id="rId32"/>
    <p:sldId id="382" r:id="rId33"/>
    <p:sldId id="508" r:id="rId34"/>
    <p:sldId id="1637155276" r:id="rId35"/>
    <p:sldId id="1637155236" r:id="rId36"/>
    <p:sldId id="1637155241" r:id="rId37"/>
    <p:sldId id="1637155278" r:id="rId38"/>
    <p:sldId id="1637155242" r:id="rId39"/>
    <p:sldId id="1637155243" r:id="rId40"/>
    <p:sldId id="1637155279" r:id="rId41"/>
    <p:sldId id="289" r:id="rId42"/>
    <p:sldId id="441" r:id="rId43"/>
  </p:sldIdLst>
  <p:sldSz cx="10160000" cy="571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75"/>
    <p:restoredTop sz="86429"/>
  </p:normalViewPr>
  <p:slideViewPr>
    <p:cSldViewPr snapToGrid="0" snapToObjects="1">
      <p:cViewPr varScale="1">
        <p:scale>
          <a:sx n="182" d="100"/>
          <a:sy n="182" d="100"/>
        </p:scale>
        <p:origin x="728" y="160"/>
      </p:cViewPr>
      <p:guideLst>
        <p:guide orient="horz" pos="1800"/>
        <p:guide pos="3200"/>
      </p:guideLst>
    </p:cSldViewPr>
  </p:slideViewPr>
  <p:outlineViewPr>
    <p:cViewPr>
      <p:scale>
        <a:sx n="33" d="100"/>
        <a:sy n="33" d="100"/>
      </p:scale>
      <p:origin x="0" y="-4112"/>
    </p:cViewPr>
  </p:outlineViewPr>
  <p:notesTextViewPr>
    <p:cViewPr>
      <p:scale>
        <a:sx n="1" d="1"/>
        <a:sy n="1" d="1"/>
      </p:scale>
      <p:origin x="0" y="0"/>
    </p:cViewPr>
  </p:notesTextViewPr>
  <p:notesViewPr>
    <p:cSldViewPr snapToGrid="0" snapToObjects="1">
      <p:cViewPr varScale="1">
        <p:scale>
          <a:sx n="114" d="100"/>
          <a:sy n="114" d="100"/>
        </p:scale>
        <p:origin x="44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7CB489-AC9A-F285-7076-3674998CD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B274BF-6233-99BC-5A54-F92238A411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51A54-1D0F-ED4E-8E16-9691C332FFED}" type="datetimeFigureOut">
              <a:rPr lang="en-US" smtClean="0"/>
              <a:t>10/28/24</a:t>
            </a:fld>
            <a:endParaRPr lang="en-US"/>
          </a:p>
        </p:txBody>
      </p:sp>
      <p:sp>
        <p:nvSpPr>
          <p:cNvPr id="4" name="Footer Placeholder 3">
            <a:extLst>
              <a:ext uri="{FF2B5EF4-FFF2-40B4-BE49-F238E27FC236}">
                <a16:creationId xmlns:a16="http://schemas.microsoft.com/office/drawing/2014/main" id="{2BBBBC94-39A1-EB1E-717B-5D6910CA2C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7427F1-59F4-57AC-33A4-BFD631DD7C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2EE6AF-9EC3-714A-8688-3802DFDFA1A0}" type="slidenum">
              <a:rPr lang="en-US" smtClean="0"/>
              <a:t>‹#›</a:t>
            </a:fld>
            <a:endParaRPr lang="en-US"/>
          </a:p>
        </p:txBody>
      </p:sp>
    </p:spTree>
    <p:extLst>
      <p:ext uri="{BB962C8B-B14F-4D97-AF65-F5344CB8AC3E}">
        <p14:creationId xmlns:p14="http://schemas.microsoft.com/office/powerpoint/2010/main" val="392801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81000" y="685800"/>
            <a:ext cx="6096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479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FCBD-FA45-ADA6-030D-273E8DCA5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9803F-0A4D-2740-354A-8EDE0FE0E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78AAC-93DA-47DB-3F50-BF01883F38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79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65667" y="2137835"/>
            <a:ext cx="5569153" cy="5128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rPr sz="3333"/>
              <a:t>The Printer Working Group</a:t>
            </a:r>
          </a:p>
        </p:txBody>
      </p:sp>
      <p:sp>
        <p:nvSpPr>
          <p:cNvPr id="21" name="Shape 21"/>
          <p:cNvSpPr>
            <a:spLocks noGrp="1"/>
          </p:cNvSpPr>
          <p:nvPr>
            <p:ph type="title"/>
          </p:nvPr>
        </p:nvSpPr>
        <p:spPr>
          <a:xfrm>
            <a:off x="508000" y="2656418"/>
            <a:ext cx="9144000" cy="1058333"/>
          </a:xfrm>
          <a:prstGeom prst="rect">
            <a:avLst/>
          </a:prstGeom>
        </p:spPr>
        <p:txBody>
          <a:bodyPr/>
          <a:lstStyle>
            <a:lvl1pPr>
              <a:defRPr>
                <a:solidFill>
                  <a:srgbClr val="000000"/>
                </a:solidFill>
                <a:uFill>
                  <a:solidFill>
                    <a:srgbClr val="000000"/>
                  </a:solidFill>
                </a:uFill>
              </a:defRPr>
            </a:lvl1pPr>
          </a:lstStyle>
          <a:p>
            <a:r>
              <a:rPr lang="en-US"/>
              <a:t>Click to edit Master title style</a:t>
            </a:r>
            <a:endParaRPr dirty="0"/>
          </a:p>
        </p:txBody>
      </p:sp>
      <p:sp>
        <p:nvSpPr>
          <p:cNvPr id="22" name="Shape 22"/>
          <p:cNvSpPr>
            <a:spLocks noGrp="1"/>
          </p:cNvSpPr>
          <p:nvPr>
            <p:ph type="body" sz="half" idx="1"/>
          </p:nvPr>
        </p:nvSpPr>
        <p:spPr>
          <a:xfrm>
            <a:off x="508000" y="3704168"/>
            <a:ext cx="9144000" cy="1693333"/>
          </a:xfrm>
          <a:prstGeom prst="rect">
            <a:avLst/>
          </a:prstGeom>
        </p:spPr>
        <p:txBody>
          <a:bodyPr/>
          <a:lstStyle>
            <a:lvl1pPr marL="0" indent="0">
              <a:buSzTx/>
              <a:buNone/>
              <a:defRPr sz="2222"/>
            </a:lvl1pPr>
            <a:lvl2pPr marL="0" indent="0">
              <a:buSzTx/>
              <a:buNone/>
              <a:defRPr sz="2222"/>
            </a:lvl2pPr>
            <a:lvl3pPr marL="0" indent="0">
              <a:buSzTx/>
              <a:buNone/>
              <a:defRPr sz="2222"/>
            </a:lvl3pPr>
            <a:lvl4pPr marL="0" indent="0">
              <a:buSzTx/>
              <a:buNone/>
              <a:defRPr sz="2222"/>
            </a:lvl4pPr>
            <a:lvl5pPr marL="0" indent="0">
              <a:buSzTx/>
              <a:buNone/>
              <a:defRPr sz="22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8" name="Group 7">
            <a:extLst>
              <a:ext uri="{FF2B5EF4-FFF2-40B4-BE49-F238E27FC236}">
                <a16:creationId xmlns:a16="http://schemas.microsoft.com/office/drawing/2014/main" id="{6D980CBF-79B9-B3A3-FB47-870C56C31910}"/>
              </a:ext>
            </a:extLst>
          </p:cNvPr>
          <p:cNvGrpSpPr/>
          <p:nvPr userDrawn="1"/>
        </p:nvGrpSpPr>
        <p:grpSpPr>
          <a:xfrm>
            <a:off x="465667" y="294988"/>
            <a:ext cx="1840494" cy="1837161"/>
            <a:chOff x="457200" y="368545"/>
            <a:chExt cx="1840494" cy="1837161"/>
          </a:xfrm>
        </p:grpSpPr>
        <p:pic>
          <p:nvPicPr>
            <p:cNvPr id="9" name="pwg-transparency.png">
              <a:extLst>
                <a:ext uri="{FF2B5EF4-FFF2-40B4-BE49-F238E27FC236}">
                  <a16:creationId xmlns:a16="http://schemas.microsoft.com/office/drawing/2014/main" id="{029DA0FF-97E6-2A1A-750F-D4E4B7A93C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368545"/>
              <a:ext cx="1586365" cy="1723850"/>
            </a:xfrm>
            <a:prstGeom prst="rect">
              <a:avLst/>
            </a:prstGeom>
          </p:spPr>
        </p:pic>
        <p:sp>
          <p:nvSpPr>
            <p:cNvPr id="10" name="Shape 20">
              <a:extLst>
                <a:ext uri="{FF2B5EF4-FFF2-40B4-BE49-F238E27FC236}">
                  <a16:creationId xmlns:a16="http://schemas.microsoft.com/office/drawing/2014/main" id="{6BBBDCAA-D9BC-3B08-090D-6DB6CA32669B}"/>
                </a:ext>
              </a:extLst>
            </p:cNvPr>
            <p:cNvSpPr/>
            <p:nvPr/>
          </p:nvSpPr>
          <p:spPr>
            <a:xfrm>
              <a:off x="2043565" y="1979084"/>
              <a:ext cx="254129" cy="226622"/>
            </a:xfrm>
            <a:prstGeom prst="rect">
              <a:avLst/>
            </a:prstGeom>
            <a:ln w="12700">
              <a:miter lim="400000"/>
            </a:ln>
            <a:extLst>
              <a:ext uri="{C572A759-6A51-4108-AA02-DFA0A04FC94B}">
                <ma14:wrappingTextBoxFlag xmlns="" xmlns:ma14="http://schemas.microsoft.com/office/mac/drawingml/2011/main" val="1"/>
              </a:ext>
            </a:extLst>
          </p:spPr>
          <p:txBody>
            <a:bodyPr wrap="none" lIns="42333" tIns="42333" rIns="42333" bIns="42333">
              <a:spAutoFit/>
            </a:bodyPr>
            <a:lstStyle>
              <a:lvl1pPr>
                <a:defRPr sz="1100"/>
              </a:lvl1pPr>
            </a:lstStyle>
            <a:p>
              <a:r>
                <a:rPr sz="917" dirty="0"/>
                <a:t>®</a:t>
              </a: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rPr lang="en-US"/>
              <a:t>Click to edit Master title style</a:t>
            </a:r>
            <a:endParaRPr/>
          </a:p>
        </p:txBody>
      </p:sp>
      <p:sp>
        <p:nvSpPr>
          <p:cNvPr id="31" name="Shape 31"/>
          <p:cNvSpPr>
            <a:spLocks noGrp="1"/>
          </p:cNvSpPr>
          <p:nvPr>
            <p:ph type="body" idx="1" hasCustomPrompt="1"/>
          </p:nvPr>
        </p:nvSpPr>
        <p:spPr>
          <a:prstGeom prst="rect">
            <a:avLst/>
          </a:prstGeom>
        </p:spPr>
        <p:txBody>
          <a:bodyPr>
            <a:normAutofit/>
          </a:bodyPr>
          <a:lstStyle>
            <a:lvl1pPr>
              <a:defRPr sz="2222"/>
            </a:lvl1pPr>
            <a:lvl3pPr>
              <a:defRPr sz="1778"/>
            </a:lvl3pPr>
            <a:lvl5pPr>
              <a:defRPr sz="1333"/>
            </a:lvl5pPr>
          </a:lstStyle>
          <a:p>
            <a:r>
              <a:rPr lang="en-US" dirty="0"/>
              <a:t>Body Level One</a:t>
            </a:r>
          </a:p>
          <a:p>
            <a:pPr lvl="1"/>
            <a:r>
              <a:rPr lang="en-US" dirty="0"/>
              <a:t>Body Level Two</a:t>
            </a:r>
          </a:p>
          <a:p>
            <a:pPr lvl="2"/>
            <a:r>
              <a:rPr lang="en-US" dirty="0"/>
              <a:t>Body Level Three</a:t>
            </a:r>
          </a:p>
          <a:p>
            <a:pPr lvl="3"/>
            <a:r>
              <a:rPr lang="en-US" dirty="0"/>
              <a:t>Body Level Four</a:t>
            </a:r>
          </a:p>
          <a:p>
            <a:pPr lvl="4"/>
            <a:r>
              <a:rPr lang="en-US" dirty="0"/>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9517946" y="5524500"/>
            <a:ext cx="642054" cy="190500"/>
          </a:xfrm>
          <a:prstGeom prst="rect">
            <a:avLst/>
          </a:prstGeom>
          <a:extLst>
            <a:ext uri="{C572A759-6A51-4108-AA02-DFA0A04FC94B}">
              <ma14:wrappingTextBoxFlag xmlns:ma14="http://schemas.microsoft.com/office/mac/drawingml/2011/main" xmlns="" val="1"/>
            </a:ext>
          </a:extLst>
        </p:spPr>
        <p:txBody>
          <a:bodyPr/>
          <a:lstStyle>
            <a:lvl1pPr algn="ctr">
              <a:defRPr sz="833">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5524500"/>
            <a:ext cx="10160000" cy="190500"/>
          </a:xfrm>
          <a:prstGeom prst="rect">
            <a:avLst/>
          </a:prstGeom>
          <a:solidFill>
            <a:srgbClr val="5D6FB7"/>
          </a:solidFill>
          <a:ln>
            <a:miter lim="400000"/>
          </a:ln>
        </p:spPr>
        <p:txBody>
          <a:bodyPr lIns="47037" tIns="47037" rIns="47037" bIns="47037" anchor="ctr"/>
          <a:lstStyle/>
          <a:p>
            <a:endParaRPr sz="1481"/>
          </a:p>
        </p:txBody>
      </p:sp>
      <p:sp>
        <p:nvSpPr>
          <p:cNvPr id="2" name="Shape 2"/>
          <p:cNvSpPr/>
          <p:nvPr/>
        </p:nvSpPr>
        <p:spPr>
          <a:xfrm>
            <a:off x="0" y="0"/>
            <a:ext cx="10160000" cy="952500"/>
          </a:xfrm>
          <a:prstGeom prst="rect">
            <a:avLst/>
          </a:prstGeom>
          <a:solidFill>
            <a:srgbClr val="5D6FB7"/>
          </a:solidFill>
        </p:spPr>
        <p:txBody>
          <a:bodyPr lIns="47037" tIns="47037" rIns="47037" bIns="47037" anchor="ctr"/>
          <a:lstStyle/>
          <a:p>
            <a:endParaRPr sz="1481"/>
          </a:p>
        </p:txBody>
      </p:sp>
      <p:sp>
        <p:nvSpPr>
          <p:cNvPr id="8" name="Shape 8"/>
          <p:cNvSpPr>
            <a:spLocks noGrp="1"/>
          </p:cNvSpPr>
          <p:nvPr>
            <p:ph type="body" idx="1"/>
          </p:nvPr>
        </p:nvSpPr>
        <p:spPr>
          <a:xfrm>
            <a:off x="508000" y="1143001"/>
            <a:ext cx="9144000" cy="42756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hape 7"/>
          <p:cNvSpPr>
            <a:spLocks noGrp="1"/>
          </p:cNvSpPr>
          <p:nvPr>
            <p:ph type="title"/>
          </p:nvPr>
        </p:nvSpPr>
        <p:spPr>
          <a:xfrm>
            <a:off x="508000" y="38364"/>
            <a:ext cx="8410222" cy="84666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41111" y="5544381"/>
            <a:ext cx="9496778" cy="1424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sz="926" dirty="0"/>
              <a:t>Copyright © </a:t>
            </a:r>
            <a:r>
              <a:rPr lang="en-US" sz="926" dirty="0"/>
              <a:t>2024 The Printer Working Group</a:t>
            </a:r>
            <a:r>
              <a:rPr sz="926" dirty="0"/>
              <a:t>. All rights reserved. The IPP Everywhere and PWG logos are registered trademarks of the IEEE-ISTO.</a:t>
            </a:r>
          </a:p>
        </p:txBody>
      </p:sp>
      <p:grpSp>
        <p:nvGrpSpPr>
          <p:cNvPr id="4" name="Group 3">
            <a:extLst>
              <a:ext uri="{FF2B5EF4-FFF2-40B4-BE49-F238E27FC236}">
                <a16:creationId xmlns:a16="http://schemas.microsoft.com/office/drawing/2014/main" id="{9E1A0CF4-CF6B-CDAD-7C78-51B39D2AF287}"/>
              </a:ext>
            </a:extLst>
          </p:cNvPr>
          <p:cNvGrpSpPr/>
          <p:nvPr userDrawn="1"/>
        </p:nvGrpSpPr>
        <p:grpSpPr>
          <a:xfrm>
            <a:off x="9155479" y="105833"/>
            <a:ext cx="767263" cy="740833"/>
            <a:chOff x="8237460" y="105833"/>
            <a:chExt cx="767263" cy="740833"/>
          </a:xfrm>
        </p:grpSpPr>
        <p:pic>
          <p:nvPicPr>
            <p:cNvPr id="5" name="pwg-4dark-bkgrnd-transparency.png">
              <a:extLst>
                <a:ext uri="{FF2B5EF4-FFF2-40B4-BE49-F238E27FC236}">
                  <a16:creationId xmlns:a16="http://schemas.microsoft.com/office/drawing/2014/main" id="{A43B0F66-6107-6188-629F-7E6CFBF11D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37460" y="105833"/>
              <a:ext cx="709083" cy="740833"/>
            </a:xfrm>
            <a:prstGeom prst="rect">
              <a:avLst/>
            </a:prstGeom>
          </p:spPr>
        </p:pic>
        <p:sp>
          <p:nvSpPr>
            <p:cNvPr id="9" name="Shape 6">
              <a:extLst>
                <a:ext uri="{FF2B5EF4-FFF2-40B4-BE49-F238E27FC236}">
                  <a16:creationId xmlns:a16="http://schemas.microsoft.com/office/drawing/2014/main" id="{4DDDDEC7-51B7-DA0D-B669-E02DD1D9D25C}"/>
                </a:ext>
              </a:extLst>
            </p:cNvPr>
            <p:cNvSpPr/>
            <p:nvPr/>
          </p:nvSpPr>
          <p:spPr>
            <a:xfrm>
              <a:off x="8756044" y="675419"/>
              <a:ext cx="248679" cy="162437"/>
            </a:xfrm>
            <a:prstGeom prst="rect">
              <a:avLst/>
            </a:prstGeom>
            <a:ln w="12700">
              <a:miter lim="400000"/>
            </a:ln>
            <a:extLst>
              <a:ext uri="{C572A759-6A51-4108-AA02-DFA0A04FC94B}">
                <ma14:wrappingTextBoxFlag xmlns="" xmlns:ma14="http://schemas.microsoft.com/office/mac/drawingml/2011/main" val="1"/>
              </a:ext>
            </a:extLst>
          </p:spPr>
          <p:txBody>
            <a:bodyPr wrap="none" lIns="42333" tIns="42333" rIns="42333" bIns="42333">
              <a:spAutoFit/>
            </a:bodyPr>
            <a:lstStyle>
              <a:lvl1pPr marL="57799" marR="57799" defTabSz="1295400">
                <a:defRPr sz="600"/>
              </a:lvl1pPr>
            </a:lstStyle>
            <a:p>
              <a:r>
                <a:rPr sz="500"/>
                <a:t>®</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sldNum="0" hdr="0" ftr="0" dt="0"/>
  <p:txStyles>
    <p:titleStyle>
      <a:lvl1pPr marL="37627" marR="37627" indent="0"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1pPr>
      <a:lvl2pPr marL="37627" marR="37627" indent="21165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2pPr>
      <a:lvl3pPr marL="37627" marR="37627" indent="423312"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3pPr>
      <a:lvl4pPr marL="37627" marR="37627" indent="634968"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4pPr>
      <a:lvl5pPr marL="37627" marR="37627" indent="846625"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5pPr>
      <a:lvl6pPr marL="37627" marR="37627" indent="1058281"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6pPr>
      <a:lvl7pPr marL="37627" marR="37627" indent="126993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7pPr>
      <a:lvl8pPr marL="37627" marR="37627" indent="1481593"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8pPr>
      <a:lvl9pPr marL="37627" marR="37627" indent="1693249"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55112" marR="37627" indent="-317485"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1pPr>
      <a:lvl2pPr marL="784302" marR="37627" indent="-32336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2pPr>
      <a:lvl3pPr marL="1142942" marR="37627" indent="-258691"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3pPr>
      <a:lvl4pPr marL="1640166"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4pPr>
      <a:lvl5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5pPr>
      <a:lvl6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6pPr>
      <a:lvl7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7pPr>
      <a:lvl8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8pPr>
      <a:lvl9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1165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23312"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34968"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4pPr>
      <a:lvl5pPr marL="0" marR="0" indent="846625"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058281"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26993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481593"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693249"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em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tiff"/><Relationship Id="rId5" Type="http://schemas.openxmlformats.org/officeDocument/2006/relationships/image" Target="../media/image6.png"/><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openprinting.github.io/news/" TargetMode="External"/><Relationship Id="rId3" Type="http://schemas.openxmlformats.org/officeDocument/2006/relationships/hyperlink" Target="https://github.com/OpenPrinting/libcups/releases/v3.0rc3" TargetMode="External"/><Relationship Id="rId7" Type="http://schemas.openxmlformats.org/officeDocument/2006/relationships/hyperlink" Target="https://openprinting.github.io/" TargetMode="External"/><Relationship Id="rId2" Type="http://schemas.openxmlformats.org/officeDocument/2006/relationships/hyperlink" Target="https://openprinting.github.io/cups-2.4.11" TargetMode="External"/><Relationship Id="rId1" Type="http://schemas.openxmlformats.org/officeDocument/2006/relationships/slideLayout" Target="../slideLayouts/slideLayout2.xml"/><Relationship Id="rId6" Type="http://schemas.openxmlformats.org/officeDocument/2006/relationships/hyperlink" Target="https://github.com/michaelrsweet/pappl/releases/tag/v1.4.7" TargetMode="External"/><Relationship Id="rId5" Type="http://schemas.openxmlformats.org/officeDocument/2006/relationships/hyperlink" Target="https://openprinting.github.io/OpenPrinting-News-Flash-cups-browsed-Remote-Code-Execution-vulnerability/" TargetMode="External"/><Relationship Id="rId4" Type="http://schemas.openxmlformats.org/officeDocument/2006/relationships/hyperlink" Target="https://openprinting.github.io/libcupsfilters,-libppd,-cups-filters-2.1.0-Releases-including-vulnerability-fix/" TargetMode="External"/><Relationship Id="rId9" Type="http://schemas.openxmlformats.org/officeDocument/2006/relationships/hyperlink" Target="http://ftp.pwg.org/pub/pwg/liaison/openprinting/minut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n.astm.org/features/shape-concrete-come-ma21.html"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amcoe.org/event/icam202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formnext.mesago.com/frankfurt/en.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iso.org/standard/77686.html" TargetMode="External"/><Relationship Id="rId3" Type="http://schemas.openxmlformats.org/officeDocument/2006/relationships/hyperlink" Target="https://www.pdfa.org/3d-pdf-at-the-pdf-association/" TargetMode="External"/><Relationship Id="rId7" Type="http://schemas.openxmlformats.org/officeDocument/2006/relationships/hyperlink" Target="https://pdfa.org/resource/3d-formats/#prc-1" TargetMode="External"/><Relationship Id="rId2" Type="http://schemas.openxmlformats.org/officeDocument/2006/relationships/hyperlink" Target="https://www.vdma.org/events-trade-fairs/-/event/view/70649" TargetMode="External"/><Relationship Id="rId1" Type="http://schemas.openxmlformats.org/officeDocument/2006/relationships/slideLayout" Target="../slideLayouts/slideLayout2.xml"/><Relationship Id="rId6" Type="http://schemas.openxmlformats.org/officeDocument/2006/relationships/hyperlink" Target="https://pdfa.org/resource/iso-21757-ecmascript/" TargetMode="External"/><Relationship Id="rId5" Type="http://schemas.openxmlformats.org/officeDocument/2006/relationships/hyperlink" Target="https://pdfa.org/resource/iso-32000-pdf/#pdf-2" TargetMode="External"/><Relationship Id="rId4" Type="http://schemas.openxmlformats.org/officeDocument/2006/relationships/hyperlink" Target="https://www.iso.org/committee/53674.html" TargetMode="External"/><Relationship Id="rId9" Type="http://schemas.openxmlformats.org/officeDocument/2006/relationships/hyperlink" Target="https://www.iso.org/standard/45880.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508000" y="3007311"/>
            <a:ext cx="6858000" cy="1058333"/>
          </a:xfrm>
          <a:prstGeom prst="rect">
            <a:avLst/>
          </a:prstGeom>
        </p:spPr>
        <p:txBody>
          <a:bodyPr lIns="0" tIns="50800" rIns="50800" bIns="50800" anchor="b"/>
          <a:lstStyle/>
          <a:p>
            <a:br>
              <a:rPr lang="en-US" dirty="0"/>
            </a:br>
            <a:r>
              <a:rPr lang="en-US" dirty="0"/>
              <a:t>PWG November 2024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November 12, 2024</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xfrm>
            <a:off x="508000" y="1143001"/>
            <a:ext cx="9550400" cy="4275667"/>
          </a:xfrm>
          <a:prstGeom prst="rect">
            <a:avLst/>
          </a:prstGeom>
        </p:spPr>
        <p:txBody>
          <a:bodyPr>
            <a:normAutofit/>
          </a:bodyPr>
          <a:lstStyle/>
          <a:p>
            <a:pPr marL="33865" indent="0">
              <a:buNone/>
            </a:pPr>
            <a:r>
              <a:rPr lang="en-US" sz="1167" dirty="0"/>
              <a:t>(All times Eastern Standard Time)</a:t>
            </a:r>
          </a:p>
          <a:p>
            <a:pPr marL="33865" indent="0">
              <a:buNone/>
            </a:pPr>
            <a:endParaRPr lang="en-US" sz="1167" dirty="0"/>
          </a:p>
          <a:p>
            <a:pPr marL="33865" indent="0">
              <a:buNone/>
            </a:pPr>
            <a:r>
              <a:rPr lang="en-US" b="1" u="sng" dirty="0"/>
              <a:t>Tuesday, November 12 </a:t>
            </a:r>
          </a:p>
          <a:p>
            <a:pPr marL="1907570" lvl="1" indent="-1620509">
              <a:buNone/>
            </a:pPr>
            <a:r>
              <a:rPr lang="en-US" dirty="0"/>
              <a:t>10:00 – 11:00	PWG Plenary</a:t>
            </a:r>
          </a:p>
          <a:p>
            <a:pPr marL="1907570" lvl="1" indent="-1620509">
              <a:buNone/>
            </a:pPr>
            <a:r>
              <a:rPr lang="en-US" dirty="0"/>
              <a:t>11:00 </a:t>
            </a:r>
            <a:r>
              <a:rPr lang="mr-IN" dirty="0"/>
              <a:t>–</a:t>
            </a:r>
            <a:r>
              <a:rPr lang="en-US" dirty="0"/>
              <a:t> 11:30	IPP WG: Status </a:t>
            </a:r>
          </a:p>
          <a:p>
            <a:pPr marL="1907570" lvl="1" indent="-1620509">
              <a:buNone/>
            </a:pPr>
            <a:r>
              <a:rPr lang="en-US" dirty="0"/>
              <a:t>11:30 </a:t>
            </a:r>
            <a:r>
              <a:rPr lang="mr-IN" dirty="0"/>
              <a:t>–</a:t>
            </a:r>
            <a:r>
              <a:rPr lang="en-US" dirty="0"/>
              <a:t> 12:00	IPP WG: PWG Last Call and Call for Objections Results</a:t>
            </a:r>
          </a:p>
          <a:p>
            <a:pPr marL="1907570" lvl="1" indent="-1620509">
              <a:buNone/>
            </a:pPr>
            <a:r>
              <a:rPr lang="en-US" dirty="0"/>
              <a:t>12:00 </a:t>
            </a:r>
            <a:r>
              <a:rPr lang="mr-IN" dirty="0"/>
              <a:t>–</a:t>
            </a:r>
            <a:r>
              <a:rPr lang="en-US" dirty="0"/>
              <a:t> 12:45	Break / Lunch </a:t>
            </a:r>
          </a:p>
          <a:p>
            <a:pPr marL="1907570" lvl="1" indent="-1620509">
              <a:buNone/>
            </a:pPr>
            <a:r>
              <a:rPr lang="en-US" dirty="0"/>
              <a:t>12:45 –   2:00     	IPP WG: IPP Everywhere v2.0 (EVE) / IPP Everywhere Self- 	Certification Manual v2.0 (EVESELFCERT)</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PWG Day 1</a:t>
            </a:r>
            <a:endParaRPr dirty="0"/>
          </a:p>
        </p:txBody>
      </p:sp>
    </p:spTree>
    <p:extLst>
      <p:ext uri="{BB962C8B-B14F-4D97-AF65-F5344CB8AC3E}">
        <p14:creationId xmlns:p14="http://schemas.microsoft.com/office/powerpoint/2010/main" val="31693892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33865" indent="0">
              <a:buNone/>
            </a:pPr>
            <a:r>
              <a:rPr lang="en-US" sz="1167" dirty="0"/>
              <a:t>(All times Eastern Standard Time)</a:t>
            </a:r>
          </a:p>
          <a:p>
            <a:pPr marL="33865" indent="0">
              <a:buNone/>
            </a:pPr>
            <a:endParaRPr lang="en-US" sz="1167" dirty="0"/>
          </a:p>
          <a:p>
            <a:pPr marL="33865" indent="0">
              <a:buNone/>
            </a:pPr>
            <a:r>
              <a:rPr lang="en-US" b="1" u="sng" dirty="0"/>
              <a:t>Wednesday, November 13</a:t>
            </a:r>
            <a:endParaRPr b="1" u="sng" dirty="0"/>
          </a:p>
          <a:p>
            <a:pPr marL="1907570" lvl="1" indent="-1620509">
              <a:buNone/>
            </a:pPr>
            <a:r>
              <a:rPr lang="en-US" dirty="0"/>
              <a:t>10:00 – 11:30	IDS WG: Status &amp; Discussion </a:t>
            </a:r>
          </a:p>
          <a:p>
            <a:pPr marL="1907570" lvl="1" indent="-1620509">
              <a:buNone/>
            </a:pPr>
            <a:r>
              <a:rPr lang="en-US" dirty="0"/>
              <a:t>11:30 </a:t>
            </a:r>
            <a:r>
              <a:rPr lang="mr-IN" dirty="0"/>
              <a:t>–</a:t>
            </a:r>
            <a:r>
              <a:rPr lang="en-US" dirty="0"/>
              <a:t> 12:00	IPP WG: IPP Firmware Update Extensions v1.0 	(FWUPDATE)</a:t>
            </a:r>
          </a:p>
          <a:p>
            <a:pPr marL="1907570" lvl="1" indent="-1620509">
              <a:buNone/>
            </a:pPr>
            <a:r>
              <a:rPr lang="en-US" dirty="0"/>
              <a:t>12:00 </a:t>
            </a:r>
            <a:r>
              <a:rPr lang="mr-IN" dirty="0"/>
              <a:t>–</a:t>
            </a:r>
            <a:r>
              <a:rPr lang="en-US" dirty="0"/>
              <a:t> 12:45	Break / Lunch</a:t>
            </a:r>
          </a:p>
          <a:p>
            <a:pPr marL="1907570" lvl="1" indent="-1620509">
              <a:buNone/>
            </a:pPr>
            <a:r>
              <a:rPr lang="en-US" dirty="0"/>
              <a:t>12:45 </a:t>
            </a:r>
            <a:r>
              <a:rPr lang="mr-IN" dirty="0"/>
              <a:t>–</a:t>
            </a:r>
            <a:r>
              <a:rPr lang="en-US" dirty="0"/>
              <a:t>   1:45	IPP WG: 3D Printing Liaisons: Status &amp; Guidance</a:t>
            </a:r>
          </a:p>
          <a:p>
            <a:pPr marL="1907570" lvl="1" indent="-1620509">
              <a:buNone/>
            </a:pPr>
            <a:r>
              <a:rPr lang="en-US" dirty="0"/>
              <a:t>  1:45 </a:t>
            </a:r>
            <a:r>
              <a:rPr lang="mr-IN" dirty="0"/>
              <a:t>–</a:t>
            </a:r>
            <a:r>
              <a:rPr lang="en-US" dirty="0"/>
              <a:t>   2:00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PWG Day 2</a:t>
            </a:r>
            <a:endParaRPr dirty="0"/>
          </a:p>
        </p:txBody>
      </p:sp>
    </p:spTree>
    <p:extLst>
      <p:ext uri="{BB962C8B-B14F-4D97-AF65-F5344CB8AC3E}">
        <p14:creationId xmlns:p14="http://schemas.microsoft.com/office/powerpoint/2010/main" val="206579698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pPr marL="33865" indent="0">
              <a:buNone/>
            </a:pPr>
            <a:r>
              <a:rPr lang="en-US" dirty="0"/>
              <a:t>Those interested in serving in PWG Officer roles should contact </a:t>
            </a:r>
            <a:r>
              <a:rPr lang="en-US" dirty="0" err="1"/>
              <a:t>chair@pwg.org</a:t>
            </a:r>
            <a:r>
              <a:rPr lang="en-US" dirty="0"/>
              <a:t>.</a:t>
            </a:r>
          </a:p>
          <a:p>
            <a:endParaRPr lang="en-US" dirty="0"/>
          </a:p>
          <a:p>
            <a:pPr marL="33865" indent="0">
              <a:buNone/>
            </a:pPr>
            <a:endParaRPr lang="en-US" sz="1500" dirty="0"/>
          </a:p>
          <a:p>
            <a:endParaRPr lang="en-US" sz="1500" dirty="0"/>
          </a:p>
        </p:txBody>
      </p:sp>
      <p:sp>
        <p:nvSpPr>
          <p:cNvPr id="165" name="Shape 165"/>
          <p:cNvSpPr>
            <a:spLocks noGrp="1"/>
          </p:cNvSpPr>
          <p:nvPr>
            <p:ph type="title"/>
          </p:nvPr>
        </p:nvSpPr>
        <p:spPr>
          <a:prstGeom prst="rect">
            <a:avLst/>
          </a:prstGeom>
        </p:spPr>
        <p:txBody>
          <a:bodyPr/>
          <a:lstStyle/>
          <a:p>
            <a:r>
              <a:rPr dirty="0"/>
              <a:t>Officers (20</a:t>
            </a:r>
            <a:r>
              <a:rPr lang="en-US" dirty="0"/>
              <a:t>23</a:t>
            </a:r>
            <a:r>
              <a:rPr dirty="0"/>
              <a:t>-20</a:t>
            </a:r>
            <a:r>
              <a:rPr lang="en-US" dirty="0"/>
              <a:t>25</a:t>
            </a:r>
            <a:r>
              <a:rPr dirty="0"/>
              <a:t> Term)</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2024</a:t>
            </a:r>
            <a:r>
              <a:rPr dirty="0"/>
              <a:t> Membership</a:t>
            </a:r>
          </a:p>
        </p:txBody>
      </p:sp>
      <p:sp>
        <p:nvSpPr>
          <p:cNvPr id="157" name="Shape 157"/>
          <p:cNvSpPr/>
          <p:nvPr/>
        </p:nvSpPr>
        <p:spPr>
          <a:xfrm>
            <a:off x="1651000" y="1016000"/>
            <a:ext cx="6963833" cy="290614"/>
          </a:xfrm>
          <a:prstGeom prst="rect">
            <a:avLst/>
          </a:prstGeom>
          <a:ln w="12700">
            <a:miter lim="400000"/>
          </a:ln>
          <a:extLst>
            <a:ext uri="{C572A759-6A51-4108-AA02-DFA0A04FC94B}">
              <ma14:wrappingTextBoxFlag xmlns:ma14="http://schemas.microsoft.com/office/mac/drawingml/2011/main" xmlns="" val="1"/>
            </a:ext>
          </a:extLst>
        </p:spPr>
        <p:txBody>
          <a:bodyPr lIns="42333" tIns="42333" rIns="42333" bIns="42333">
            <a:spAutoFit/>
          </a:bodyPr>
          <a:lstStyle>
            <a:lvl1pPr algn="ctr">
              <a:defRPr b="1">
                <a:latin typeface="+mn-lt"/>
                <a:ea typeface="+mn-ea"/>
                <a:cs typeface="+mn-cs"/>
                <a:sym typeface="Verdana"/>
              </a:defRPr>
            </a:lvl1pPr>
          </a:lstStyle>
          <a:p>
            <a:r>
              <a:rPr lang="en-US" sz="1333" dirty="0"/>
              <a:t>28 </a:t>
            </a:r>
            <a:r>
              <a:rPr sz="1333" dirty="0"/>
              <a:t>Members</a:t>
            </a:r>
            <a:endParaRPr sz="1333" dirty="0">
              <a:solidFill>
                <a:srgbClr val="FF0000"/>
              </a:solidFill>
            </a:endParaRPr>
          </a:p>
        </p:txBody>
      </p:sp>
      <p:graphicFrame>
        <p:nvGraphicFramePr>
          <p:cNvPr id="156" name="Table 156"/>
          <p:cNvGraphicFramePr/>
          <p:nvPr>
            <p:extLst>
              <p:ext uri="{D42A27DB-BD31-4B8C-83A1-F6EECF244321}">
                <p14:modId xmlns:p14="http://schemas.microsoft.com/office/powerpoint/2010/main" val="2647227986"/>
              </p:ext>
            </p:extLst>
          </p:nvPr>
        </p:nvGraphicFramePr>
        <p:xfrm>
          <a:off x="1636889" y="1303196"/>
          <a:ext cx="6757460" cy="3984413"/>
        </p:xfrm>
        <a:graphic>
          <a:graphicData uri="http://schemas.openxmlformats.org/drawingml/2006/table">
            <a:tbl>
              <a:tblPr>
                <a:tableStyleId>{8F44A2F1-9E1F-4B54-A3A2-5F16C0AD49E2}</a:tableStyleId>
              </a:tblPr>
              <a:tblGrid>
                <a:gridCol w="1351492">
                  <a:extLst>
                    <a:ext uri="{9D8B030D-6E8A-4147-A177-3AD203B41FA5}">
                      <a16:colId xmlns:a16="http://schemas.microsoft.com/office/drawing/2014/main" val="20000"/>
                    </a:ext>
                  </a:extLst>
                </a:gridCol>
                <a:gridCol w="1351492">
                  <a:extLst>
                    <a:ext uri="{9D8B030D-6E8A-4147-A177-3AD203B41FA5}">
                      <a16:colId xmlns:a16="http://schemas.microsoft.com/office/drawing/2014/main" val="20001"/>
                    </a:ext>
                  </a:extLst>
                </a:gridCol>
                <a:gridCol w="1351492">
                  <a:extLst>
                    <a:ext uri="{9D8B030D-6E8A-4147-A177-3AD203B41FA5}">
                      <a16:colId xmlns:a16="http://schemas.microsoft.com/office/drawing/2014/main" val="20002"/>
                    </a:ext>
                  </a:extLst>
                </a:gridCol>
                <a:gridCol w="1351492">
                  <a:extLst>
                    <a:ext uri="{9D8B030D-6E8A-4147-A177-3AD203B41FA5}">
                      <a16:colId xmlns:a16="http://schemas.microsoft.com/office/drawing/2014/main" val="20003"/>
                    </a:ext>
                  </a:extLst>
                </a:gridCol>
                <a:gridCol w="1351492">
                  <a:extLst>
                    <a:ext uri="{9D8B030D-6E8A-4147-A177-3AD203B41FA5}">
                      <a16:colId xmlns:a16="http://schemas.microsoft.com/office/drawing/2014/main" val="1284252174"/>
                    </a:ext>
                  </a:extLst>
                </a:gridCol>
              </a:tblGrid>
              <a:tr h="668867">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Alan Sukert</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r>
                        <a:rPr lang="en-US" sz="800" dirty="0">
                          <a:uFill>
                            <a:solidFill>
                              <a:srgbClr val="000000"/>
                            </a:solidFill>
                          </a:uFill>
                          <a:sym typeface="Verdana"/>
                        </a:rPr>
                        <a:t>Epson</a:t>
                      </a: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Konica Minolta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Oki Electric Industry Co., Ltd</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t>Technical Interface Consulting</a:t>
                      </a:r>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Apple Inc.</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Fiery,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Kyocera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err="1"/>
                        <a:t>PaperCut</a:t>
                      </a:r>
                      <a:r>
                        <a:rPr lang="en-US" sz="800" dirty="0"/>
                        <a:t> Software</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t>Toshiba Business Solutions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647700">
                <a:tc>
                  <a:txBody>
                    <a:bodyPr/>
                    <a:lstStyle/>
                    <a:p>
                      <a:pPr marR="40640" defTabSz="914400">
                        <a:spcBef>
                          <a:spcPts val="400"/>
                        </a:spcBef>
                        <a:tabLst>
                          <a:tab pos="914400" algn="l"/>
                        </a:tabLst>
                        <a:defRPr sz="1800">
                          <a:uFillTx/>
                        </a:defRPr>
                      </a:pPr>
                      <a:r>
                        <a:rPr sz="800" dirty="0">
                          <a:uFill>
                            <a:solidFill>
                              <a:srgbClr val="000000"/>
                            </a:solidFill>
                          </a:uFill>
                          <a:sym typeface="Verdana"/>
                        </a:rPr>
                        <a:t>Brother Industries</a:t>
                      </a:r>
                      <a:r>
                        <a:rPr lang="en-US" sz="800" dirty="0">
                          <a:uFill>
                            <a:solidFill>
                              <a:srgbClr val="000000"/>
                            </a:solidFill>
                          </a:uFill>
                          <a:sym typeface="Verdana"/>
                        </a:rPr>
                        <a:t>, Ltd.</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FUJIFILM Business Innovation Corp.</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Lakeside Robotics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PrinterLogic</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Tykodi</a:t>
                      </a:r>
                      <a:r>
                        <a:rPr lang="en-US" sz="800" dirty="0">
                          <a:uFill>
                            <a:solidFill>
                              <a:srgbClr val="000000"/>
                            </a:solidFill>
                          </a:uFill>
                          <a:sym typeface="Verdana"/>
                        </a:rPr>
                        <a:t> Consulting Services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Canon</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Google</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Lexmark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Qualcomm</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solidFill>
                            <a:schemeClr val="tx1"/>
                          </a:solidFill>
                        </a:rPr>
                        <a:t>Xerox</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Danny Brennan</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High North, Inc.</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Meteor Network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Ricoh</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800" dirty="0">
                        <a:solidFill>
                          <a:schemeClr val="tx1"/>
                        </a:solidFill>
                      </a:endParaRPr>
                    </a:p>
                    <a:p>
                      <a:endParaRPr lang="en-US" sz="800" dirty="0">
                        <a:solidFill>
                          <a:schemeClr val="tx1"/>
                        </a:solidFill>
                      </a:endParaRPr>
                    </a:p>
                    <a:p>
                      <a:endParaRPr lang="en-US" sz="800" dirty="0">
                        <a:solidFill>
                          <a:schemeClr val="tx1"/>
                        </a:solidFill>
                      </a:endParaRPr>
                    </a:p>
                    <a:p>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668867">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Digital Check Corp</a:t>
                      </a: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HP Inc.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Microsoft</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err="1"/>
                        <a:t>Synaptics</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1951" y="2040245"/>
            <a:ext cx="338858" cy="402035"/>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1505" y="2815095"/>
            <a:ext cx="698228" cy="279291"/>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1799060" y="3414693"/>
            <a:ext cx="1064640" cy="263029"/>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23633" y="2726417"/>
            <a:ext cx="1085607" cy="27249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4863" y="4081328"/>
            <a:ext cx="1112594" cy="197668"/>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0349" y="4702155"/>
            <a:ext cx="300352" cy="300352"/>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97064" y="1334535"/>
            <a:ext cx="670695" cy="46356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9"/>
          <a:stretch>
            <a:fillRect/>
          </a:stretch>
        </p:blipFill>
        <p:spPr>
          <a:xfrm>
            <a:off x="4538879" y="2077889"/>
            <a:ext cx="933799" cy="347460"/>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86451" y="3436845"/>
            <a:ext cx="1058333" cy="218723"/>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46269" y="4063276"/>
            <a:ext cx="696008" cy="279290"/>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53032" y="4730805"/>
            <a:ext cx="925172" cy="148028"/>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19797" y="1397175"/>
            <a:ext cx="683157" cy="279473"/>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96401" y="2726417"/>
            <a:ext cx="637651" cy="260162"/>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5"/>
          <a:stretch>
            <a:fillRect/>
          </a:stretch>
        </p:blipFill>
        <p:spPr>
          <a:xfrm>
            <a:off x="5847799" y="4137844"/>
            <a:ext cx="1058333" cy="1905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50836" y="3402136"/>
            <a:ext cx="799378" cy="254579"/>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17"/>
          <a:stretch>
            <a:fillRect/>
          </a:stretch>
        </p:blipFill>
        <p:spPr>
          <a:xfrm>
            <a:off x="5898790" y="4779249"/>
            <a:ext cx="925173" cy="199169"/>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51973" y="2062420"/>
            <a:ext cx="896411" cy="272494"/>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31395" y="2742792"/>
            <a:ext cx="402035" cy="402035"/>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14297" y="3346279"/>
            <a:ext cx="1294160" cy="492223"/>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45215" y="3488267"/>
            <a:ext cx="927028" cy="189455"/>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52652" y="4809705"/>
            <a:ext cx="957458" cy="193771"/>
          </a:xfrm>
          <a:prstGeom prst="rect">
            <a:avLst/>
          </a:prstGeom>
        </p:spPr>
      </p:pic>
      <p:pic>
        <p:nvPicPr>
          <p:cNvPr id="29" name="Picture 28" descr="A screenshot of a video game&#10;&#10;Description automatically generated with low confidence">
            <a:extLst>
              <a:ext uri="{FF2B5EF4-FFF2-40B4-BE49-F238E27FC236}">
                <a16:creationId xmlns:a16="http://schemas.microsoft.com/office/drawing/2014/main" id="{5513F75F-4FD2-01FB-C4CA-188D7498DEE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33529" y="2740465"/>
            <a:ext cx="1153398" cy="203345"/>
          </a:xfrm>
          <a:prstGeom prst="rect">
            <a:avLst/>
          </a:prstGeom>
        </p:spPr>
      </p:pic>
      <p:pic>
        <p:nvPicPr>
          <p:cNvPr id="13" name="Picture 12">
            <a:extLst>
              <a:ext uri="{FF2B5EF4-FFF2-40B4-BE49-F238E27FC236}">
                <a16:creationId xmlns:a16="http://schemas.microsoft.com/office/drawing/2014/main" id="{A3DCF459-59BE-DEA5-532C-ED220E7947AC}"/>
              </a:ext>
            </a:extLst>
          </p:cNvPr>
          <p:cNvPicPr>
            <a:picLocks noChangeAspect="1"/>
          </p:cNvPicPr>
          <p:nvPr/>
        </p:nvPicPr>
        <p:blipFill>
          <a:blip r:embed="rId24"/>
          <a:stretch>
            <a:fillRect/>
          </a:stretch>
        </p:blipFill>
        <p:spPr>
          <a:xfrm>
            <a:off x="3269107" y="1440279"/>
            <a:ext cx="762836" cy="297983"/>
          </a:xfrm>
          <a:prstGeom prst="rect">
            <a:avLst/>
          </a:prstGeom>
        </p:spPr>
      </p:pic>
      <p:pic>
        <p:nvPicPr>
          <p:cNvPr id="19" name="Picture 18">
            <a:extLst>
              <a:ext uri="{FF2B5EF4-FFF2-40B4-BE49-F238E27FC236}">
                <a16:creationId xmlns:a16="http://schemas.microsoft.com/office/drawing/2014/main" id="{7F5F433E-6A9F-3FB8-B14D-371D3BD7AD9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306171" y="2101616"/>
            <a:ext cx="872783" cy="279291"/>
          </a:xfrm>
          <a:prstGeom prst="rect">
            <a:avLst/>
          </a:prstGeom>
        </p:spPr>
      </p:pic>
      <p:pic>
        <p:nvPicPr>
          <p:cNvPr id="6" name="Picture 5" descr="A red and white logo&#10;&#10;Description automatically generated">
            <a:extLst>
              <a:ext uri="{FF2B5EF4-FFF2-40B4-BE49-F238E27FC236}">
                <a16:creationId xmlns:a16="http://schemas.microsoft.com/office/drawing/2014/main" id="{79F5D7EB-0241-6554-D7E7-CE8DB5B8C1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449216" y="2081124"/>
            <a:ext cx="430028" cy="400371"/>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2025 Membership Fees</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33865" indent="0">
              <a:buNone/>
            </a:pPr>
            <a:endParaRPr lang="en-US" sz="2333" dirty="0"/>
          </a:p>
          <a:p>
            <a:pPr marL="33865" indent="0">
              <a:buNone/>
            </a:pPr>
            <a:endParaRPr lang="en-US" sz="2333" dirty="0"/>
          </a:p>
          <a:p>
            <a:pPr marL="33865" indent="0">
              <a:buNone/>
            </a:pPr>
            <a:endParaRPr lang="en-US" sz="2333" dirty="0"/>
          </a:p>
          <a:p>
            <a:pPr marL="33865" indent="0" algn="ctr">
              <a:buNone/>
            </a:pPr>
            <a:r>
              <a:rPr lang="en-US" sz="2333" dirty="0"/>
              <a:t>IEEE-ISTO is sending out 2025 membership renewal notifications now!  If you did not receive one, please contact us as soon as possible.</a:t>
            </a:r>
          </a:p>
        </p:txBody>
      </p:sp>
    </p:spTree>
    <p:extLst>
      <p:ext uri="{BB962C8B-B14F-4D97-AF65-F5344CB8AC3E}">
        <p14:creationId xmlns:p14="http://schemas.microsoft.com/office/powerpoint/2010/main" val="92194318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DE10-2120-43C0-C1BD-CAB6575AD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45224-EF85-B138-C472-5CE215F5053A}"/>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70E8C4F1-64BC-05CF-8F02-5EFC2E04B3A7}"/>
              </a:ext>
            </a:extLst>
          </p:cNvPr>
          <p:cNvSpPr>
            <a:spLocks noGrp="1"/>
          </p:cNvSpPr>
          <p:nvPr>
            <p:ph type="body" idx="1"/>
          </p:nvPr>
        </p:nvSpPr>
        <p:spPr/>
        <p:txBody>
          <a:bodyPr>
            <a:normAutofit/>
          </a:bodyPr>
          <a:lstStyle/>
          <a:p>
            <a:pPr marL="33865" indent="0">
              <a:buNone/>
            </a:pPr>
            <a:endParaRPr lang="en-US" sz="2333" dirty="0"/>
          </a:p>
          <a:p>
            <a:pPr marL="33865" indent="0">
              <a:buNone/>
            </a:pPr>
            <a:endParaRPr lang="en-US" sz="2333" dirty="0"/>
          </a:p>
          <a:p>
            <a:pPr marL="33865" indent="0">
              <a:buNone/>
            </a:pPr>
            <a:endParaRPr lang="en-US" sz="2333" dirty="0"/>
          </a:p>
          <a:p>
            <a:pPr marL="33865" indent="0" algn="ctr">
              <a:buNone/>
            </a:pPr>
            <a:r>
              <a:rPr lang="en-US" sz="2333" dirty="0"/>
              <a:t>Thanks to all of you for contributing your time and efforts to the PWG!</a:t>
            </a:r>
          </a:p>
        </p:txBody>
      </p:sp>
    </p:spTree>
    <p:extLst>
      <p:ext uri="{BB962C8B-B14F-4D97-AF65-F5344CB8AC3E}">
        <p14:creationId xmlns:p14="http://schemas.microsoft.com/office/powerpoint/2010/main" val="78620623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1474611" y="1248833"/>
            <a:ext cx="6858000" cy="4275667"/>
          </a:xfrm>
          <a:prstGeom prst="rect">
            <a:avLst/>
          </a:prstGeom>
        </p:spPr>
        <p:txBody>
          <a:bodyPr>
            <a:normAutofit/>
          </a:bodyPr>
          <a:lstStyle/>
          <a:p>
            <a:pPr marL="33865" indent="0">
              <a:buNone/>
            </a:pPr>
            <a:r>
              <a:rPr lang="en-US" dirty="0"/>
              <a:t>2025</a:t>
            </a:r>
          </a:p>
          <a:p>
            <a:pPr lvl="1">
              <a:lnSpc>
                <a:spcPct val="150000"/>
              </a:lnSpc>
            </a:pPr>
            <a:r>
              <a:rPr lang="en-US" dirty="0"/>
              <a:t>February 4-6 – Virtual</a:t>
            </a:r>
          </a:p>
          <a:p>
            <a:pPr lvl="1">
              <a:lnSpc>
                <a:spcPct val="150000"/>
              </a:lnSpc>
            </a:pPr>
            <a:r>
              <a:rPr lang="en-US" dirty="0"/>
              <a:t>May 6-8 – Joint w/OP (real or virtual?)</a:t>
            </a:r>
          </a:p>
          <a:p>
            <a:pPr lvl="1">
              <a:lnSpc>
                <a:spcPct val="150000"/>
              </a:lnSpc>
            </a:pPr>
            <a:r>
              <a:rPr lang="en-US" dirty="0"/>
              <a:t>August 12-14 – Virtual</a:t>
            </a:r>
          </a:p>
          <a:p>
            <a:pPr lvl="1">
              <a:lnSpc>
                <a:spcPct val="150000"/>
              </a:lnSpc>
            </a:pPr>
            <a:r>
              <a:rPr lang="en-US" dirty="0"/>
              <a:t>November 11-13 - Virtual</a:t>
            </a:r>
          </a:p>
          <a:p>
            <a:pPr marL="33865" indent="0">
              <a:buNone/>
            </a:pPr>
            <a:endParaRPr lang="en-US" dirty="0"/>
          </a:p>
          <a:p>
            <a:pPr marL="33865" indent="0">
              <a:buNone/>
            </a:pPr>
            <a:endParaRPr lang="en-US" dirty="0"/>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3" name="TextBox 2">
            <a:extLst>
              <a:ext uri="{FF2B5EF4-FFF2-40B4-BE49-F238E27FC236}">
                <a16:creationId xmlns:a16="http://schemas.microsoft.com/office/drawing/2014/main" id="{EBCD5AF1-65B8-5945-97F5-AD2ACFB0D156}"/>
              </a:ext>
            </a:extLst>
          </p:cNvPr>
          <p:cNvSpPr txBox="1"/>
          <p:nvPr/>
        </p:nvSpPr>
        <p:spPr>
          <a:xfrm>
            <a:off x="2235204" y="5137070"/>
            <a:ext cx="5699530" cy="2906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2333" tIns="42333" rIns="42333" bIns="42333" numCol="1" spcCol="38100" rtlCol="0" anchor="ctr">
            <a:spAutoFit/>
          </a:bodyPr>
          <a:lstStyle/>
          <a:p>
            <a:r>
              <a:rPr lang="en-US" sz="1333" dirty="0">
                <a:solidFill>
                  <a:srgbClr val="FF0000"/>
                </a:solidFill>
              </a:rPr>
              <a:t>Contact </a:t>
            </a:r>
            <a:r>
              <a:rPr lang="en-US" sz="1333" dirty="0">
                <a:solidFill>
                  <a:srgbClr val="FF0000"/>
                </a:solidFill>
                <a:hlinkClick r:id="rId2"/>
              </a:rPr>
              <a:t>chair@pwg.org</a:t>
            </a:r>
            <a:r>
              <a:rPr lang="en-US" sz="1333"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1358</a:t>
            </a:r>
            <a:r>
              <a:rPr lang="en-US" dirty="0"/>
              <a:t> printers now certified!</a:t>
            </a:r>
          </a:p>
          <a:p>
            <a:pPr lvl="1"/>
            <a:r>
              <a:rPr lang="en-US" dirty="0">
                <a:hlinkClick r:id="rId4"/>
              </a:rPr>
              <a:t>https://www.pwg.org/printers/</a:t>
            </a:r>
            <a:endParaRPr lang="en-US" dirty="0"/>
          </a:p>
          <a:p>
            <a:pPr lvl="1"/>
            <a:r>
              <a:rPr lang="en-US" dirty="0"/>
              <a:t>New printers from Canon, Digital Check, OKI, HP, Lexmark, Ricoh, and Samsung </a:t>
            </a:r>
          </a:p>
          <a:p>
            <a:pPr lvl="1"/>
            <a:r>
              <a:rPr lang="en-US" b="1" dirty="0">
                <a:solidFill>
                  <a:srgbClr val="FF0000"/>
                </a:solidFill>
              </a:rPr>
              <a:t>More on the way!</a:t>
            </a:r>
          </a:p>
          <a:p>
            <a:pPr marL="33865"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1485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Tree>
    <p:extLst>
      <p:ext uri="{BB962C8B-B14F-4D97-AF65-F5344CB8AC3E}">
        <p14:creationId xmlns:p14="http://schemas.microsoft.com/office/powerpoint/2010/main" val="16075415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fontScale="92500" lnSpcReduction="20000"/>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 Code</a:t>
            </a:r>
          </a:p>
          <a:p>
            <a:pPr lvl="1"/>
            <a:r>
              <a:rPr lang="en-US" dirty="0">
                <a:hlinkClick r:id="rId3"/>
              </a:rPr>
              <a:t>https://github.com/istopwg/ippsample</a:t>
            </a:r>
            <a:endParaRPr lang="en-US" dirty="0"/>
          </a:p>
          <a:p>
            <a:pPr marL="414850" lvl="1" indent="0">
              <a:buNone/>
            </a:pPr>
            <a:endParaRPr lang="en-US" u="sng" dirty="0"/>
          </a:p>
          <a:p>
            <a:r>
              <a:rPr lang="en-US"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dirty="0"/>
              <a:t>IPP Registry</a:t>
            </a:r>
          </a:p>
          <a:p>
            <a:pPr lvl="1"/>
            <a:r>
              <a:rPr lang="en-US" u="sng" dirty="0">
                <a:hlinkClick r:id="rId5"/>
              </a:rPr>
              <a:t>https://github.com/istopwg/ippregistry</a:t>
            </a:r>
            <a:endParaRPr lang="en-US" u="sng" dirty="0"/>
          </a:p>
          <a:p>
            <a:pPr marL="33865"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508000" y="968497"/>
            <a:ext cx="9144000" cy="4275667"/>
          </a:xfrm>
          <a:prstGeom prst="rect">
            <a:avLst/>
          </a:prstGeom>
        </p:spPr>
        <p:txBody>
          <a:bodyPr>
            <a:normAutofit fontScale="92500" lnSpcReduction="10000"/>
          </a:bodyPr>
          <a:lstStyle/>
          <a:p>
            <a:endParaRPr lang="en-US" dirty="0"/>
          </a:p>
          <a:p>
            <a:r>
              <a:rPr lang="en-US" dirty="0">
                <a:solidFill>
                  <a:srgbClr val="FF0000"/>
                </a:solidFill>
              </a:rPr>
              <a:t>Please Note: This PWG Meeting is Being Recorded</a:t>
            </a:r>
          </a:p>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23937" y="0"/>
            <a:ext cx="8410222" cy="846668"/>
          </a:xfrm>
          <a:prstGeom prst="rect">
            <a:avLst/>
          </a:prstGeom>
        </p:spPr>
        <p:txBody>
          <a:bodyPr/>
          <a:lstStyle/>
          <a:p>
            <a:r>
              <a:rPr lang="en-US" dirty="0"/>
              <a:t>Work in Progress</a:t>
            </a:r>
            <a:endParaRPr dirty="0"/>
          </a:p>
        </p:txBody>
      </p:sp>
      <p:sp>
        <p:nvSpPr>
          <p:cNvPr id="9" name="Shape 194">
            <a:extLst>
              <a:ext uri="{FF2B5EF4-FFF2-40B4-BE49-F238E27FC236}">
                <a16:creationId xmlns:a16="http://schemas.microsoft.com/office/drawing/2014/main" id="{B1281C3B-CD2B-2643-A63C-6BE912579D82}"/>
              </a:ext>
            </a:extLst>
          </p:cNvPr>
          <p:cNvSpPr/>
          <p:nvPr/>
        </p:nvSpPr>
        <p:spPr>
          <a:xfrm>
            <a:off x="4445000" y="5021445"/>
            <a:ext cx="1270000" cy="3175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820833" y="5021445"/>
            <a:ext cx="1270000" cy="3175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3069167" y="5021445"/>
            <a:ext cx="1270000" cy="3175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1693333" y="5021445"/>
            <a:ext cx="1270000" cy="3175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96667" y="5021445"/>
            <a:ext cx="1270000" cy="3175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lang="en-US" sz="1333" dirty="0"/>
              <a:t>Approved</a:t>
            </a:r>
            <a:endParaRPr sz="1333" dirty="0"/>
          </a:p>
        </p:txBody>
      </p:sp>
      <p:pic>
        <p:nvPicPr>
          <p:cNvPr id="15" name="Picture 14" descr="A screenshot of a computer&#10;&#10;Description automatically generated">
            <a:extLst>
              <a:ext uri="{FF2B5EF4-FFF2-40B4-BE49-F238E27FC236}">
                <a16:creationId xmlns:a16="http://schemas.microsoft.com/office/drawing/2014/main" id="{211420BA-AC14-51D9-BF0E-56EF6E081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94" y="1015018"/>
            <a:ext cx="8264501" cy="3873259"/>
          </a:xfrm>
          <a:prstGeom prst="rect">
            <a:avLst/>
          </a:prstGeom>
        </p:spPr>
      </p:pic>
    </p:spTree>
    <p:extLst>
      <p:ext uri="{BB962C8B-B14F-4D97-AF65-F5344CB8AC3E}">
        <p14:creationId xmlns:p14="http://schemas.microsoft.com/office/powerpoint/2010/main" val="361928586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prstGeom prst="rect">
            <a:avLst/>
          </a:prstGeom>
        </p:spPr>
        <p:txBody>
          <a:bodyPr/>
          <a:lstStyle/>
          <a:p>
            <a:r>
              <a:rPr dirty="0"/>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174304991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5E303-997E-620A-21CD-B0E352A48D56}"/>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37846CB5-21DA-3F00-4F1B-F85F6C1D750F}"/>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98" name="Copyright © 2018 The Printer Working Group. All rights reserved. The IPP Everywhere and PWG logos are trademarks of the IEEE-ISTO.">
            <a:extLst>
              <a:ext uri="{FF2B5EF4-FFF2-40B4-BE49-F238E27FC236}">
                <a16:creationId xmlns:a16="http://schemas.microsoft.com/office/drawing/2014/main" id="{F6ED624C-3621-6023-8620-ED1952EC79B8}"/>
              </a:ext>
            </a:extLst>
          </p:cNvPr>
          <p:cNvSpPr txBox="1"/>
          <p:nvPr/>
        </p:nvSpPr>
        <p:spPr>
          <a:xfrm>
            <a:off x="1457307" y="4816147"/>
            <a:ext cx="7069336" cy="126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dirty="0"/>
              <a:t>Copyright © </a:t>
            </a:r>
            <a:r>
              <a:rPr lang="en-US" sz="820" dirty="0"/>
              <a:t>2024</a:t>
            </a:r>
            <a:r>
              <a:rPr sz="820" dirty="0"/>
              <a:t> The Printer Working Group. All rights reserved. The IPP Everywhere and PWG logos are trademarks of the IEEE-ISTO.</a:t>
            </a:r>
          </a:p>
        </p:txBody>
      </p:sp>
      <p:sp>
        <p:nvSpPr>
          <p:cNvPr id="100" name="IPP WG: More Information">
            <a:extLst>
              <a:ext uri="{FF2B5EF4-FFF2-40B4-BE49-F238E27FC236}">
                <a16:creationId xmlns:a16="http://schemas.microsoft.com/office/drawing/2014/main" id="{5003AB9F-2BE6-DBD3-431F-9975257135E6}"/>
              </a:ext>
            </a:extLst>
          </p:cNvPr>
          <p:cNvSpPr txBox="1">
            <a:spLocks noGrp="1"/>
          </p:cNvSpPr>
          <p:nvPr>
            <p:ph type="title"/>
          </p:nvPr>
        </p:nvSpPr>
        <p:spPr>
          <a:prstGeom prst="rect">
            <a:avLst/>
          </a:prstGeom>
        </p:spPr>
        <p:txBody>
          <a:bodyPr/>
          <a:lstStyle/>
          <a:p>
            <a:r>
              <a:rPr lang="en-US" dirty="0"/>
              <a:t>IDS</a:t>
            </a:r>
            <a:r>
              <a:rPr dirty="0"/>
              <a:t> WG: </a:t>
            </a:r>
            <a:r>
              <a:rPr lang="en-US" dirty="0"/>
              <a:t>Officers</a:t>
            </a:r>
            <a:endParaRPr dirty="0"/>
          </a:p>
        </p:txBody>
      </p:sp>
      <p:sp>
        <p:nvSpPr>
          <p:cNvPr id="102" name="Slide Number">
            <a:extLst>
              <a:ext uri="{FF2B5EF4-FFF2-40B4-BE49-F238E27FC236}">
                <a16:creationId xmlns:a16="http://schemas.microsoft.com/office/drawing/2014/main" id="{EEA3DBA9-9EA2-EE0D-0958-56A18FB11980}"/>
              </a:ext>
            </a:extLst>
          </p:cNvP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dirty="0"/>
          </a:p>
        </p:txBody>
      </p:sp>
      <p:sp>
        <p:nvSpPr>
          <p:cNvPr id="6" name="IPP WG Co-Chairs:…">
            <a:extLst>
              <a:ext uri="{FF2B5EF4-FFF2-40B4-BE49-F238E27FC236}">
                <a16:creationId xmlns:a16="http://schemas.microsoft.com/office/drawing/2014/main" id="{63361DD6-7D4A-2F14-184A-C626D8E3086F}"/>
              </a:ext>
            </a:extLst>
          </p:cNvPr>
          <p:cNvSpPr txBox="1">
            <a:spLocks noGrp="1"/>
          </p:cNvSpPr>
          <p:nvPr>
            <p:ph type="body" idx="1"/>
          </p:nvPr>
        </p:nvSpPr>
        <p:spPr>
          <a:xfrm>
            <a:off x="417562" y="1184802"/>
            <a:ext cx="6858000" cy="3031788"/>
          </a:xfrm>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Tree>
    <p:extLst>
      <p:ext uri="{BB962C8B-B14F-4D97-AF65-F5344CB8AC3E}">
        <p14:creationId xmlns:p14="http://schemas.microsoft.com/office/powerpoint/2010/main" val="311435855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prstGeom prst="rect">
            <a:avLst/>
          </a:prstGeom>
        </p:spPr>
        <p:txBody>
          <a:bodyPr/>
          <a:lstStyle/>
          <a:p>
            <a:r>
              <a:rPr lang="en-US" dirty="0"/>
              <a:t>IDS: Current Status</a:t>
            </a:r>
            <a:endParaRPr dirty="0"/>
          </a:p>
        </p:txBody>
      </p:sp>
      <p:sp>
        <p:nvSpPr>
          <p:cNvPr id="102" name="Slide Number">
            <a:extLst>
              <a:ext uri="{FF2B5EF4-FFF2-40B4-BE49-F238E27FC236}">
                <a16:creationId xmlns:a16="http://schemas.microsoft.com/office/drawing/2014/main" id="{6846CB4B-5045-8E9E-91BC-3A7E7C39DE2B}"/>
              </a:ext>
            </a:extLst>
          </p:cNvP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24</a:t>
            </a:fld>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508000" y="1109749"/>
            <a:ext cx="6858000" cy="4061298"/>
          </a:xfrm>
          <a:prstGeom prst="rect">
            <a:avLst/>
          </a:prstGeom>
        </p:spPr>
        <p:txBody>
          <a:bodyPr>
            <a:normAutofit fontScale="92500" lnSpcReduction="10000"/>
          </a:bodyPr>
          <a:lstStyle/>
          <a:p>
            <a:pPr>
              <a:spcBef>
                <a:spcPts val="0"/>
              </a:spcBef>
              <a:spcAft>
                <a:spcPts val="500"/>
              </a:spcAft>
            </a:pPr>
            <a:r>
              <a:rPr lang="en-US" sz="1667" dirty="0"/>
              <a:t>IDS activities include:</a:t>
            </a:r>
          </a:p>
          <a:p>
            <a:pPr lvl="1">
              <a:spcBef>
                <a:spcPts val="0"/>
              </a:spcBef>
              <a:spcAft>
                <a:spcPts val="500"/>
              </a:spcAft>
            </a:pPr>
            <a:r>
              <a:rPr lang="en-US" sz="1667" dirty="0"/>
              <a:t>Updating PWG members on activities related to:</a:t>
            </a:r>
          </a:p>
          <a:p>
            <a:pPr lvl="2">
              <a:spcBef>
                <a:spcPts val="0"/>
              </a:spcBef>
              <a:spcAft>
                <a:spcPts val="500"/>
              </a:spcAft>
            </a:pPr>
            <a:r>
              <a:rPr lang="en-US" sz="1667" dirty="0"/>
              <a:t>Common Criteria Hard Copy Device (HCD) Protection Profiles (PPs) and the HCD international Technical Community (iTC)</a:t>
            </a:r>
          </a:p>
          <a:p>
            <a:pPr lvl="2">
              <a:spcBef>
                <a:spcPts val="0"/>
              </a:spcBef>
              <a:spcAft>
                <a:spcPts val="500"/>
              </a:spcAft>
            </a:pPr>
            <a:r>
              <a:rPr lang="en-US" sz="1667" dirty="0"/>
              <a:t>Security Developments affecting Hard Copy Devices and Services in other organizations including the Trusted Computing Group (TCG) and Internet Engineering Task Force (IETF), </a:t>
            </a:r>
          </a:p>
          <a:p>
            <a:pPr lvl="1">
              <a:lnSpc>
                <a:spcPct val="120000"/>
              </a:lnSpc>
              <a:spcBef>
                <a:spcPts val="0"/>
              </a:spcBef>
              <a:spcAft>
                <a:spcPts val="500"/>
              </a:spcAft>
            </a:pPr>
            <a:r>
              <a:rPr lang="en-US" sz="1667" dirty="0"/>
              <a:t>Developing HCD Security Guidelines to provide guidance on current HCD security technology and security issues</a:t>
            </a:r>
          </a:p>
          <a:p>
            <a:pPr>
              <a:lnSpc>
                <a:spcPct val="120000"/>
              </a:lnSpc>
              <a:spcBef>
                <a:spcPts val="0"/>
              </a:spcBef>
              <a:spcAft>
                <a:spcPts val="500"/>
              </a:spcAft>
            </a:pPr>
            <a:r>
              <a:rPr lang="en-US" sz="1667" dirty="0"/>
              <a:t>It was decided due to lack of participation that bi-weekly IDS sessions would no longer be held through 2024; the only IDS sessions would be the IDS sessions at PWG Virtual Face-to-Face Meetings</a:t>
            </a:r>
          </a:p>
        </p:txBody>
      </p:sp>
    </p:spTree>
    <p:extLst>
      <p:ext uri="{BB962C8B-B14F-4D97-AF65-F5344CB8AC3E}">
        <p14:creationId xmlns:p14="http://schemas.microsoft.com/office/powerpoint/2010/main" val="39076221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6766FB95-6315-0C58-724F-5EE6B2D8694D}"/>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prstGeom prst="rect">
            <a:avLst/>
          </a:prstGeom>
        </p:spPr>
        <p:txBody>
          <a:bodyPr/>
          <a:lstStyle/>
          <a:p>
            <a:r>
              <a:rPr lang="en-US" dirty="0"/>
              <a:t>IDS: Current Status</a:t>
            </a:r>
            <a:endParaRPr dirty="0"/>
          </a:p>
        </p:txBody>
      </p:sp>
      <p:sp>
        <p:nvSpPr>
          <p:cNvPr id="102" name="Slide Number">
            <a:extLst>
              <a:ext uri="{FF2B5EF4-FFF2-40B4-BE49-F238E27FC236}">
                <a16:creationId xmlns:a16="http://schemas.microsoft.com/office/drawing/2014/main" id="{6846CB4B-5045-8E9E-91BC-3A7E7C39DE2B}"/>
              </a:ext>
            </a:extLst>
          </p:cNvP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508000" y="1144226"/>
            <a:ext cx="6858000" cy="4061298"/>
          </a:xfrm>
          <a:prstGeom prst="rect">
            <a:avLst/>
          </a:prstGeom>
        </p:spPr>
        <p:txBody>
          <a:bodyPr>
            <a:normAutofit/>
          </a:bodyPr>
          <a:lstStyle/>
          <a:p>
            <a:pPr>
              <a:lnSpc>
                <a:spcPct val="120000"/>
              </a:lnSpc>
              <a:spcBef>
                <a:spcPts val="0"/>
              </a:spcBef>
              <a:spcAft>
                <a:spcPts val="500"/>
              </a:spcAft>
            </a:pPr>
            <a:r>
              <a:rPr lang="en-US" sz="1667" dirty="0"/>
              <a:t>HCD international Technical Committee (</a:t>
            </a:r>
            <a:r>
              <a:rPr lang="en-US" sz="1667" dirty="0" err="1"/>
              <a:t>iTC</a:t>
            </a:r>
            <a:r>
              <a:rPr lang="en-US" sz="1667" dirty="0"/>
              <a:t>):</a:t>
            </a:r>
          </a:p>
          <a:p>
            <a:pPr lvl="1">
              <a:lnSpc>
                <a:spcPct val="120000"/>
              </a:lnSpc>
              <a:spcBef>
                <a:spcPts val="0"/>
              </a:spcBef>
              <a:spcAft>
                <a:spcPts val="500"/>
              </a:spcAft>
            </a:pPr>
            <a:r>
              <a:rPr lang="en-US" sz="1667" dirty="0"/>
              <a:t>Since the publishing of HCD </a:t>
            </a:r>
            <a:r>
              <a:rPr lang="en-US" sz="1667" dirty="0" err="1"/>
              <a:t>cPP</a:t>
            </a:r>
            <a:r>
              <a:rPr lang="en-US" sz="1667" dirty="0"/>
              <a:t> v1.0 and HCD SD 1.0 on 10/31/22, the HCD </a:t>
            </a:r>
            <a:r>
              <a:rPr lang="en-US" sz="1667" dirty="0" err="1"/>
              <a:t>iTC</a:t>
            </a:r>
            <a:r>
              <a:rPr lang="en-US" sz="1667" dirty="0"/>
              <a:t> have held monthly HCD </a:t>
            </a:r>
            <a:r>
              <a:rPr lang="en-US" sz="1667" dirty="0" err="1"/>
              <a:t>iTC</a:t>
            </a:r>
            <a:r>
              <a:rPr lang="en-US" sz="1667" dirty="0"/>
              <a:t> Meetings</a:t>
            </a:r>
            <a:endParaRPr lang="en-US" sz="1667" dirty="0">
              <a:highlight>
                <a:srgbClr val="FFFF00"/>
              </a:highlight>
            </a:endParaRPr>
          </a:p>
          <a:p>
            <a:pPr lvl="1">
              <a:lnSpc>
                <a:spcPct val="120000"/>
              </a:lnSpc>
              <a:spcBef>
                <a:spcPts val="0"/>
              </a:spcBef>
              <a:spcAft>
                <a:spcPts val="500"/>
              </a:spcAft>
            </a:pPr>
            <a:r>
              <a:rPr lang="en-US" sz="1667" dirty="0"/>
              <a:t>Will discuss the current status of the HCD </a:t>
            </a:r>
            <a:r>
              <a:rPr lang="en-US" sz="1667" dirty="0" err="1"/>
              <a:t>iTC</a:t>
            </a:r>
            <a:r>
              <a:rPr lang="en-US" sz="1667" dirty="0"/>
              <a:t>, the status of the HCD Interpretation Team (HIT) and CC:2022 Subgroup and plans for future updates to the published HCD </a:t>
            </a:r>
            <a:r>
              <a:rPr lang="en-US" sz="1667" dirty="0" err="1"/>
              <a:t>cPP</a:t>
            </a:r>
            <a:r>
              <a:rPr lang="en-US" sz="1667" dirty="0"/>
              <a:t> and HCD SD at the PWG November 2024 F2F IDS Session on Wednesday, November 13</a:t>
            </a:r>
            <a:r>
              <a:rPr lang="en-US" sz="1667" baseline="30000" dirty="0"/>
              <a:t>th</a:t>
            </a:r>
            <a:r>
              <a:rPr lang="en-US" sz="1667" dirty="0"/>
              <a:t>  </a:t>
            </a:r>
          </a:p>
          <a:p>
            <a:pPr>
              <a:lnSpc>
                <a:spcPct val="120000"/>
              </a:lnSpc>
              <a:spcBef>
                <a:spcPts val="0"/>
              </a:spcBef>
              <a:spcAft>
                <a:spcPts val="500"/>
              </a:spcAft>
            </a:pPr>
            <a:r>
              <a:rPr lang="en-US" sz="1667" dirty="0"/>
              <a:t>The IDS Session will also review the presentation Al Sukert made at ICAM 2024 on October 29, 2024</a:t>
            </a:r>
            <a:endParaRPr lang="en-US" sz="1667" dirty="0">
              <a:solidFill>
                <a:schemeClr val="tx1"/>
              </a:solidFill>
            </a:endParaRPr>
          </a:p>
        </p:txBody>
      </p:sp>
    </p:spTree>
    <p:extLst>
      <p:ext uri="{BB962C8B-B14F-4D97-AF65-F5344CB8AC3E}">
        <p14:creationId xmlns:p14="http://schemas.microsoft.com/office/powerpoint/2010/main" val="237531880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2"/>
              </a:rPr>
              <a:t>https://www.pwg.org/ids/</a:t>
            </a:r>
            <a:r>
              <a:rPr lang="en-US" dirty="0"/>
              <a:t> </a:t>
            </a:r>
          </a:p>
          <a:p>
            <a:r>
              <a:rPr lang="en-US" dirty="0"/>
              <a:t>Subscribe to the IDS mailing list </a:t>
            </a:r>
          </a:p>
          <a:p>
            <a:pPr lvl="1"/>
            <a:r>
              <a:rPr lang="en-US" u="sng" dirty="0">
                <a:hlinkClick r:id="rId3"/>
              </a:rPr>
              <a:t>https://www.pwg.org/mailman/listinfo/ids</a:t>
            </a:r>
          </a:p>
          <a:p>
            <a:r>
              <a:rPr lang="en-US" dirty="0"/>
              <a:t>IDS meetings via </a:t>
            </a:r>
            <a:r>
              <a:rPr lang="en-US" dirty="0" err="1"/>
              <a:t>WebEx</a:t>
            </a:r>
            <a:r>
              <a:rPr lang="en-US" dirty="0"/>
              <a:t> are announced on the IDS mailing list</a:t>
            </a:r>
          </a:p>
          <a:p>
            <a:r>
              <a:rPr lang="en-US" sz="1833" dirty="0"/>
              <a:t>The </a:t>
            </a:r>
            <a:r>
              <a:rPr lang="en-US" dirty="0"/>
              <a:t>plan for </a:t>
            </a:r>
            <a:r>
              <a:rPr lang="en-US"/>
              <a:t>IDS meetings </a:t>
            </a:r>
            <a:r>
              <a:rPr lang="en-US" dirty="0"/>
              <a:t>after the November PWG F2F Meetings and in 2025 </a:t>
            </a:r>
            <a:r>
              <a:rPr lang="en-US" sz="1833" dirty="0"/>
              <a:t>will be discussed by the PWG Steering Committee and communicated by the IDS mailing list</a:t>
            </a:r>
          </a:p>
        </p:txBody>
      </p:sp>
      <p:sp>
        <p:nvSpPr>
          <p:cNvPr id="10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dirty="0"/>
          </a:p>
        </p:txBody>
      </p:sp>
    </p:spTree>
    <p:extLst>
      <p:ext uri="{BB962C8B-B14F-4D97-AF65-F5344CB8AC3E}">
        <p14:creationId xmlns:p14="http://schemas.microsoft.com/office/powerpoint/2010/main" val="4382020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0" name="pwg-4dark-bkgrnd-transparency.png" descr="pwg-4dark-bkgrnd-transparency.png"/>
          <p:cNvPicPr>
            <a:picLocks noChangeAspect="1"/>
          </p:cNvPicPr>
          <p:nvPr/>
        </p:nvPicPr>
        <p:blipFill>
          <a:blip r:embed="rId2"/>
          <a:stretch>
            <a:fillRect/>
          </a:stretch>
        </p:blipFill>
        <p:spPr>
          <a:xfrm>
            <a:off x="9339792" y="104179"/>
            <a:ext cx="713005" cy="744141"/>
          </a:xfrm>
          <a:prstGeom prst="rect">
            <a:avLst/>
          </a:prstGeom>
          <a:ln w="12700"/>
        </p:spPr>
      </p:pic>
      <p:sp>
        <p:nvSpPr>
          <p:cNvPr id="51"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52"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53" name="®"/>
          <p:cNvSpPr txBox="1"/>
          <p:nvPr/>
        </p:nvSpPr>
        <p:spPr>
          <a:xfrm>
            <a:off x="9921875" y="687751"/>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54" name="IPP WG: Officers"/>
          <p:cNvSpPr txBox="1">
            <a:spLocks noGrp="1"/>
          </p:cNvSpPr>
          <p:nvPr>
            <p:ph type="title"/>
          </p:nvPr>
        </p:nvSpPr>
        <p:spPr>
          <a:prstGeom prst="rect">
            <a:avLst/>
          </a:prstGeom>
        </p:spPr>
        <p:txBody>
          <a:bodyPr/>
          <a:lstStyle/>
          <a:p>
            <a:r>
              <a:t>IPP WG: Officers</a:t>
            </a:r>
          </a:p>
        </p:txBody>
      </p:sp>
      <p:sp>
        <p:nvSpPr>
          <p:cNvPr id="5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Everywhere Printer Self-Certification Manual v2.0, IPP OAuth Extensions v1.0, IPP Shared Infrastructure Extensions v1.1, IPP System Service v1.1</a:t>
            </a:r>
          </a:p>
          <a:p>
            <a:pPr lvl="1"/>
            <a:r>
              <a:t>Smith Kennedy (HP Inc.) – IPP Encrypted Jobs and Documents v1.0</a:t>
            </a:r>
          </a:p>
        </p:txBody>
      </p:sp>
      <p:sp>
        <p:nvSpPr>
          <p:cNvPr id="56"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28</a:t>
            </a:fld>
            <a:endParaRPr/>
          </a:p>
        </p:txBody>
      </p:sp>
    </p:spTree>
    <p:extLst>
      <p:ext uri="{BB962C8B-B14F-4D97-AF65-F5344CB8AC3E}">
        <p14:creationId xmlns:p14="http://schemas.microsoft.com/office/powerpoint/2010/main" val="6477175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9" name="pwg-4dark-bkgrnd-transparency.png" descr="pwg-4dark-bkgrnd-transparency.png"/>
          <p:cNvPicPr>
            <a:picLocks noChangeAspect="1"/>
          </p:cNvPicPr>
          <p:nvPr/>
        </p:nvPicPr>
        <p:blipFill>
          <a:blip r:embed="rId2"/>
          <a:stretch>
            <a:fillRect/>
          </a:stretch>
        </p:blipFill>
        <p:spPr>
          <a:xfrm>
            <a:off x="9339792" y="104179"/>
            <a:ext cx="713005" cy="744141"/>
          </a:xfrm>
          <a:prstGeom prst="rect">
            <a:avLst/>
          </a:prstGeom>
          <a:ln w="12700"/>
        </p:spPr>
      </p:pic>
      <p:sp>
        <p:nvSpPr>
          <p:cNvPr id="60"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61"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62" name="®"/>
          <p:cNvSpPr txBox="1"/>
          <p:nvPr/>
        </p:nvSpPr>
        <p:spPr>
          <a:xfrm>
            <a:off x="9921875" y="687751"/>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63" name="IPP WG: Status"/>
          <p:cNvSpPr txBox="1">
            <a:spLocks noGrp="1"/>
          </p:cNvSpPr>
          <p:nvPr>
            <p:ph type="title"/>
          </p:nvPr>
        </p:nvSpPr>
        <p:spPr>
          <a:prstGeom prst="rect">
            <a:avLst/>
          </a:prstGeom>
        </p:spPr>
        <p:txBody>
          <a:bodyPr/>
          <a:lstStyle/>
          <a:p>
            <a:r>
              <a:t>IPP WG: Status</a:t>
            </a:r>
          </a:p>
        </p:txBody>
      </p:sp>
      <p:sp>
        <p:nvSpPr>
          <p:cNvPr id="64" name="Specifications in development:…"/>
          <p:cNvSpPr txBox="1">
            <a:spLocks noGrp="1"/>
          </p:cNvSpPr>
          <p:nvPr>
            <p:ph type="body" idx="1"/>
          </p:nvPr>
        </p:nvSpPr>
        <p:spPr>
          <a:prstGeom prst="rect">
            <a:avLst/>
          </a:prstGeom>
        </p:spPr>
        <p:txBody>
          <a:bodyPr>
            <a:normAutofit fontScale="55000" lnSpcReduction="20000"/>
          </a:bodyPr>
          <a:lstStyle/>
          <a:p>
            <a:pPr marL="214777" indent="-197842">
              <a:defRPr sz="3600"/>
            </a:pPr>
            <a:r>
              <a:rPr dirty="0"/>
              <a:t>Specifications in development:</a:t>
            </a:r>
          </a:p>
          <a:p>
            <a:pPr marL="374150" lvl="1" indent="-166700">
              <a:defRPr sz="2800"/>
            </a:pPr>
            <a:r>
              <a:rPr sz="2500" dirty="0"/>
              <a:t>Internet Printing Protocol/2.x Fourth Edition (Stable)</a:t>
            </a:r>
          </a:p>
          <a:p>
            <a:pPr marL="374150" lvl="1" indent="-166700">
              <a:defRPr sz="2800"/>
            </a:pPr>
            <a:r>
              <a:rPr sz="2500" dirty="0"/>
              <a:t>IPP Encrypted Jobs and Documents v1.0 (Prototype)</a:t>
            </a:r>
          </a:p>
          <a:p>
            <a:pPr marL="374150" lvl="1" indent="-166700">
              <a:defRPr sz="2800"/>
            </a:pPr>
            <a:r>
              <a:rPr sz="2500" dirty="0"/>
              <a:t>IPP Everywhere™ v2.0 (Prototype)</a:t>
            </a:r>
          </a:p>
          <a:p>
            <a:pPr marL="374150" lvl="1" indent="-166700">
              <a:defRPr sz="2800"/>
            </a:pPr>
            <a:r>
              <a:rPr sz="2500" dirty="0"/>
              <a:t>IPP Everywhere™ Printer Self-Certification Manual v2.0 (Interim)</a:t>
            </a:r>
          </a:p>
          <a:p>
            <a:pPr marL="374150" lvl="1" indent="-166700">
              <a:defRPr sz="2800"/>
            </a:pPr>
            <a:r>
              <a:rPr sz="2500" dirty="0"/>
              <a:t>IPP OAuth Extensions v1.0 (Stable)</a:t>
            </a:r>
          </a:p>
          <a:p>
            <a:pPr marL="374150" lvl="1" indent="-166700">
              <a:defRPr sz="2800"/>
            </a:pPr>
            <a:r>
              <a:rPr sz="2500" dirty="0"/>
              <a:t>IPP Shared Infrastructure Extensions v1.1 (</a:t>
            </a:r>
            <a:r>
              <a:rPr lang="en-US" sz="2500" dirty="0"/>
              <a:t>Stable</a:t>
            </a:r>
            <a:r>
              <a:rPr sz="2500" dirty="0"/>
              <a:t>)</a:t>
            </a:r>
          </a:p>
          <a:p>
            <a:pPr marL="374150" lvl="1" indent="-166700">
              <a:defRPr sz="2800"/>
            </a:pPr>
            <a:r>
              <a:rPr sz="2500" dirty="0"/>
              <a:t>IPP System Service v1.1 (</a:t>
            </a:r>
            <a:r>
              <a:rPr lang="en-US" sz="2500" dirty="0"/>
              <a:t>Stable</a:t>
            </a:r>
            <a:r>
              <a:rPr sz="2500" dirty="0"/>
              <a:t>)</a:t>
            </a:r>
            <a:endParaRPr lang="en-US" sz="2500" dirty="0"/>
          </a:p>
          <a:p>
            <a:pPr marL="0" indent="-221028">
              <a:defRPr sz="2800"/>
            </a:pPr>
            <a:r>
              <a:rPr lang="en-US" sz="3600" dirty="0"/>
              <a:t>Registrations in development:</a:t>
            </a:r>
          </a:p>
          <a:p>
            <a:pPr marL="428478" lvl="1" indent="-221028">
              <a:defRPr sz="2800"/>
            </a:pPr>
            <a:r>
              <a:rPr lang="en-US" sz="2500" dirty="0"/>
              <a:t>IPP Firmware Upgrade Extensions v1.0 (Interim)</a:t>
            </a:r>
            <a:endParaRPr sz="2500" dirty="0"/>
          </a:p>
          <a:p>
            <a:pPr marL="214777" indent="-197842">
              <a:defRPr sz="3600"/>
            </a:pPr>
            <a:r>
              <a:rPr dirty="0"/>
              <a:t>Recently approved:</a:t>
            </a:r>
          </a:p>
          <a:p>
            <a:pPr marL="374150" lvl="1" indent="-166700">
              <a:defRPr sz="2800"/>
            </a:pPr>
            <a:r>
              <a:rPr sz="2500" dirty="0"/>
              <a:t>IPP Wi-Fi Configuration Extensions v1.0</a:t>
            </a:r>
          </a:p>
          <a:p>
            <a:pPr marL="374150" lvl="1" indent="-166700">
              <a:defRPr sz="2800"/>
            </a:pPr>
            <a:r>
              <a:rPr sz="2500" dirty="0"/>
              <a:t>PWG 5100.5-2024: IPP Document Object v1.2 (DOCOBJECT)</a:t>
            </a:r>
          </a:p>
          <a:p>
            <a:pPr marL="374150" lvl="1" indent="-166700">
              <a:defRPr sz="2800"/>
            </a:pPr>
            <a:r>
              <a:rPr sz="2500" dirty="0"/>
              <a:t>PWG 5100.11-2024: IPP Enterprise Printing Extensions v2.0 (EPX)</a:t>
            </a:r>
          </a:p>
          <a:p>
            <a:pPr marL="374150" lvl="1" indent="-166700">
              <a:defRPr sz="2800"/>
            </a:pPr>
            <a:r>
              <a:rPr sz="2500" dirty="0"/>
              <a:t>PWG 5101.1-2023: PWG Media Standardized Names v2.1 (MSN)</a:t>
            </a:r>
          </a:p>
          <a:p>
            <a:pPr marL="214777" indent="-197842">
              <a:defRPr sz="3600"/>
            </a:pPr>
            <a:r>
              <a:rPr dirty="0"/>
              <a:t>Up-to-date pending IANA registrations online:</a:t>
            </a:r>
          </a:p>
          <a:p>
            <a:pPr marL="374150" lvl="1" indent="-166700">
              <a:defRPr sz="2800"/>
            </a:pPr>
            <a:r>
              <a:rPr u="sng" dirty="0">
                <a:solidFill>
                  <a:srgbClr val="0000FF"/>
                </a:solidFill>
                <a:uFill>
                  <a:solidFill>
                    <a:srgbClr val="0000FF"/>
                  </a:solidFill>
                </a:uFill>
                <a:hlinkClick r:id="rId3"/>
              </a:rPr>
              <a:t>https://www.pwg.org/ipp/ipp-registrations.xml</a:t>
            </a:r>
          </a:p>
        </p:txBody>
      </p:sp>
      <p:sp>
        <p:nvSpPr>
          <p:cNvPr id="65"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Tree>
    <p:extLst>
      <p:ext uri="{BB962C8B-B14F-4D97-AF65-F5344CB8AC3E}">
        <p14:creationId xmlns:p14="http://schemas.microsoft.com/office/powerpoint/2010/main" val="20169435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68" name="pwg-4dark-bkgrnd-transparency.png" descr="pwg-4dark-bkgrnd-transparency.png"/>
          <p:cNvPicPr>
            <a:picLocks noChangeAspect="1"/>
          </p:cNvPicPr>
          <p:nvPr/>
        </p:nvPicPr>
        <p:blipFill>
          <a:blip r:embed="rId2"/>
          <a:stretch>
            <a:fillRect/>
          </a:stretch>
        </p:blipFill>
        <p:spPr>
          <a:xfrm>
            <a:off x="9339792" y="104179"/>
            <a:ext cx="713005" cy="744141"/>
          </a:xfrm>
          <a:prstGeom prst="rect">
            <a:avLst/>
          </a:prstGeom>
          <a:ln w="12700"/>
        </p:spPr>
      </p:pic>
      <p:sp>
        <p:nvSpPr>
          <p:cNvPr id="69"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0"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71" name="®"/>
          <p:cNvSpPr txBox="1"/>
          <p:nvPr/>
        </p:nvSpPr>
        <p:spPr>
          <a:xfrm>
            <a:off x="9921875" y="687751"/>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72" name="IPP WG: More Information"/>
          <p:cNvSpPr txBox="1">
            <a:spLocks noGrp="1"/>
          </p:cNvSpPr>
          <p:nvPr>
            <p:ph type="title"/>
          </p:nvPr>
        </p:nvSpPr>
        <p:spPr>
          <a:prstGeom prst="rect">
            <a:avLst/>
          </a:prstGeom>
        </p:spPr>
        <p:txBody>
          <a:bodyPr/>
          <a:lstStyle/>
          <a:p>
            <a:r>
              <a:t>IPP WG: More Information</a:t>
            </a:r>
          </a:p>
        </p:txBody>
      </p:sp>
      <p:sp>
        <p:nvSpPr>
          <p:cNvPr id="73"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December 5, 2024 at 3pm ET</a:t>
            </a:r>
          </a:p>
        </p:txBody>
      </p:sp>
      <p:sp>
        <p:nvSpPr>
          <p:cNvPr id="74"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Tree>
    <p:extLst>
      <p:ext uri="{BB962C8B-B14F-4D97-AF65-F5344CB8AC3E}">
        <p14:creationId xmlns:p14="http://schemas.microsoft.com/office/powerpoint/2010/main" val="337201614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November 2024</a:t>
            </a:r>
            <a:endParaRPr dirty="0"/>
          </a:p>
        </p:txBody>
      </p:sp>
    </p:spTree>
    <p:extLst>
      <p:ext uri="{BB962C8B-B14F-4D97-AF65-F5344CB8AC3E}">
        <p14:creationId xmlns:p14="http://schemas.microsoft.com/office/powerpoint/2010/main" val="39741913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333" dirty="0"/>
              <a:t>Linux Foundation </a:t>
            </a:r>
            <a:r>
              <a:rPr lang="en-US" sz="2333" dirty="0" err="1"/>
              <a:t>OpenPrinting</a:t>
            </a:r>
            <a:endParaRPr sz="2333"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47500" lnSpcReduction="20000"/>
          </a:bodyPr>
          <a:lstStyle/>
          <a:p>
            <a:pPr marL="37627" indent="0">
              <a:buNone/>
            </a:pPr>
            <a:endParaRPr lang="en-US" sz="1600" b="1" dirty="0"/>
          </a:p>
          <a:p>
            <a:pPr marL="37627" indent="0" algn="l" fontAlgn="base">
              <a:buNone/>
            </a:pPr>
            <a:r>
              <a:rPr lang="en-US" sz="2800" i="0" dirty="0" err="1">
                <a:solidFill>
                  <a:srgbClr val="242424"/>
                </a:solidFill>
                <a:effectLst/>
              </a:rPr>
              <a:t>OpenPrinting</a:t>
            </a:r>
            <a:r>
              <a:rPr lang="en-US" sz="2800" i="0" dirty="0">
                <a:solidFill>
                  <a:srgbClr val="242424"/>
                </a:solidFill>
                <a:effectLst/>
              </a:rPr>
              <a:t> CUPS (</a:t>
            </a:r>
            <a:r>
              <a:rPr lang="en-US" sz="2800" i="0" dirty="0" err="1">
                <a:solidFill>
                  <a:srgbClr val="242424"/>
                </a:solidFill>
                <a:effectLst/>
              </a:rPr>
              <a:t>ZdenekDohnal</a:t>
            </a:r>
            <a:r>
              <a:rPr lang="en-US" sz="2800" i="0" dirty="0">
                <a:solidFill>
                  <a:srgbClr val="242424"/>
                </a:solidFill>
                <a:effectLst/>
              </a:rPr>
              <a:t>, RedHat / Mike Sweet, Lakeside Robotics)</a:t>
            </a:r>
            <a:endParaRPr lang="en-US" sz="2800" dirty="0">
              <a:solidFill>
                <a:srgbClr val="242424"/>
              </a:solidFill>
            </a:endParaRPr>
          </a:p>
          <a:p>
            <a:pPr fontAlgn="base"/>
            <a:r>
              <a:rPr lang="en-US" sz="2500" b="0" i="0" dirty="0">
                <a:solidFill>
                  <a:srgbClr val="242424"/>
                </a:solidFill>
                <a:effectLst/>
              </a:rPr>
              <a:t>Current v2.x release is OP CUPS v2.4.11 on 30 September 2024 (</a:t>
            </a:r>
            <a:r>
              <a:rPr lang="en-US" sz="2500" b="0" i="0" dirty="0">
                <a:solidFill>
                  <a:srgbClr val="242424"/>
                </a:solidFill>
                <a:effectLst/>
                <a:hlinkClick r:id="rId2"/>
              </a:rPr>
              <a:t>https://openprinting.github.io/cups-2.4.11</a:t>
            </a:r>
            <a:r>
              <a:rPr lang="en-US" sz="2500" b="0" i="0" dirty="0">
                <a:solidFill>
                  <a:srgbClr val="242424"/>
                </a:solidFill>
                <a:effectLst/>
              </a:rPr>
              <a:t>)</a:t>
            </a:r>
            <a:endParaRPr lang="en-US" sz="2500" dirty="0">
              <a:solidFill>
                <a:srgbClr val="242424"/>
              </a:solidFill>
            </a:endParaRPr>
          </a:p>
          <a:p>
            <a:pPr fontAlgn="base"/>
            <a:r>
              <a:rPr lang="en-US" sz="2500" b="0" i="0" dirty="0">
                <a:solidFill>
                  <a:srgbClr val="242424"/>
                </a:solidFill>
                <a:effectLst/>
              </a:rPr>
              <a:t>Current v3.x release is OP CUPS v3.0rc3 on 22 October 2024 (</a:t>
            </a:r>
            <a:r>
              <a:rPr lang="en-US" sz="2300" b="0" i="0" dirty="0">
                <a:solidFill>
                  <a:srgbClr val="242424"/>
                </a:solidFill>
                <a:effectLst/>
                <a:hlinkClick r:id="rId3"/>
              </a:rPr>
              <a:t>https://github.com/OpenPrinting/libcups/releases/v3.0rc3</a:t>
            </a:r>
            <a:r>
              <a:rPr lang="en-US" sz="2300" b="0" i="0" dirty="0">
                <a:solidFill>
                  <a:srgbClr val="242424"/>
                </a:solidFill>
                <a:effectLst/>
              </a:rPr>
              <a:t>)</a:t>
            </a:r>
          </a:p>
          <a:p>
            <a:pPr marL="37627" indent="0" algn="l" fontAlgn="base">
              <a:buNone/>
            </a:pPr>
            <a:br>
              <a:rPr lang="en-US" sz="2300" b="0" i="0" dirty="0">
                <a:solidFill>
                  <a:srgbClr val="242424"/>
                </a:solidFill>
                <a:effectLst/>
              </a:rPr>
            </a:br>
            <a:r>
              <a:rPr lang="en-US" sz="2800" b="0" i="0" dirty="0" err="1">
                <a:solidFill>
                  <a:srgbClr val="242424"/>
                </a:solidFill>
                <a:effectLst/>
              </a:rPr>
              <a:t>OpenPrinting</a:t>
            </a:r>
            <a:r>
              <a:rPr lang="en-US" sz="2800" b="0" i="0" dirty="0">
                <a:solidFill>
                  <a:srgbClr val="242424"/>
                </a:solidFill>
                <a:effectLst/>
              </a:rPr>
              <a:t> CUPS Filters (Till </a:t>
            </a:r>
            <a:r>
              <a:rPr lang="en-US" sz="2800" b="0" i="0" dirty="0" err="1">
                <a:solidFill>
                  <a:srgbClr val="242424"/>
                </a:solidFill>
                <a:effectLst/>
              </a:rPr>
              <a:t>Kamppeter</a:t>
            </a:r>
            <a:r>
              <a:rPr lang="en-US" sz="2800" b="0" i="0" dirty="0">
                <a:solidFill>
                  <a:srgbClr val="242424"/>
                </a:solidFill>
                <a:effectLst/>
              </a:rPr>
              <a:t>, Ubuntu, OP Manager)</a:t>
            </a:r>
          </a:p>
          <a:p>
            <a:pPr fontAlgn="base"/>
            <a:r>
              <a:rPr lang="en-US" sz="2500" b="0" i="0" dirty="0">
                <a:solidFill>
                  <a:srgbClr val="242424"/>
                </a:solidFill>
                <a:effectLst/>
              </a:rPr>
              <a:t>Current v2.x release is OP CUPS Filters v2.1.0 on 19 October 2024 </a:t>
            </a:r>
          </a:p>
          <a:p>
            <a:pPr lvl="1" fontAlgn="base"/>
            <a:r>
              <a:rPr lang="en-US" sz="2300" b="0" i="0" dirty="0">
                <a:solidFill>
                  <a:srgbClr val="242424"/>
                </a:solidFill>
                <a:effectLst/>
                <a:hlinkClick r:id="rId4"/>
              </a:rPr>
              <a:t>https://openprinting.github.io/libcupsfilters,-libppd,-cups-filters-2.1.0-Releases-including-vulnerability-fix/</a:t>
            </a:r>
            <a:r>
              <a:rPr lang="en-US" sz="2300" b="0" i="0" dirty="0">
                <a:solidFill>
                  <a:srgbClr val="242424"/>
                </a:solidFill>
                <a:effectLst/>
              </a:rPr>
              <a:t>)</a:t>
            </a:r>
            <a:endParaRPr lang="en-US" sz="2300" dirty="0">
              <a:solidFill>
                <a:srgbClr val="242424"/>
              </a:solidFill>
            </a:endParaRPr>
          </a:p>
          <a:p>
            <a:pPr lvl="1" fontAlgn="base"/>
            <a:r>
              <a:rPr lang="en-US" sz="2300" b="0" i="0" dirty="0">
                <a:solidFill>
                  <a:srgbClr val="242424"/>
                </a:solidFill>
                <a:effectLst/>
                <a:hlinkClick r:id="rId5"/>
              </a:rPr>
              <a:t>https://openprinting.github.io/OpenPrinting-News-Flash-cups-browsed-Remote-Code-Execution-vulnerability/</a:t>
            </a:r>
            <a:br>
              <a:rPr lang="en-US" sz="2300" b="0" i="0" dirty="0">
                <a:solidFill>
                  <a:srgbClr val="242424"/>
                </a:solidFill>
                <a:effectLst/>
              </a:rPr>
            </a:br>
            <a:endParaRPr lang="en-US" sz="2300" b="0" i="0" dirty="0">
              <a:solidFill>
                <a:srgbClr val="242424"/>
              </a:solidFill>
              <a:effectLst/>
            </a:endParaRPr>
          </a:p>
          <a:p>
            <a:pPr lvl="1" fontAlgn="base"/>
            <a:endParaRPr lang="en-US" sz="2300" b="0" i="0" dirty="0">
              <a:solidFill>
                <a:srgbClr val="242424"/>
              </a:solidFill>
              <a:effectLst/>
            </a:endParaRPr>
          </a:p>
          <a:p>
            <a:pPr marL="69362" indent="0" fontAlgn="base">
              <a:buNone/>
            </a:pPr>
            <a:r>
              <a:rPr lang="en-US" sz="2722" b="0" i="0" dirty="0" err="1">
                <a:solidFill>
                  <a:srgbClr val="242424"/>
                </a:solidFill>
                <a:effectLst/>
              </a:rPr>
              <a:t>OpenPrinting</a:t>
            </a:r>
            <a:r>
              <a:rPr lang="en-US" sz="2722" b="0" i="0" dirty="0">
                <a:solidFill>
                  <a:srgbClr val="242424"/>
                </a:solidFill>
                <a:effectLst/>
              </a:rPr>
              <a:t> PAPPL (Printer Application) (Mike Sweet, Lakeside Robotics)</a:t>
            </a:r>
            <a:endParaRPr lang="en-US" sz="2722" dirty="0">
              <a:solidFill>
                <a:srgbClr val="242424"/>
              </a:solidFill>
            </a:endParaRPr>
          </a:p>
          <a:p>
            <a:pPr marL="412262" indent="-342900" fontAlgn="base"/>
            <a:r>
              <a:rPr lang="en-US" sz="2500" b="0" i="0" dirty="0">
                <a:solidFill>
                  <a:srgbClr val="242424"/>
                </a:solidFill>
                <a:effectLst/>
              </a:rPr>
              <a:t>Current release is PAPPL v1.4.7 on 15 October 2024 (</a:t>
            </a:r>
            <a:r>
              <a:rPr lang="en-US" sz="2300" b="0" i="0" dirty="0">
                <a:solidFill>
                  <a:srgbClr val="242424"/>
                </a:solidFill>
                <a:effectLst/>
                <a:hlinkClick r:id="rId6"/>
              </a:rPr>
              <a:t>https://github.com/michaelrsweet/pappl/releases/tag/v1.4.7</a:t>
            </a:r>
            <a:r>
              <a:rPr lang="en-US" sz="2300" b="0" i="0" dirty="0">
                <a:solidFill>
                  <a:srgbClr val="242424"/>
                </a:solidFill>
                <a:effectLst/>
              </a:rPr>
              <a:t>)</a:t>
            </a:r>
            <a:br>
              <a:rPr lang="en-US" sz="2300" b="0" i="0" dirty="0">
                <a:solidFill>
                  <a:srgbClr val="242424"/>
                </a:solidFill>
                <a:effectLst/>
              </a:rPr>
            </a:br>
            <a:endParaRPr lang="en-US" sz="2300" b="0" i="0" dirty="0">
              <a:solidFill>
                <a:srgbClr val="242424"/>
              </a:solidFill>
              <a:effectLst/>
            </a:endParaRPr>
          </a:p>
          <a:p>
            <a:pPr marL="37627" indent="0" fontAlgn="base">
              <a:buNone/>
            </a:pPr>
            <a:r>
              <a:rPr lang="en-US" sz="2800" b="0" i="0" dirty="0" err="1">
                <a:solidFill>
                  <a:srgbClr val="242424"/>
                </a:solidFill>
                <a:effectLst/>
              </a:rPr>
              <a:t>OpenPrinting</a:t>
            </a:r>
            <a:r>
              <a:rPr lang="en-US" sz="2800" b="0" i="0" dirty="0">
                <a:solidFill>
                  <a:srgbClr val="242424"/>
                </a:solidFill>
                <a:effectLst/>
              </a:rPr>
              <a:t> Website, News, and Minutes</a:t>
            </a:r>
            <a:endParaRPr lang="en-US" sz="2800" dirty="0">
              <a:solidFill>
                <a:srgbClr val="242424"/>
              </a:solidFill>
            </a:endParaRPr>
          </a:p>
          <a:p>
            <a:pPr fontAlgn="base"/>
            <a:r>
              <a:rPr lang="en-US" sz="2500" b="0" i="0" dirty="0" err="1">
                <a:solidFill>
                  <a:srgbClr val="242424"/>
                </a:solidFill>
                <a:effectLst/>
              </a:rPr>
              <a:t>OpenPrinting</a:t>
            </a:r>
            <a:r>
              <a:rPr lang="en-US" sz="2300" b="0" i="0" dirty="0">
                <a:solidFill>
                  <a:srgbClr val="242424"/>
                </a:solidFill>
                <a:effectLst/>
              </a:rPr>
              <a:t> </a:t>
            </a:r>
            <a:r>
              <a:rPr lang="en-US" sz="2500" b="0" i="0" dirty="0">
                <a:solidFill>
                  <a:srgbClr val="242424"/>
                </a:solidFill>
                <a:effectLst/>
              </a:rPr>
              <a:t>Website</a:t>
            </a:r>
            <a:r>
              <a:rPr lang="en-US" sz="2300" dirty="0">
                <a:solidFill>
                  <a:srgbClr val="242424"/>
                </a:solidFill>
              </a:rPr>
              <a:t> (</a:t>
            </a:r>
            <a:r>
              <a:rPr lang="en-US" sz="2300" b="0" i="0" dirty="0">
                <a:solidFill>
                  <a:srgbClr val="242424"/>
                </a:solidFill>
                <a:effectLst/>
                <a:hlinkClick r:id="rId7"/>
              </a:rPr>
              <a:t>https://openprinting.github.io/</a:t>
            </a:r>
            <a:r>
              <a:rPr lang="en-US" sz="2300" b="0" i="0" dirty="0">
                <a:solidFill>
                  <a:srgbClr val="242424"/>
                </a:solidFill>
                <a:effectLst/>
              </a:rPr>
              <a:t>)</a:t>
            </a:r>
          </a:p>
          <a:p>
            <a:pPr fontAlgn="base"/>
            <a:r>
              <a:rPr lang="en-US" sz="2500" b="0" i="0" dirty="0" err="1">
                <a:solidFill>
                  <a:srgbClr val="242424"/>
                </a:solidFill>
                <a:effectLst/>
              </a:rPr>
              <a:t>OpenPrinting</a:t>
            </a:r>
            <a:r>
              <a:rPr lang="en-US" sz="2500" b="0" i="0" dirty="0">
                <a:solidFill>
                  <a:srgbClr val="242424"/>
                </a:solidFill>
                <a:effectLst/>
              </a:rPr>
              <a:t> Monthly News (</a:t>
            </a:r>
            <a:r>
              <a:rPr lang="en-US" sz="2300" b="0" i="0" dirty="0">
                <a:solidFill>
                  <a:srgbClr val="242424"/>
                </a:solidFill>
                <a:effectLst/>
                <a:hlinkClick r:id="rId8"/>
              </a:rPr>
              <a:t>https://openprinting.github.io/news/</a:t>
            </a:r>
            <a:r>
              <a:rPr lang="en-US" sz="2300" b="0" i="0" dirty="0">
                <a:solidFill>
                  <a:srgbClr val="242424"/>
                </a:solidFill>
                <a:effectLst/>
              </a:rPr>
              <a:t>)</a:t>
            </a:r>
          </a:p>
          <a:p>
            <a:pPr fontAlgn="base"/>
            <a:r>
              <a:rPr lang="en-US" sz="2300" b="0" i="0" dirty="0" err="1">
                <a:solidFill>
                  <a:srgbClr val="242424"/>
                </a:solidFill>
                <a:effectLst/>
              </a:rPr>
              <a:t>OpenPrinting</a:t>
            </a:r>
            <a:r>
              <a:rPr lang="en-US" sz="2300" b="0" i="0" dirty="0">
                <a:solidFill>
                  <a:srgbClr val="242424"/>
                </a:solidFill>
                <a:effectLst/>
              </a:rPr>
              <a:t> Monthly Minutes (</a:t>
            </a:r>
            <a:r>
              <a:rPr lang="en-US" sz="2300" b="0" i="0" dirty="0">
                <a:solidFill>
                  <a:srgbClr val="242424"/>
                </a:solidFill>
                <a:effectLst/>
                <a:hlinkClick r:id="rId9"/>
              </a:rPr>
              <a:t>http://ftp.pwg.org/pub/pwg/liaison/openprinting/minutes/</a:t>
            </a:r>
            <a:r>
              <a:rPr lang="en-US" sz="2300" b="0" i="0" dirty="0">
                <a:solidFill>
                  <a:srgbClr val="242424"/>
                </a:solidFill>
                <a:effectLst/>
              </a:rPr>
              <a:t>)</a:t>
            </a:r>
          </a:p>
          <a:p>
            <a:pPr marL="37627" indent="0">
              <a:buNone/>
            </a:pPr>
            <a:endParaRPr lang="en-US" sz="1600" b="1" dirty="0"/>
          </a:p>
          <a:p>
            <a:pPr marL="37627" indent="0" algn="ctr">
              <a:buNone/>
            </a:pPr>
            <a:endParaRPr lang="en-US" sz="1600" b="1" dirty="0"/>
          </a:p>
        </p:txBody>
      </p:sp>
    </p:spTree>
    <p:extLst>
      <p:ext uri="{BB962C8B-B14F-4D97-AF65-F5344CB8AC3E}">
        <p14:creationId xmlns:p14="http://schemas.microsoft.com/office/powerpoint/2010/main" val="320887867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76055" y="1219781"/>
            <a:ext cx="8972793" cy="3755572"/>
          </a:xfrm>
        </p:spPr>
        <p:txBody>
          <a:bodyPr>
            <a:normAutofit/>
          </a:bodyPr>
          <a:lstStyle/>
          <a:p>
            <a:r>
              <a:rPr lang="en-US" dirty="0"/>
              <a:t>Anthony Suarez (Kyocera): </a:t>
            </a:r>
            <a:r>
              <a:rPr lang="en-US" dirty="0" err="1"/>
              <a:t>Mopria</a:t>
            </a:r>
            <a:r>
              <a:rPr lang="en-US" dirty="0"/>
              <a:t> Alliance liaison to PWG</a:t>
            </a:r>
          </a:p>
          <a:p>
            <a:endParaRPr lang="en-US" dirty="0"/>
          </a:p>
          <a:p>
            <a:r>
              <a:rPr lang="en-US" dirty="0"/>
              <a:t>Smith Kennedy (HP Inc.): PWG liaison to Mopria Alliance</a:t>
            </a:r>
          </a:p>
          <a:p>
            <a:endParaRPr lang="en-US" dirty="0"/>
          </a:p>
          <a:p>
            <a:r>
              <a:rPr lang="en-US" dirty="0"/>
              <a:t>PWG will present ”IPP New Features Overview" at Mopria Member Meeting November 14, 2024</a:t>
            </a:r>
          </a:p>
          <a:p>
            <a:endParaRPr lang="en-US" dirty="0"/>
          </a:p>
          <a:p>
            <a:r>
              <a:rPr lang="en-US" dirty="0"/>
              <a:t>No active collaboration efforts but opportunities exist</a:t>
            </a:r>
          </a:p>
        </p:txBody>
      </p:sp>
    </p:spTree>
    <p:extLst>
      <p:ext uri="{BB962C8B-B14F-4D97-AF65-F5344CB8AC3E}">
        <p14:creationId xmlns:p14="http://schemas.microsoft.com/office/powerpoint/2010/main" val="35074177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77" name="pwg-4dark-bkgrnd-transparency.png" descr="pwg-4dark-bkgrnd-transparency.png"/>
          <p:cNvPicPr>
            <a:picLocks noChangeAspect="1"/>
          </p:cNvPicPr>
          <p:nvPr/>
        </p:nvPicPr>
        <p:blipFill>
          <a:blip r:embed="rId2"/>
          <a:stretch>
            <a:fillRect/>
          </a:stretch>
        </p:blipFill>
        <p:spPr>
          <a:xfrm>
            <a:off x="9339792" y="104179"/>
            <a:ext cx="713005" cy="744141"/>
          </a:xfrm>
          <a:prstGeom prst="rect">
            <a:avLst/>
          </a:prstGeom>
          <a:ln w="12700"/>
        </p:spPr>
      </p:pic>
      <p:sp>
        <p:nvSpPr>
          <p:cNvPr id="78"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9"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80" name="®"/>
          <p:cNvSpPr txBox="1"/>
          <p:nvPr/>
        </p:nvSpPr>
        <p:spPr>
          <a:xfrm>
            <a:off x="9921875" y="687751"/>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81" name="3MF Consortium"/>
          <p:cNvSpPr txBox="1">
            <a:spLocks noGrp="1"/>
          </p:cNvSpPr>
          <p:nvPr>
            <p:ph type="title"/>
          </p:nvPr>
        </p:nvSpPr>
        <p:spPr>
          <a:prstGeom prst="rect">
            <a:avLst/>
          </a:prstGeom>
        </p:spPr>
        <p:txBody>
          <a:bodyPr/>
          <a:lstStyle/>
          <a:p>
            <a:r>
              <a:t>3MF Consortium</a:t>
            </a:r>
          </a:p>
        </p:txBody>
      </p:sp>
      <p:sp>
        <p:nvSpPr>
          <p:cNvPr id="82" name="Duann Scott (Bits to Atoms) is the Executive Director of the 3MF Consortium…"/>
          <p:cNvSpPr txBox="1">
            <a:spLocks noGrp="1"/>
          </p:cNvSpPr>
          <p:nvPr>
            <p:ph type="body" idx="1"/>
          </p:nvPr>
        </p:nvSpPr>
        <p:spPr>
          <a:prstGeom prst="rect">
            <a:avLst/>
          </a:prstGeom>
        </p:spPr>
        <p:txBody>
          <a:bodyPr/>
          <a:lstStyle/>
          <a:p>
            <a:r>
              <a:t>Duann Scott (Bits to Atoms) is the Executive Director of the 3MF Consortium</a:t>
            </a:r>
          </a:p>
          <a:p>
            <a:r>
              <a:t>Mike Sweet (Lakeside Robotics) is the PWG liaison to the 3MF</a:t>
            </a:r>
          </a:p>
          <a:p>
            <a:r>
              <a:t>No updates since the August 2024 virtual Face-to-Face meeting</a:t>
            </a:r>
          </a:p>
        </p:txBody>
      </p:sp>
      <p:sp>
        <p:nvSpPr>
          <p:cNvPr id="83"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34</a:t>
            </a:fld>
            <a:endParaRPr/>
          </a:p>
        </p:txBody>
      </p:sp>
    </p:spTree>
    <p:extLst>
      <p:ext uri="{BB962C8B-B14F-4D97-AF65-F5344CB8AC3E}">
        <p14:creationId xmlns:p14="http://schemas.microsoft.com/office/powerpoint/2010/main" val="72222362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American Concrete Institute Committee 564 - 3-D Printing with Cementitious Materials</a:t>
            </a:r>
          </a:p>
          <a:p>
            <a:pPr lvl="1"/>
            <a:r>
              <a:rPr lang="en-US" sz="1333" u="sng" dirty="0">
                <a:hlinkClick r:id="rId2"/>
              </a:rPr>
              <a:t>https://www.concrete.org/committees/directoryofcommittees/acommitteehome.aspx?committee_code=C0056400</a:t>
            </a:r>
            <a:r>
              <a:rPr lang="en-US" sz="1333" u="sng" dirty="0"/>
              <a:t> </a:t>
            </a:r>
          </a:p>
          <a:p>
            <a:pPr lvl="2" algn="just"/>
            <a:r>
              <a:rPr lang="en-US" sz="1250" dirty="0"/>
              <a:t>Paul Tykodi is updating PWG presentation slides from fall 2019. </a:t>
            </a:r>
          </a:p>
          <a:p>
            <a:pPr lvl="2" algn="just"/>
            <a:r>
              <a:rPr lang="en-US" sz="1250" dirty="0"/>
              <a:t>PWG steering committee has determined that the most efficient way to deliver information about the relevance of PWG Safe G-code, in the preparation of 3D Concrete Printing test files, is for Paul Tykodi to prepare a training video on the subject and make the resulting video file available from the PWG Web site.</a:t>
            </a:r>
          </a:p>
          <a:p>
            <a:pPr lvl="2" algn="just"/>
            <a:endParaRPr lang="en-US" sz="1100" dirty="0"/>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667" dirty="0">
                <a:latin typeface="Verdana"/>
                <a:ea typeface="Verdana"/>
              </a:rPr>
              <a:t>ASTM Summary of 3D Concrete Printing Related Standards Development Through 2021</a:t>
            </a:r>
            <a:endParaRPr lang="en-US" sz="1250" dirty="0">
              <a:latin typeface="Verdana"/>
              <a:ea typeface="Verdana"/>
            </a:endParaRPr>
          </a:p>
          <a:p>
            <a:pPr lvl="1" indent="-317485">
              <a:spcBef>
                <a:spcPts val="463"/>
              </a:spcBef>
              <a:defRPr/>
            </a:pPr>
            <a:r>
              <a:rPr lang="en-US" sz="1330" dirty="0">
                <a:latin typeface="Verdana"/>
                <a:ea typeface="Verdana"/>
                <a:hlinkClick r:id="rId3"/>
              </a:rPr>
              <a:t>https://sn.astm.org/features/shape-concrete-come-ma21.html</a:t>
            </a:r>
            <a:endParaRPr lang="en-US" sz="1330" dirty="0">
              <a:latin typeface="Verdana"/>
              <a:ea typeface="Verdana"/>
            </a:endParaRPr>
          </a:p>
          <a:p>
            <a:pPr marL="466105" lvl="1" indent="0">
              <a:spcBef>
                <a:spcPts val="463"/>
              </a:spcBef>
              <a:buNone/>
              <a:defRPr/>
            </a:pPr>
            <a:endParaRPr lang="en-US" sz="1330" dirty="0">
              <a:latin typeface="Verdana"/>
              <a:ea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35</a:t>
            </a:fld>
            <a:endParaRPr/>
          </a:p>
        </p:txBody>
      </p:sp>
    </p:spTree>
    <p:extLst>
      <p:ext uri="{BB962C8B-B14F-4D97-AF65-F5344CB8AC3E}">
        <p14:creationId xmlns:p14="http://schemas.microsoft.com/office/powerpoint/2010/main" val="212503569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85000" lnSpcReduction="20000"/>
          </a:bodyPr>
          <a:lstStyle/>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800" dirty="0">
                <a:latin typeface="Verdana"/>
                <a:ea typeface="Verdana"/>
              </a:rPr>
              <a:t>Some Standards Organizations Involved with 3D Concrete Printing</a:t>
            </a: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800" dirty="0">
              <a:latin typeface="Verdana"/>
              <a:ea typeface="Verdana"/>
            </a:endParaRPr>
          </a:p>
          <a:p>
            <a:pPr lvl="1" indent="-317485">
              <a:spcBef>
                <a:spcPts val="463"/>
              </a:spcBef>
              <a:defRPr/>
            </a:pPr>
            <a:r>
              <a:rPr lang="en-US" sz="1330" b="1" dirty="0">
                <a:latin typeface="Verdana"/>
                <a:ea typeface="Verdana"/>
              </a:rPr>
              <a:t>AASHTO</a:t>
            </a:r>
            <a:r>
              <a:rPr lang="en-US" sz="1330" dirty="0">
                <a:latin typeface="Verdana"/>
                <a:ea typeface="Verdana"/>
              </a:rPr>
              <a:t> – The American Association of State Highway and Transportation Officials</a:t>
            </a:r>
          </a:p>
          <a:p>
            <a:pPr lvl="2" indent="-317485">
              <a:defRPr/>
            </a:pPr>
            <a:r>
              <a:rPr lang="en-US" sz="900" dirty="0">
                <a:latin typeface="Verdana"/>
                <a:ea typeface="Verdana"/>
              </a:rPr>
              <a:t>Transportation Infrastructure Codes &amp; Standards</a:t>
            </a:r>
          </a:p>
          <a:p>
            <a:pPr lvl="1" indent="-317485">
              <a:spcBef>
                <a:spcPts val="463"/>
              </a:spcBef>
              <a:defRPr/>
            </a:pPr>
            <a:r>
              <a:rPr lang="en-US" sz="1330" b="1" dirty="0">
                <a:latin typeface="Verdana"/>
                <a:ea typeface="Verdana"/>
              </a:rPr>
              <a:t>ASTM Committee C01 on Cement</a:t>
            </a:r>
          </a:p>
          <a:p>
            <a:pPr lvl="2" indent="-317485">
              <a:defRPr/>
            </a:pPr>
            <a:r>
              <a:rPr lang="en-US" sz="900" dirty="0">
                <a:latin typeface="Verdana"/>
                <a:ea typeface="Verdana"/>
              </a:rPr>
              <a:t>C01.22 – Workability</a:t>
            </a:r>
          </a:p>
          <a:p>
            <a:pPr lvl="1"/>
            <a:r>
              <a:rPr lang="da-DK" sz="1333" b="1" dirty="0"/>
              <a:t>ASTM </a:t>
            </a:r>
            <a:r>
              <a:rPr lang="en-US" sz="1333" b="1" dirty="0"/>
              <a:t>Committee C09 on Concrete and Concrete Aggregates</a:t>
            </a:r>
          </a:p>
          <a:p>
            <a:pPr lvl="2"/>
            <a:r>
              <a:rPr lang="da-DK" sz="900" dirty="0"/>
              <a:t>C09.25 - Organic Materials for Bonding</a:t>
            </a:r>
          </a:p>
          <a:p>
            <a:pPr lvl="1"/>
            <a:r>
              <a:rPr lang="da-DK" sz="1330" b="1" dirty="0"/>
              <a:t>ASTM </a:t>
            </a:r>
            <a:r>
              <a:rPr lang="en-US" sz="1330" b="1" i="0" dirty="0">
                <a:solidFill>
                  <a:srgbClr val="232F3A"/>
                </a:solidFill>
                <a:effectLst/>
                <a:highlight>
                  <a:srgbClr val="FFFFFF"/>
                </a:highlight>
              </a:rPr>
              <a:t>Committee F42 on Additive Manufacturing Technologies</a:t>
            </a:r>
          </a:p>
          <a:p>
            <a:pPr lvl="2"/>
            <a:r>
              <a:rPr lang="en-US" sz="900" b="0" i="0" dirty="0">
                <a:solidFill>
                  <a:srgbClr val="232F3A"/>
                </a:solidFill>
                <a:effectLst/>
                <a:highlight>
                  <a:srgbClr val="FFFFFF"/>
                </a:highlight>
              </a:rPr>
              <a:t>F42.07.07 - Construction</a:t>
            </a:r>
          </a:p>
          <a:p>
            <a:pPr lvl="1" indent="-317485">
              <a:spcBef>
                <a:spcPts val="463"/>
              </a:spcBef>
              <a:defRPr/>
            </a:pPr>
            <a:r>
              <a:rPr lang="en-US" sz="1330" b="1" dirty="0">
                <a:latin typeface="Verdana"/>
                <a:ea typeface="Verdana"/>
              </a:rPr>
              <a:t>The International Federation for Structural Concrete (fib)</a:t>
            </a:r>
          </a:p>
          <a:p>
            <a:pPr lvl="2" indent="-317485">
              <a:defRPr/>
            </a:pPr>
            <a:r>
              <a:rPr lang="en-US" sz="900" dirty="0">
                <a:latin typeface="Verdana"/>
                <a:ea typeface="Verdana"/>
              </a:rPr>
              <a:t>TG2.11 Structures Made by Digital Fabrication</a:t>
            </a:r>
          </a:p>
          <a:p>
            <a:pPr lvl="1"/>
            <a:r>
              <a:rPr lang="da-DK" sz="1333" b="1" dirty="0"/>
              <a:t>ISO Technical Committee/261 – Additive Manufacturing</a:t>
            </a:r>
            <a:endParaRPr lang="en-US" sz="1333" b="1" dirty="0"/>
          </a:p>
          <a:p>
            <a:pPr lvl="2"/>
            <a:r>
              <a:rPr lang="en-US" sz="900" dirty="0"/>
              <a:t>ISO/TC 261/JG 80 - Joint ISO/TC 261-ASTM F42 Group:                                                                                                                             Quality requirements for additive manufacturing in building &amp; construction (structural and infrastructure elements)</a:t>
            </a:r>
            <a:endParaRPr lang="da-DK" sz="900" dirty="0"/>
          </a:p>
          <a:p>
            <a:pPr lvl="1"/>
            <a:r>
              <a:rPr lang="da-DK" sz="1330" b="1" i="0" dirty="0">
                <a:solidFill>
                  <a:srgbClr val="232F3A"/>
                </a:solidFill>
                <a:effectLst/>
                <a:highlight>
                  <a:srgbClr val="FFFFFF"/>
                </a:highlight>
              </a:rPr>
              <a:t>NIST – National Institute of Standards and Technology</a:t>
            </a:r>
          </a:p>
          <a:p>
            <a:pPr lvl="2"/>
            <a:r>
              <a:rPr lang="en-US" sz="900" dirty="0">
                <a:solidFill>
                  <a:srgbClr val="232F3A"/>
                </a:solidFill>
                <a:highlight>
                  <a:srgbClr val="FFFFFF"/>
                </a:highlight>
              </a:rPr>
              <a:t>Data Management and Fusion for AM Industrialization</a:t>
            </a:r>
            <a:endParaRPr lang="da-DK" sz="900" dirty="0">
              <a:solidFill>
                <a:srgbClr val="232F3A"/>
              </a:solidFill>
              <a:highlight>
                <a:srgbClr val="FFFFFF"/>
              </a:highlight>
            </a:endParaRPr>
          </a:p>
          <a:p>
            <a:pPr lvl="2"/>
            <a:r>
              <a:rPr lang="da-DK" sz="900" dirty="0">
                <a:solidFill>
                  <a:srgbClr val="232F3A"/>
                </a:solidFill>
                <a:highlight>
                  <a:srgbClr val="FFFFFF"/>
                </a:highlight>
              </a:rPr>
              <a:t>Infrastructure Materials Group</a:t>
            </a:r>
          </a:p>
          <a:p>
            <a:pPr lvl="2"/>
            <a:r>
              <a:rPr lang="da-DK" sz="900" b="0" i="0" dirty="0">
                <a:solidFill>
                  <a:srgbClr val="232F3A"/>
                </a:solidFill>
                <a:effectLst/>
                <a:highlight>
                  <a:srgbClr val="FFFFFF"/>
                </a:highlight>
              </a:rPr>
              <a:t>Metrology</a:t>
            </a:r>
          </a:p>
          <a:p>
            <a:pPr lvl="1"/>
            <a:r>
              <a:rPr lang="da-DK" sz="1330" b="1" i="0" dirty="0">
                <a:solidFill>
                  <a:srgbClr val="232F3A"/>
                </a:solidFill>
                <a:effectLst/>
                <a:highlight>
                  <a:srgbClr val="FFFFFF"/>
                </a:highlight>
              </a:rPr>
              <a:t>RILEM - </a:t>
            </a:r>
            <a:r>
              <a:rPr lang="en-US" sz="1330" b="1" i="0" dirty="0">
                <a:solidFill>
                  <a:srgbClr val="232F3A"/>
                </a:solidFill>
                <a:effectLst/>
                <a:highlight>
                  <a:srgbClr val="FFFFFF"/>
                </a:highlight>
              </a:rPr>
              <a:t>International Union of Laboratories and Experts in Construction Materials, Systems and Structures</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kumimoji="0" lang="en-US" sz="900" b="0" i="0" u="none" strike="noStrike" kern="0" cap="none" spc="0" normalizeH="0" baseline="0" noProof="0" dirty="0">
                <a:ln>
                  <a:noFill/>
                </a:ln>
                <a:solidFill>
                  <a:srgbClr val="232F3A"/>
                </a:solidFill>
                <a:effectLst/>
                <a:highlight>
                  <a:srgbClr val="FFFFFF"/>
                </a:highlight>
                <a:uLnTx/>
                <a:uFill>
                  <a:solidFill>
                    <a:srgbClr val="000000"/>
                  </a:solidFill>
                </a:uFill>
                <a:latin typeface="Verdana"/>
                <a:ea typeface="Verdana"/>
                <a:sym typeface="Verdana"/>
              </a:rPr>
              <a:t>Digital Fabrication</a:t>
            </a:r>
          </a:p>
          <a:p>
            <a:pPr lvl="1"/>
            <a:r>
              <a:rPr lang="da-DK" sz="1330" b="1" i="0" dirty="0">
                <a:solidFill>
                  <a:srgbClr val="232F3A"/>
                </a:solidFill>
                <a:effectLst/>
                <a:highlight>
                  <a:srgbClr val="FFFFFF"/>
                </a:highlight>
              </a:rPr>
              <a:t>UL Solutions</a:t>
            </a:r>
          </a:p>
          <a:p>
            <a:pPr lvl="2"/>
            <a:r>
              <a:rPr lang="da-DK" sz="900" dirty="0">
                <a:solidFill>
                  <a:srgbClr val="232F3A"/>
                </a:solidFill>
                <a:highlight>
                  <a:srgbClr val="FFFFFF"/>
                </a:highlight>
              </a:rPr>
              <a:t>UL 3401 - </a:t>
            </a:r>
            <a:r>
              <a:rPr lang="en-US" sz="900" i="0" dirty="0">
                <a:solidFill>
                  <a:srgbClr val="333333"/>
                </a:solidFill>
                <a:effectLst/>
                <a:highlight>
                  <a:srgbClr val="FCFCFC"/>
                </a:highlight>
              </a:rPr>
              <a:t>Outline of Investigation for 3D Printed Building Construction</a:t>
            </a:r>
          </a:p>
          <a:p>
            <a:pPr lvl="2"/>
            <a:endParaRPr lang="da-DK" sz="1308" b="1" i="0" dirty="0">
              <a:solidFill>
                <a:srgbClr val="232F3A"/>
              </a:solidFill>
              <a:effectLst/>
              <a:highlight>
                <a:srgbClr val="FFFFFF"/>
              </a:highlight>
            </a:endParaRPr>
          </a:p>
          <a:p>
            <a:pPr lvl="1"/>
            <a:endParaRPr lang="da-DK" sz="1330" b="1" i="0" dirty="0">
              <a:solidFill>
                <a:srgbClr val="232F3A"/>
              </a:solidFill>
              <a:effectLst/>
              <a:highlight>
                <a:srgbClr val="FFFFFF"/>
              </a:highlight>
            </a:endParaRP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291355150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The ASTM International Conference on Additive Manufacturing </a:t>
            </a:r>
            <a:r>
              <a:rPr lang="da-DK" sz="1500" dirty="0"/>
              <a:t>(</a:t>
            </a:r>
            <a:r>
              <a:rPr lang="sv-SE" sz="1167" dirty="0"/>
              <a:t>ICAM 2024 – Oct 28-Nov 1, 2024 – Atlanta, GA</a:t>
            </a:r>
            <a:r>
              <a:rPr lang="da-DK" sz="1167" dirty="0"/>
              <a:t> </a:t>
            </a:r>
            <a:r>
              <a:rPr lang="en-US" sz="1167" dirty="0"/>
              <a:t>)</a:t>
            </a:r>
            <a:r>
              <a:rPr lang="da-DK" sz="1167" dirty="0"/>
              <a:t> -</a:t>
            </a:r>
          </a:p>
          <a:p>
            <a:pPr lvl="1"/>
            <a:r>
              <a:rPr lang="da-DK" sz="1333" dirty="0">
                <a:hlinkClick r:id="rId2"/>
              </a:rPr>
              <a:t>https://amcoe.org/event/icam2024/</a:t>
            </a:r>
            <a:endParaRPr lang="da-DK" sz="1333" dirty="0"/>
          </a:p>
          <a:p>
            <a:pPr lvl="2"/>
            <a:r>
              <a:rPr lang="da-DK" sz="1100" dirty="0"/>
              <a:t>Alan Sukert chairperson of the IEEE-ISTO PWG Imaging Device Security(IDS) Workgroup participated in the </a:t>
            </a:r>
            <a:r>
              <a:rPr lang="en-US" sz="1100" b="1" dirty="0"/>
              <a:t>Industry 4.0: Security Aspects of AM</a:t>
            </a:r>
            <a:r>
              <a:rPr lang="en-US" sz="1100" dirty="0"/>
              <a:t> track within the 2024 ICAM conference. The title of his presentation was </a:t>
            </a:r>
            <a:r>
              <a:rPr lang="en-US" sz="1100" i="1" dirty="0"/>
              <a:t>“Implementing a Cyber Security Certification for the Additive Manufacturing Process”.</a:t>
            </a:r>
          </a:p>
          <a:p>
            <a:pPr lvl="2" algn="just"/>
            <a:r>
              <a:rPr lang="en-US" sz="1100" dirty="0"/>
              <a:t>Alan’s presentation leveraged some new capabilities recently added to the Common Criteria standard, which can be used to develop Common Criteria certification for a whole digital thread workflow. The new capabilities can be used to validate some of the latest Additive Manufacturing Security efforts being undertaken by NIST.</a:t>
            </a:r>
          </a:p>
          <a:p>
            <a:pPr lvl="2" algn="just"/>
            <a:endParaRPr lang="en-US" sz="1100" dirty="0"/>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kumimoji="0" lang="da-DK" sz="167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ASTM </a:t>
            </a:r>
            <a:r>
              <a:rPr kumimoji="0" lang="en-US" sz="167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Committee F42 on Additive Manufacturing Technologies </a:t>
            </a:r>
            <a:r>
              <a:rPr kumimoji="0" lang="en-US"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t>
            </a:r>
            <a:endParaRPr kumimoji="0" lang="en-US" sz="2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r>
              <a:rPr kumimoji="0" lang="en-US" sz="133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https://www.astm.org/COMMITTEE/F42.htm</a:t>
            </a:r>
            <a:endParaRPr kumimoji="0" lang="en-US" sz="133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lvl="2" indent="-285750">
              <a:spcBef>
                <a:spcPts val="400"/>
              </a:spcBef>
              <a:defRPr/>
            </a:pPr>
            <a:r>
              <a:rPr lang="en-US" sz="1100" dirty="0">
                <a:latin typeface="Verdana"/>
                <a:ea typeface="Verdana"/>
              </a:rPr>
              <a:t>Paul Tykodi has been invited to participate in the activities of ISO/TC 261/JG 80 - Joint ISO/TC 261-ASTM F42 Group: Quality requirements for additive manufacturing in building &amp; construction (structural and infrastructure elements) on behalf of the PWG.</a:t>
            </a:r>
          </a:p>
          <a:p>
            <a:pPr lvl="2" indent="-285750">
              <a:spcBef>
                <a:spcPts val="400"/>
              </a:spcBef>
              <a:defRPr/>
            </a:pP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To participate, Paul had to become a member of ASTM F42 and its subcommittee F42.07.07 Construction.</a:t>
            </a:r>
            <a:endParaRPr lang="en-US" sz="1100" dirty="0">
              <a:latin typeface="Verdana"/>
              <a:ea typeface="Verdana"/>
            </a:endParaRPr>
          </a:p>
          <a:p>
            <a:pPr lvl="2" indent="-285750">
              <a:spcBef>
                <a:spcPts val="400"/>
              </a:spcBef>
              <a:defRPr/>
            </a:pPr>
            <a:r>
              <a:rPr lang="en-US" sz="1100" dirty="0">
                <a:latin typeface="Verdana"/>
                <a:ea typeface="Verdana"/>
              </a:rPr>
              <a:t>Membership was achieved by leveraging the existing liaison agreement between the IEEE-ISTO PWG and ASTM F42.</a:t>
            </a: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lvl="1"/>
            <a:endParaRPr lang="en-US" sz="1100" dirty="0"/>
          </a:p>
          <a:p>
            <a:endParaRPr lang="en-US" sz="1667"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205340043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BCB-7D83-FA50-3EDE-0D2FDF9CE86C}"/>
              </a:ext>
            </a:extLst>
          </p:cNvPr>
          <p:cNvSpPr>
            <a:spLocks noGrp="1"/>
          </p:cNvSpPr>
          <p:nvPr>
            <p:ph type="title"/>
          </p:nvPr>
        </p:nvSpPr>
        <p:spPr/>
        <p:txBody>
          <a:bodyPr/>
          <a:lstStyle/>
          <a:p>
            <a:r>
              <a:rPr lang="en-US" dirty="0"/>
              <a:t>3D / Additive Manufacturing Liaisons</a:t>
            </a:r>
          </a:p>
        </p:txBody>
      </p:sp>
      <p:sp>
        <p:nvSpPr>
          <p:cNvPr id="3" name="Text Placeholder 2">
            <a:extLst>
              <a:ext uri="{FF2B5EF4-FFF2-40B4-BE49-F238E27FC236}">
                <a16:creationId xmlns:a16="http://schemas.microsoft.com/office/drawing/2014/main" id="{FDFB6102-2AD9-3197-9F27-5E195E9EC696}"/>
              </a:ext>
            </a:extLst>
          </p:cNvPr>
          <p:cNvSpPr>
            <a:spLocks noGrp="1"/>
          </p:cNvSpPr>
          <p:nvPr>
            <p:ph type="body" idx="1"/>
          </p:nvPr>
        </p:nvSpPr>
        <p:spPr/>
        <p:txBody>
          <a:bodyPr>
            <a:normAutofit/>
          </a:bodyPr>
          <a:lstStyle/>
          <a:p>
            <a:pPr>
              <a:defRPr/>
            </a:pPr>
            <a:r>
              <a:rPr lang="en-US" sz="1600" dirty="0">
                <a:latin typeface="Verdana"/>
                <a:ea typeface="Verdana"/>
              </a:rPr>
              <a:t>Formnext Tradeshow Related Activities</a:t>
            </a:r>
          </a:p>
          <a:p>
            <a:pPr lvl="1">
              <a:defRPr/>
            </a:pPr>
            <a:endParaRPr lang="en-US" sz="1100" dirty="0">
              <a:latin typeface="Verdana"/>
              <a:ea typeface="Verdana"/>
            </a:endParaRPr>
          </a:p>
          <a:p>
            <a:pPr lvl="1">
              <a:defRPr/>
            </a:pPr>
            <a:r>
              <a:rPr lang="en-US" sz="1330" b="1" dirty="0">
                <a:latin typeface="Verdana"/>
                <a:ea typeface="Verdana"/>
              </a:rPr>
              <a:t>The Standards Forum </a:t>
            </a:r>
            <a:r>
              <a:rPr lang="en-US" sz="1330" dirty="0">
                <a:latin typeface="Verdana"/>
                <a:ea typeface="Verdana"/>
              </a:rPr>
              <a:t>hosted by Formnext and sponsored by ASTM Center of Excellence with assistance from the US Commercial Service will occur on either the first or second day of the upcoming Formnext Tradeshow in Frankfurt, Germany</a:t>
            </a:r>
          </a:p>
          <a:p>
            <a:pPr lvl="1">
              <a:defRPr/>
            </a:pPr>
            <a:endParaRPr lang="en-US" sz="1100" dirty="0">
              <a:latin typeface="Verdana"/>
              <a:ea typeface="Verdana"/>
            </a:endParaRPr>
          </a:p>
          <a:p>
            <a:pPr lvl="1">
              <a:defRPr/>
            </a:pPr>
            <a:r>
              <a:rPr lang="en-US" sz="1330" b="1" dirty="0">
                <a:latin typeface="Verdana"/>
                <a:ea typeface="Verdana"/>
              </a:rPr>
              <a:t>Formnext Tradeshow </a:t>
            </a:r>
            <a:r>
              <a:rPr lang="en-US" sz="1330" dirty="0">
                <a:latin typeface="Verdana"/>
                <a:ea typeface="Verdana"/>
              </a:rPr>
              <a:t>– November 19-22, 2024 – Frankfurt, Germany - </a:t>
            </a:r>
            <a:r>
              <a:rPr lang="en-US" sz="1330" dirty="0">
                <a:latin typeface="Verdana"/>
                <a:ea typeface="Verdana"/>
                <a:hlinkClick r:id="rId2"/>
              </a:rPr>
              <a:t>https://formnext.mesago.com/frankfurt/en.html</a:t>
            </a:r>
            <a:endParaRPr lang="en-US" sz="1330" dirty="0">
              <a:latin typeface="Verdana"/>
              <a:ea typeface="Verdana"/>
            </a:endParaRPr>
          </a:p>
          <a:p>
            <a:pPr lvl="1">
              <a:defRPr/>
            </a:pPr>
            <a:endParaRPr lang="en-US" sz="1100" dirty="0">
              <a:latin typeface="Verdana"/>
              <a:ea typeface="Verdana"/>
            </a:endParaRPr>
          </a:p>
          <a:p>
            <a:pPr lvl="1">
              <a:defRPr/>
            </a:pPr>
            <a:r>
              <a:rPr lang="en-US" sz="1330" b="1" dirty="0">
                <a:latin typeface="Verdana"/>
                <a:ea typeface="Verdana"/>
              </a:rPr>
              <a:t>Formnext Tradeshow </a:t>
            </a:r>
            <a:r>
              <a:rPr lang="en-US" sz="1330" dirty="0">
                <a:latin typeface="Verdana"/>
                <a:ea typeface="Verdana"/>
              </a:rPr>
              <a:t>– November 18-21, 2025 – Frankfurt, Germany - </a:t>
            </a:r>
            <a:r>
              <a:rPr lang="en-US" sz="1330" dirty="0">
                <a:latin typeface="Verdana"/>
                <a:ea typeface="Verdana"/>
                <a:hlinkClick r:id="rId2"/>
              </a:rPr>
              <a:t>https://formnext.mesago.com/frankfurt/en.html</a:t>
            </a:r>
            <a:endParaRPr lang="en-US" sz="1330" dirty="0">
              <a:latin typeface="Verdana"/>
              <a:ea typeface="Verdana"/>
            </a:endParaRPr>
          </a:p>
          <a:p>
            <a:pPr lvl="1">
              <a:defRPr/>
            </a:pPr>
            <a:endParaRPr lang="en-US" sz="1100" dirty="0">
              <a:latin typeface="Verdana"/>
              <a:ea typeface="Verdana"/>
            </a:endParaRPr>
          </a:p>
          <a:p>
            <a:pPr lvl="1">
              <a:defRPr/>
            </a:pPr>
            <a:r>
              <a:rPr lang="en-US" sz="1330" b="1" dirty="0">
                <a:latin typeface="Verdana"/>
                <a:ea typeface="Verdana"/>
              </a:rPr>
              <a:t>Formnext Chicago </a:t>
            </a:r>
            <a:r>
              <a:rPr lang="en-US" sz="1330" dirty="0">
                <a:latin typeface="Verdana"/>
                <a:ea typeface="Verdana"/>
              </a:rPr>
              <a:t>– Scheduled for April 2025 has been postponed</a:t>
            </a: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100" dirty="0">
              <a:latin typeface="Verdana"/>
              <a:ea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endParaRPr lang="en-US" dirty="0"/>
          </a:p>
        </p:txBody>
      </p:sp>
      <p:sp>
        <p:nvSpPr>
          <p:cNvPr id="4" name="Slide Number Placeholder 3">
            <a:extLst>
              <a:ext uri="{FF2B5EF4-FFF2-40B4-BE49-F238E27FC236}">
                <a16:creationId xmlns:a16="http://schemas.microsoft.com/office/drawing/2014/main" id="{175221CD-D0F0-05B1-0214-67E231F2F1DA}"/>
              </a:ext>
            </a:extLst>
          </p:cNvPr>
          <p:cNvSpPr>
            <a:spLocks noGrp="1"/>
          </p:cNvSpPr>
          <p:nvPr>
            <p:ph type="sldNum" sz="quarter" idx="4"/>
          </p:nvPr>
        </p:nvSpPr>
        <p:spPr/>
        <p:txBody>
          <a:bodyPr/>
          <a:lstStyle/>
          <a:p>
            <a:fld id="{86CB4B4D-7CA3-9044-876B-883B54F8677D}" type="slidenum">
              <a:rPr lang="en-US" smtClean="0"/>
              <a:pPr/>
              <a:t>38</a:t>
            </a:fld>
            <a:endParaRPr lang="en-US" dirty="0"/>
          </a:p>
        </p:txBody>
      </p:sp>
    </p:spTree>
    <p:extLst>
      <p:ext uri="{BB962C8B-B14F-4D97-AF65-F5344CB8AC3E}">
        <p14:creationId xmlns:p14="http://schemas.microsoft.com/office/powerpoint/2010/main" val="213862407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BCB-7D83-FA50-3EDE-0D2FDF9CE86C}"/>
              </a:ext>
            </a:extLst>
          </p:cNvPr>
          <p:cNvSpPr>
            <a:spLocks noGrp="1"/>
          </p:cNvSpPr>
          <p:nvPr>
            <p:ph type="title"/>
          </p:nvPr>
        </p:nvSpPr>
        <p:spPr/>
        <p:txBody>
          <a:bodyPr/>
          <a:lstStyle/>
          <a:p>
            <a:r>
              <a:rPr lang="en-US" dirty="0"/>
              <a:t>3D / Additive Manufacturing Liaisons</a:t>
            </a:r>
          </a:p>
        </p:txBody>
      </p:sp>
      <p:sp>
        <p:nvSpPr>
          <p:cNvPr id="3" name="Text Placeholder 2">
            <a:extLst>
              <a:ext uri="{FF2B5EF4-FFF2-40B4-BE49-F238E27FC236}">
                <a16:creationId xmlns:a16="http://schemas.microsoft.com/office/drawing/2014/main" id="{FDFB6102-2AD9-3197-9F27-5E195E9EC696}"/>
              </a:ext>
            </a:extLst>
          </p:cNvPr>
          <p:cNvSpPr>
            <a:spLocks noGrp="1"/>
          </p:cNvSpPr>
          <p:nvPr>
            <p:ph type="body" idx="1"/>
          </p:nvPr>
        </p:nvSpPr>
        <p:spPr/>
        <p:txBody>
          <a:bodyPr/>
          <a:lstStyle/>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kumimoji="0" lang="en-US"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America Makes &amp; ANSI Additive Manufacturing Standardization Collaborative (AMSC) - </a:t>
            </a: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r>
              <a:rPr kumimoji="0" lang="en-US" sz="1200" b="0" i="0" u="sng"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https://www.ansi.org/standards-coordination/collaboratives-activities/additive-manufacturing-collaborative</a:t>
            </a:r>
            <a:r>
              <a:rPr kumimoji="0" lang="en-US" sz="1200" b="0" i="0" u="sng" strike="noStrike" kern="0" cap="none" spc="0" normalizeH="0" baseline="0" noProof="0" dirty="0">
                <a:ln>
                  <a:noFill/>
                </a:ln>
                <a:solidFill>
                  <a:srgbClr val="000000"/>
                </a:solidFill>
                <a:effectLst/>
                <a:uLnTx/>
                <a:uFill>
                  <a:solidFill>
                    <a:srgbClr val="000000"/>
                  </a:solidFill>
                </a:uFill>
                <a:latin typeface="Verdana"/>
                <a:ea typeface="Verdana"/>
                <a:sym typeface="Verdana"/>
              </a:rPr>
              <a:t>.</a:t>
            </a:r>
            <a:r>
              <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The IEEE-ISTO Printer Working Group participated in the AMSC version 3 update activities. ANSI announced publication of version 3 on July 17</a:t>
            </a:r>
            <a:r>
              <a:rPr kumimoji="0" lang="en-US" sz="1100" b="0" i="0" u="none" strike="noStrike" kern="0" cap="none" spc="0" normalizeH="0" baseline="30000" noProof="0" dirty="0">
                <a:ln>
                  <a:noFill/>
                </a:ln>
                <a:solidFill>
                  <a:srgbClr val="000000"/>
                </a:solidFill>
                <a:effectLst/>
                <a:uLnTx/>
                <a:uFill>
                  <a:solidFill>
                    <a:srgbClr val="000000"/>
                  </a:solidFill>
                </a:uFill>
                <a:latin typeface="Verdana"/>
                <a:ea typeface="Verdana"/>
                <a:sym typeface="Verdana"/>
              </a:rPr>
              <a:t>th</a:t>
            </a: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2023.</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lang="en-US" sz="1100" dirty="0">
                <a:latin typeface="Verdana"/>
                <a:ea typeface="Verdana"/>
              </a:rPr>
              <a:t>The sponsor of the AMSC effort (America Makes) has recently established two new Digital Stockpile working groups. Due to the past participation of the PWG in AMSC activities, it received notification of the establishment of Working Group 2 titled </a:t>
            </a:r>
            <a:r>
              <a:rPr lang="en-US" sz="1100" b="1" dirty="0">
                <a:latin typeface="Verdana"/>
                <a:ea typeface="Verdana"/>
              </a:rPr>
              <a:t>“Digital Infrastructure, Data Packages, Standards, and IP Protections”</a:t>
            </a:r>
            <a:r>
              <a:rPr lang="en-US" sz="1100" dirty="0">
                <a:latin typeface="Verdana"/>
                <a:ea typeface="Verdana"/>
              </a:rPr>
              <a:t>. Paul Tykodi has subscribed to the working group mailing list to monitor the standardization efforts discussed in the working group on behalf of the PWG.”</a:t>
            </a:r>
          </a:p>
          <a:p>
            <a:pPr lvl="2">
              <a:defRPr/>
            </a:pPr>
            <a:r>
              <a:rPr lang="en-US" sz="1100" dirty="0">
                <a:latin typeface="Verdana"/>
                <a:ea typeface="Verdana"/>
              </a:rPr>
              <a:t>At the May 2023 PWG F2F, some editorial improvements impacting PWG content in the AMSC version 2 document were approved in the PWG Session titled “</a:t>
            </a:r>
            <a:r>
              <a:rPr lang="fr-FR" sz="1100" dirty="0">
                <a:latin typeface="Verdana"/>
                <a:ea typeface="Verdana"/>
              </a:rPr>
              <a:t>3D Printing Liaisons - </a:t>
            </a:r>
            <a:r>
              <a:rPr lang="fr-FR" sz="1100" dirty="0" err="1">
                <a:latin typeface="Verdana"/>
                <a:ea typeface="Verdana"/>
              </a:rPr>
              <a:t>Status</a:t>
            </a:r>
            <a:r>
              <a:rPr lang="fr-FR" sz="1100" dirty="0">
                <a:latin typeface="Verdana"/>
                <a:ea typeface="Verdana"/>
              </a:rPr>
              <a:t> &amp; Guidance</a:t>
            </a:r>
            <a:r>
              <a:rPr lang="en-US" sz="1100" dirty="0">
                <a:latin typeface="Verdana"/>
                <a:ea typeface="Verdana"/>
              </a:rPr>
              <a:t>”. Some of the PWG approved editorial changes did make it into the AMSC version 3 update published in July 2023 while others did not.</a:t>
            </a:r>
          </a:p>
          <a:p>
            <a:pPr lvl="2">
              <a:defRPr/>
            </a:pPr>
            <a:r>
              <a:rPr lang="en-US" sz="1100" dirty="0">
                <a:latin typeface="Verdana"/>
                <a:ea typeface="Verdana"/>
              </a:rPr>
              <a:t>ANSI has announced that they will be accepting updated content for AMSC version 3 in the fall of 2024. Paul Tykodi plans to add the remaining approved by the PWG AMSC editorial improvement text from calendar 2023 to the AMSC version 3 document when the fall updating opportunity becomes available.</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100" dirty="0">
              <a:latin typeface="Verdana"/>
              <a:ea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endParaRPr lang="en-US" dirty="0"/>
          </a:p>
        </p:txBody>
      </p:sp>
      <p:sp>
        <p:nvSpPr>
          <p:cNvPr id="4" name="Slide Number Placeholder 3">
            <a:extLst>
              <a:ext uri="{FF2B5EF4-FFF2-40B4-BE49-F238E27FC236}">
                <a16:creationId xmlns:a16="http://schemas.microsoft.com/office/drawing/2014/main" id="{175221CD-D0F0-05B1-0214-67E231F2F1DA}"/>
              </a:ext>
            </a:extLst>
          </p:cNvPr>
          <p:cNvSpPr>
            <a:spLocks noGrp="1"/>
          </p:cNvSpPr>
          <p:nvPr>
            <p:ph type="sldNum" sz="quarter" idx="4"/>
          </p:nvPr>
        </p:nvSpPr>
        <p:spPr/>
        <p:txBody>
          <a:bodyPr/>
          <a:lstStyle/>
          <a:p>
            <a:fld id="{86CB4B4D-7CA3-9044-876B-883B54F8677D}" type="slidenum">
              <a:rPr lang="en-US" smtClean="0"/>
              <a:pPr/>
              <a:t>39</a:t>
            </a:fld>
            <a:endParaRPr lang="en-US" dirty="0"/>
          </a:p>
        </p:txBody>
      </p:sp>
    </p:spTree>
    <p:extLst>
      <p:ext uri="{BB962C8B-B14F-4D97-AF65-F5344CB8AC3E}">
        <p14:creationId xmlns:p14="http://schemas.microsoft.com/office/powerpoint/2010/main" val="39170661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92500" lnSpcReduction="20000"/>
          </a:bodyPr>
          <a:lstStyle/>
          <a:p>
            <a:r>
              <a:rPr lang="da-DK" sz="1667" dirty="0"/>
              <a:t>VDMA OPC UA for Additive Manufacturing - Joint Working Group 40540</a:t>
            </a:r>
          </a:p>
          <a:p>
            <a:pPr lvl="1"/>
            <a:r>
              <a:rPr lang="da-DK" sz="1333" dirty="0">
                <a:hlinkClick r:id="rId2"/>
              </a:rPr>
              <a:t>https://www.vdma.org/events-trade-fairs/-/event/view/70649</a:t>
            </a:r>
            <a:endParaRPr lang="da-DK" sz="1333" dirty="0"/>
          </a:p>
          <a:p>
            <a:pPr lvl="2"/>
            <a:r>
              <a:rPr lang="en-US" sz="1333" dirty="0"/>
              <a:t>Paul Tykodi is representing the IEEE-ISTO Printer Working Group in the activities of the Joint Working Group. The JWG has a potential interest in referencing IPP 3D standard for secure remote job submission</a:t>
            </a:r>
          </a:p>
          <a:p>
            <a:pPr lvl="2"/>
            <a:r>
              <a:rPr lang="da-DK" sz="1333" dirty="0"/>
              <a:t>The next scheduled meeting, to review the latest release draft, will occur on November 27th, 2024</a:t>
            </a:r>
          </a:p>
          <a:p>
            <a:endParaRPr lang="en-US" sz="1667" dirty="0"/>
          </a:p>
          <a:p>
            <a:r>
              <a:rPr lang="en-US" sz="1667" dirty="0"/>
              <a:t>3D PDF at the PDF Association -</a:t>
            </a:r>
            <a:endParaRPr lang="en-US" dirty="0"/>
          </a:p>
          <a:p>
            <a:pPr lvl="1"/>
            <a:r>
              <a:rPr lang="en-US" sz="1333" dirty="0">
                <a:hlinkClick r:id="rId3"/>
              </a:rPr>
              <a:t>https://www.pdfa.org/3d-pdf-at-the-pdf-association/</a:t>
            </a:r>
            <a:r>
              <a:rPr lang="en-US" sz="1333" dirty="0"/>
              <a:t> </a:t>
            </a:r>
          </a:p>
          <a:p>
            <a:pPr lvl="2" algn="just"/>
            <a:r>
              <a:rPr lang="en-US" sz="1333" dirty="0"/>
              <a:t>Paul Tykodi is representing the IEEE-ISTO Printer Working Group in the activities of the PDF Association 3D PDF Technical Working Group (TWG) and as time permits the 3D PDF User Liaison Working Group (LWG) as well.</a:t>
            </a:r>
          </a:p>
          <a:p>
            <a:pPr marL="1367311" marR="33865" lvl="3" indent="-190492" algn="just" defTabSz="761970">
              <a:spcBef>
                <a:spcPts val="250"/>
              </a:spcBef>
              <a:defRPr/>
            </a:pPr>
            <a:r>
              <a:rPr lang="en-US" sz="1000" dirty="0">
                <a:latin typeface="Verdana"/>
                <a:ea typeface="Verdana"/>
              </a:rPr>
              <a:t>Participation in the work of the PDF Association allows the PWG to monitor the activities of ISO TC171 SC2 - </a:t>
            </a:r>
            <a:r>
              <a:rPr lang="en-US" sz="1000" i="1" dirty="0">
                <a:latin typeface="Verdana"/>
                <a:ea typeface="Verdana"/>
              </a:rPr>
              <a:t>Document file formats, EDMS systems and authenticity of information </a:t>
            </a:r>
            <a:r>
              <a:rPr lang="en-US" sz="1000" dirty="0">
                <a:latin typeface="Verdana"/>
                <a:ea typeface="Verdana"/>
                <a:hlinkClick r:id="rId4"/>
              </a:rPr>
              <a:t>https://www.iso.org/committee/53674.html</a:t>
            </a:r>
            <a:r>
              <a:rPr lang="en-US" sz="1000" dirty="0">
                <a:latin typeface="Verdana"/>
                <a:ea typeface="Verdana"/>
              </a:rPr>
              <a:t>, which is the committee responsible for PDF file format standardization </a:t>
            </a:r>
          </a:p>
          <a:p>
            <a:pPr lvl="2" algn="just"/>
            <a:r>
              <a:rPr lang="en-US" sz="1333" dirty="0"/>
              <a:t>Current PDF Standards Supporting 3D Content</a:t>
            </a:r>
          </a:p>
          <a:p>
            <a:pPr lvl="3" algn="just"/>
            <a:r>
              <a:rPr lang="en-US" sz="1000" dirty="0"/>
              <a:t>ISO 32000-2:2020 PDF 2.0 </a:t>
            </a:r>
            <a:r>
              <a:rPr lang="en-US" sz="1000" dirty="0">
                <a:hlinkClick r:id="rId5"/>
              </a:rPr>
              <a:t>https://pdfa.org/resource/iso-32000-pdf/#pdf-2</a:t>
            </a:r>
            <a:endParaRPr lang="en-US" sz="1000" dirty="0"/>
          </a:p>
          <a:p>
            <a:pPr lvl="3" algn="just"/>
            <a:r>
              <a:rPr lang="en-US" sz="1000" dirty="0"/>
              <a:t>ISO 21757 (</a:t>
            </a:r>
            <a:r>
              <a:rPr lang="en-US" sz="1000" dirty="0" err="1"/>
              <a:t>ECMAscript</a:t>
            </a:r>
            <a:r>
              <a:rPr lang="en-US" sz="1000" dirty="0"/>
              <a:t> for PDF) </a:t>
            </a:r>
            <a:r>
              <a:rPr lang="en-US" sz="1000" dirty="0">
                <a:hlinkClick r:id="rId6"/>
              </a:rPr>
              <a:t>https://pdfa.org/resource/iso-21757-ecmascript/</a:t>
            </a:r>
            <a:endParaRPr lang="en-US" sz="1000" dirty="0"/>
          </a:p>
          <a:p>
            <a:pPr lvl="3" algn="just"/>
            <a:r>
              <a:rPr lang="en-US" sz="1000" dirty="0"/>
              <a:t>ISO 14739-1:2014 PRC </a:t>
            </a:r>
            <a:r>
              <a:rPr lang="en-US" sz="1000" dirty="0">
                <a:hlinkClick r:id="rId7"/>
              </a:rPr>
              <a:t>https://pdfa.org/resource/3d-formats/#prc-1</a:t>
            </a:r>
            <a:endParaRPr lang="en-US" sz="1000" dirty="0"/>
          </a:p>
          <a:p>
            <a:pPr lvl="3" algn="just"/>
            <a:r>
              <a:rPr lang="en-US" sz="1000" dirty="0"/>
              <a:t>ISO/TS 24064:2023 STEP (AP242) </a:t>
            </a:r>
            <a:r>
              <a:rPr lang="en-US" sz="1000" dirty="0">
                <a:hlinkClick r:id="rId8"/>
              </a:rPr>
              <a:t>https://www.iso.org/standard/77686.html</a:t>
            </a:r>
            <a:endParaRPr lang="en-US" sz="1000" dirty="0"/>
          </a:p>
          <a:p>
            <a:pPr lvl="2" algn="just"/>
            <a:r>
              <a:rPr lang="en-US" sz="1333" dirty="0"/>
              <a:t>In Process PDF Standards Supporting 3D Content</a:t>
            </a:r>
          </a:p>
          <a:p>
            <a:pPr lvl="3"/>
            <a:r>
              <a:rPr lang="en-US" sz="1000" dirty="0"/>
              <a:t>ISO/CD TS 32007 Document management — Portable Document Format — </a:t>
            </a:r>
            <a:r>
              <a:rPr lang="en-US" sz="1000" dirty="0" err="1"/>
              <a:t>RichMedia</a:t>
            </a:r>
            <a:r>
              <a:rPr lang="en-US" sz="1000" dirty="0"/>
              <a:t> annotations conforming to </a:t>
            </a:r>
            <a:r>
              <a:rPr lang="en-US" sz="1000" dirty="0" err="1"/>
              <a:t>glTF</a:t>
            </a:r>
            <a:r>
              <a:rPr lang="en-US" sz="1000" dirty="0"/>
              <a:t> assets </a:t>
            </a:r>
            <a:r>
              <a:rPr lang="en-US" sz="1000" dirty="0">
                <a:hlinkClick r:id="rId9"/>
              </a:rPr>
              <a:t>https://www.iso.org/standard/45880.html</a:t>
            </a:r>
            <a:endParaRPr lang="en-US" sz="1000" dirty="0"/>
          </a:p>
          <a:p>
            <a:pPr lvl="3"/>
            <a:endParaRPr lang="en-US" sz="1000" dirty="0"/>
          </a:p>
          <a:p>
            <a:pPr marL="1176819" lvl="3" indent="0" algn="just">
              <a:buNone/>
            </a:pPr>
            <a:endParaRPr lang="en-US" sz="1333" dirty="0">
              <a:latin typeface="Verdana"/>
              <a:ea typeface="Verdana"/>
            </a:endParaRPr>
          </a:p>
          <a:p>
            <a:pPr marL="1176819" lvl="3" indent="0" algn="just">
              <a:buNone/>
            </a:pPr>
            <a:endParaRPr lang="en-US" sz="1333" dirty="0">
              <a:latin typeface="Verdana"/>
              <a:ea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40</a:t>
            </a:fld>
            <a:endParaRPr/>
          </a:p>
        </p:txBody>
      </p:sp>
    </p:spTree>
    <p:extLst>
      <p:ext uri="{BB962C8B-B14F-4D97-AF65-F5344CB8AC3E}">
        <p14:creationId xmlns:p14="http://schemas.microsoft.com/office/powerpoint/2010/main" val="353461090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4572000" y="2730500"/>
            <a:ext cx="869157" cy="869157"/>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gr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97840" lvl="1" indent="0">
              <a:lnSpc>
                <a:spcPct val="150000"/>
              </a:lnSpc>
              <a:buNone/>
            </a:pPr>
            <a:endParaRPr lang="en-US" dirty="0">
              <a:solidFill>
                <a:schemeClr val="tx1"/>
              </a:solidFill>
            </a:endParaRPr>
          </a:p>
          <a:p>
            <a:pPr marL="497840" lvl="1" indent="0">
              <a:lnSpc>
                <a:spcPct val="150000"/>
              </a:lnSpc>
              <a:buNone/>
            </a:pPr>
            <a:r>
              <a:rPr lang="en-US" sz="3200" dirty="0"/>
              <a:t>February 4-6 – Virtual</a:t>
            </a:r>
          </a:p>
          <a:p>
            <a:pPr marL="497840" lvl="1" indent="0">
              <a:lnSpc>
                <a:spcPct val="150000"/>
              </a:lnSpc>
              <a:buNone/>
            </a:pPr>
            <a:endParaRPr lang="en-US" dirty="0">
              <a:solidFill>
                <a:schemeClr val="tx1"/>
              </a:solidFill>
            </a:endParaRPr>
          </a:p>
          <a:p>
            <a:pPr marL="367227"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Tree>
    <p:extLst>
      <p:ext uri="{BB962C8B-B14F-4D97-AF65-F5344CB8AC3E}">
        <p14:creationId xmlns:p14="http://schemas.microsoft.com/office/powerpoint/2010/main" val="386002222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33865"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33865"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33865"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33865"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33865"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33865" indent="0">
              <a:buNone/>
            </a:pPr>
            <a:endParaRPr lang="en-US" dirty="0"/>
          </a:p>
          <a:p>
            <a:pPr marL="33865"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wg-presentation-template-16x9-2023.potx" id="{55313FED-4DF2-7644-8CDA-C3F5DFA7CAB3}" vid="{91A9EE25-D72B-CD41-BA75-7EF898C4CB4B}"/>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52b670f-6bee-4e6c-994d-cb4c4ab4436c}" enabled="1" method="Standard" siteId="{12709065-6e6c-41c9-9e4d-fb0a436969ce}" contentBits="2" removed="0"/>
</clbl:labelList>
</file>

<file path=docProps/app.xml><?xml version="1.0" encoding="utf-8"?>
<Properties xmlns="http://schemas.openxmlformats.org/officeDocument/2006/extended-properties" xmlns:vt="http://schemas.openxmlformats.org/officeDocument/2006/docPropsVTypes">
  <Template>White</Template>
  <TotalTime>107143</TotalTime>
  <Words>3437</Words>
  <Application>Microsoft Macintosh PowerPoint</Application>
  <PresentationFormat>Custom</PresentationFormat>
  <Paragraphs>393</Paragraphs>
  <Slides>42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Lucida Grande</vt:lpstr>
      <vt:lpstr>Verdana</vt:lpstr>
      <vt:lpstr>Wingdings</vt:lpstr>
      <vt:lpstr>White</vt:lpstr>
      <vt:lpstr> PWG November 2024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PWG Day 1</vt:lpstr>
      <vt:lpstr>Agenda Overview – PWG Day 2</vt:lpstr>
      <vt:lpstr>Steering Committee Updates</vt:lpstr>
      <vt:lpstr>Officers (2023-2025 Term)</vt:lpstr>
      <vt:lpstr>2024 Membership</vt:lpstr>
      <vt:lpstr>2025 Membership Fees</vt:lpstr>
      <vt:lpstr>Thank You For Participating!</vt:lpstr>
      <vt:lpstr>Future Meeting Schedule</vt:lpstr>
      <vt:lpstr>IPP Everywhere™ Certified Printers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Officers</vt:lpstr>
      <vt:lpstr>IPP WG: Status</vt:lpstr>
      <vt:lpstr>IPP WG: More Information</vt:lpstr>
      <vt:lpstr>Liaison Status – November 2024</vt:lpstr>
      <vt:lpstr>Linux Foundation OpenPrinting</vt:lpstr>
      <vt:lpstr>Mopria Alliance</vt:lpstr>
      <vt:lpstr>3MF Consortium</vt:lpstr>
      <vt:lpstr>3D / Additive Manufacturing Liaisons</vt:lpstr>
      <vt:lpstr>3D / Additive Manufacturing Liaisons</vt:lpstr>
      <vt:lpstr>3D / Additive Manufacturing Liaisons</vt:lpstr>
      <vt:lpstr>3D / Additive Manufacturing Liaisons</vt:lpstr>
      <vt:lpstr>3D / Additive Manufacturing Liaisons</vt:lpstr>
      <vt:lpstr>3D / Additive Manufacturing Liaisons</vt:lpstr>
      <vt:lpstr>Other Questions / Comments</vt:lpstr>
      <vt:lpstr>Next PWG Face-to-Face Meeting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Jeremy L Leber</dc:creator>
  <cp:keywords/>
  <dc:description/>
  <cp:lastModifiedBy>Jeremy L Leber</cp:lastModifiedBy>
  <cp:revision>52</cp:revision>
  <cp:lastPrinted>2019-03-25T21:04:32Z</cp:lastPrinted>
  <dcterms:created xsi:type="dcterms:W3CDTF">2023-11-06T15:31:39Z</dcterms:created>
  <dcterms:modified xsi:type="dcterms:W3CDTF">2024-11-10T20:01:11Z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White:6</vt:lpwstr>
  </property>
  <property fmtid="{D5CDD505-2E9C-101B-9397-08002B2CF9AE}" pid="3" name="ClassificationContentMarkingFooterText">
    <vt:lpwstr>Lexmark Confidential</vt:lpwstr>
  </property>
</Properties>
</file>