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417" r:id="rId2"/>
    <p:sldId id="418" r:id="rId3"/>
    <p:sldId id="258" r:id="rId4"/>
    <p:sldId id="374" r:id="rId5"/>
    <p:sldId id="449" r:id="rId6"/>
    <p:sldId id="259" r:id="rId7"/>
    <p:sldId id="260" r:id="rId8"/>
    <p:sldId id="448" r:id="rId9"/>
    <p:sldId id="262" r:id="rId10"/>
    <p:sldId id="424" r:id="rId11"/>
    <p:sldId id="419" r:id="rId12"/>
    <p:sldId id="404" r:id="rId13"/>
    <p:sldId id="266" r:id="rId14"/>
    <p:sldId id="403" r:id="rId15"/>
    <p:sldId id="290" r:id="rId16"/>
    <p:sldId id="264" r:id="rId17"/>
    <p:sldId id="481" r:id="rId18"/>
    <p:sldId id="267" r:id="rId19"/>
    <p:sldId id="268" r:id="rId20"/>
    <p:sldId id="487" r:id="rId21"/>
    <p:sldId id="515" r:id="rId22"/>
    <p:sldId id="388" r:id="rId23"/>
    <p:sldId id="389" r:id="rId24"/>
    <p:sldId id="390" r:id="rId25"/>
    <p:sldId id="386" r:id="rId26"/>
    <p:sldId id="378" r:id="rId27"/>
    <p:sldId id="256" r:id="rId28"/>
    <p:sldId id="512" r:id="rId29"/>
    <p:sldId id="513" r:id="rId30"/>
    <p:sldId id="514" r:id="rId31"/>
    <p:sldId id="287" r:id="rId32"/>
    <p:sldId id="382" r:id="rId33"/>
    <p:sldId id="383" r:id="rId34"/>
    <p:sldId id="508" r:id="rId35"/>
    <p:sldId id="500" r:id="rId36"/>
    <p:sldId id="495" r:id="rId37"/>
    <p:sldId id="497" r:id="rId38"/>
    <p:sldId id="498" r:id="rId39"/>
    <p:sldId id="289" r:id="rId40"/>
    <p:sldId id="441" r:id="rId41"/>
    <p:sldId id="257" r:id="rId42"/>
  </p:sldIdLst>
  <p:sldSz cx="10160000" cy="571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18"/>
    <p:restoredTop sz="86429"/>
  </p:normalViewPr>
  <p:slideViewPr>
    <p:cSldViewPr snapToGrid="0" snapToObjects="1">
      <p:cViewPr varScale="1">
        <p:scale>
          <a:sx n="182" d="100"/>
          <a:sy n="182" d="100"/>
        </p:scale>
        <p:origin x="576" y="160"/>
      </p:cViewPr>
      <p:guideLst>
        <p:guide orient="horz" pos="1800"/>
        <p:guide pos="3200"/>
      </p:guideLst>
    </p:cSldViewPr>
  </p:slideViewPr>
  <p:outlineViewPr>
    <p:cViewPr>
      <p:scale>
        <a:sx n="33" d="100"/>
        <a:sy n="33" d="100"/>
      </p:scale>
      <p:origin x="0" y="-4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81000" y="685800"/>
            <a:ext cx="6096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65667" y="2137835"/>
            <a:ext cx="5569153" cy="5128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rPr sz="3333"/>
              <a:t>The Printer Working Group</a:t>
            </a:r>
          </a:p>
        </p:txBody>
      </p:sp>
      <p:sp>
        <p:nvSpPr>
          <p:cNvPr id="21" name="Shape 21"/>
          <p:cNvSpPr>
            <a:spLocks noGrp="1"/>
          </p:cNvSpPr>
          <p:nvPr>
            <p:ph type="title"/>
          </p:nvPr>
        </p:nvSpPr>
        <p:spPr>
          <a:xfrm>
            <a:off x="508000" y="2656418"/>
            <a:ext cx="9144000" cy="1058333"/>
          </a:xfrm>
          <a:prstGeom prst="rect">
            <a:avLst/>
          </a:prstGeom>
        </p:spPr>
        <p:txBody>
          <a:bodyPr/>
          <a:lstStyle>
            <a:lvl1pPr>
              <a:defRPr>
                <a:solidFill>
                  <a:srgbClr val="000000"/>
                </a:solidFill>
                <a:uFill>
                  <a:solidFill>
                    <a:srgbClr val="000000"/>
                  </a:solidFill>
                </a:uFill>
              </a:defRPr>
            </a:lvl1pPr>
          </a:lstStyle>
          <a:p>
            <a:r>
              <a:rPr lang="en-US"/>
              <a:t>Click to edit Master title style</a:t>
            </a:r>
            <a:endParaRPr dirty="0"/>
          </a:p>
        </p:txBody>
      </p:sp>
      <p:sp>
        <p:nvSpPr>
          <p:cNvPr id="22" name="Shape 22"/>
          <p:cNvSpPr>
            <a:spLocks noGrp="1"/>
          </p:cNvSpPr>
          <p:nvPr>
            <p:ph type="body" sz="half" idx="1"/>
          </p:nvPr>
        </p:nvSpPr>
        <p:spPr>
          <a:xfrm>
            <a:off x="508000" y="3704168"/>
            <a:ext cx="9144000" cy="1693333"/>
          </a:xfrm>
          <a:prstGeom prst="rect">
            <a:avLst/>
          </a:prstGeom>
        </p:spPr>
        <p:txBody>
          <a:bodyPr/>
          <a:lstStyle>
            <a:lvl1pPr marL="0" indent="0">
              <a:buSzTx/>
              <a:buNone/>
              <a:defRPr sz="2222"/>
            </a:lvl1pPr>
            <a:lvl2pPr marL="0" indent="0">
              <a:buSzTx/>
              <a:buNone/>
              <a:defRPr sz="2222"/>
            </a:lvl2pPr>
            <a:lvl3pPr marL="0" indent="0">
              <a:buSzTx/>
              <a:buNone/>
              <a:defRPr sz="2222"/>
            </a:lvl3pPr>
            <a:lvl4pPr marL="0" indent="0">
              <a:buSzTx/>
              <a:buNone/>
              <a:defRPr sz="2222"/>
            </a:lvl4pPr>
            <a:lvl5pPr marL="0" indent="0">
              <a:buSzTx/>
              <a:buNone/>
              <a:defRPr sz="22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8" name="Group 7">
            <a:extLst>
              <a:ext uri="{FF2B5EF4-FFF2-40B4-BE49-F238E27FC236}">
                <a16:creationId xmlns:a16="http://schemas.microsoft.com/office/drawing/2014/main" id="{6D980CBF-79B9-B3A3-FB47-870C56C31910}"/>
              </a:ext>
            </a:extLst>
          </p:cNvPr>
          <p:cNvGrpSpPr/>
          <p:nvPr userDrawn="1"/>
        </p:nvGrpSpPr>
        <p:grpSpPr>
          <a:xfrm>
            <a:off x="465667" y="294988"/>
            <a:ext cx="1840494" cy="1837161"/>
            <a:chOff x="457200" y="368545"/>
            <a:chExt cx="1840494" cy="1837161"/>
          </a:xfrm>
        </p:grpSpPr>
        <p:pic>
          <p:nvPicPr>
            <p:cNvPr id="9" name="pwg-transparency.png">
              <a:extLst>
                <a:ext uri="{FF2B5EF4-FFF2-40B4-BE49-F238E27FC236}">
                  <a16:creationId xmlns:a16="http://schemas.microsoft.com/office/drawing/2014/main" id="{029DA0FF-97E6-2A1A-750F-D4E4B7A93C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368545"/>
              <a:ext cx="1586365" cy="1723850"/>
            </a:xfrm>
            <a:prstGeom prst="rect">
              <a:avLst/>
            </a:prstGeom>
          </p:spPr>
        </p:pic>
        <p:sp>
          <p:nvSpPr>
            <p:cNvPr id="10" name="Shape 20">
              <a:extLst>
                <a:ext uri="{FF2B5EF4-FFF2-40B4-BE49-F238E27FC236}">
                  <a16:creationId xmlns:a16="http://schemas.microsoft.com/office/drawing/2014/main" id="{6BBBDCAA-D9BC-3B08-090D-6DB6CA32669B}"/>
                </a:ext>
              </a:extLst>
            </p:cNvPr>
            <p:cNvSpPr/>
            <p:nvPr/>
          </p:nvSpPr>
          <p:spPr>
            <a:xfrm>
              <a:off x="2043565" y="1979084"/>
              <a:ext cx="254129" cy="226622"/>
            </a:xfrm>
            <a:prstGeom prst="rect">
              <a:avLst/>
            </a:prstGeom>
            <a:ln w="12700">
              <a:miter lim="400000"/>
            </a:ln>
            <a:extLst>
              <a:ext uri="{C572A759-6A51-4108-AA02-DFA0A04FC94B}">
                <ma14:wrappingTextBoxFlag xmlns="" xmlns:ma14="http://schemas.microsoft.com/office/mac/drawingml/2011/main" val="1"/>
              </a:ext>
            </a:extLst>
          </p:spPr>
          <p:txBody>
            <a:bodyPr wrap="none" lIns="42333" tIns="42333" rIns="42333" bIns="42333">
              <a:spAutoFit/>
            </a:bodyPr>
            <a:lstStyle>
              <a:lvl1pPr>
                <a:defRPr sz="1100"/>
              </a:lvl1pPr>
            </a:lstStyle>
            <a:p>
              <a:r>
                <a:rPr sz="917" dirty="0"/>
                <a:t>®</a:t>
              </a: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rPr lang="en-US"/>
              <a:t>Click to edit Master title style</a:t>
            </a:r>
            <a:endParaRPr/>
          </a:p>
        </p:txBody>
      </p:sp>
      <p:sp>
        <p:nvSpPr>
          <p:cNvPr id="31" name="Shape 31"/>
          <p:cNvSpPr>
            <a:spLocks noGrp="1"/>
          </p:cNvSpPr>
          <p:nvPr>
            <p:ph type="body" idx="1" hasCustomPrompt="1"/>
          </p:nvPr>
        </p:nvSpPr>
        <p:spPr>
          <a:prstGeom prst="rect">
            <a:avLst/>
          </a:prstGeom>
        </p:spPr>
        <p:txBody>
          <a:bodyPr>
            <a:normAutofit/>
          </a:bodyPr>
          <a:lstStyle>
            <a:lvl1pPr>
              <a:defRPr sz="2222"/>
            </a:lvl1pPr>
            <a:lvl3pPr>
              <a:defRPr sz="1778"/>
            </a:lvl3pPr>
            <a:lvl5pPr>
              <a:defRPr sz="1333"/>
            </a:lvl5pPr>
          </a:lstStyle>
          <a:p>
            <a:r>
              <a:rPr lang="en-US" dirty="0"/>
              <a:t>Body Level One</a:t>
            </a:r>
          </a:p>
          <a:p>
            <a:pPr lvl="1"/>
            <a:r>
              <a:rPr lang="en-US" dirty="0"/>
              <a:t>Body Level Two</a:t>
            </a:r>
          </a:p>
          <a:p>
            <a:pPr lvl="2"/>
            <a:r>
              <a:rPr lang="en-US" dirty="0"/>
              <a:t>Body Level Three</a:t>
            </a:r>
          </a:p>
          <a:p>
            <a:pPr lvl="3"/>
            <a:r>
              <a:rPr lang="en-US" dirty="0"/>
              <a:t>Body Level Four</a:t>
            </a:r>
          </a:p>
          <a:p>
            <a:pPr lvl="4"/>
            <a:r>
              <a:rPr lang="en-US" dirty="0"/>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9517946" y="5524500"/>
            <a:ext cx="642054" cy="190500"/>
          </a:xfrm>
          <a:prstGeom prst="rect">
            <a:avLst/>
          </a:prstGeom>
          <a:extLst>
            <a:ext uri="{C572A759-6A51-4108-AA02-DFA0A04FC94B}">
              <ma14:wrappingTextBoxFlag xmlns:ma14="http://schemas.microsoft.com/office/mac/drawingml/2011/main" xmlns="" val="1"/>
            </a:ext>
          </a:extLst>
        </p:spPr>
        <p:txBody>
          <a:bodyPr/>
          <a:lstStyle>
            <a:lvl1pPr algn="ctr">
              <a:defRPr sz="833">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5524500"/>
            <a:ext cx="10160000" cy="190500"/>
          </a:xfrm>
          <a:prstGeom prst="rect">
            <a:avLst/>
          </a:prstGeom>
          <a:solidFill>
            <a:srgbClr val="5D6FB7"/>
          </a:solidFill>
          <a:ln>
            <a:miter lim="400000"/>
          </a:ln>
        </p:spPr>
        <p:txBody>
          <a:bodyPr lIns="47037" tIns="47037" rIns="47037" bIns="47037" anchor="ctr"/>
          <a:lstStyle/>
          <a:p>
            <a:endParaRPr sz="1481"/>
          </a:p>
        </p:txBody>
      </p:sp>
      <p:sp>
        <p:nvSpPr>
          <p:cNvPr id="2" name="Shape 2"/>
          <p:cNvSpPr/>
          <p:nvPr/>
        </p:nvSpPr>
        <p:spPr>
          <a:xfrm>
            <a:off x="0" y="0"/>
            <a:ext cx="10160000" cy="952500"/>
          </a:xfrm>
          <a:prstGeom prst="rect">
            <a:avLst/>
          </a:prstGeom>
          <a:solidFill>
            <a:srgbClr val="5D6FB7"/>
          </a:solidFill>
        </p:spPr>
        <p:txBody>
          <a:bodyPr lIns="47037" tIns="47037" rIns="47037" bIns="47037" anchor="ctr"/>
          <a:lstStyle/>
          <a:p>
            <a:endParaRPr sz="1481"/>
          </a:p>
        </p:txBody>
      </p:sp>
      <p:sp>
        <p:nvSpPr>
          <p:cNvPr id="8" name="Shape 8"/>
          <p:cNvSpPr>
            <a:spLocks noGrp="1"/>
          </p:cNvSpPr>
          <p:nvPr>
            <p:ph type="body" idx="1"/>
          </p:nvPr>
        </p:nvSpPr>
        <p:spPr>
          <a:xfrm>
            <a:off x="508000" y="1143001"/>
            <a:ext cx="9144000" cy="42756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hape 7"/>
          <p:cNvSpPr>
            <a:spLocks noGrp="1"/>
          </p:cNvSpPr>
          <p:nvPr>
            <p:ph type="title"/>
          </p:nvPr>
        </p:nvSpPr>
        <p:spPr>
          <a:xfrm>
            <a:off x="508000" y="38364"/>
            <a:ext cx="8410222" cy="84666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41111" y="5544381"/>
            <a:ext cx="9496778" cy="1424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sz="926" dirty="0"/>
              <a:t>Copyright © </a:t>
            </a:r>
            <a:r>
              <a:rPr lang="en-US" sz="926" dirty="0"/>
              <a:t>2023 The Printer Working Group</a:t>
            </a:r>
            <a:r>
              <a:rPr sz="926" dirty="0"/>
              <a:t>. All rights reserved. The IPP Everywhere and PWG logos are registered trademarks of the IEEE-ISTO.</a:t>
            </a:r>
          </a:p>
        </p:txBody>
      </p:sp>
      <p:grpSp>
        <p:nvGrpSpPr>
          <p:cNvPr id="4" name="Group 3">
            <a:extLst>
              <a:ext uri="{FF2B5EF4-FFF2-40B4-BE49-F238E27FC236}">
                <a16:creationId xmlns:a16="http://schemas.microsoft.com/office/drawing/2014/main" id="{9E1A0CF4-CF6B-CDAD-7C78-51B39D2AF287}"/>
              </a:ext>
            </a:extLst>
          </p:cNvPr>
          <p:cNvGrpSpPr/>
          <p:nvPr userDrawn="1"/>
        </p:nvGrpSpPr>
        <p:grpSpPr>
          <a:xfrm>
            <a:off x="9155479" y="105833"/>
            <a:ext cx="767263" cy="740833"/>
            <a:chOff x="8237460" y="105833"/>
            <a:chExt cx="767263" cy="740833"/>
          </a:xfrm>
        </p:grpSpPr>
        <p:pic>
          <p:nvPicPr>
            <p:cNvPr id="5" name="pwg-4dark-bkgrnd-transparency.png">
              <a:extLst>
                <a:ext uri="{FF2B5EF4-FFF2-40B4-BE49-F238E27FC236}">
                  <a16:creationId xmlns:a16="http://schemas.microsoft.com/office/drawing/2014/main" id="{A43B0F66-6107-6188-629F-7E6CFBF11D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37460" y="105833"/>
              <a:ext cx="709083" cy="740833"/>
            </a:xfrm>
            <a:prstGeom prst="rect">
              <a:avLst/>
            </a:prstGeom>
          </p:spPr>
        </p:pic>
        <p:sp>
          <p:nvSpPr>
            <p:cNvPr id="9" name="Shape 6">
              <a:extLst>
                <a:ext uri="{FF2B5EF4-FFF2-40B4-BE49-F238E27FC236}">
                  <a16:creationId xmlns:a16="http://schemas.microsoft.com/office/drawing/2014/main" id="{4DDDDEC7-51B7-DA0D-B669-E02DD1D9D25C}"/>
                </a:ext>
              </a:extLst>
            </p:cNvPr>
            <p:cNvSpPr/>
            <p:nvPr/>
          </p:nvSpPr>
          <p:spPr>
            <a:xfrm>
              <a:off x="8756044" y="675419"/>
              <a:ext cx="248679" cy="162437"/>
            </a:xfrm>
            <a:prstGeom prst="rect">
              <a:avLst/>
            </a:prstGeom>
            <a:ln w="12700">
              <a:miter lim="400000"/>
            </a:ln>
            <a:extLst>
              <a:ext uri="{C572A759-6A51-4108-AA02-DFA0A04FC94B}">
                <ma14:wrappingTextBoxFlag xmlns="" xmlns:ma14="http://schemas.microsoft.com/office/mac/drawingml/2011/main" val="1"/>
              </a:ext>
            </a:extLst>
          </p:spPr>
          <p:txBody>
            <a:bodyPr wrap="none" lIns="42333" tIns="42333" rIns="42333" bIns="42333">
              <a:spAutoFit/>
            </a:bodyPr>
            <a:lstStyle>
              <a:lvl1pPr marL="57799" marR="57799" defTabSz="1295400">
                <a:defRPr sz="600"/>
              </a:lvl1pPr>
            </a:lstStyle>
            <a:p>
              <a:r>
                <a:rPr sz="500"/>
                <a:t>®</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37627" marR="37627" indent="0"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1pPr>
      <a:lvl2pPr marL="37627" marR="37627" indent="21165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2pPr>
      <a:lvl3pPr marL="37627" marR="37627" indent="423312"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3pPr>
      <a:lvl4pPr marL="37627" marR="37627" indent="634968"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4pPr>
      <a:lvl5pPr marL="37627" marR="37627" indent="846625"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5pPr>
      <a:lvl6pPr marL="37627" marR="37627" indent="1058281"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6pPr>
      <a:lvl7pPr marL="37627" marR="37627" indent="126993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7pPr>
      <a:lvl8pPr marL="37627" marR="37627" indent="1481593"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8pPr>
      <a:lvl9pPr marL="37627" marR="37627" indent="1693249"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55112" marR="37627" indent="-317485"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1pPr>
      <a:lvl2pPr marL="784302" marR="37627" indent="-32336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2pPr>
      <a:lvl3pPr marL="1142942" marR="37627" indent="-258691"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3pPr>
      <a:lvl4pPr marL="1640166"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4pPr>
      <a:lvl5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5pPr>
      <a:lvl6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6pPr>
      <a:lvl7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7pPr>
      <a:lvl8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8pPr>
      <a:lvl9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1165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23312"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34968"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4pPr>
      <a:lvl5pPr marL="0" marR="0" indent="846625"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058281"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26993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481593"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693249"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emf"/><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tiff"/><Relationship Id="rId5" Type="http://schemas.openxmlformats.org/officeDocument/2006/relationships/image" Target="../media/image6.png"/><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github.com/OpenPrinting/ps-printer-app" TargetMode="External"/><Relationship Id="rId3" Type="http://schemas.openxmlformats.org/officeDocument/2006/relationships/hyperlink" Target="https://github.com/OpenPrinting/libcups/releases/v3.0b2" TargetMode="External"/><Relationship Id="rId7" Type="http://schemas.openxmlformats.org/officeDocument/2006/relationships/hyperlink" Target="https://github.com/michaelrsweet/lprint/releases/tag/v1.2.0" TargetMode="External"/><Relationship Id="rId12" Type="http://schemas.openxmlformats.org/officeDocument/2006/relationships/hyperlink" Target="https://github.com/OpenPrinting/pappl-retrofit" TargetMode="External"/><Relationship Id="rId2" Type="http://schemas.openxmlformats.org/officeDocument/2006/relationships/hyperlink" Target="https://openprinting.github.io/cups-2.4.7" TargetMode="External"/><Relationship Id="rId1" Type="http://schemas.openxmlformats.org/officeDocument/2006/relationships/slideLayout" Target="../slideLayouts/slideLayout2.xml"/><Relationship Id="rId6" Type="http://schemas.openxmlformats.org/officeDocument/2006/relationships/hyperlink" Target="https://github.com/michaelrsweet/pappl/releases/tag/v1.4.2" TargetMode="External"/><Relationship Id="rId11" Type="http://schemas.openxmlformats.org/officeDocument/2006/relationships/hyperlink" Target="https://github.com/OpenPrinting/hplip-printer-app" TargetMode="External"/><Relationship Id="rId5" Type="http://schemas.openxmlformats.org/officeDocument/2006/relationships/hyperlink" Target="https://openprinting.github.io/cups-filters-Second-Generation-Final-2.0.0-Release/" TargetMode="External"/><Relationship Id="rId10" Type="http://schemas.openxmlformats.org/officeDocument/2006/relationships/hyperlink" Target="https://github.com/OpenPrinting/gutenprint-printer-app" TargetMode="External"/><Relationship Id="rId4" Type="http://schemas.openxmlformats.org/officeDocument/2006/relationships/hyperlink" Target="https://github.com/OpenPrinting/cups-filters/releases/tag/1.28.17" TargetMode="External"/><Relationship Id="rId9" Type="http://schemas.openxmlformats.org/officeDocument/2006/relationships/hyperlink" Target="https://github.com/OpenPrinting/ghostscript-printer-app"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openprinting.github.io/OpenPrinting-News-September-2023/" TargetMode="External"/><Relationship Id="rId3" Type="http://schemas.openxmlformats.org/officeDocument/2006/relationships/hyperlink" Target="https://openprinting.github.io/news/" TargetMode="External"/><Relationship Id="rId7" Type="http://schemas.openxmlformats.org/officeDocument/2006/relationships/hyperlink" Target="https://github.com/kushagra20251/GSoC/" TargetMode="External"/><Relationship Id="rId2" Type="http://schemas.openxmlformats.org/officeDocument/2006/relationships/hyperlink" Target="https://openprinting.github.io/" TargetMode="External"/><Relationship Id="rId1" Type="http://schemas.openxmlformats.org/officeDocument/2006/relationships/slideLayout" Target="../slideLayouts/slideLayout2.xml"/><Relationship Id="rId6" Type="http://schemas.openxmlformats.org/officeDocument/2006/relationships/hyperlink" Target="https://dev.to/kappuccino111/sandboxing-scanners-a-leap-into-the-driverless-realm-gsoc-23-report-3eci" TargetMode="External"/><Relationship Id="rId5" Type="http://schemas.openxmlformats.org/officeDocument/2006/relationships/hyperlink" Target="https://developers.google.com/open-source/gsoc/timeline" TargetMode="External"/><Relationship Id="rId4" Type="http://schemas.openxmlformats.org/officeDocument/2006/relationships/hyperlink" Target="http://ftp.pwg.org/pub/pwg/liaison/openprinting/minutes/" TargetMode="External"/><Relationship Id="rId9" Type="http://schemas.openxmlformats.org/officeDocument/2006/relationships/hyperlink" Target="https://github.com/pranjanpr/GSoC-2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nsi.org/standards-coordination/collaboratives-activities/additive-manufacturing-collaborative"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 Id="rId4" Type="http://schemas.openxmlformats.org/officeDocument/2006/relationships/hyperlink" Target="https://www.astm.org/COMMITTEE/F42.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vdma.org/events-trade-fairs/-/event/view/70649" TargetMode="External"/><Relationship Id="rId2" Type="http://schemas.openxmlformats.org/officeDocument/2006/relationships/hyperlink" Target="https://amcoe.org/event/icam202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iso.org/standard/45880.html" TargetMode="External"/><Relationship Id="rId3" Type="http://schemas.openxmlformats.org/officeDocument/2006/relationships/hyperlink" Target="https://www.iso.org/committee/53674.html" TargetMode="External"/><Relationship Id="rId7" Type="http://schemas.openxmlformats.org/officeDocument/2006/relationships/hyperlink" Target="https://www.iso.org/standard/77686.html" TargetMode="External"/><Relationship Id="rId2" Type="http://schemas.openxmlformats.org/officeDocument/2006/relationships/hyperlink" Target="https://www.pdfa.org/3d-pdf-at-the-pdf-association/" TargetMode="External"/><Relationship Id="rId1" Type="http://schemas.openxmlformats.org/officeDocument/2006/relationships/slideLayout" Target="../slideLayouts/slideLayout2.xml"/><Relationship Id="rId6" Type="http://schemas.openxmlformats.org/officeDocument/2006/relationships/hyperlink" Target="https://pdfa.org/resource/3d-formats/#prc-1" TargetMode="External"/><Relationship Id="rId5" Type="http://schemas.openxmlformats.org/officeDocument/2006/relationships/hyperlink" Target="https://pdfa.org/resource/iso-21757-ecmascript/" TargetMode="External"/><Relationship Id="rId4" Type="http://schemas.openxmlformats.org/officeDocument/2006/relationships/hyperlink" Target="https://pdfa.org/resource/iso-32000-pdf/#pdf-2"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508000" y="3007311"/>
            <a:ext cx="6858000" cy="1058333"/>
          </a:xfrm>
          <a:prstGeom prst="rect">
            <a:avLst/>
          </a:prstGeom>
        </p:spPr>
        <p:txBody>
          <a:bodyPr lIns="0" tIns="50800" rIns="50800" bIns="50800" anchor="b"/>
          <a:lstStyle/>
          <a:p>
            <a:br>
              <a:rPr lang="en-US" dirty="0"/>
            </a:br>
            <a:r>
              <a:rPr lang="en-US" dirty="0"/>
              <a:t>PWG November 2023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November 15, 2023</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33865" indent="0">
              <a:buNone/>
            </a:pPr>
            <a:r>
              <a:rPr lang="en-US" sz="1167" dirty="0"/>
              <a:t>(All times Eastern Standard Time)</a:t>
            </a:r>
          </a:p>
          <a:p>
            <a:pPr marL="33865" indent="0">
              <a:buNone/>
            </a:pPr>
            <a:endParaRPr lang="en-US" sz="1167" dirty="0"/>
          </a:p>
          <a:p>
            <a:pPr marL="33865" indent="0">
              <a:buNone/>
            </a:pPr>
            <a:r>
              <a:rPr lang="en-US" b="1" u="sng" dirty="0"/>
              <a:t>Wednesday, November 15 </a:t>
            </a:r>
          </a:p>
          <a:p>
            <a:pPr marL="1907570" lvl="1" indent="-1620509">
              <a:buNone/>
            </a:pPr>
            <a:r>
              <a:rPr lang="en-US" dirty="0"/>
              <a:t>10:00 – 10:45	PWG Plenary</a:t>
            </a:r>
          </a:p>
          <a:p>
            <a:pPr marL="1907570" lvl="1" indent="-1620509">
              <a:buNone/>
            </a:pPr>
            <a:r>
              <a:rPr lang="en-US" dirty="0"/>
              <a:t>10:45 </a:t>
            </a:r>
            <a:r>
              <a:rPr lang="mr-IN" dirty="0"/>
              <a:t>–</a:t>
            </a:r>
            <a:r>
              <a:rPr lang="en-US" dirty="0"/>
              <a:t> 12:00	IDS WG: Status and Discussion</a:t>
            </a:r>
          </a:p>
          <a:p>
            <a:pPr marL="1907570" lvl="1" indent="-1620509">
              <a:buNone/>
            </a:pPr>
            <a:r>
              <a:rPr lang="en-US" dirty="0"/>
              <a:t>12:00 </a:t>
            </a:r>
            <a:r>
              <a:rPr lang="mr-IN" dirty="0"/>
              <a:t>–</a:t>
            </a:r>
            <a:r>
              <a:rPr lang="en-US" dirty="0"/>
              <a:t> 12:45	Break/Lunch</a:t>
            </a:r>
          </a:p>
          <a:p>
            <a:pPr marL="1907570" lvl="1" indent="-1620509">
              <a:buNone/>
            </a:pPr>
            <a:r>
              <a:rPr lang="en-US" dirty="0"/>
              <a:t>12:45 – 2:00     	IDS WG: Liaison Status, PWG Hardcopy Device Security 	Guidelines v1.0</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33865" indent="0">
              <a:buNone/>
            </a:pPr>
            <a:r>
              <a:rPr lang="en-US" sz="1167" dirty="0"/>
              <a:t>(All times Eastern Standard Time)</a:t>
            </a:r>
          </a:p>
          <a:p>
            <a:pPr marL="33865" indent="0">
              <a:buNone/>
            </a:pPr>
            <a:endParaRPr lang="en-US" sz="1167" dirty="0"/>
          </a:p>
          <a:p>
            <a:pPr marL="33865" indent="0">
              <a:buNone/>
            </a:pPr>
            <a:r>
              <a:rPr lang="en-US" b="1" u="sng" dirty="0"/>
              <a:t>Thursday, November 16</a:t>
            </a:r>
            <a:endParaRPr b="1" u="sng" dirty="0"/>
          </a:p>
          <a:p>
            <a:pPr marL="1907570" lvl="1" indent="-1620509">
              <a:buNone/>
            </a:pPr>
            <a:r>
              <a:rPr lang="en-US" dirty="0"/>
              <a:t>10:00 – 10:15	IPP WG: Status</a:t>
            </a:r>
          </a:p>
          <a:p>
            <a:pPr marL="1907570" lvl="1" indent="-1620509">
              <a:buNone/>
            </a:pPr>
            <a:r>
              <a:rPr lang="en-US" dirty="0"/>
              <a:t>10:15 – 11:00	IPP WG: IPP Enterprise Printing Extensions v2.0</a:t>
            </a:r>
          </a:p>
          <a:p>
            <a:pPr marL="1907570" lvl="1" indent="-1620509">
              <a:buNone/>
            </a:pPr>
            <a:r>
              <a:rPr lang="en-US" dirty="0"/>
              <a:t>11:00 – 12:00	IPP WG: IPP OAuth Extensions v1.0</a:t>
            </a:r>
          </a:p>
          <a:p>
            <a:pPr marL="1907570" lvl="1" indent="-1620509">
              <a:buNone/>
            </a:pPr>
            <a:r>
              <a:rPr lang="en-US" dirty="0"/>
              <a:t>12:00 – 12:45	Break/Lunch</a:t>
            </a:r>
          </a:p>
          <a:p>
            <a:pPr marL="1907570" lvl="1" indent="-1620509">
              <a:buNone/>
            </a:pPr>
            <a:r>
              <a:rPr lang="en-US" dirty="0"/>
              <a:t>12:45 </a:t>
            </a:r>
            <a:r>
              <a:rPr lang="mr-IN" dirty="0"/>
              <a:t>–</a:t>
            </a:r>
            <a:r>
              <a:rPr lang="en-US" dirty="0"/>
              <a:t>   2:15	IPP WG: 3D Printing Liaisons – Status and Guidance</a:t>
            </a:r>
          </a:p>
          <a:p>
            <a:pPr marL="1907570" lvl="1" indent="-1620509">
              <a:buNone/>
            </a:pPr>
            <a:r>
              <a:rPr lang="en-US" dirty="0"/>
              <a:t> 2:15  </a:t>
            </a:r>
            <a:r>
              <a:rPr lang="mr-IN" dirty="0"/>
              <a:t>–</a:t>
            </a:r>
            <a:r>
              <a:rPr lang="en-US" dirty="0"/>
              <a:t>   2:30	IPP WG: Next Steps</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pPr marL="33865" indent="0">
              <a:buNone/>
            </a:pPr>
            <a:r>
              <a:rPr lang="en-US" dirty="0"/>
              <a:t>2023 is a PWG Officers election year. Selection of officers begins in Fall 2023. Those interested in serving in PWG Officer roles should contact </a:t>
            </a:r>
            <a:r>
              <a:rPr lang="en-US" dirty="0" err="1"/>
              <a:t>chair@pwg.org</a:t>
            </a:r>
            <a:r>
              <a:rPr lang="en-US" dirty="0"/>
              <a:t>.</a:t>
            </a:r>
          </a:p>
          <a:p>
            <a:endParaRPr lang="en-US" dirty="0"/>
          </a:p>
          <a:p>
            <a:pPr marL="33865" indent="0">
              <a:buNone/>
            </a:pPr>
            <a:endParaRPr lang="en-US" sz="1500" dirty="0"/>
          </a:p>
          <a:p>
            <a:endParaRPr lang="en-US" sz="15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2023</a:t>
            </a:r>
            <a:r>
              <a:rPr dirty="0"/>
              <a:t> Membership</a:t>
            </a:r>
          </a:p>
        </p:txBody>
      </p:sp>
      <p:sp>
        <p:nvSpPr>
          <p:cNvPr id="157" name="Shape 157"/>
          <p:cNvSpPr/>
          <p:nvPr/>
        </p:nvSpPr>
        <p:spPr>
          <a:xfrm>
            <a:off x="1651000" y="1016000"/>
            <a:ext cx="6963833" cy="290614"/>
          </a:xfrm>
          <a:prstGeom prst="rect">
            <a:avLst/>
          </a:prstGeom>
          <a:ln w="12700">
            <a:miter lim="400000"/>
          </a:ln>
          <a:extLst>
            <a:ext uri="{C572A759-6A51-4108-AA02-DFA0A04FC94B}">
              <ma14:wrappingTextBoxFlag xmlns:ma14="http://schemas.microsoft.com/office/mac/drawingml/2011/main" xmlns="" val="1"/>
            </a:ext>
          </a:extLst>
        </p:spPr>
        <p:txBody>
          <a:bodyPr lIns="42333" tIns="42333" rIns="42333" bIns="42333">
            <a:spAutoFit/>
          </a:bodyPr>
          <a:lstStyle>
            <a:lvl1pPr algn="ctr">
              <a:defRPr b="1">
                <a:latin typeface="+mn-lt"/>
                <a:ea typeface="+mn-ea"/>
                <a:cs typeface="+mn-cs"/>
                <a:sym typeface="Verdana"/>
              </a:defRPr>
            </a:lvl1pPr>
          </a:lstStyle>
          <a:p>
            <a:r>
              <a:rPr lang="en-US" sz="1333" dirty="0"/>
              <a:t>28 </a:t>
            </a:r>
            <a:r>
              <a:rPr sz="1333" dirty="0"/>
              <a:t>Members</a:t>
            </a:r>
            <a:endParaRPr sz="1333"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graphicFrame>
        <p:nvGraphicFramePr>
          <p:cNvPr id="156" name="Table 156"/>
          <p:cNvGraphicFramePr/>
          <p:nvPr>
            <p:extLst>
              <p:ext uri="{D42A27DB-BD31-4B8C-83A1-F6EECF244321}">
                <p14:modId xmlns:p14="http://schemas.microsoft.com/office/powerpoint/2010/main" val="4227829634"/>
              </p:ext>
            </p:extLst>
          </p:nvPr>
        </p:nvGraphicFramePr>
        <p:xfrm>
          <a:off x="1636889" y="1303196"/>
          <a:ext cx="6757460" cy="3984413"/>
        </p:xfrm>
        <a:graphic>
          <a:graphicData uri="http://schemas.openxmlformats.org/drawingml/2006/table">
            <a:tbl>
              <a:tblPr>
                <a:tableStyleId>{8F44A2F1-9E1F-4B54-A3A2-5F16C0AD49E2}</a:tableStyleId>
              </a:tblPr>
              <a:tblGrid>
                <a:gridCol w="1351492">
                  <a:extLst>
                    <a:ext uri="{9D8B030D-6E8A-4147-A177-3AD203B41FA5}">
                      <a16:colId xmlns:a16="http://schemas.microsoft.com/office/drawing/2014/main" val="20000"/>
                    </a:ext>
                  </a:extLst>
                </a:gridCol>
                <a:gridCol w="1351492">
                  <a:extLst>
                    <a:ext uri="{9D8B030D-6E8A-4147-A177-3AD203B41FA5}">
                      <a16:colId xmlns:a16="http://schemas.microsoft.com/office/drawing/2014/main" val="20001"/>
                    </a:ext>
                  </a:extLst>
                </a:gridCol>
                <a:gridCol w="1351492">
                  <a:extLst>
                    <a:ext uri="{9D8B030D-6E8A-4147-A177-3AD203B41FA5}">
                      <a16:colId xmlns:a16="http://schemas.microsoft.com/office/drawing/2014/main" val="20002"/>
                    </a:ext>
                  </a:extLst>
                </a:gridCol>
                <a:gridCol w="1351492">
                  <a:extLst>
                    <a:ext uri="{9D8B030D-6E8A-4147-A177-3AD203B41FA5}">
                      <a16:colId xmlns:a16="http://schemas.microsoft.com/office/drawing/2014/main" val="20003"/>
                    </a:ext>
                  </a:extLst>
                </a:gridCol>
                <a:gridCol w="1351492">
                  <a:extLst>
                    <a:ext uri="{9D8B030D-6E8A-4147-A177-3AD203B41FA5}">
                      <a16:colId xmlns:a16="http://schemas.microsoft.com/office/drawing/2014/main" val="1284252174"/>
                    </a:ext>
                  </a:extLst>
                </a:gridCol>
              </a:tblGrid>
              <a:tr h="668867">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Alan Sukert</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r>
                        <a:rPr lang="en-US" sz="800" dirty="0">
                          <a:uFill>
                            <a:solidFill>
                              <a:srgbClr val="000000"/>
                            </a:solidFill>
                          </a:uFill>
                          <a:sym typeface="Verdana"/>
                        </a:rPr>
                        <a:t>Epson</a:t>
                      </a: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Kyocera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err="1"/>
                        <a:t>PaperCut</a:t>
                      </a:r>
                      <a:r>
                        <a:rPr lang="en-US" sz="800" dirty="0"/>
                        <a:t> Software</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t>Toshiba Business Solutions</a:t>
                      </a: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Apple Inc.</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FUJIFILM Business Innovation Corp.</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Lakeside Robotics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err="1">
                          <a:uFill>
                            <a:solidFill>
                              <a:srgbClr val="000000"/>
                            </a:solidFill>
                          </a:uFill>
                          <a:sym typeface="Verdana"/>
                        </a:rPr>
                        <a:t>PrinterLogic</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Tykodi</a:t>
                      </a:r>
                      <a:r>
                        <a:rPr lang="en-US" sz="800" dirty="0">
                          <a:uFill>
                            <a:solidFill>
                              <a:srgbClr val="000000"/>
                            </a:solidFill>
                          </a:uFill>
                          <a:sym typeface="Verdana"/>
                        </a:rPr>
                        <a:t> Consulting Services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647700">
                <a:tc>
                  <a:txBody>
                    <a:bodyPr/>
                    <a:lstStyle/>
                    <a:p>
                      <a:pPr marR="40640" defTabSz="914400">
                        <a:spcBef>
                          <a:spcPts val="400"/>
                        </a:spcBef>
                        <a:tabLst>
                          <a:tab pos="914400" algn="l"/>
                        </a:tabLst>
                        <a:defRPr sz="1800">
                          <a:uFillTx/>
                        </a:defRPr>
                      </a:pPr>
                      <a:r>
                        <a:rPr sz="800" dirty="0">
                          <a:uFill>
                            <a:solidFill>
                              <a:srgbClr val="000000"/>
                            </a:solidFill>
                          </a:uFill>
                          <a:sym typeface="Verdana"/>
                        </a:rPr>
                        <a:t>Brother Industries</a:t>
                      </a:r>
                      <a:r>
                        <a:rPr lang="en-US" sz="800" dirty="0">
                          <a:uFill>
                            <a:solidFill>
                              <a:srgbClr val="000000"/>
                            </a:solidFill>
                          </a:uFill>
                          <a:sym typeface="Verdana"/>
                        </a:rPr>
                        <a:t>, Ltd.</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Google</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Lexmark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Qualcomm</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solidFill>
                            <a:schemeClr val="tx1"/>
                          </a:solidFill>
                        </a:rPr>
                        <a:t>Xerox</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Canon</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High North, Inc.</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Meteor Network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Ricoh</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Danny Brennan</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HP Inc.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Microsoft</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err="1"/>
                        <a:t>Synaptics</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800" dirty="0">
                        <a:solidFill>
                          <a:schemeClr val="tx1"/>
                        </a:solidFill>
                      </a:endParaRPr>
                    </a:p>
                    <a:p>
                      <a:endParaRPr lang="en-US" sz="800" dirty="0">
                        <a:solidFill>
                          <a:schemeClr val="tx1"/>
                        </a:solidFill>
                      </a:endParaRPr>
                    </a:p>
                    <a:p>
                      <a:endParaRPr lang="en-US" sz="800" dirty="0">
                        <a:solidFill>
                          <a:schemeClr val="tx1"/>
                        </a:solidFill>
                      </a:endParaRPr>
                    </a:p>
                    <a:p>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668867">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Digital Check Corp</a:t>
                      </a: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Konica Minolta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Oki Electric Industry Co., Ltd</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t>Technical Interface Consulting</a:t>
                      </a:r>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1951" y="2040245"/>
            <a:ext cx="338858" cy="402035"/>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1505" y="2815095"/>
            <a:ext cx="698228" cy="279291"/>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1799060" y="3414693"/>
            <a:ext cx="1064640" cy="263029"/>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31850" y="2077889"/>
            <a:ext cx="1085607" cy="27249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4663" y="3401900"/>
            <a:ext cx="1112594" cy="197668"/>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0348" y="4013804"/>
            <a:ext cx="300352" cy="300352"/>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22643" y="4659948"/>
            <a:ext cx="670695" cy="46356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9"/>
          <a:stretch>
            <a:fillRect/>
          </a:stretch>
        </p:blipFill>
        <p:spPr>
          <a:xfrm>
            <a:off x="4520643" y="1423257"/>
            <a:ext cx="933799" cy="347460"/>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65107" y="2824749"/>
            <a:ext cx="1058333" cy="218723"/>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67614" y="3341416"/>
            <a:ext cx="696008" cy="279290"/>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65689" y="4118125"/>
            <a:ext cx="925172" cy="148028"/>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74040" y="4669968"/>
            <a:ext cx="683157" cy="279473"/>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07825" y="2069792"/>
            <a:ext cx="637651" cy="260162"/>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5"/>
          <a:stretch>
            <a:fillRect/>
          </a:stretch>
        </p:blipFill>
        <p:spPr>
          <a:xfrm>
            <a:off x="5859859" y="3389459"/>
            <a:ext cx="1058333" cy="1905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58301" y="2822897"/>
            <a:ext cx="799378" cy="254579"/>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17"/>
          <a:stretch>
            <a:fillRect/>
          </a:stretch>
        </p:blipFill>
        <p:spPr>
          <a:xfrm>
            <a:off x="5859859" y="4071818"/>
            <a:ext cx="925173" cy="199169"/>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43142" y="1434039"/>
            <a:ext cx="896411" cy="272494"/>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27257" y="2072725"/>
            <a:ext cx="402035" cy="402035"/>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41945" y="2687998"/>
            <a:ext cx="1294160" cy="492223"/>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63136" y="2831061"/>
            <a:ext cx="927028" cy="189455"/>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52652" y="4809705"/>
            <a:ext cx="957458" cy="193771"/>
          </a:xfrm>
          <a:prstGeom prst="rect">
            <a:avLst/>
          </a:prstGeom>
        </p:spPr>
      </p:pic>
      <p:pic>
        <p:nvPicPr>
          <p:cNvPr id="29" name="Picture 28" descr="A screenshot of a video game&#10;&#10;Description automatically generated with low confidence">
            <a:extLst>
              <a:ext uri="{FF2B5EF4-FFF2-40B4-BE49-F238E27FC236}">
                <a16:creationId xmlns:a16="http://schemas.microsoft.com/office/drawing/2014/main" id="{5513F75F-4FD2-01FB-C4CA-188D7498DEE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19290" y="2150754"/>
            <a:ext cx="1153398" cy="203345"/>
          </a:xfrm>
          <a:prstGeom prst="rect">
            <a:avLst/>
          </a:prstGeom>
        </p:spPr>
      </p:pic>
      <p:pic>
        <p:nvPicPr>
          <p:cNvPr id="13" name="Picture 12">
            <a:extLst>
              <a:ext uri="{FF2B5EF4-FFF2-40B4-BE49-F238E27FC236}">
                <a16:creationId xmlns:a16="http://schemas.microsoft.com/office/drawing/2014/main" id="{A3DCF459-59BE-DEA5-532C-ED220E7947AC}"/>
              </a:ext>
            </a:extLst>
          </p:cNvPr>
          <p:cNvPicPr>
            <a:picLocks noChangeAspect="1"/>
          </p:cNvPicPr>
          <p:nvPr/>
        </p:nvPicPr>
        <p:blipFill>
          <a:blip r:embed="rId24"/>
          <a:stretch>
            <a:fillRect/>
          </a:stretch>
        </p:blipFill>
        <p:spPr>
          <a:xfrm>
            <a:off x="3269107" y="1440279"/>
            <a:ext cx="762836" cy="297983"/>
          </a:xfrm>
          <a:prstGeom prst="rect">
            <a:avLst/>
          </a:prstGeom>
        </p:spPr>
      </p:pic>
      <p:pic>
        <p:nvPicPr>
          <p:cNvPr id="19" name="Picture 18">
            <a:extLst>
              <a:ext uri="{FF2B5EF4-FFF2-40B4-BE49-F238E27FC236}">
                <a16:creationId xmlns:a16="http://schemas.microsoft.com/office/drawing/2014/main" id="{7F5F433E-6A9F-3FB8-B14D-371D3BD7AD9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328255" y="1343535"/>
            <a:ext cx="872783" cy="279291"/>
          </a:xfrm>
          <a:prstGeom prst="rect">
            <a:avLst/>
          </a:prstGeom>
        </p:spPr>
      </p:pic>
      <p:sp>
        <p:nvSpPr>
          <p:cNvPr id="2" name="TextBox 1">
            <a:extLst>
              <a:ext uri="{FF2B5EF4-FFF2-40B4-BE49-F238E27FC236}">
                <a16:creationId xmlns:a16="http://schemas.microsoft.com/office/drawing/2014/main" id="{E89542B5-4036-2DEA-DAC5-A6CDE6EB60DF}"/>
              </a:ext>
            </a:extLst>
          </p:cNvPr>
          <p:cNvSpPr txBox="1"/>
          <p:nvPr/>
        </p:nvSpPr>
        <p:spPr>
          <a:xfrm>
            <a:off x="2854026" y="5246690"/>
            <a:ext cx="435677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40" marR="4064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FF0000"/>
                </a:solidFill>
                <a:effectLst/>
                <a:uFill>
                  <a:solidFill>
                    <a:srgbClr val="000000"/>
                  </a:solidFill>
                </a:uFill>
                <a:latin typeface="Arial"/>
                <a:ea typeface="Arial"/>
                <a:cs typeface="Arial"/>
                <a:sym typeface="Arial"/>
              </a:rPr>
              <a:t>Welcome to our newest member, Fiery, LLC!</a:t>
            </a:r>
          </a:p>
        </p:txBody>
      </p:sp>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33865" indent="0">
              <a:buNone/>
            </a:pPr>
            <a:endParaRPr lang="en-US" sz="2333" dirty="0"/>
          </a:p>
          <a:p>
            <a:pPr marL="33865" indent="0">
              <a:buNone/>
            </a:pPr>
            <a:endParaRPr lang="en-US" sz="2333" dirty="0"/>
          </a:p>
          <a:p>
            <a:pPr marL="33865" indent="0">
              <a:buNone/>
            </a:pPr>
            <a:endParaRPr lang="en-US" sz="2333" dirty="0"/>
          </a:p>
          <a:p>
            <a:pPr marL="33865" indent="0" algn="ctr">
              <a:buNone/>
            </a:pPr>
            <a:r>
              <a:rPr lang="en-US" sz="2333"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1474611" y="1248833"/>
            <a:ext cx="6858000" cy="4275667"/>
          </a:xfrm>
          <a:prstGeom prst="rect">
            <a:avLst/>
          </a:prstGeom>
        </p:spPr>
        <p:txBody>
          <a:bodyPr>
            <a:normAutofit/>
          </a:bodyPr>
          <a:lstStyle/>
          <a:p>
            <a:pPr marL="33865" indent="0">
              <a:buNone/>
            </a:pPr>
            <a:r>
              <a:rPr lang="en-US" dirty="0"/>
              <a:t>2024</a:t>
            </a:r>
          </a:p>
          <a:p>
            <a:pPr lvl="1">
              <a:lnSpc>
                <a:spcPct val="150000"/>
              </a:lnSpc>
            </a:pPr>
            <a:r>
              <a:rPr lang="en-US" dirty="0"/>
              <a:t>February 7-8 – Virtual</a:t>
            </a:r>
          </a:p>
          <a:p>
            <a:pPr lvl="1">
              <a:lnSpc>
                <a:spcPct val="150000"/>
              </a:lnSpc>
            </a:pPr>
            <a:r>
              <a:rPr lang="en-US" dirty="0"/>
              <a:t>May 6-8 (?) – Lexington? Sunnyvale? (Joint with OP)</a:t>
            </a:r>
          </a:p>
          <a:p>
            <a:pPr lvl="1">
              <a:lnSpc>
                <a:spcPct val="150000"/>
              </a:lnSpc>
            </a:pPr>
            <a:r>
              <a:rPr lang="en-US" dirty="0"/>
              <a:t>August 6-8 – Virtual</a:t>
            </a:r>
          </a:p>
          <a:p>
            <a:pPr lvl="1">
              <a:lnSpc>
                <a:spcPct val="150000"/>
              </a:lnSpc>
            </a:pPr>
            <a:r>
              <a:rPr lang="en-US" dirty="0"/>
              <a:t>November 12 -14 - Virtual</a:t>
            </a:r>
          </a:p>
          <a:p>
            <a:pPr marL="33865" indent="0">
              <a:buNone/>
            </a:pPr>
            <a:r>
              <a:rPr lang="en-US" dirty="0"/>
              <a:t>2025</a:t>
            </a:r>
          </a:p>
          <a:p>
            <a:pPr lvl="1">
              <a:lnSpc>
                <a:spcPct val="150000"/>
              </a:lnSpc>
            </a:pPr>
            <a:r>
              <a:rPr lang="en-US" dirty="0"/>
              <a:t>February 4-6 – Virtual</a:t>
            </a:r>
          </a:p>
          <a:p>
            <a:pPr marL="33865" indent="0">
              <a:buNone/>
            </a:pPr>
            <a:endParaRPr lang="en-US" dirty="0"/>
          </a:p>
          <a:p>
            <a:pPr marL="33865" indent="0">
              <a:buNone/>
            </a:pPr>
            <a:endParaRPr lang="en-US" dirty="0"/>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2235204" y="5137070"/>
            <a:ext cx="5699530" cy="2906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2333" tIns="42333" rIns="42333" bIns="42333" numCol="1" spcCol="38100" rtlCol="0" anchor="ctr">
            <a:spAutoFit/>
          </a:bodyPr>
          <a:lstStyle/>
          <a:p>
            <a:r>
              <a:rPr lang="en-US" sz="1333" dirty="0">
                <a:solidFill>
                  <a:srgbClr val="FF0000"/>
                </a:solidFill>
              </a:rPr>
              <a:t>Contact </a:t>
            </a:r>
            <a:r>
              <a:rPr lang="en-US" sz="1333" dirty="0">
                <a:solidFill>
                  <a:srgbClr val="FF0000"/>
                </a:solidFill>
                <a:hlinkClick r:id="rId2"/>
              </a:rPr>
              <a:t>chair@pwg.org</a:t>
            </a:r>
            <a:r>
              <a:rPr lang="en-US" sz="1333" dirty="0">
                <a:solidFill>
                  <a:srgbClr val="FF0000"/>
                </a:solidFill>
              </a:rPr>
              <a:t> if you are interested in hosting a PWG F2F event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1235</a:t>
            </a:r>
            <a:r>
              <a:rPr lang="en-US" dirty="0"/>
              <a:t> printers now certified!</a:t>
            </a:r>
          </a:p>
          <a:p>
            <a:pPr lvl="1"/>
            <a:r>
              <a:rPr lang="en-US" dirty="0">
                <a:hlinkClick r:id="rId4"/>
              </a:rPr>
              <a:t>https://www.pwg.org/printers/</a:t>
            </a:r>
            <a:endParaRPr lang="en-US" dirty="0"/>
          </a:p>
          <a:p>
            <a:pPr lvl="1"/>
            <a:r>
              <a:rPr lang="en-US" dirty="0"/>
              <a:t>New printers from Canon, Digital Check, OKI, HP, Lexmark, Ricoh, and Samsung </a:t>
            </a:r>
          </a:p>
          <a:p>
            <a:pPr lvl="1"/>
            <a:r>
              <a:rPr lang="en-US" b="1" dirty="0">
                <a:solidFill>
                  <a:srgbClr val="FF0000"/>
                </a:solidFill>
              </a:rPr>
              <a:t>More on the way!</a:t>
            </a:r>
          </a:p>
          <a:p>
            <a:pPr marL="33865"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1485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Tree>
    <p:extLst>
      <p:ext uri="{BB962C8B-B14F-4D97-AF65-F5344CB8AC3E}">
        <p14:creationId xmlns:p14="http://schemas.microsoft.com/office/powerpoint/2010/main" val="16075415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fontScale="92500" lnSpcReduction="20000"/>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1485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33865"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normAutofit fontScale="92500" lnSpcReduction="10000"/>
          </a:bodyPr>
          <a:lstStyle/>
          <a:p>
            <a:endParaRPr lang="en-US" dirty="0"/>
          </a:p>
          <a:p>
            <a:r>
              <a:rPr lang="en-US" dirty="0">
                <a:solidFill>
                  <a:srgbClr val="FF0000"/>
                </a:solidFill>
              </a:rPr>
              <a:t>Please Note: This PWG Meeting is Being Recorded</a:t>
            </a:r>
          </a:p>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23937" y="0"/>
            <a:ext cx="8410222" cy="846668"/>
          </a:xfrm>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4445000" y="4826000"/>
            <a:ext cx="1270000" cy="3175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820833" y="4826000"/>
            <a:ext cx="1270000" cy="3175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3069167" y="4826000"/>
            <a:ext cx="1270000" cy="3175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1693333" y="4826000"/>
            <a:ext cx="1270000" cy="3175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96667" y="4826000"/>
            <a:ext cx="1270000" cy="3175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lang="en-US" sz="1333" dirty="0"/>
              <a:t>Approved</a:t>
            </a:r>
            <a:endParaRPr sz="1333" dirty="0"/>
          </a:p>
        </p:txBody>
      </p:sp>
      <p:pic>
        <p:nvPicPr>
          <p:cNvPr id="20" name="Picture 19" descr="A screenshot of a computer&#10;&#10;Description automatically generated">
            <a:extLst>
              <a:ext uri="{FF2B5EF4-FFF2-40B4-BE49-F238E27FC236}">
                <a16:creationId xmlns:a16="http://schemas.microsoft.com/office/drawing/2014/main" id="{BAB65674-A9F8-612A-1846-1E7817362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820" y="1081025"/>
            <a:ext cx="7322180" cy="3543773"/>
          </a:xfrm>
          <a:prstGeom prst="rect">
            <a:avLst/>
          </a:prstGeom>
        </p:spPr>
      </p:pic>
    </p:spTree>
    <p:extLst>
      <p:ext uri="{BB962C8B-B14F-4D97-AF65-F5344CB8AC3E}">
        <p14:creationId xmlns:p14="http://schemas.microsoft.com/office/powerpoint/2010/main" val="36192858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349936846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extLst>
      <p:ext uri="{BB962C8B-B14F-4D97-AF65-F5344CB8AC3E}">
        <p14:creationId xmlns:p14="http://schemas.microsoft.com/office/powerpoint/2010/main" val="340584494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fontScale="92500" lnSpcReduction="10000"/>
          </a:bodyPr>
          <a:lstStyle/>
          <a:p>
            <a:r>
              <a:rPr lang="en-US" dirty="0"/>
              <a:t>IDS Charter updated to reflect development of Hardcopy Device (HCD) Security Guidelines by Ira and new focus on Common Criteria HCD Protection Profiles (PPs), HCD Security Guidelines and Hardcopy Device security standards</a:t>
            </a:r>
          </a:p>
          <a:p>
            <a:pPr lvl="1"/>
            <a:r>
              <a:rPr lang="en-US" dirty="0"/>
              <a:t>Want to focus the IDS WG on outreach with standards bodies involved in HCD security issues.</a:t>
            </a:r>
          </a:p>
          <a:p>
            <a:pPr lvl="2">
              <a:spcAft>
                <a:spcPts val="500"/>
              </a:spcAft>
            </a:pPr>
            <a:r>
              <a:rPr lang="en-US" dirty="0"/>
              <a:t>Monitoring development of Hardcopy Device collaborative PP (</a:t>
            </a:r>
            <a:r>
              <a:rPr lang="en-US" dirty="0" err="1"/>
              <a:t>cPP</a:t>
            </a:r>
            <a:r>
              <a:rPr lang="en-US" dirty="0"/>
              <a:t>) / Supporting Document (SD)</a:t>
            </a:r>
          </a:p>
          <a:p>
            <a:pPr lvl="2">
              <a:spcAft>
                <a:spcPts val="500"/>
              </a:spcAft>
            </a:pPr>
            <a:r>
              <a:rPr lang="en-US" dirty="0"/>
              <a:t>Looking at initiating interface with other standards efforts related to hardcopy devices</a:t>
            </a:r>
          </a:p>
          <a:p>
            <a:pPr lvl="1">
              <a:spcBef>
                <a:spcPts val="1000"/>
              </a:spcBef>
            </a:pPr>
            <a:r>
              <a:rPr lang="en-US" dirty="0"/>
              <a:t>IDS WG Meetings</a:t>
            </a:r>
          </a:p>
          <a:p>
            <a:pPr lvl="2">
              <a:spcBef>
                <a:spcPts val="1000"/>
              </a:spcBef>
            </a:pPr>
            <a:r>
              <a:rPr lang="en-US" dirty="0"/>
              <a:t>Since last IDS F2F on August 10, 2023, IDS WG Meetings held on 8/24, 9/17, 9/21, 10/5 and 10/19 in 2023</a:t>
            </a:r>
          </a:p>
          <a:p>
            <a:pPr lvl="2">
              <a:spcBef>
                <a:spcPts val="1000"/>
              </a:spcBef>
            </a:pPr>
            <a:r>
              <a:rPr lang="en-US" dirty="0"/>
              <a:t>Next IDS WG Meeting scheduled for 11/30/2023</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201466469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508000" y="1007060"/>
            <a:ext cx="7030324" cy="4275667"/>
          </a:xfrm>
          <a:prstGeom prst="rect">
            <a:avLst/>
          </a:prstGeom>
        </p:spPr>
        <p:txBody>
          <a:bodyPr>
            <a:normAutofit fontScale="25000" lnSpcReduction="20000"/>
          </a:bodyPr>
          <a:lstStyle/>
          <a:p>
            <a:pPr>
              <a:lnSpc>
                <a:spcPct val="120000"/>
              </a:lnSpc>
              <a:spcBef>
                <a:spcPts val="0"/>
              </a:spcBef>
              <a:spcAft>
                <a:spcPts val="500"/>
              </a:spcAft>
            </a:pPr>
            <a:r>
              <a:rPr lang="en-US" sz="5666" dirty="0"/>
              <a:t>HCD international Technical Committee (</a:t>
            </a:r>
            <a:r>
              <a:rPr lang="en-US" sz="5666" dirty="0" err="1"/>
              <a:t>iTC</a:t>
            </a:r>
            <a:r>
              <a:rPr lang="en-US" sz="5666" dirty="0"/>
              <a:t>):</a:t>
            </a:r>
          </a:p>
          <a:p>
            <a:pPr lvl="1">
              <a:lnSpc>
                <a:spcPct val="120000"/>
              </a:lnSpc>
              <a:spcBef>
                <a:spcPts val="0"/>
              </a:spcBef>
              <a:spcAft>
                <a:spcPts val="500"/>
              </a:spcAft>
            </a:pPr>
            <a:r>
              <a:rPr lang="en-US" sz="5666" dirty="0"/>
              <a:t>Since the publishing of HCD </a:t>
            </a:r>
            <a:r>
              <a:rPr lang="en-US" sz="5666" dirty="0" err="1"/>
              <a:t>cPP</a:t>
            </a:r>
            <a:r>
              <a:rPr lang="en-US" sz="5666" dirty="0"/>
              <a:t> v1.0 and HCD SD 1.0 on 10/31/22, the HCD </a:t>
            </a:r>
            <a:r>
              <a:rPr lang="en-US" sz="5666" dirty="0" err="1"/>
              <a:t>iTC</a:t>
            </a:r>
            <a:r>
              <a:rPr lang="en-US" sz="5666" dirty="0"/>
              <a:t> now holds HCD </a:t>
            </a:r>
            <a:r>
              <a:rPr lang="en-US" sz="5666" dirty="0" err="1"/>
              <a:t>iTC</a:t>
            </a:r>
            <a:r>
              <a:rPr lang="en-US" sz="5666" dirty="0"/>
              <a:t> Meetings once every month</a:t>
            </a:r>
            <a:endParaRPr lang="en-US" sz="5666" dirty="0">
              <a:highlight>
                <a:srgbClr val="FFFF00"/>
              </a:highlight>
            </a:endParaRPr>
          </a:p>
          <a:p>
            <a:pPr lvl="1">
              <a:lnSpc>
                <a:spcPct val="120000"/>
              </a:lnSpc>
              <a:spcBef>
                <a:spcPts val="0"/>
              </a:spcBef>
              <a:spcAft>
                <a:spcPts val="500"/>
              </a:spcAft>
            </a:pPr>
            <a:r>
              <a:rPr lang="en-US" sz="5666" dirty="0"/>
              <a:t>Will discuss the current status of the HCD </a:t>
            </a:r>
            <a:r>
              <a:rPr lang="en-US" sz="5666" dirty="0" err="1"/>
              <a:t>iTC</a:t>
            </a:r>
            <a:r>
              <a:rPr lang="en-US" sz="5666" dirty="0"/>
              <a:t>, the status of the HCD Interpretation Team (HIT) and plans for future updates to the published HCD </a:t>
            </a:r>
            <a:r>
              <a:rPr lang="en-US" sz="5666" dirty="0" err="1"/>
              <a:t>cPP</a:t>
            </a:r>
            <a:r>
              <a:rPr lang="en-US" sz="5666" dirty="0"/>
              <a:t> and HCD SD at the IDS F2F Session on Wednesday, November 15</a:t>
            </a:r>
            <a:r>
              <a:rPr lang="en-US" sz="5666" baseline="30000" dirty="0"/>
              <a:t>th</a:t>
            </a:r>
            <a:r>
              <a:rPr lang="en-US" sz="5666" dirty="0"/>
              <a:t>  </a:t>
            </a:r>
          </a:p>
          <a:p>
            <a:pPr>
              <a:lnSpc>
                <a:spcPct val="120000"/>
              </a:lnSpc>
              <a:spcBef>
                <a:spcPts val="0"/>
              </a:spcBef>
              <a:spcAft>
                <a:spcPts val="500"/>
              </a:spcAft>
            </a:pPr>
            <a:r>
              <a:rPr lang="en-US" sz="5666" dirty="0"/>
              <a:t>Developing HCD Security Guidelines to provide guidance on current HCD security technology and security issues</a:t>
            </a:r>
          </a:p>
          <a:p>
            <a:pPr lvl="1">
              <a:lnSpc>
                <a:spcPct val="120000"/>
              </a:lnSpc>
              <a:spcBef>
                <a:spcPts val="0"/>
              </a:spcBef>
              <a:spcAft>
                <a:spcPts val="500"/>
              </a:spcAft>
            </a:pPr>
            <a:r>
              <a:rPr lang="en-US" sz="5666" dirty="0"/>
              <a:t>Will review the latest status at the IDS F2F session</a:t>
            </a:r>
          </a:p>
          <a:p>
            <a:pPr>
              <a:lnSpc>
                <a:spcPct val="120000"/>
              </a:lnSpc>
              <a:spcBef>
                <a:spcPts val="0"/>
              </a:spcBef>
              <a:spcAft>
                <a:spcPts val="500"/>
              </a:spcAft>
            </a:pPr>
            <a:r>
              <a:rPr lang="en-US" sz="5666" dirty="0"/>
              <a:t>IDS F2F Session will have a special topics reviewing the Common Criteria User Forum’s Fall 2023 Workshop, the recently held 2023 International Common Criteria Conference and the presentation given to the 2023 </a:t>
            </a:r>
            <a:r>
              <a:rPr lang="en-US" sz="5666" dirty="0">
                <a:solidFill>
                  <a:schemeClr val="tx1"/>
                </a:solidFill>
              </a:rPr>
              <a:t>ASTM International Conference on Advanced Manufacturing (ICAM)</a:t>
            </a:r>
          </a:p>
          <a:p>
            <a:pPr>
              <a:lnSpc>
                <a:spcPct val="120000"/>
              </a:lnSpc>
              <a:spcBef>
                <a:spcPts val="0"/>
              </a:spcBef>
              <a:spcAft>
                <a:spcPts val="500"/>
              </a:spcAft>
            </a:pPr>
            <a:r>
              <a:rPr lang="en-US" sz="5666" dirty="0"/>
              <a:t>Finally, IDS F2F Session will review current status of HCD-related standards efforts of the Trusted Computing Group (TCG) and Internet Engineering Task Force (IETF)</a:t>
            </a:r>
          </a:p>
          <a:p>
            <a:pPr marL="795834"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24</a:t>
            </a:fld>
            <a:endParaRPr lang="en-US" dirty="0"/>
          </a:p>
        </p:txBody>
      </p:sp>
    </p:spTree>
    <p:extLst>
      <p:ext uri="{BB962C8B-B14F-4D97-AF65-F5344CB8AC3E}">
        <p14:creationId xmlns:p14="http://schemas.microsoft.com/office/powerpoint/2010/main" val="242000309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1270000" y="0"/>
            <a:ext cx="7620000" cy="952500"/>
          </a:xfrm>
          <a:prstGeom prst="rect">
            <a:avLst/>
          </a:prstGeom>
          <a:solidFill>
            <a:srgbClr val="5D70B7"/>
          </a:solidFill>
        </p:spPr>
        <p:txBody>
          <a:bodyPr lIns="29766" tIns="29766" rIns="29766" bIns="29766" anchor="ctr"/>
          <a:lstStyle/>
          <a:p>
            <a:endParaRPr sz="937"/>
          </a:p>
        </p:txBody>
      </p:sp>
      <p:pic>
        <p:nvPicPr>
          <p:cNvPr id="96" name="pwg-4dark-bkgrnd-transparency.png" descr="pwg-4dark-bkgrnd-transparency.png"/>
          <p:cNvPicPr>
            <a:picLocks noChangeAspect="1"/>
          </p:cNvPicPr>
          <p:nvPr/>
        </p:nvPicPr>
        <p:blipFill>
          <a:blip r:embed="rId2"/>
          <a:stretch>
            <a:fillRect/>
          </a:stretch>
        </p:blipFill>
        <p:spPr>
          <a:xfrm>
            <a:off x="8071445" y="104180"/>
            <a:ext cx="713005" cy="744141"/>
          </a:xfrm>
          <a:prstGeom prst="rect">
            <a:avLst/>
          </a:prstGeom>
        </p:spPr>
      </p:pic>
      <p:sp>
        <p:nvSpPr>
          <p:cNvPr id="97" name="Rectangle"/>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a:p>
        </p:txBody>
      </p:sp>
      <p:sp>
        <p:nvSpPr>
          <p:cNvPr id="98" name="Copyright © 2018 The Printer Working Group. All rights reserved. The IPP Everywhere and PWG logos are trademarks of the IEEE-ISTO."/>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dirty="0"/>
              <a:t>Copyright © </a:t>
            </a:r>
            <a:r>
              <a:rPr lang="en-US" sz="820" dirty="0"/>
              <a:t>2023</a:t>
            </a:r>
            <a:r>
              <a:rPr sz="820" dirty="0"/>
              <a:t> The Printer Working Group. All rights reserved. The IPP Everywhere and PWG logos are trademarks of the IEEE-ISTO.</a:t>
            </a:r>
          </a:p>
        </p:txBody>
      </p:sp>
      <p:sp>
        <p:nvSpPr>
          <p:cNvPr id="99" name="®"/>
          <p:cNvSpPr txBox="1"/>
          <p:nvPr/>
        </p:nvSpPr>
        <p:spPr>
          <a:xfrm>
            <a:off x="8636993"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November 30, 2023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Tree>
    <p:extLst>
      <p:ext uri="{BB962C8B-B14F-4D97-AF65-F5344CB8AC3E}">
        <p14:creationId xmlns:p14="http://schemas.microsoft.com/office/powerpoint/2010/main" val="428210851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1270000" y="0"/>
            <a:ext cx="7620000" cy="952500"/>
          </a:xfrm>
          <a:prstGeom prst="rect">
            <a:avLst/>
          </a:prstGeom>
          <a:solidFill>
            <a:srgbClr val="5D70B7"/>
          </a:solidFill>
        </p:spPr>
        <p:txBody>
          <a:bodyPr lIns="29766" tIns="29766" rIns="29766" bIns="29766" anchor="ctr"/>
          <a:lstStyle/>
          <a:p>
            <a:endParaRPr sz="937"/>
          </a:p>
        </p:txBody>
      </p:sp>
      <p:pic>
        <p:nvPicPr>
          <p:cNvPr id="69" name="pwg-4dark-bkgrnd-transparency.png" descr="pwg-4dark-bkgrnd-transparency.png"/>
          <p:cNvPicPr>
            <a:picLocks noChangeAspect="1"/>
          </p:cNvPicPr>
          <p:nvPr/>
        </p:nvPicPr>
        <p:blipFill>
          <a:blip r:embed="rId2"/>
          <a:stretch>
            <a:fillRect/>
          </a:stretch>
        </p:blipFill>
        <p:spPr>
          <a:xfrm>
            <a:off x="8071445" y="104180"/>
            <a:ext cx="713005" cy="744141"/>
          </a:xfrm>
          <a:prstGeom prst="rect">
            <a:avLst/>
          </a:prstGeom>
        </p:spPr>
      </p:pic>
      <p:sp>
        <p:nvSpPr>
          <p:cNvPr id="70" name="Rectangle"/>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a:p>
        </p:txBody>
      </p:sp>
      <p:sp>
        <p:nvSpPr>
          <p:cNvPr id="71" name="Copyright © 2023 The Printer Working Group. All rights reserved. The IPP Everywhere and PWG logos are trademarks of the IEEE-ISTO."/>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a:t>Copyright © 2023 The Printer Working Group. All rights reserved. The IPP Everywhere and PWG logos are trademarks of the IEEE-ISTO.</a:t>
            </a:r>
          </a:p>
        </p:txBody>
      </p:sp>
      <p:sp>
        <p:nvSpPr>
          <p:cNvPr id="72" name="®"/>
          <p:cNvSpPr txBox="1"/>
          <p:nvPr/>
        </p:nvSpPr>
        <p:spPr>
          <a:xfrm>
            <a:off x="8636992"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a:t>®</a:t>
            </a:r>
          </a:p>
        </p:txBody>
      </p:sp>
      <p:sp>
        <p:nvSpPr>
          <p:cNvPr id="7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27</a:t>
            </a:fld>
            <a:endParaRPr/>
          </a:p>
        </p:txBody>
      </p:sp>
      <p:sp>
        <p:nvSpPr>
          <p:cNvPr id="74" name="IPP WG: Officers"/>
          <p:cNvSpPr txBox="1">
            <a:spLocks noGrp="1"/>
          </p:cNvSpPr>
          <p:nvPr>
            <p:ph type="title"/>
          </p:nvPr>
        </p:nvSpPr>
        <p:spPr>
          <a:prstGeom prst="rect">
            <a:avLst/>
          </a:prstGeom>
        </p:spPr>
        <p:txBody>
          <a:bodyPr/>
          <a:lstStyle/>
          <a:p>
            <a:r>
              <a:t>IPP WG: Officers</a:t>
            </a:r>
          </a:p>
        </p:txBody>
      </p:sp>
      <p:sp>
        <p:nvSpPr>
          <p:cNvPr id="7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OAuth Extensions v1.0</a:t>
            </a:r>
          </a:p>
          <a:p>
            <a:pPr lvl="1"/>
            <a:r>
              <a:t>Smith Kennedy (HP Inc.) – IPP Encrypted Jobs and Documents v1.0, IPP Enterprise Printing Extensions v2.0</a:t>
            </a:r>
          </a:p>
        </p:txBody>
      </p:sp>
    </p:spTree>
    <p:extLst>
      <p:ext uri="{BB962C8B-B14F-4D97-AF65-F5344CB8AC3E}">
        <p14:creationId xmlns:p14="http://schemas.microsoft.com/office/powerpoint/2010/main" val="252593692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1270000" y="0"/>
            <a:ext cx="7620000" cy="952500"/>
          </a:xfrm>
          <a:prstGeom prst="rect">
            <a:avLst/>
          </a:prstGeom>
          <a:solidFill>
            <a:srgbClr val="5D70B7"/>
          </a:solidFill>
        </p:spPr>
        <p:txBody>
          <a:bodyPr lIns="29766" tIns="29766" rIns="29766" bIns="29766" anchor="ctr"/>
          <a:lstStyle/>
          <a:p>
            <a:endParaRPr sz="937"/>
          </a:p>
        </p:txBody>
      </p:sp>
      <p:pic>
        <p:nvPicPr>
          <p:cNvPr id="78" name="pwg-4dark-bkgrnd-transparency.png" descr="pwg-4dark-bkgrnd-transparency.png"/>
          <p:cNvPicPr>
            <a:picLocks noChangeAspect="1"/>
          </p:cNvPicPr>
          <p:nvPr/>
        </p:nvPicPr>
        <p:blipFill>
          <a:blip r:embed="rId2"/>
          <a:stretch>
            <a:fillRect/>
          </a:stretch>
        </p:blipFill>
        <p:spPr>
          <a:xfrm>
            <a:off x="8071445" y="104180"/>
            <a:ext cx="713005" cy="744141"/>
          </a:xfrm>
          <a:prstGeom prst="rect">
            <a:avLst/>
          </a:prstGeom>
        </p:spPr>
      </p:pic>
      <p:sp>
        <p:nvSpPr>
          <p:cNvPr id="79" name="Rectangle"/>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a:p>
        </p:txBody>
      </p:sp>
      <p:sp>
        <p:nvSpPr>
          <p:cNvPr id="80" name="Copyright © 2023 The Printer Working Group. All rights reserved. The IPP Everywhere and PWG logos are trademarks of the IEEE-ISTO."/>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a:t>Copyright © 2023 The Printer Working Group. All rights reserved. The IPP Everywhere and PWG logos are trademarks of the IEEE-ISTO.</a:t>
            </a:r>
          </a:p>
        </p:txBody>
      </p:sp>
      <p:sp>
        <p:nvSpPr>
          <p:cNvPr id="81" name="®"/>
          <p:cNvSpPr txBox="1"/>
          <p:nvPr/>
        </p:nvSpPr>
        <p:spPr>
          <a:xfrm>
            <a:off x="8636992"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a:t>®</a:t>
            </a:r>
          </a:p>
        </p:txBody>
      </p:sp>
      <p:sp>
        <p:nvSpPr>
          <p:cNvPr id="82" name="IPP WG: Status"/>
          <p:cNvSpPr txBox="1">
            <a:spLocks noGrp="1"/>
          </p:cNvSpPr>
          <p:nvPr>
            <p:ph type="title"/>
          </p:nvPr>
        </p:nvSpPr>
        <p:spPr>
          <a:prstGeom prst="rect">
            <a:avLst/>
          </a:prstGeom>
        </p:spPr>
        <p:txBody>
          <a:bodyPr/>
          <a:lstStyle/>
          <a:p>
            <a:r>
              <a:t>IPP WG: Status</a:t>
            </a:r>
          </a:p>
        </p:txBody>
      </p:sp>
      <p:sp>
        <p:nvSpPr>
          <p:cNvPr id="83" name="PWG Specifications in development:…"/>
          <p:cNvSpPr txBox="1">
            <a:spLocks noGrp="1"/>
          </p:cNvSpPr>
          <p:nvPr>
            <p:ph type="body" idx="1"/>
          </p:nvPr>
        </p:nvSpPr>
        <p:spPr>
          <a:prstGeom prst="rect">
            <a:avLst/>
          </a:prstGeom>
        </p:spPr>
        <p:txBody>
          <a:bodyPr>
            <a:normAutofit fontScale="70000" lnSpcReduction="20000"/>
          </a:bodyPr>
          <a:lstStyle/>
          <a:p>
            <a:pPr marL="224716" indent="-200905">
              <a:defRPr sz="2700"/>
            </a:pPr>
            <a:r>
              <a:t>PWG Specifications in development:</a:t>
            </a:r>
          </a:p>
          <a:p>
            <a:pPr lvl="1">
              <a:defRPr sz="2100"/>
            </a:pPr>
            <a:r>
              <a:t>Internet Printing Protocol/2.x Fourth Edition (Interim)</a:t>
            </a:r>
          </a:p>
          <a:p>
            <a:pPr lvl="1">
              <a:defRPr sz="2100"/>
            </a:pPr>
            <a:r>
              <a:t>IPP Encrypted Jobs and Documents v1.0	 (Prototype)</a:t>
            </a:r>
          </a:p>
          <a:p>
            <a:pPr lvl="1">
              <a:defRPr sz="2100"/>
            </a:pPr>
            <a:r>
              <a:t>IPP Enterprise Printing Extensions v2.0 (Stable)</a:t>
            </a:r>
          </a:p>
          <a:p>
            <a:pPr lvl="1">
              <a:defRPr sz="2100"/>
            </a:pPr>
            <a:r>
              <a:t>IPP Everywhere™ v2.0 (Prototype)</a:t>
            </a:r>
          </a:p>
          <a:p>
            <a:pPr lvl="1">
              <a:defRPr sz="2100"/>
            </a:pPr>
            <a:r>
              <a:t>IPP Everywhere™ Printer Self-Certification Manual v2.0 (Interim)</a:t>
            </a:r>
          </a:p>
          <a:p>
            <a:pPr lvl="1">
              <a:defRPr sz="2100"/>
            </a:pPr>
            <a:r>
              <a:t>IPP OAuth Extensions v1.0 (Prototype)</a:t>
            </a:r>
            <a:br/>
            <a:endParaRPr/>
          </a:p>
          <a:p>
            <a:pPr marL="224716" indent="-200905">
              <a:defRPr sz="2700"/>
            </a:pPr>
            <a:r>
              <a:t>Recently approved:</a:t>
            </a:r>
          </a:p>
          <a:p>
            <a:pPr lvl="1">
              <a:defRPr sz="2100"/>
            </a:pPr>
            <a:r>
              <a:t>PWG 5100.3-2023: IPP Production Printing Extensions v2.0 (PPX)</a:t>
            </a:r>
          </a:p>
          <a:p>
            <a:pPr lvl="1">
              <a:defRPr sz="2100"/>
            </a:pPr>
            <a:r>
              <a:t>PWG 5100.7-2023: IPP Job Extensions v2.1 (JOBEXT)</a:t>
            </a:r>
          </a:p>
          <a:p>
            <a:pPr lvl="1">
              <a:defRPr sz="2100"/>
            </a:pPr>
            <a:r>
              <a:t>PWG 5100.13-2023: IPP Driver Replacement Extensions v2.0 (NODRIVER)</a:t>
            </a:r>
          </a:p>
          <a:p>
            <a:pPr lvl="1">
              <a:defRPr sz="2100"/>
            </a:pPr>
            <a:r>
              <a:t>PWG 5101.1-2023: PWG Media Standardized Names v2.1 (MSN)</a:t>
            </a:r>
          </a:p>
          <a:p>
            <a:pPr lvl="1">
              <a:defRPr sz="2100"/>
            </a:pPr>
            <a:endParaRPr/>
          </a:p>
          <a:p>
            <a:pPr marL="224716" indent="-200905">
              <a:defRPr sz="2700"/>
            </a:pPr>
            <a:r>
              <a:t>Up-to-date pending IANA registrations online:</a:t>
            </a:r>
          </a:p>
          <a:p>
            <a:pPr lvl="1">
              <a:defRPr sz="2100"/>
            </a:pPr>
            <a:r>
              <a:rPr u="sng">
                <a:solidFill>
                  <a:srgbClr val="0000FF"/>
                </a:solidFill>
                <a:uFill>
                  <a:solidFill>
                    <a:srgbClr val="0000FF"/>
                  </a:solidFill>
                </a:uFill>
                <a:hlinkClick r:id="rId3"/>
              </a:rPr>
              <a:t>https://www.pwg.org/ipp/ipp-registrations.xml</a:t>
            </a:r>
          </a:p>
          <a:p>
            <a:pPr lvl="1">
              <a:defRPr sz="2100"/>
            </a:pPr>
            <a:r>
              <a:t>Continue to maintain this in parallel for new specifications</a:t>
            </a:r>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28</a:t>
            </a:fld>
            <a:endParaRPr/>
          </a:p>
        </p:txBody>
      </p:sp>
    </p:spTree>
    <p:extLst>
      <p:ext uri="{BB962C8B-B14F-4D97-AF65-F5344CB8AC3E}">
        <p14:creationId xmlns:p14="http://schemas.microsoft.com/office/powerpoint/2010/main" val="11805989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1270000" y="0"/>
            <a:ext cx="7620000" cy="952500"/>
          </a:xfrm>
          <a:prstGeom prst="rect">
            <a:avLst/>
          </a:prstGeom>
          <a:solidFill>
            <a:srgbClr val="5D70B7"/>
          </a:solidFill>
        </p:spPr>
        <p:txBody>
          <a:bodyPr lIns="29766" tIns="29766" rIns="29766" bIns="29766" anchor="ctr"/>
          <a:lstStyle/>
          <a:p>
            <a:endParaRPr sz="937"/>
          </a:p>
        </p:txBody>
      </p:sp>
      <p:pic>
        <p:nvPicPr>
          <p:cNvPr id="87" name="pwg-4dark-bkgrnd-transparency.png" descr="pwg-4dark-bkgrnd-transparency.png"/>
          <p:cNvPicPr>
            <a:picLocks noChangeAspect="1"/>
          </p:cNvPicPr>
          <p:nvPr/>
        </p:nvPicPr>
        <p:blipFill>
          <a:blip r:embed="rId2"/>
          <a:stretch>
            <a:fillRect/>
          </a:stretch>
        </p:blipFill>
        <p:spPr>
          <a:xfrm>
            <a:off x="8071445" y="104180"/>
            <a:ext cx="713005" cy="744141"/>
          </a:xfrm>
          <a:prstGeom prst="rect">
            <a:avLst/>
          </a:prstGeom>
        </p:spPr>
      </p:pic>
      <p:sp>
        <p:nvSpPr>
          <p:cNvPr id="88" name="Rectangle"/>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a:p>
        </p:txBody>
      </p:sp>
      <p:sp>
        <p:nvSpPr>
          <p:cNvPr id="89" name="Copyright © 2023 The Printer Working Group. All rights reserved. The IPP Everywhere and PWG logos are trademarks of the IEEE-ISTO."/>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a:t>Copyright © 2023 The Printer Working Group. All rights reserved. The IPP Everywhere and PWG logos are trademarks of the IEEE-ISTO.</a:t>
            </a:r>
          </a:p>
        </p:txBody>
      </p:sp>
      <p:sp>
        <p:nvSpPr>
          <p:cNvPr id="90" name="®"/>
          <p:cNvSpPr txBox="1"/>
          <p:nvPr/>
        </p:nvSpPr>
        <p:spPr>
          <a:xfrm>
            <a:off x="8636992"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a:t>®</a:t>
            </a:r>
          </a:p>
        </p:txBody>
      </p:sp>
      <p:sp>
        <p:nvSpPr>
          <p:cNvPr id="91" name="IPP WG: More Information"/>
          <p:cNvSpPr txBox="1">
            <a:spLocks noGrp="1"/>
          </p:cNvSpPr>
          <p:nvPr>
            <p:ph type="title"/>
          </p:nvPr>
        </p:nvSpPr>
        <p:spPr>
          <a:prstGeom prst="rect">
            <a:avLst/>
          </a:prstGeom>
        </p:spPr>
        <p:txBody>
          <a:bodyPr/>
          <a:lstStyle/>
          <a:p>
            <a:r>
              <a:t>IPP WG: More Information</a:t>
            </a:r>
          </a:p>
        </p:txBody>
      </p:sp>
      <p:sp>
        <p:nvSpPr>
          <p:cNvPr id="92"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December 7, 2023 and January 4, 2024 at 3pm ET</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Tree>
    <p:extLst>
      <p:ext uri="{BB962C8B-B14F-4D97-AF65-F5344CB8AC3E}">
        <p14:creationId xmlns:p14="http://schemas.microsoft.com/office/powerpoint/2010/main" val="28441614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1270000" y="0"/>
            <a:ext cx="7620000" cy="952500"/>
          </a:xfrm>
          <a:prstGeom prst="rect">
            <a:avLst/>
          </a:prstGeom>
          <a:solidFill>
            <a:srgbClr val="5D70B7"/>
          </a:solidFill>
        </p:spPr>
        <p:txBody>
          <a:bodyPr lIns="29766" tIns="29766" rIns="29766" bIns="29766" anchor="ctr"/>
          <a:lstStyle/>
          <a:p>
            <a:endParaRPr sz="937"/>
          </a:p>
        </p:txBody>
      </p:sp>
      <p:pic>
        <p:nvPicPr>
          <p:cNvPr id="96" name="pwg-4dark-bkgrnd-transparency.png" descr="pwg-4dark-bkgrnd-transparency.png"/>
          <p:cNvPicPr>
            <a:picLocks noChangeAspect="1"/>
          </p:cNvPicPr>
          <p:nvPr/>
        </p:nvPicPr>
        <p:blipFill>
          <a:blip r:embed="rId2"/>
          <a:stretch>
            <a:fillRect/>
          </a:stretch>
        </p:blipFill>
        <p:spPr>
          <a:xfrm>
            <a:off x="8071445" y="104180"/>
            <a:ext cx="713005" cy="744141"/>
          </a:xfrm>
          <a:prstGeom prst="rect">
            <a:avLst/>
          </a:prstGeom>
        </p:spPr>
      </p:pic>
      <p:sp>
        <p:nvSpPr>
          <p:cNvPr id="97" name="Rectangle"/>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a:p>
        </p:txBody>
      </p:sp>
      <p:sp>
        <p:nvSpPr>
          <p:cNvPr id="98" name="Copyright © 2023 The Printer Working Group. All rights reserved. The IPP Everywhere and PWG logos are trademarks of the IEEE-ISTO."/>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a:t>Copyright © 2023 The Printer Working Group. All rights reserved. The IPP Everywhere and PWG logos are trademarks of the IEEE-ISTO.</a:t>
            </a:r>
          </a:p>
        </p:txBody>
      </p:sp>
      <p:sp>
        <p:nvSpPr>
          <p:cNvPr id="99" name="®"/>
          <p:cNvSpPr txBox="1"/>
          <p:nvPr/>
        </p:nvSpPr>
        <p:spPr>
          <a:xfrm>
            <a:off x="8636992"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a:t>®</a:t>
            </a:r>
          </a:p>
        </p:txBody>
      </p:sp>
      <p:sp>
        <p:nvSpPr>
          <p:cNvPr id="100" name="3MF Consortium"/>
          <p:cNvSpPr txBox="1">
            <a:spLocks noGrp="1"/>
          </p:cNvSpPr>
          <p:nvPr>
            <p:ph type="title"/>
          </p:nvPr>
        </p:nvSpPr>
        <p:spPr>
          <a:prstGeom prst="rect">
            <a:avLst/>
          </a:prstGeom>
        </p:spPr>
        <p:txBody>
          <a:bodyPr/>
          <a:lstStyle/>
          <a:p>
            <a:r>
              <a:t>3MF Consortium</a:t>
            </a:r>
          </a:p>
        </p:txBody>
      </p:sp>
      <p:sp>
        <p:nvSpPr>
          <p:cNvPr id="101" name="Duann Scott (Bits to Atoms) is the Executive Director of the 3MF Consortium…"/>
          <p:cNvSpPr txBox="1">
            <a:spLocks noGrp="1"/>
          </p:cNvSpPr>
          <p:nvPr>
            <p:ph type="body" idx="1"/>
          </p:nvPr>
        </p:nvSpPr>
        <p:spPr>
          <a:prstGeom prst="rect">
            <a:avLst/>
          </a:prstGeom>
        </p:spPr>
        <p:txBody>
          <a:bodyPr/>
          <a:lstStyle/>
          <a:p>
            <a:r>
              <a:t>Duann Scott (Bits to Atoms) is the Executive Director of the 3MF Consortium</a:t>
            </a:r>
          </a:p>
          <a:p>
            <a:r>
              <a:t>Mike Sweet (Lakeside Robotics) is the PWG liaison to the 3MF</a:t>
            </a:r>
          </a:p>
          <a:p>
            <a:r>
              <a:t>No updates since the August 2023 virtual Face-to-Face meeting</a:t>
            </a:r>
          </a:p>
        </p:txBody>
      </p:sp>
      <p:sp>
        <p:nvSpPr>
          <p:cNvPr id="10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Tree>
    <p:extLst>
      <p:ext uri="{BB962C8B-B14F-4D97-AF65-F5344CB8AC3E}">
        <p14:creationId xmlns:p14="http://schemas.microsoft.com/office/powerpoint/2010/main" val="1882421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November 2023</a:t>
            </a:r>
            <a:endParaRPr dirty="0"/>
          </a:p>
        </p:txBody>
      </p:sp>
    </p:spTree>
    <p:extLst>
      <p:ext uri="{BB962C8B-B14F-4D97-AF65-F5344CB8AC3E}">
        <p14:creationId xmlns:p14="http://schemas.microsoft.com/office/powerpoint/2010/main" val="156513883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333" dirty="0"/>
              <a:t>Linux Foundation OpenPrinting (1 of 2)</a:t>
            </a:r>
            <a:endParaRPr sz="2333"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6858000" cy="4449703"/>
          </a:xfrm>
        </p:spPr>
        <p:txBody>
          <a:bodyPr>
            <a:normAutofit fontScale="55000" lnSpcReduction="20000"/>
          </a:bodyPr>
          <a:lstStyle/>
          <a:p>
            <a:pPr>
              <a:buFont typeface="Arial" pitchFamily="34" charset="0"/>
              <a:buChar char="•"/>
            </a:pPr>
            <a:r>
              <a:rPr lang="en-US" b="1" dirty="0"/>
              <a:t>OpenPrinting CUPS (</a:t>
            </a:r>
            <a:r>
              <a:rPr lang="en-US" b="1" dirty="0" err="1"/>
              <a:t>Zdenek</a:t>
            </a:r>
            <a:r>
              <a:rPr lang="en-US" b="1" dirty="0"/>
              <a:t> </a:t>
            </a:r>
            <a:r>
              <a:rPr lang="en-US" b="1" dirty="0" err="1"/>
              <a:t>Dohnal</a:t>
            </a:r>
            <a:r>
              <a:rPr lang="en-US" b="1" dirty="0"/>
              <a:t>, RedHat)</a:t>
            </a:r>
          </a:p>
          <a:p>
            <a:pPr lvl="1">
              <a:buFont typeface="Arial" pitchFamily="34" charset="0"/>
              <a:buChar char="•"/>
            </a:pPr>
            <a:r>
              <a:rPr lang="en-US" b="1" dirty="0"/>
              <a:t>Current v2.x release is OP CUPS v2.4.7 on 20 October 2023</a:t>
            </a:r>
            <a:br>
              <a:rPr lang="en-US" b="1" dirty="0"/>
            </a:br>
            <a:r>
              <a:rPr lang="en-US" b="1" dirty="0">
                <a:hlinkClick r:id="rId2"/>
              </a:rPr>
              <a:t>https://openprinting.github.io/cups-2.4.7</a:t>
            </a:r>
            <a:endParaRPr lang="en-US" b="1" dirty="0"/>
          </a:p>
          <a:p>
            <a:pPr lvl="1">
              <a:buFont typeface="Arial" pitchFamily="34" charset="0"/>
              <a:buChar char="•"/>
            </a:pPr>
            <a:r>
              <a:rPr lang="en-US" b="1" dirty="0"/>
              <a:t>Current v3.x beta release is OP CUPS v3.0b2 on 5 October 2023</a:t>
            </a:r>
            <a:br>
              <a:rPr lang="en-US" b="1" dirty="0"/>
            </a:br>
            <a:r>
              <a:rPr lang="en-US" b="1" dirty="0">
                <a:hlinkClick r:id="rId3"/>
              </a:rPr>
              <a:t>https://github.com/OpenPrinting/libcups/releases/v3.0b2</a:t>
            </a:r>
            <a:endParaRPr lang="en-US" b="1" dirty="0"/>
          </a:p>
          <a:p>
            <a:pPr>
              <a:buFont typeface="Arial" pitchFamily="34" charset="0"/>
              <a:buChar char="•"/>
            </a:pPr>
            <a:r>
              <a:rPr lang="en-US" b="1" dirty="0"/>
              <a:t>OpenPrinting CUPS Filters (Till)</a:t>
            </a:r>
          </a:p>
          <a:p>
            <a:pPr lvl="1">
              <a:buFont typeface="Arial" pitchFamily="34" charset="0"/>
              <a:buChar char="•"/>
            </a:pPr>
            <a:r>
              <a:rPr lang="en-US" b="1" dirty="0"/>
              <a:t>Current v1.x release is OP CUPS Filters v1.28.17 on 24 January 2023</a:t>
            </a:r>
            <a:br>
              <a:rPr lang="en-US" b="1" dirty="0"/>
            </a:br>
            <a:r>
              <a:rPr lang="en-US" b="1" dirty="0">
                <a:hlinkClick r:id="rId4"/>
              </a:rPr>
              <a:t>https://github.com/OpenPrinting/cups-filters/releases/tag/1.28.17</a:t>
            </a:r>
            <a:endParaRPr lang="en-US" b="1" dirty="0"/>
          </a:p>
          <a:p>
            <a:pPr lvl="1">
              <a:buFont typeface="Arial" pitchFamily="34" charset="0"/>
              <a:buChar char="•"/>
            </a:pPr>
            <a:r>
              <a:rPr lang="en-US" b="1" dirty="0"/>
              <a:t>Current v2.x final release is OP CUPS Filters v2.0.0 on 22 September 2023</a:t>
            </a:r>
            <a:br>
              <a:rPr lang="en-US" b="1" dirty="0"/>
            </a:br>
            <a:r>
              <a:rPr lang="en-US" b="1" dirty="0">
                <a:hlinkClick r:id="rId5"/>
              </a:rPr>
              <a:t>https://openprinting.github.io/cups-filters-Second-Generation-Final-2.0.0-Release/</a:t>
            </a:r>
            <a:endParaRPr lang="en-US" b="1" dirty="0"/>
          </a:p>
          <a:p>
            <a:pPr>
              <a:buFont typeface="Arial" pitchFamily="34" charset="0"/>
              <a:buChar char="•"/>
            </a:pPr>
            <a:r>
              <a:rPr lang="en-US" b="1" dirty="0" err="1"/>
              <a:t>OpenPrinting</a:t>
            </a:r>
            <a:r>
              <a:rPr lang="en-US" b="1" dirty="0"/>
              <a:t> PAPPL (Printer Application) (Mike)</a:t>
            </a:r>
          </a:p>
          <a:p>
            <a:pPr lvl="1">
              <a:buFont typeface="Arial" pitchFamily="34" charset="0"/>
              <a:buChar char="•"/>
            </a:pPr>
            <a:r>
              <a:rPr lang="en-US" b="1" dirty="0"/>
              <a:t>Current release is PAPPL v1.4.2 on 16 October 2023</a:t>
            </a:r>
            <a:br>
              <a:rPr lang="en-US" b="1" dirty="0"/>
            </a:br>
            <a:r>
              <a:rPr lang="en-US" b="1" dirty="0">
                <a:hlinkClick r:id="rId6"/>
              </a:rPr>
              <a:t>https://github.com/michaelrsweet/pappl/releases/tag/v1.4.2</a:t>
            </a:r>
            <a:endParaRPr lang="en-US" b="1" dirty="0"/>
          </a:p>
          <a:p>
            <a:pPr>
              <a:buFont typeface="Arial" pitchFamily="34" charset="0"/>
              <a:buChar char="•"/>
            </a:pPr>
            <a:r>
              <a:rPr lang="en-US" b="1" dirty="0"/>
              <a:t>OpenPrinting </a:t>
            </a:r>
            <a:r>
              <a:rPr lang="en-US" b="1" dirty="0" err="1"/>
              <a:t>LPrint</a:t>
            </a:r>
            <a:r>
              <a:rPr lang="en-US" b="1" dirty="0"/>
              <a:t> Label Printer Application (Mike)</a:t>
            </a:r>
          </a:p>
          <a:p>
            <a:pPr lvl="1">
              <a:buFont typeface="Arial" pitchFamily="34" charset="0"/>
              <a:buChar char="•"/>
            </a:pPr>
            <a:r>
              <a:rPr lang="en-US" b="1" dirty="0"/>
              <a:t>Current release is </a:t>
            </a:r>
            <a:r>
              <a:rPr lang="en-US" b="1" dirty="0" err="1"/>
              <a:t>LPrint</a:t>
            </a:r>
            <a:r>
              <a:rPr lang="en-US" b="1" dirty="0"/>
              <a:t> v1.2.0 on 31 December 2022</a:t>
            </a:r>
            <a:br>
              <a:rPr lang="en-US" b="1" dirty="0"/>
            </a:br>
            <a:r>
              <a:rPr lang="en-US" b="1" dirty="0">
                <a:hlinkClick r:id="rId7"/>
              </a:rPr>
              <a:t>https://github.com/michaelrsweet/lprint/releases/tag/v1.2.0 </a:t>
            </a:r>
            <a:endParaRPr lang="en-US" b="1" dirty="0"/>
          </a:p>
          <a:p>
            <a:pPr>
              <a:buFont typeface="Arial" pitchFamily="34" charset="0"/>
              <a:buChar char="•"/>
            </a:pPr>
            <a:r>
              <a:rPr lang="en-US" b="1" dirty="0"/>
              <a:t>OpenPrinting PostScript, </a:t>
            </a:r>
            <a:r>
              <a:rPr lang="en-US" b="1" dirty="0" err="1"/>
              <a:t>Ghostscript</a:t>
            </a:r>
            <a:r>
              <a:rPr lang="en-US" b="1" dirty="0"/>
              <a:t>, </a:t>
            </a:r>
            <a:r>
              <a:rPr lang="en-US" b="1" dirty="0" err="1"/>
              <a:t>Gutenprint</a:t>
            </a:r>
            <a:r>
              <a:rPr lang="en-US" b="1" dirty="0"/>
              <a:t>, HPLIP Printer Apps (Till) </a:t>
            </a:r>
          </a:p>
          <a:p>
            <a:pPr lvl="1">
              <a:buFont typeface="Arial" pitchFamily="34" charset="0"/>
              <a:buChar char="•"/>
            </a:pPr>
            <a:r>
              <a:rPr lang="en-US" b="1" dirty="0"/>
              <a:t>Printer Applications</a:t>
            </a:r>
            <a:br>
              <a:rPr lang="en-US" b="1" dirty="0"/>
            </a:br>
            <a:r>
              <a:rPr lang="en-US" b="1" dirty="0">
                <a:hlinkClick r:id="rId8"/>
              </a:rPr>
              <a:t>https://github.com/OpenPrinting/ps-printer-app</a:t>
            </a:r>
            <a:br>
              <a:rPr lang="en-US" b="1" dirty="0"/>
            </a:br>
            <a:r>
              <a:rPr lang="en-US" b="1" dirty="0">
                <a:hlinkClick r:id="rId9"/>
              </a:rPr>
              <a:t>https://github.com/OpenPrinting/ghostscript-printer-app</a:t>
            </a:r>
            <a:br>
              <a:rPr lang="en-US" b="1" dirty="0"/>
            </a:br>
            <a:r>
              <a:rPr lang="en-US" b="1" dirty="0">
                <a:hlinkClick r:id="rId10"/>
              </a:rPr>
              <a:t>https://github.com/OpenPrinting/gutenprint-printer-app</a:t>
            </a:r>
            <a:br>
              <a:rPr lang="en-US" b="1" dirty="0"/>
            </a:br>
            <a:r>
              <a:rPr lang="en-US" b="1" dirty="0">
                <a:hlinkClick r:id="rId11"/>
              </a:rPr>
              <a:t>https://github.com/OpenPrinting/hplip-printer-app</a:t>
            </a:r>
            <a:endParaRPr lang="en-US" b="1" dirty="0"/>
          </a:p>
          <a:p>
            <a:pPr marL="319604" marR="33865" indent="-285739" defTabSz="761970">
              <a:spcBef>
                <a:spcPts val="417"/>
              </a:spcBef>
              <a:buFont typeface="Arial" pitchFamily="34" charset="0"/>
              <a:buChar char="•"/>
              <a:defRPr/>
            </a:pPr>
            <a:r>
              <a:rPr lang="en-US" b="1" dirty="0">
                <a:latin typeface="Verdana"/>
                <a:ea typeface="Verdana"/>
              </a:rPr>
              <a:t>OpenPrinting CUPS Legacy Driver Retro-Fitting Printer Applications (Till)</a:t>
            </a:r>
          </a:p>
          <a:p>
            <a:pPr marL="652966" marR="33865" lvl="1" indent="-238115" defTabSz="761970">
              <a:spcBef>
                <a:spcPts val="333"/>
              </a:spcBef>
              <a:buFont typeface="Arial" pitchFamily="34" charset="0"/>
              <a:buChar char="•"/>
              <a:defRPr/>
            </a:pPr>
            <a:r>
              <a:rPr lang="en-US" sz="1833" b="1" dirty="0">
                <a:latin typeface="Verdana"/>
                <a:ea typeface="Verdana"/>
              </a:rPr>
              <a:t>Retrofitting Printer Applications</a:t>
            </a:r>
            <a:br>
              <a:rPr lang="en-US" sz="1833" b="1" dirty="0">
                <a:latin typeface="Verdana"/>
                <a:ea typeface="Verdana"/>
              </a:rPr>
            </a:br>
            <a:r>
              <a:rPr lang="en-US" sz="1833" b="1" dirty="0">
                <a:latin typeface="Verdana"/>
                <a:ea typeface="Verdana"/>
                <a:hlinkClick r:id="rId12"/>
              </a:rPr>
              <a:t>https://github.com/OpenPrinting/pappl-retrofit</a:t>
            </a:r>
            <a:endParaRPr lang="en-US" sz="1833" b="1" dirty="0">
              <a:latin typeface="Verdana"/>
              <a:ea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32</a:t>
            </a:fld>
            <a:endParaRPr/>
          </a:p>
        </p:txBody>
      </p:sp>
    </p:spTree>
    <p:extLst>
      <p:ext uri="{BB962C8B-B14F-4D97-AF65-F5344CB8AC3E}">
        <p14:creationId xmlns:p14="http://schemas.microsoft.com/office/powerpoint/2010/main" val="192087145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333" dirty="0"/>
              <a:t>Linux Foundation OpenPrinting (2 of 2)</a:t>
            </a:r>
            <a:endParaRPr sz="2333"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603977" y="979914"/>
            <a:ext cx="6858000" cy="4449703"/>
          </a:xfrm>
        </p:spPr>
        <p:txBody>
          <a:bodyPr>
            <a:normAutofit fontScale="77500" lnSpcReduction="20000"/>
          </a:bodyPr>
          <a:lstStyle/>
          <a:p>
            <a:pPr lvl="0">
              <a:buFont typeface="Arial" pitchFamily="34" charset="0"/>
              <a:buChar char="•"/>
            </a:pPr>
            <a:r>
              <a:rPr lang="en-US" sz="1667" b="1" dirty="0"/>
              <a:t>OpenPrinting Website, News, and Minutes</a:t>
            </a:r>
          </a:p>
          <a:p>
            <a:pPr lvl="1">
              <a:buFont typeface="Arial" pitchFamily="34" charset="0"/>
              <a:buChar char="•"/>
            </a:pPr>
            <a:r>
              <a:rPr lang="en-US" sz="1333" b="1" dirty="0"/>
              <a:t>OpenPrinting Website</a:t>
            </a:r>
            <a:br>
              <a:rPr lang="en-US" sz="1333" b="1" dirty="0"/>
            </a:br>
            <a:r>
              <a:rPr lang="en-US" sz="1333" b="1" dirty="0">
                <a:hlinkClick r:id="rId2"/>
              </a:rPr>
              <a:t>https://openprinting.github.io/</a:t>
            </a:r>
            <a:endParaRPr lang="en-US" sz="1333" b="1" dirty="0"/>
          </a:p>
          <a:p>
            <a:pPr lvl="1">
              <a:buFont typeface="Arial" pitchFamily="34" charset="0"/>
              <a:buChar char="•"/>
            </a:pPr>
            <a:r>
              <a:rPr lang="en-US" sz="1333" b="1" dirty="0"/>
              <a:t>OpenPrinting Monthly News</a:t>
            </a:r>
            <a:br>
              <a:rPr lang="en-US" sz="1333" b="1" dirty="0"/>
            </a:br>
            <a:r>
              <a:rPr lang="en-US" sz="1333" b="1" dirty="0">
                <a:hlinkClick r:id="rId3"/>
              </a:rPr>
              <a:t>https://openprinting.github.io/news/</a:t>
            </a:r>
            <a:endParaRPr lang="en-US" sz="1333" b="1" dirty="0"/>
          </a:p>
          <a:p>
            <a:pPr lvl="1">
              <a:buFont typeface="Arial" pitchFamily="34" charset="0"/>
              <a:buChar char="•"/>
            </a:pPr>
            <a:r>
              <a:rPr lang="en-US" sz="1333" b="1" dirty="0"/>
              <a:t>OpenPrinting Monthly Minutes</a:t>
            </a:r>
            <a:br>
              <a:rPr lang="en-US" sz="1333" b="1" dirty="0"/>
            </a:br>
            <a:r>
              <a:rPr lang="en-US" sz="1333" b="1" dirty="0">
                <a:hlinkClick r:id="rId4"/>
              </a:rPr>
              <a:t>http://ftp.pwg.org/pub/pwg/liaison/openprinting/minutes/</a:t>
            </a:r>
            <a:endParaRPr lang="en-US" sz="1333" b="1" dirty="0"/>
          </a:p>
          <a:p>
            <a:pPr lvl="0">
              <a:buFont typeface="Arial" pitchFamily="34" charset="0"/>
              <a:buChar char="•"/>
            </a:pPr>
            <a:r>
              <a:rPr lang="en-US" sz="1667" b="1" dirty="0"/>
              <a:t>OpenPrinting Google Summer of Code 2023 (Aveek/Till)</a:t>
            </a:r>
          </a:p>
          <a:p>
            <a:pPr marL="652966" marR="33865" lvl="1" indent="-238115" defTabSz="761970">
              <a:spcBef>
                <a:spcPts val="333"/>
              </a:spcBef>
              <a:buFont typeface="Arial" pitchFamily="34" charset="0"/>
              <a:buChar char="•"/>
              <a:defRPr/>
            </a:pPr>
            <a:r>
              <a:rPr lang="en-US" sz="1333" b="1" dirty="0"/>
              <a:t>Coding started 29 May 2023 and ended 30 October 2023 (with extensions) – 4 contributors passed / 1 contributor failed</a:t>
            </a:r>
            <a:br>
              <a:rPr lang="en-US" sz="1333" b="1" dirty="0"/>
            </a:br>
            <a:r>
              <a:rPr lang="en-US" sz="1333" b="1" dirty="0">
                <a:hlinkClick r:id="rId5"/>
              </a:rPr>
              <a:t>https://developers.google.com/open-source/gsoc/timeline</a:t>
            </a:r>
            <a:endParaRPr lang="en-US" sz="1333" b="1" dirty="0"/>
          </a:p>
          <a:p>
            <a:pPr marL="652966" marR="33865" lvl="1" indent="-238115" defTabSz="761970">
              <a:spcBef>
                <a:spcPts val="333"/>
              </a:spcBef>
              <a:buFont typeface="Arial" pitchFamily="34" charset="0"/>
              <a:buChar char="•"/>
              <a:defRPr/>
            </a:pPr>
            <a:r>
              <a:rPr lang="en-US" sz="1333" b="1" dirty="0" err="1"/>
              <a:t>Akarshan</a:t>
            </a:r>
            <a:r>
              <a:rPr lang="en-US" sz="1333" b="1" dirty="0"/>
              <a:t> Kapoor – PAPPL Scanning</a:t>
            </a:r>
            <a:br>
              <a:rPr lang="en-US" sz="1333" b="1" dirty="0"/>
            </a:br>
            <a:r>
              <a:rPr lang="en-US" sz="1333" b="1" dirty="0">
                <a:hlinkClick r:id="rId6"/>
              </a:rPr>
              <a:t>https://dev.to/kappuccino111/sandboxing-scanners-a-leap-into-the-driverless-realm-gsoc-23-report-3eci</a:t>
            </a:r>
            <a:endParaRPr lang="en-US" sz="1333" b="1" dirty="0"/>
          </a:p>
          <a:p>
            <a:pPr marL="652966" marR="33865" lvl="1" indent="-238115" defTabSz="761970">
              <a:spcBef>
                <a:spcPts val="333"/>
              </a:spcBef>
              <a:buFont typeface="Arial" pitchFamily="34" charset="0"/>
              <a:buChar char="•"/>
              <a:defRPr/>
            </a:pPr>
            <a:r>
              <a:rPr lang="en-US" sz="1333" b="1" dirty="0"/>
              <a:t>Kushagra Sharma – CPDB in Chromium Print Dialog</a:t>
            </a:r>
            <a:br>
              <a:rPr lang="en-US" sz="1333" b="1" dirty="0"/>
            </a:br>
            <a:r>
              <a:rPr lang="en-US" sz="1333" b="1" dirty="0">
                <a:hlinkClick r:id="rId7"/>
              </a:rPr>
              <a:t>https://github.com/kushagra20251/GSoC/</a:t>
            </a:r>
            <a:endParaRPr lang="en-US" sz="1333" b="1" dirty="0"/>
          </a:p>
          <a:p>
            <a:pPr marL="652966" marR="33865" lvl="1" indent="-238115" defTabSz="761970">
              <a:spcBef>
                <a:spcPts val="333"/>
              </a:spcBef>
              <a:buFont typeface="Arial" pitchFamily="34" charset="0"/>
              <a:buChar char="•"/>
              <a:defRPr/>
            </a:pPr>
            <a:r>
              <a:rPr lang="en-US" sz="1333" b="1" dirty="0"/>
              <a:t>Mohit Verma – New Architecture support in GNOME Control Center</a:t>
            </a:r>
            <a:br>
              <a:rPr lang="en-US" sz="1333" b="1" dirty="0"/>
            </a:br>
            <a:r>
              <a:rPr lang="en-US" sz="1333" b="1" dirty="0">
                <a:hlinkClick r:id="rId8"/>
              </a:rPr>
              <a:t>https://openprinting.github.io/OpenPrinting-News-September-2023/</a:t>
            </a:r>
            <a:endParaRPr lang="en-US" sz="1333" b="1" dirty="0"/>
          </a:p>
          <a:p>
            <a:pPr marL="652966" marR="33865" lvl="1" indent="-238115" defTabSz="761970">
              <a:spcBef>
                <a:spcPts val="333"/>
              </a:spcBef>
              <a:buFont typeface="Arial" pitchFamily="34" charset="0"/>
              <a:buChar char="•"/>
              <a:defRPr/>
            </a:pPr>
            <a:r>
              <a:rPr lang="en-US" sz="1333" b="1" dirty="0"/>
              <a:t>Pratyush Ranjan – CI testing in </a:t>
            </a:r>
            <a:r>
              <a:rPr lang="en-US" sz="1333" b="1" dirty="0" err="1"/>
              <a:t>libcupsfilters</a:t>
            </a:r>
            <a:br>
              <a:rPr lang="en-US" sz="1333" b="1" dirty="0"/>
            </a:br>
            <a:r>
              <a:rPr lang="en-US" sz="1333" b="1" dirty="0">
                <a:hlinkClick r:id="rId9"/>
              </a:rPr>
              <a:t>https://github.com/pranjanpr/GSoC-23</a:t>
            </a:r>
            <a:endParaRPr lang="en-US" sz="1333" b="1" dirty="0"/>
          </a:p>
          <a:p>
            <a:pPr indent="-238115">
              <a:spcBef>
                <a:spcPts val="333"/>
              </a:spcBef>
              <a:buFont typeface="Arial" pitchFamily="34" charset="0"/>
              <a:buChar char="•"/>
              <a:defRPr/>
            </a:pPr>
            <a:r>
              <a:rPr lang="en-US" sz="1667" b="1" dirty="0"/>
              <a:t>OpenPrinting Google Summer of Code 2024 (</a:t>
            </a:r>
            <a:r>
              <a:rPr lang="en-US" sz="1667" b="1" dirty="0" err="1"/>
              <a:t>Aveek</a:t>
            </a:r>
            <a:r>
              <a:rPr lang="en-US" sz="1667" b="1" dirty="0"/>
              <a:t>/Till)</a:t>
            </a:r>
          </a:p>
          <a:p>
            <a:pPr lvl="1">
              <a:buFont typeface="Arial" pitchFamily="34" charset="0"/>
              <a:buChar char="•"/>
              <a:defRPr/>
            </a:pPr>
            <a:r>
              <a:rPr lang="en-US" sz="1333" b="1" dirty="0"/>
              <a:t>GSoC 2024 Timeline</a:t>
            </a:r>
            <a:br>
              <a:rPr lang="en-US" sz="1333" b="1" dirty="0"/>
            </a:br>
            <a:r>
              <a:rPr lang="en-US" sz="1333" b="1" dirty="0">
                <a:latin typeface="Verdana"/>
                <a:ea typeface="Verdana"/>
                <a:hlinkClick r:id="rId5"/>
              </a:rPr>
              <a:t>https://developers.google.com/open-source/gsoc/timeline</a:t>
            </a:r>
            <a:endParaRPr lang="en-US" sz="1333" b="1" dirty="0"/>
          </a:p>
          <a:p>
            <a:pPr lvl="1">
              <a:buFont typeface="Arial" pitchFamily="34" charset="0"/>
              <a:buChar char="•"/>
              <a:defRPr/>
            </a:pPr>
            <a:r>
              <a:rPr lang="en-US" sz="1333" b="1" dirty="0"/>
              <a:t>22 January to 6 February 2024 – GSoC 2024 Mentoring Organization Applications</a:t>
            </a:r>
          </a:p>
          <a:p>
            <a:pPr lvl="1">
              <a:buFont typeface="Arial" pitchFamily="34" charset="0"/>
              <a:buChar char="•"/>
              <a:defRPr/>
            </a:pPr>
            <a:r>
              <a:rPr lang="en-US" sz="1333" b="1" dirty="0"/>
              <a:t>21 February 2024 – GSoC 2024 List of Accepted Mentoring Organizations</a:t>
            </a:r>
          </a:p>
          <a:p>
            <a:pPr lvl="1">
              <a:buFont typeface="Arial" pitchFamily="34" charset="0"/>
              <a:buChar char="•"/>
              <a:defRPr/>
            </a:pPr>
            <a:r>
              <a:rPr lang="en-US" sz="1333" b="1" dirty="0"/>
              <a:t>18 March to 2 April 2024 – </a:t>
            </a:r>
            <a:r>
              <a:rPr lang="en-US" sz="1333" b="1" dirty="0" err="1"/>
              <a:t>GsoC</a:t>
            </a:r>
            <a:r>
              <a:rPr lang="en-US" sz="1333" b="1" dirty="0"/>
              <a:t> 2024 Contributor Applications</a:t>
            </a:r>
          </a:p>
          <a:p>
            <a:pPr lvl="1">
              <a:buFont typeface="Arial" pitchFamily="34" charset="0"/>
              <a:buChar char="•"/>
              <a:defRPr/>
            </a:pPr>
            <a:r>
              <a:rPr lang="en-US" sz="1333" b="1" dirty="0"/>
              <a:t>27 May 2024 – GSoC 2024 Coding Officially Begins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33</a:t>
            </a:fld>
            <a:endParaRPr/>
          </a:p>
        </p:txBody>
      </p:sp>
    </p:spTree>
    <p:extLst>
      <p:ext uri="{BB962C8B-B14F-4D97-AF65-F5344CB8AC3E}">
        <p14:creationId xmlns:p14="http://schemas.microsoft.com/office/powerpoint/2010/main" val="13518303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76055" y="1219781"/>
            <a:ext cx="8972793" cy="3755572"/>
          </a:xfrm>
        </p:spPr>
        <p:txBody>
          <a:bodyPr>
            <a:normAutofit/>
          </a:bodyPr>
          <a:lstStyle/>
          <a:p>
            <a:r>
              <a:rPr lang="en-US" dirty="0"/>
              <a:t>Anthony Suarez (Kyocera): </a:t>
            </a:r>
            <a:r>
              <a:rPr lang="en-US" dirty="0" err="1"/>
              <a:t>Mopria</a:t>
            </a:r>
            <a:r>
              <a:rPr lang="en-US" dirty="0"/>
              <a:t> Alliance liaison to PWG</a:t>
            </a:r>
          </a:p>
          <a:p>
            <a:endParaRPr lang="en-US" dirty="0"/>
          </a:p>
          <a:p>
            <a:r>
              <a:rPr lang="en-US" dirty="0"/>
              <a:t>Smith Kennedy (HP Inc.): PWG liaison to Mopria Alliance</a:t>
            </a:r>
          </a:p>
          <a:p>
            <a:endParaRPr lang="en-US" dirty="0"/>
          </a:p>
          <a:p>
            <a:r>
              <a:rPr lang="en-US" dirty="0"/>
              <a:t>PWG to present "Recent Significant Changes to IPP" at Mopria Member Meeting November 9 3-4pm local time (Japan) / 11pm PT / 2am ET.</a:t>
            </a:r>
          </a:p>
          <a:p>
            <a:endParaRPr lang="en-US" dirty="0"/>
          </a:p>
          <a:p>
            <a:r>
              <a:rPr lang="en-US" dirty="0"/>
              <a:t>No active collaboration efforts but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34</a:t>
            </a:fld>
            <a:endParaRPr/>
          </a:p>
        </p:txBody>
      </p:sp>
    </p:spTree>
    <p:extLst>
      <p:ext uri="{BB962C8B-B14F-4D97-AF65-F5344CB8AC3E}">
        <p14:creationId xmlns:p14="http://schemas.microsoft.com/office/powerpoint/2010/main" val="35074177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1270000" y="0"/>
            <a:ext cx="7620000" cy="952500"/>
          </a:xfrm>
          <a:prstGeom prst="rect">
            <a:avLst/>
          </a:prstGeom>
          <a:solidFill>
            <a:srgbClr val="5D70B7"/>
          </a:solidFill>
        </p:spPr>
        <p:txBody>
          <a:bodyPr lIns="29766" tIns="29766" rIns="29766" bIns="29766" anchor="ctr"/>
          <a:lstStyle/>
          <a:p>
            <a:endParaRPr sz="937"/>
          </a:p>
        </p:txBody>
      </p:sp>
      <p:pic>
        <p:nvPicPr>
          <p:cNvPr id="96" name="pwg-4dark-bkgrnd-transparency.png" descr="pwg-4dark-bkgrnd-transparency.png"/>
          <p:cNvPicPr>
            <a:picLocks noChangeAspect="1"/>
          </p:cNvPicPr>
          <p:nvPr/>
        </p:nvPicPr>
        <p:blipFill>
          <a:blip r:embed="rId2"/>
          <a:stretch>
            <a:fillRect/>
          </a:stretch>
        </p:blipFill>
        <p:spPr>
          <a:xfrm>
            <a:off x="8071445" y="104180"/>
            <a:ext cx="713005" cy="744141"/>
          </a:xfrm>
          <a:prstGeom prst="rect">
            <a:avLst/>
          </a:prstGeom>
        </p:spPr>
      </p:pic>
      <p:sp>
        <p:nvSpPr>
          <p:cNvPr id="97" name="Rectangle"/>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a:p>
        </p:txBody>
      </p:sp>
      <p:sp>
        <p:nvSpPr>
          <p:cNvPr id="98" name="Copyright © 2023 The Printer Working Group. All rights reserved. The IPP Everywhere and PWG logos are trademarks of the IEEE-ISTO."/>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a:t>Copyright © 2023 The Printer Working Group. All rights reserved. The IPP Everywhere and PWG logos are trademarks of the IEEE-ISTO.</a:t>
            </a:r>
          </a:p>
        </p:txBody>
      </p:sp>
      <p:sp>
        <p:nvSpPr>
          <p:cNvPr id="99" name="®"/>
          <p:cNvSpPr txBox="1"/>
          <p:nvPr/>
        </p:nvSpPr>
        <p:spPr>
          <a:xfrm>
            <a:off x="8636993"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a:t>®</a:t>
            </a:r>
          </a:p>
        </p:txBody>
      </p:sp>
      <p:sp>
        <p:nvSpPr>
          <p:cNvPr id="100" name="3MF Consortium"/>
          <p:cNvSpPr txBox="1">
            <a:spLocks noGrp="1"/>
          </p:cNvSpPr>
          <p:nvPr>
            <p:ph type="title"/>
          </p:nvPr>
        </p:nvSpPr>
        <p:spPr>
          <a:prstGeom prst="rect">
            <a:avLst/>
          </a:prstGeom>
        </p:spPr>
        <p:txBody>
          <a:bodyPr/>
          <a:lstStyle/>
          <a:p>
            <a:r>
              <a:t>3MF Consortium</a:t>
            </a:r>
          </a:p>
        </p:txBody>
      </p:sp>
      <p:sp>
        <p:nvSpPr>
          <p:cNvPr id="101" name="Duann Scott (Bits to Atoms) is the Executive Director of the 3MF Consortium…"/>
          <p:cNvSpPr txBox="1">
            <a:spLocks noGrp="1"/>
          </p:cNvSpPr>
          <p:nvPr>
            <p:ph type="body" idx="1"/>
          </p:nvPr>
        </p:nvSpPr>
        <p:spPr>
          <a:prstGeom prst="rect">
            <a:avLst/>
          </a:prstGeom>
        </p:spPr>
        <p:txBody>
          <a:bodyPr/>
          <a:lstStyle/>
          <a:p>
            <a:r>
              <a:rPr dirty="0" err="1"/>
              <a:t>Duann</a:t>
            </a:r>
            <a:r>
              <a:rPr dirty="0"/>
              <a:t> Scott (Bits to Atoms) is the Executive Director of the 3MF Consortium</a:t>
            </a:r>
          </a:p>
          <a:p>
            <a:r>
              <a:rPr dirty="0"/>
              <a:t>Mike Sweet (Lakeside Robotics) is the PWG liaison to the 3MF</a:t>
            </a:r>
          </a:p>
          <a:p>
            <a:r>
              <a:rPr dirty="0">
                <a:solidFill>
                  <a:srgbClr val="FF0000"/>
                </a:solidFill>
              </a:rPr>
              <a:t>No updates since the May 2023 Face-to-Face meeting</a:t>
            </a:r>
          </a:p>
        </p:txBody>
      </p:sp>
      <p:sp>
        <p:nvSpPr>
          <p:cNvPr id="102" name="Slide Number"/>
          <p:cNvSpPr txBox="1">
            <a:spLocks noGrp="1"/>
          </p:cNvSpPr>
          <p:nvPr>
            <p:ph type="sldNum" sz="quarter" idx="2"/>
          </p:nvPr>
        </p:nvSpPr>
        <p:spPr>
          <a:xfrm>
            <a:off x="12972134" y="7898736"/>
            <a:ext cx="166712" cy="17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761970" rtl="0" fontAlgn="auto" latinLnBrk="1"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defRPr>
            </a:defPPr>
            <a:lvl1pPr marL="0" marR="0" indent="0" algn="ctr" defTabSz="687889" rtl="0" fontAlgn="auto" latinLnBrk="0" hangingPunct="0">
              <a:lnSpc>
                <a:spcPct val="100000"/>
              </a:lnSpc>
              <a:spcBef>
                <a:spcPts val="0"/>
              </a:spcBef>
              <a:spcAft>
                <a:spcPts val="0"/>
              </a:spcAft>
              <a:buClrTx/>
              <a:buSzTx/>
              <a:buFontTx/>
              <a:buNone/>
              <a:tabLst/>
              <a:defRPr kumimoji="0" sz="1167"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48164" marR="48164" indent="285739" algn="l" defTabSz="1079457" rtl="0" fontAlgn="auto" latinLnBrk="0" hangingPunct="0">
              <a:lnSpc>
                <a:spcPct val="100000"/>
              </a:lnSpc>
              <a:spcBef>
                <a:spcPts val="0"/>
              </a:spcBef>
              <a:spcAft>
                <a:spcPts val="0"/>
              </a:spcAft>
              <a:buClrTx/>
              <a:buSzTx/>
              <a:buFontTx/>
              <a:buNone/>
              <a:tabLst/>
              <a:defRPr kumimoji="0" sz="1833"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8164" marR="48164" indent="571477" algn="l" defTabSz="1079457" rtl="0" fontAlgn="auto" latinLnBrk="0" hangingPunct="0">
              <a:lnSpc>
                <a:spcPct val="100000"/>
              </a:lnSpc>
              <a:spcBef>
                <a:spcPts val="0"/>
              </a:spcBef>
              <a:spcAft>
                <a:spcPts val="0"/>
              </a:spcAft>
              <a:buClrTx/>
              <a:buSzTx/>
              <a:buFontTx/>
              <a:buNone/>
              <a:tabLst/>
              <a:defRPr kumimoji="0" sz="1833"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8164" marR="48164" indent="857216" algn="l" defTabSz="1079457" rtl="0" fontAlgn="auto" latinLnBrk="0" hangingPunct="0">
              <a:lnSpc>
                <a:spcPct val="100000"/>
              </a:lnSpc>
              <a:spcBef>
                <a:spcPts val="0"/>
              </a:spcBef>
              <a:spcAft>
                <a:spcPts val="0"/>
              </a:spcAft>
              <a:buClrTx/>
              <a:buSzTx/>
              <a:buFontTx/>
              <a:buNone/>
              <a:tabLst/>
              <a:defRPr kumimoji="0" sz="1833"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8164" marR="48164" indent="1142954" algn="l" defTabSz="1079457" rtl="0" fontAlgn="auto" latinLnBrk="0" hangingPunct="0">
              <a:lnSpc>
                <a:spcPct val="100000"/>
              </a:lnSpc>
              <a:spcBef>
                <a:spcPts val="0"/>
              </a:spcBef>
              <a:spcAft>
                <a:spcPts val="0"/>
              </a:spcAft>
              <a:buClrTx/>
              <a:buSzTx/>
              <a:buFontTx/>
              <a:buNone/>
              <a:tabLst/>
              <a:defRPr kumimoji="0" sz="1833"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8164" marR="48164" indent="1428693" algn="l" defTabSz="1079457" rtl="0" fontAlgn="auto" latinLnBrk="0" hangingPunct="0">
              <a:lnSpc>
                <a:spcPct val="100000"/>
              </a:lnSpc>
              <a:spcBef>
                <a:spcPts val="0"/>
              </a:spcBef>
              <a:spcAft>
                <a:spcPts val="0"/>
              </a:spcAft>
              <a:buClrTx/>
              <a:buSzTx/>
              <a:buFontTx/>
              <a:buNone/>
              <a:tabLst/>
              <a:defRPr kumimoji="0" sz="1833"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8164" marR="48164" indent="1714431" algn="l" defTabSz="1079457" rtl="0" fontAlgn="auto" latinLnBrk="0" hangingPunct="0">
              <a:lnSpc>
                <a:spcPct val="100000"/>
              </a:lnSpc>
              <a:spcBef>
                <a:spcPts val="0"/>
              </a:spcBef>
              <a:spcAft>
                <a:spcPts val="0"/>
              </a:spcAft>
              <a:buClrTx/>
              <a:buSzTx/>
              <a:buFontTx/>
              <a:buNone/>
              <a:tabLst/>
              <a:defRPr kumimoji="0" sz="1833"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8164" marR="48164" indent="2000170" algn="l" defTabSz="1079457" rtl="0" fontAlgn="auto" latinLnBrk="0" hangingPunct="0">
              <a:lnSpc>
                <a:spcPct val="100000"/>
              </a:lnSpc>
              <a:spcBef>
                <a:spcPts val="0"/>
              </a:spcBef>
              <a:spcAft>
                <a:spcPts val="0"/>
              </a:spcAft>
              <a:buClrTx/>
              <a:buSzTx/>
              <a:buFontTx/>
              <a:buNone/>
              <a:tabLst/>
              <a:defRPr kumimoji="0" sz="1833"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8164" marR="48164" indent="2285909" algn="l" defTabSz="1079457" rtl="0" fontAlgn="auto" latinLnBrk="0" hangingPunct="0">
              <a:lnSpc>
                <a:spcPct val="100000"/>
              </a:lnSpc>
              <a:spcBef>
                <a:spcPts val="0"/>
              </a:spcBef>
              <a:spcAft>
                <a:spcPts val="0"/>
              </a:spcAft>
              <a:buClrTx/>
              <a:buSzTx/>
              <a:buFontTx/>
              <a:buNone/>
              <a:tabLst/>
              <a:defRPr kumimoji="0" sz="1833"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35</a:t>
            </a:fld>
            <a:endParaRPr/>
          </a:p>
        </p:txBody>
      </p:sp>
    </p:spTree>
    <p:extLst>
      <p:ext uri="{BB962C8B-B14F-4D97-AF65-F5344CB8AC3E}">
        <p14:creationId xmlns:p14="http://schemas.microsoft.com/office/powerpoint/2010/main" val="396548275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fontScale="92500" lnSpcReduction="10000"/>
          </a:bodyPr>
          <a:lstStyle/>
          <a:p>
            <a:r>
              <a:rPr lang="en-US" sz="1667" dirty="0"/>
              <a:t>American Concrete Institute Committee 564 - 3-D Printing with Cementitious Materials</a:t>
            </a:r>
          </a:p>
          <a:p>
            <a:pPr lvl="1"/>
            <a:r>
              <a:rPr lang="en-US" sz="1333" u="sng" dirty="0">
                <a:hlinkClick r:id="rId2"/>
              </a:rPr>
              <a:t>https://www.concrete.org/committees/directoryofcommittees/acommitteehome.aspx?committee_code=C0056400</a:t>
            </a:r>
            <a:r>
              <a:rPr lang="en-US" sz="1333" u="sng" dirty="0"/>
              <a:t> </a:t>
            </a:r>
          </a:p>
          <a:p>
            <a:pPr lvl="2" algn="just"/>
            <a:r>
              <a:rPr lang="en-US" sz="1250" dirty="0"/>
              <a:t>On Monday October 30</a:t>
            </a:r>
            <a:r>
              <a:rPr lang="en-US" sz="1250" baseline="30000" dirty="0"/>
              <a:t>th</a:t>
            </a:r>
            <a:r>
              <a:rPr lang="en-US" sz="1250" dirty="0"/>
              <a:t>, 2023, Paul Tykodi attended the ACI Committee 564 meeting at the ACI Fall Conference in Boston, MA. The purpose was to investigate whether it might be possible for the IEEE-ISTO Printer Working Group to make a presentation on its Safe G-Code best practice document to ACI 564 members via an ACI Training Webinar. </a:t>
            </a:r>
          </a:p>
          <a:p>
            <a:pPr lvl="2" algn="just"/>
            <a:r>
              <a:rPr lang="en-US" sz="1250" dirty="0"/>
              <a:t>Answer from ACI Committee 564 was that he should update the PWG presentation slides from fall 2019, to clearly focus on the use case that Safe G-Code supports, and the committee would then decide whether to accept the proposal or not. If the committee agrees a webinar seems useful, it will decide whether to sponsor the webinar itself or not.</a:t>
            </a:r>
          </a:p>
          <a:p>
            <a:endParaRPr lang="en-US" sz="1667" dirty="0"/>
          </a:p>
          <a:p>
            <a:r>
              <a:rPr lang="en-US" sz="1667" dirty="0"/>
              <a:t>America Makes &amp; ANSI Additive Manufacturing Standardization Collaborative (AMSC) - </a:t>
            </a:r>
          </a:p>
          <a:p>
            <a:pPr lvl="1"/>
            <a:r>
              <a:rPr lang="en-US" sz="1333" u="sng" dirty="0">
                <a:hlinkClick r:id="rId3"/>
              </a:rPr>
              <a:t>https://www.ansi.org/standards-coordination/collaboratives-activities/additive-manufacturing-collaborative</a:t>
            </a:r>
            <a:r>
              <a:rPr lang="en-US" sz="1333" u="sng" dirty="0"/>
              <a:t>.</a:t>
            </a:r>
            <a:r>
              <a:rPr lang="en-US" sz="1333" dirty="0"/>
              <a:t> </a:t>
            </a:r>
          </a:p>
          <a:p>
            <a:pPr lvl="2"/>
            <a:r>
              <a:rPr lang="en-US" sz="1167" dirty="0"/>
              <a:t>The IEEE-ISTO Printer Working Group participated in the AMSC version 3 update activities. ANSI announced publication of version 3 on July 17</a:t>
            </a:r>
            <a:r>
              <a:rPr lang="en-US" sz="1167" baseline="30000" dirty="0"/>
              <a:t>th</a:t>
            </a:r>
            <a:r>
              <a:rPr lang="en-US" sz="1167" dirty="0"/>
              <a:t>, 2023.</a:t>
            </a:r>
          </a:p>
          <a:p>
            <a:pPr lvl="1"/>
            <a:endParaRPr lang="en-US" sz="1167" dirty="0"/>
          </a:p>
          <a:p>
            <a:r>
              <a:rPr lang="da-DK" sz="1667" dirty="0"/>
              <a:t>ASTM </a:t>
            </a:r>
            <a:r>
              <a:rPr lang="en-US" sz="1667" dirty="0"/>
              <a:t>Committee F42 on Additive Manufacturing Technologies -</a:t>
            </a:r>
            <a:endParaRPr lang="en-US" dirty="0"/>
          </a:p>
          <a:p>
            <a:pPr lvl="1"/>
            <a:r>
              <a:rPr lang="en-US" sz="1333" dirty="0">
                <a:hlinkClick r:id="rId4"/>
              </a:rPr>
              <a:t>https://www.astm.org/COMMITTEE/F42.htm</a:t>
            </a:r>
            <a:endParaRPr lang="en-US" sz="1333" dirty="0"/>
          </a:p>
          <a:p>
            <a:pPr lvl="2"/>
            <a:endParaRPr lang="en-US" sz="1333" dirty="0"/>
          </a:p>
          <a:p>
            <a:pPr marL="795834" lvl="2" indent="0">
              <a:buNone/>
            </a:pPr>
            <a:endParaRPr lang="en-US" sz="1167" dirty="0"/>
          </a:p>
          <a:p>
            <a:endParaRPr lang="da-DK" sz="1167" dirty="0"/>
          </a:p>
          <a:p>
            <a:pPr lvl="1"/>
            <a:endParaRPr lang="da-DK" sz="1333"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280646777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The ASTM International Conference on Additive Manufacturing </a:t>
            </a:r>
            <a:r>
              <a:rPr lang="da-DK" sz="1500" dirty="0"/>
              <a:t>(</a:t>
            </a:r>
            <a:r>
              <a:rPr lang="da-DK" sz="1167" dirty="0"/>
              <a:t>ICAM 2023 – Oct 30-Nov 3, 2023 – Washington DC  </a:t>
            </a:r>
            <a:r>
              <a:rPr lang="en-US" sz="1167" dirty="0"/>
              <a:t>)</a:t>
            </a:r>
            <a:r>
              <a:rPr lang="da-DK" sz="1167" dirty="0"/>
              <a:t> -</a:t>
            </a:r>
          </a:p>
          <a:p>
            <a:pPr lvl="1"/>
            <a:r>
              <a:rPr lang="da-DK" sz="1333" dirty="0">
                <a:hlinkClick r:id="rId2"/>
              </a:rPr>
              <a:t>https://amcoe.org/event/icam2023/</a:t>
            </a:r>
            <a:r>
              <a:rPr lang="da-DK" sz="1333" dirty="0"/>
              <a:t> </a:t>
            </a:r>
          </a:p>
          <a:p>
            <a:pPr lvl="2" algn="just"/>
            <a:r>
              <a:rPr lang="da-DK" sz="1167" dirty="0"/>
              <a:t>Alan Sukert chairperson of the IEEE-ISTO PWG Imaging Device Security(IDS) Workgroup participated in the </a:t>
            </a:r>
            <a:r>
              <a:rPr lang="en-US" sz="1167" b="1" dirty="0"/>
              <a:t>Industry 4.0: Security Aspects of AM</a:t>
            </a:r>
            <a:r>
              <a:rPr lang="en-US" sz="1167" dirty="0"/>
              <a:t> track within the 2023 ICAM conference. The title of his presentation was </a:t>
            </a:r>
            <a:r>
              <a:rPr lang="en-US" sz="1167" i="1" dirty="0"/>
              <a:t>“Developing Cyber Security Certification for the Additive Manufacturing Process”.</a:t>
            </a:r>
          </a:p>
          <a:p>
            <a:pPr lvl="2" algn="just"/>
            <a:r>
              <a:rPr lang="en-US" sz="1167" dirty="0"/>
              <a:t>Alan’s presentation leveraged some new capabilities recently added to the Common Criteria standard, which can be used to develop Common Criteria certification for a whole digital thread workflow. The new capabilities can be used to validate some of the latest Additive Manufacturing Security efforts being undertaken by NIST.</a:t>
            </a:r>
            <a:endParaRPr lang="da-DK" sz="1167" dirty="0"/>
          </a:p>
          <a:p>
            <a:r>
              <a:rPr lang="da-DK" sz="1667" dirty="0"/>
              <a:t>VDMA OPC UA for Additive Manufacturing - 			     Joint Working Group 40 540</a:t>
            </a:r>
          </a:p>
          <a:p>
            <a:pPr lvl="1"/>
            <a:r>
              <a:rPr lang="da-DK" sz="1333" dirty="0">
                <a:hlinkClick r:id="rId3"/>
              </a:rPr>
              <a:t>https://www.vdma.org/events-trade-fairs/-/event/view/70649</a:t>
            </a:r>
            <a:endParaRPr lang="da-DK" sz="1333" dirty="0"/>
          </a:p>
          <a:p>
            <a:pPr lvl="2"/>
            <a:r>
              <a:rPr lang="en-US" sz="1333" dirty="0"/>
              <a:t>Paul Tykodi is representing the IEEE-ISTO Printer Working Group in the activities of the Joint Working Group. The JWG has a potential interest in referencing IPP 3D standard for secure remote job submission</a:t>
            </a:r>
            <a:endParaRPr lang="da-DK" sz="1333"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228713638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3D PDF at the PDF Association -</a:t>
            </a:r>
            <a:endParaRPr lang="en-US" dirty="0"/>
          </a:p>
          <a:p>
            <a:pPr lvl="1"/>
            <a:r>
              <a:rPr lang="en-US" sz="1333" dirty="0">
                <a:hlinkClick r:id="rId2"/>
              </a:rPr>
              <a:t>https://www.pdfa.org/3d-pdf-at-the-pdf-association/</a:t>
            </a:r>
            <a:r>
              <a:rPr lang="en-US" sz="1333" dirty="0"/>
              <a:t> </a:t>
            </a:r>
          </a:p>
          <a:p>
            <a:pPr lvl="2" algn="just"/>
            <a:r>
              <a:rPr lang="en-US" sz="1333" dirty="0"/>
              <a:t>Paul Tykodi is representing the IEEE-ISTO Printer Working Group in the activities of the PDF Association 3D PDF Technical Working Group (TWG) and as time permits the 3D PDF User Liaison Working Group (LWG) as well.</a:t>
            </a:r>
          </a:p>
          <a:p>
            <a:pPr marL="1367311" marR="33865" lvl="3" indent="-190492" algn="just" defTabSz="761970">
              <a:spcBef>
                <a:spcPts val="250"/>
              </a:spcBef>
              <a:defRPr/>
            </a:pPr>
            <a:r>
              <a:rPr lang="en-US" sz="1000" dirty="0">
                <a:latin typeface="Verdana"/>
                <a:ea typeface="Verdana"/>
              </a:rPr>
              <a:t>Participation in the work of the PDF Association allows the PWG to monitor the activities of ISO TC171 SC2 - </a:t>
            </a:r>
            <a:r>
              <a:rPr lang="en-US" sz="1000" i="1" dirty="0">
                <a:latin typeface="Verdana"/>
                <a:ea typeface="Verdana"/>
              </a:rPr>
              <a:t>Document file formats, EDMS systems and authenticity of information </a:t>
            </a:r>
            <a:r>
              <a:rPr lang="en-US" sz="1000" dirty="0">
                <a:latin typeface="Verdana"/>
                <a:ea typeface="Verdana"/>
                <a:hlinkClick r:id="rId3"/>
              </a:rPr>
              <a:t>https://www.iso.org/committee/53674.html</a:t>
            </a:r>
            <a:r>
              <a:rPr lang="en-US" sz="1000" dirty="0">
                <a:latin typeface="Verdana"/>
                <a:ea typeface="Verdana"/>
              </a:rPr>
              <a:t>, which is the committee responsible for PDF file format standardization </a:t>
            </a:r>
          </a:p>
          <a:p>
            <a:pPr lvl="2" algn="just"/>
            <a:r>
              <a:rPr lang="en-US" sz="1333" dirty="0"/>
              <a:t>Current PDF Standards Supporting 3D Content</a:t>
            </a:r>
          </a:p>
          <a:p>
            <a:pPr lvl="3" algn="just"/>
            <a:r>
              <a:rPr lang="en-US" sz="1000" dirty="0"/>
              <a:t>ISO 32000-2:2020 PDF 2.0 </a:t>
            </a:r>
            <a:r>
              <a:rPr lang="en-US" sz="1000" dirty="0">
                <a:hlinkClick r:id="rId4"/>
              </a:rPr>
              <a:t>https://pdfa.org/resource/iso-32000-pdf/#pdf-2</a:t>
            </a:r>
            <a:endParaRPr lang="en-US" sz="1000" dirty="0"/>
          </a:p>
          <a:p>
            <a:pPr lvl="3" algn="just"/>
            <a:r>
              <a:rPr lang="en-US" sz="1000" dirty="0"/>
              <a:t>ISO 21757 (</a:t>
            </a:r>
            <a:r>
              <a:rPr lang="en-US" sz="1000" dirty="0" err="1"/>
              <a:t>ECMAscript</a:t>
            </a:r>
            <a:r>
              <a:rPr lang="en-US" sz="1000" dirty="0"/>
              <a:t> for PDF) </a:t>
            </a:r>
            <a:r>
              <a:rPr lang="en-US" sz="1000" dirty="0">
                <a:hlinkClick r:id="rId5"/>
              </a:rPr>
              <a:t>https://pdfa.org/resource/iso-21757-ecmascript/</a:t>
            </a:r>
            <a:endParaRPr lang="en-US" sz="1000" dirty="0"/>
          </a:p>
          <a:p>
            <a:pPr lvl="3" algn="just"/>
            <a:r>
              <a:rPr lang="en-US" sz="1000" dirty="0"/>
              <a:t>ISO 14739-1:2014 PRC </a:t>
            </a:r>
            <a:r>
              <a:rPr lang="en-US" sz="1000" dirty="0">
                <a:hlinkClick r:id="rId6"/>
              </a:rPr>
              <a:t>https://pdfa.org/resource/3d-formats/#prc-1</a:t>
            </a:r>
            <a:endParaRPr lang="en-US" sz="1000" dirty="0"/>
          </a:p>
          <a:p>
            <a:pPr lvl="3" algn="just"/>
            <a:r>
              <a:rPr lang="en-US" sz="1000" dirty="0"/>
              <a:t>ISO/TS 24064:2023 STEP (AP242) </a:t>
            </a:r>
            <a:r>
              <a:rPr lang="en-US" sz="1000" dirty="0">
                <a:hlinkClick r:id="rId7"/>
              </a:rPr>
              <a:t>https://www.iso.org/standard/77686.html</a:t>
            </a:r>
            <a:endParaRPr lang="en-US" sz="1000" dirty="0"/>
          </a:p>
          <a:p>
            <a:pPr lvl="2" algn="just"/>
            <a:r>
              <a:rPr lang="en-US" sz="1333" dirty="0"/>
              <a:t>In Process PDF Standards Supporting 3D Content</a:t>
            </a:r>
          </a:p>
          <a:p>
            <a:pPr lvl="3"/>
            <a:r>
              <a:rPr lang="en-US" sz="1000" dirty="0"/>
              <a:t>ISO/CD TS 32007 Document management — Portable Document Format — </a:t>
            </a:r>
            <a:r>
              <a:rPr lang="en-US" sz="1000" dirty="0" err="1"/>
              <a:t>RichMedia</a:t>
            </a:r>
            <a:r>
              <a:rPr lang="en-US" sz="1000" dirty="0"/>
              <a:t> annotations conforming to </a:t>
            </a:r>
            <a:r>
              <a:rPr lang="en-US" sz="1000" dirty="0" err="1"/>
              <a:t>glTF</a:t>
            </a:r>
            <a:r>
              <a:rPr lang="en-US" sz="1000" dirty="0"/>
              <a:t> assets </a:t>
            </a:r>
            <a:r>
              <a:rPr lang="en-US" sz="1000" dirty="0">
                <a:hlinkClick r:id="rId8"/>
              </a:rPr>
              <a:t>https://www.iso.org/standard/45880.html</a:t>
            </a:r>
            <a:endParaRPr lang="en-US" sz="1000" dirty="0"/>
          </a:p>
          <a:p>
            <a:pPr lvl="3"/>
            <a:endParaRPr lang="en-US" sz="1000" dirty="0"/>
          </a:p>
          <a:p>
            <a:pPr marL="1176819" lvl="3" indent="0" algn="just">
              <a:buNone/>
            </a:pPr>
            <a:endParaRPr lang="en-US" sz="1333" dirty="0">
              <a:latin typeface="Verdana"/>
              <a:ea typeface="Verdana"/>
            </a:endParaRPr>
          </a:p>
          <a:p>
            <a:pPr marL="1176819" lvl="3" indent="0" algn="just">
              <a:buNone/>
            </a:pPr>
            <a:endParaRPr lang="en-US" sz="1333" dirty="0">
              <a:latin typeface="Verdana"/>
              <a:ea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38</a:t>
            </a:fld>
            <a:endParaRPr/>
          </a:p>
        </p:txBody>
      </p:sp>
    </p:spTree>
    <p:extLst>
      <p:ext uri="{BB962C8B-B14F-4D97-AF65-F5344CB8AC3E}">
        <p14:creationId xmlns:p14="http://schemas.microsoft.com/office/powerpoint/2010/main" val="287984429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4572000" y="2730500"/>
            <a:ext cx="869157" cy="869157"/>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39</a:t>
            </a:fld>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33865" indent="0">
              <a:buNone/>
            </a:pPr>
            <a:endParaRPr lang="en-US" dirty="0">
              <a:solidFill>
                <a:schemeClr val="tx1"/>
              </a:solidFill>
            </a:endParaRPr>
          </a:p>
          <a:p>
            <a:pPr marL="33865" indent="0">
              <a:buNone/>
            </a:pPr>
            <a:r>
              <a:rPr lang="en-US" dirty="0">
                <a:solidFill>
                  <a:schemeClr val="tx1"/>
                </a:solidFill>
              </a:rPr>
              <a:t>February 7-8, 2024: Virtual</a:t>
            </a:r>
          </a:p>
          <a:p>
            <a:pPr marL="33865" indent="0">
              <a:buNone/>
            </a:pPr>
            <a:endParaRPr lang="en-US" dirty="0">
              <a:solidFill>
                <a:schemeClr val="tx1"/>
              </a:solidFill>
            </a:endParaRPr>
          </a:p>
          <a:p>
            <a:pPr marL="367227"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40</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dirty="0"/>
          </a:p>
        </p:txBody>
      </p:sp>
      <p:sp>
        <p:nvSpPr>
          <p:cNvPr id="82" name="Shape 82"/>
          <p:cNvSpPr>
            <a:spLocks noGrp="1"/>
          </p:cNvSpPr>
          <p:nvPr>
            <p:ph type="title"/>
          </p:nvPr>
        </p:nvSpPr>
        <p:spPr>
          <a:prstGeom prst="rect">
            <a:avLst/>
          </a:prstGeom>
        </p:spPr>
        <p:txBody>
          <a:bodyPr/>
          <a:lstStyle/>
          <a:p>
            <a:endParaRPr dirty="0"/>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778288" y="5820833"/>
            <a:ext cx="535046" cy="21166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41</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33865"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33865"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33865"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33865"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33865"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33865" indent="0">
              <a:buNone/>
            </a:pPr>
            <a:endParaRPr lang="en-US" dirty="0"/>
          </a:p>
          <a:p>
            <a:pPr marL="33865"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wg-presentation-template-16x9-2023.potx" id="{55313FED-4DF2-7644-8CDA-C3F5DFA7CAB3}" vid="{91A9EE25-D72B-CD41-BA75-7EF898C4CB4B}"/>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10585</TotalTime>
  <Words>3359</Words>
  <Application>Microsoft Macintosh PowerPoint</Application>
  <PresentationFormat>Custom</PresentationFormat>
  <Paragraphs>392</Paragraphs>
  <Slides>41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Lucida Grande</vt:lpstr>
      <vt:lpstr>Verdana</vt:lpstr>
      <vt:lpstr>Wingdings</vt:lpstr>
      <vt:lpstr>White</vt:lpstr>
      <vt:lpstr> PWG November 2023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Steering Committee Updates</vt:lpstr>
      <vt:lpstr>Officers (2021-2023 Term)</vt:lpstr>
      <vt:lpstr>2023 Membership</vt:lpstr>
      <vt:lpstr>Thank You For Participating!</vt:lpstr>
      <vt:lpstr>Future Meeting Schedule</vt:lpstr>
      <vt:lpstr>IPP Everywhere™ Certified Printers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Officers</vt:lpstr>
      <vt:lpstr>IPP WG: Status</vt:lpstr>
      <vt:lpstr>IPP WG: More Information</vt:lpstr>
      <vt:lpstr>3MF Consortium</vt:lpstr>
      <vt:lpstr>Liaison Status – November 2023</vt:lpstr>
      <vt:lpstr>Linux Foundation OpenPrinting (1 of 2)</vt:lpstr>
      <vt:lpstr>Linux Foundation OpenPrinting (2 of 2)</vt:lpstr>
      <vt:lpstr>Mopria Alliance</vt:lpstr>
      <vt:lpstr>3MF Consortium</vt:lpstr>
      <vt:lpstr>3D / Additive Manufacturing Liaisons</vt:lpstr>
      <vt:lpstr>3D / Additive Manufacturing Liaisons</vt:lpstr>
      <vt:lpstr>3D / Additive Manufacturing Liaisons</vt:lpstr>
      <vt:lpstr>Other Questions / Comments</vt:lpstr>
      <vt:lpstr>Next PWG Face-to-Face Meeting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Jeremy L Leber</dc:creator>
  <cp:keywords/>
  <dc:description/>
  <cp:lastModifiedBy>Jeremy L Leber</cp:lastModifiedBy>
  <cp:revision>13</cp:revision>
  <cp:lastPrinted>2019-03-25T21:04:32Z</cp:lastPrinted>
  <dcterms:created xsi:type="dcterms:W3CDTF">2023-11-06T15:31:39Z</dcterms:created>
  <dcterms:modified xsi:type="dcterms:W3CDTF">2023-11-15T02:22:50Z</dcterms:modified>
  <cp:category/>
</cp:coreProperties>
</file>