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sldIdLst>
    <p:sldId id="417" r:id="rId2"/>
    <p:sldId id="257" r:id="rId3"/>
    <p:sldId id="258" r:id="rId4"/>
    <p:sldId id="374" r:id="rId5"/>
    <p:sldId id="449" r:id="rId6"/>
    <p:sldId id="259" r:id="rId7"/>
    <p:sldId id="260" r:id="rId8"/>
    <p:sldId id="448" r:id="rId9"/>
    <p:sldId id="262" r:id="rId10"/>
    <p:sldId id="424" r:id="rId11"/>
    <p:sldId id="419" r:id="rId12"/>
    <p:sldId id="429" r:id="rId13"/>
    <p:sldId id="404" r:id="rId14"/>
    <p:sldId id="266" r:id="rId15"/>
    <p:sldId id="403" r:id="rId16"/>
    <p:sldId id="290" r:id="rId17"/>
    <p:sldId id="264" r:id="rId18"/>
    <p:sldId id="332" r:id="rId19"/>
    <p:sldId id="407" r:id="rId20"/>
    <p:sldId id="267" r:id="rId21"/>
    <p:sldId id="268" r:id="rId22"/>
    <p:sldId id="269" r:id="rId23"/>
    <p:sldId id="410" r:id="rId24"/>
    <p:sldId id="388" r:id="rId25"/>
    <p:sldId id="389" r:id="rId26"/>
    <p:sldId id="390" r:id="rId27"/>
    <p:sldId id="386" r:id="rId28"/>
    <p:sldId id="378" r:id="rId29"/>
    <p:sldId id="450" r:id="rId30"/>
    <p:sldId id="261" r:id="rId31"/>
    <p:sldId id="451" r:id="rId32"/>
    <p:sldId id="263" r:id="rId33"/>
    <p:sldId id="452" r:id="rId34"/>
    <p:sldId id="287" r:id="rId35"/>
    <p:sldId id="382" r:id="rId36"/>
    <p:sldId id="387" r:id="rId37"/>
    <p:sldId id="434" r:id="rId38"/>
    <p:sldId id="289" r:id="rId39"/>
    <p:sldId id="441" r:id="rId40"/>
    <p:sldId id="447" r:id="rId41"/>
    <p:sldId id="408" r:id="rId42"/>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1pPr>
    <a:lvl2pPr marL="40640" marR="40640" indent="3429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40640" marR="40640" indent="6858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40640" marR="40640" indent="10287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40640" marR="40640" indent="13716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40640" marR="40640" indent="17145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40640" marR="40640" indent="20574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40640" marR="40640" indent="24003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40640" marR="40640" indent="27432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D000"/>
    <a:srgbClr val="00FF6C"/>
    <a:srgbClr val="5D6FB7"/>
    <a:srgbClr val="F9F187"/>
    <a:srgbClr val="F9E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57F756-D08D-9A4A-B076-A80DE1FF3577}" v="15" dt="2021-11-02T12:13:47.208"/>
  </p1510:revLst>
</p1510:revInfo>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25"/>
    <p:restoredTop sz="95964"/>
  </p:normalViewPr>
  <p:slideViewPr>
    <p:cSldViewPr snapToGrid="0" snapToObjects="1">
      <p:cViewPr varScale="1">
        <p:scale>
          <a:sx n="107" d="100"/>
          <a:sy n="107" d="100"/>
        </p:scale>
        <p:origin x="1600" y="160"/>
      </p:cViewPr>
      <p:guideLst>
        <p:guide orient="horz" pos="2160"/>
        <p:guide pos="2880"/>
      </p:guideLst>
    </p:cSldViewPr>
  </p:slideViewPr>
  <p:outlineViewPr>
    <p:cViewPr>
      <p:scale>
        <a:sx n="33" d="100"/>
        <a:sy n="33" d="100"/>
      </p:scale>
      <p:origin x="0" y="-4112"/>
    </p:cViewPr>
  </p:outlineViewPr>
  <p:notesTextViewPr>
    <p:cViewPr>
      <p:scale>
        <a:sx n="1" d="1"/>
        <a:sy n="1" d="1"/>
      </p:scale>
      <p:origin x="0" y="0"/>
    </p:cViewPr>
  </p:notesTextViewPr>
  <p:sorterViewPr>
    <p:cViewPr>
      <p:scale>
        <a:sx n="93" d="100"/>
        <a:sy n="9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nedy, Smith (Wireless &amp; IPP Standards)" userId="0eeb2244-425b-4283-bee1-e4f5d8874cb0" providerId="ADAL" clId="{7257F756-D08D-9A4A-B076-A80DE1FF3577}"/>
    <pc:docChg chg="undo custSel addSld delSld modSld">
      <pc:chgData name="Kennedy, Smith (Wireless &amp; IPP Standards)" userId="0eeb2244-425b-4283-bee1-e4f5d8874cb0" providerId="ADAL" clId="{7257F756-D08D-9A4A-B076-A80DE1FF3577}" dt="2021-11-02T12:13:47.192" v="106"/>
      <pc:docMkLst>
        <pc:docMk/>
      </pc:docMkLst>
      <pc:sldChg chg="addSp delSp modSp add del mod">
        <pc:chgData name="Kennedy, Smith (Wireless &amp; IPP Standards)" userId="0eeb2244-425b-4283-bee1-e4f5d8874cb0" providerId="ADAL" clId="{7257F756-D08D-9A4A-B076-A80DE1FF3577}" dt="2021-11-01T01:15:01.059" v="66" actId="478"/>
        <pc:sldMkLst>
          <pc:docMk/>
          <pc:sldMk cId="0" sldId="261"/>
        </pc:sldMkLst>
        <pc:spChg chg="add del mod">
          <ac:chgData name="Kennedy, Smith (Wireless &amp; IPP Standards)" userId="0eeb2244-425b-4283-bee1-e4f5d8874cb0" providerId="ADAL" clId="{7257F756-D08D-9A4A-B076-A80DE1FF3577}" dt="2021-11-01T01:14:52.067" v="64" actId="478"/>
          <ac:spMkLst>
            <pc:docMk/>
            <pc:sldMk cId="0" sldId="261"/>
            <ac:spMk id="3" creationId="{1B1E73E6-1BE0-574F-96D0-0C2DB8559B0A}"/>
          </ac:spMkLst>
        </pc:spChg>
        <pc:spChg chg="add del">
          <ac:chgData name="Kennedy, Smith (Wireless &amp; IPP Standards)" userId="0eeb2244-425b-4283-bee1-e4f5d8874cb0" providerId="ADAL" clId="{7257F756-D08D-9A4A-B076-A80DE1FF3577}" dt="2021-11-01T01:14:56.120" v="65" actId="478"/>
          <ac:spMkLst>
            <pc:docMk/>
            <pc:sldMk cId="0" sldId="261"/>
            <ac:spMk id="115" creationId="{00000000-0000-0000-0000-000000000000}"/>
          </ac:spMkLst>
        </pc:spChg>
        <pc:spChg chg="del">
          <ac:chgData name="Kennedy, Smith (Wireless &amp; IPP Standards)" userId="0eeb2244-425b-4283-bee1-e4f5d8874cb0" providerId="ADAL" clId="{7257F756-D08D-9A4A-B076-A80DE1FF3577}" dt="2021-11-01T01:15:01.059" v="66" actId="478"/>
          <ac:spMkLst>
            <pc:docMk/>
            <pc:sldMk cId="0" sldId="261"/>
            <ac:spMk id="117" creationId="{00000000-0000-0000-0000-000000000000}"/>
          </ac:spMkLst>
        </pc:spChg>
        <pc:spChg chg="del">
          <ac:chgData name="Kennedy, Smith (Wireless &amp; IPP Standards)" userId="0eeb2244-425b-4283-bee1-e4f5d8874cb0" providerId="ADAL" clId="{7257F756-D08D-9A4A-B076-A80DE1FF3577}" dt="2021-11-01T01:15:01.059" v="66" actId="478"/>
          <ac:spMkLst>
            <pc:docMk/>
            <pc:sldMk cId="0" sldId="261"/>
            <ac:spMk id="118" creationId="{00000000-0000-0000-0000-000000000000}"/>
          </ac:spMkLst>
        </pc:spChg>
        <pc:spChg chg="add del">
          <ac:chgData name="Kennedy, Smith (Wireless &amp; IPP Standards)" userId="0eeb2244-425b-4283-bee1-e4f5d8874cb0" providerId="ADAL" clId="{7257F756-D08D-9A4A-B076-A80DE1FF3577}" dt="2021-11-01T01:14:56.120" v="65" actId="478"/>
          <ac:spMkLst>
            <pc:docMk/>
            <pc:sldMk cId="0" sldId="261"/>
            <ac:spMk id="119" creationId="{00000000-0000-0000-0000-000000000000}"/>
          </ac:spMkLst>
        </pc:spChg>
        <pc:spChg chg="mod">
          <ac:chgData name="Kennedy, Smith (Wireless &amp; IPP Standards)" userId="0eeb2244-425b-4283-bee1-e4f5d8874cb0" providerId="ADAL" clId="{7257F756-D08D-9A4A-B076-A80DE1FF3577}" dt="2021-11-01T01:14:25.644" v="56"/>
          <ac:spMkLst>
            <pc:docMk/>
            <pc:sldMk cId="0" sldId="261"/>
            <ac:spMk id="120" creationId="{00000000-0000-0000-0000-000000000000}"/>
          </ac:spMkLst>
        </pc:spChg>
        <pc:spChg chg="add del">
          <ac:chgData name="Kennedy, Smith (Wireless &amp; IPP Standards)" userId="0eeb2244-425b-4283-bee1-e4f5d8874cb0" providerId="ADAL" clId="{7257F756-D08D-9A4A-B076-A80DE1FF3577}" dt="2021-11-01T01:14:52.067" v="64" actId="478"/>
          <ac:spMkLst>
            <pc:docMk/>
            <pc:sldMk cId="0" sldId="261"/>
            <ac:spMk id="121" creationId="{00000000-0000-0000-0000-000000000000}"/>
          </ac:spMkLst>
        </pc:spChg>
        <pc:picChg chg="add del">
          <ac:chgData name="Kennedy, Smith (Wireless &amp; IPP Standards)" userId="0eeb2244-425b-4283-bee1-e4f5d8874cb0" providerId="ADAL" clId="{7257F756-D08D-9A4A-B076-A80DE1FF3577}" dt="2021-11-01T01:14:56.120" v="65" actId="478"/>
          <ac:picMkLst>
            <pc:docMk/>
            <pc:sldMk cId="0" sldId="261"/>
            <ac:picMk id="116" creationId="{00000000-0000-0000-0000-000000000000}"/>
          </ac:picMkLst>
        </pc:picChg>
      </pc:sldChg>
      <pc:sldChg chg="delSp modSp add del mod">
        <pc:chgData name="Kennedy, Smith (Wireless &amp; IPP Standards)" userId="0eeb2244-425b-4283-bee1-e4f5d8874cb0" providerId="ADAL" clId="{7257F756-D08D-9A4A-B076-A80DE1FF3577}" dt="2021-11-01T01:15:24.163" v="70" actId="478"/>
        <pc:sldMkLst>
          <pc:docMk/>
          <pc:sldMk cId="0" sldId="263"/>
        </pc:sldMkLst>
        <pc:spChg chg="del">
          <ac:chgData name="Kennedy, Smith (Wireless &amp; IPP Standards)" userId="0eeb2244-425b-4283-bee1-e4f5d8874cb0" providerId="ADAL" clId="{7257F756-D08D-9A4A-B076-A80DE1FF3577}" dt="2021-11-01T01:15:24.163" v="70" actId="478"/>
          <ac:spMkLst>
            <pc:docMk/>
            <pc:sldMk cId="0" sldId="263"/>
            <ac:spMk id="133" creationId="{00000000-0000-0000-0000-000000000000}"/>
          </ac:spMkLst>
        </pc:spChg>
        <pc:spChg chg="del">
          <ac:chgData name="Kennedy, Smith (Wireless &amp; IPP Standards)" userId="0eeb2244-425b-4283-bee1-e4f5d8874cb0" providerId="ADAL" clId="{7257F756-D08D-9A4A-B076-A80DE1FF3577}" dt="2021-11-01T01:15:18.395" v="69" actId="478"/>
          <ac:spMkLst>
            <pc:docMk/>
            <pc:sldMk cId="0" sldId="263"/>
            <ac:spMk id="135" creationId="{00000000-0000-0000-0000-000000000000}"/>
          </ac:spMkLst>
        </pc:spChg>
        <pc:spChg chg="del">
          <ac:chgData name="Kennedy, Smith (Wireless &amp; IPP Standards)" userId="0eeb2244-425b-4283-bee1-e4f5d8874cb0" providerId="ADAL" clId="{7257F756-D08D-9A4A-B076-A80DE1FF3577}" dt="2021-11-01T01:15:18.395" v="69" actId="478"/>
          <ac:spMkLst>
            <pc:docMk/>
            <pc:sldMk cId="0" sldId="263"/>
            <ac:spMk id="136" creationId="{00000000-0000-0000-0000-000000000000}"/>
          </ac:spMkLst>
        </pc:spChg>
        <pc:spChg chg="del">
          <ac:chgData name="Kennedy, Smith (Wireless &amp; IPP Standards)" userId="0eeb2244-425b-4283-bee1-e4f5d8874cb0" providerId="ADAL" clId="{7257F756-D08D-9A4A-B076-A80DE1FF3577}" dt="2021-11-01T01:15:24.163" v="70" actId="478"/>
          <ac:spMkLst>
            <pc:docMk/>
            <pc:sldMk cId="0" sldId="263"/>
            <ac:spMk id="137" creationId="{00000000-0000-0000-0000-000000000000}"/>
          </ac:spMkLst>
        </pc:spChg>
        <pc:spChg chg="mod">
          <ac:chgData name="Kennedy, Smith (Wireless &amp; IPP Standards)" userId="0eeb2244-425b-4283-bee1-e4f5d8874cb0" providerId="ADAL" clId="{7257F756-D08D-9A4A-B076-A80DE1FF3577}" dt="2021-11-01T01:14:26.159" v="57" actId="27636"/>
          <ac:spMkLst>
            <pc:docMk/>
            <pc:sldMk cId="0" sldId="263"/>
            <ac:spMk id="139" creationId="{00000000-0000-0000-0000-000000000000}"/>
          </ac:spMkLst>
        </pc:spChg>
        <pc:spChg chg="mod">
          <ac:chgData name="Kennedy, Smith (Wireless &amp; IPP Standards)" userId="0eeb2244-425b-4283-bee1-e4f5d8874cb0" providerId="ADAL" clId="{7257F756-D08D-9A4A-B076-A80DE1FF3577}" dt="2021-11-01T01:14:25.644" v="56"/>
          <ac:spMkLst>
            <pc:docMk/>
            <pc:sldMk cId="0" sldId="263"/>
            <ac:spMk id="140" creationId="{00000000-0000-0000-0000-000000000000}"/>
          </ac:spMkLst>
        </pc:spChg>
        <pc:picChg chg="del">
          <ac:chgData name="Kennedy, Smith (Wireless &amp; IPP Standards)" userId="0eeb2244-425b-4283-bee1-e4f5d8874cb0" providerId="ADAL" clId="{7257F756-D08D-9A4A-B076-A80DE1FF3577}" dt="2021-11-01T01:15:24.163" v="70" actId="478"/>
          <ac:picMkLst>
            <pc:docMk/>
            <pc:sldMk cId="0" sldId="263"/>
            <ac:picMk id="134" creationId="{00000000-0000-0000-0000-000000000000}"/>
          </ac:picMkLst>
        </pc:picChg>
      </pc:sldChg>
      <pc:sldChg chg="addSp delSp modSp mod">
        <pc:chgData name="Kennedy, Smith (Wireless &amp; IPP Standards)" userId="0eeb2244-425b-4283-bee1-e4f5d8874cb0" providerId="ADAL" clId="{7257F756-D08D-9A4A-B076-A80DE1FF3577}" dt="2021-11-01T01:22:34.572" v="75" actId="14826"/>
        <pc:sldMkLst>
          <pc:docMk/>
          <pc:sldMk cId="0" sldId="269"/>
        </pc:sldMkLst>
        <pc:spChg chg="add mod">
          <ac:chgData name="Kennedy, Smith (Wireless &amp; IPP Standards)" userId="0eeb2244-425b-4283-bee1-e4f5d8874cb0" providerId="ADAL" clId="{7257F756-D08D-9A4A-B076-A80DE1FF3577}" dt="2021-10-29T19:59:41.734" v="48" actId="207"/>
          <ac:spMkLst>
            <pc:docMk/>
            <pc:sldMk cId="0" sldId="269"/>
            <ac:spMk id="10" creationId="{A2BD850D-0A1F-B74C-AD92-32AB9B948458}"/>
          </ac:spMkLst>
        </pc:spChg>
        <pc:spChg chg="del">
          <ac:chgData name="Kennedy, Smith (Wireless &amp; IPP Standards)" userId="0eeb2244-425b-4283-bee1-e4f5d8874cb0" providerId="ADAL" clId="{7257F756-D08D-9A4A-B076-A80DE1FF3577}" dt="2021-10-29T19:55:05.192" v="34" actId="478"/>
          <ac:spMkLst>
            <pc:docMk/>
            <pc:sldMk cId="0" sldId="269"/>
            <ac:spMk id="195" creationId="{00000000-0000-0000-0000-000000000000}"/>
          </ac:spMkLst>
        </pc:spChg>
        <pc:spChg chg="mod">
          <ac:chgData name="Kennedy, Smith (Wireless &amp; IPP Standards)" userId="0eeb2244-425b-4283-bee1-e4f5d8874cb0" providerId="ADAL" clId="{7257F756-D08D-9A4A-B076-A80DE1FF3577}" dt="2021-10-29T19:55:15.020" v="35" actId="1076"/>
          <ac:spMkLst>
            <pc:docMk/>
            <pc:sldMk cId="0" sldId="269"/>
            <ac:spMk id="196" creationId="{00000000-0000-0000-0000-000000000000}"/>
          </ac:spMkLst>
        </pc:spChg>
        <pc:picChg chg="mod">
          <ac:chgData name="Kennedy, Smith (Wireless &amp; IPP Standards)" userId="0eeb2244-425b-4283-bee1-e4f5d8874cb0" providerId="ADAL" clId="{7257F756-D08D-9A4A-B076-A80DE1FF3577}" dt="2021-11-01T01:22:34.572" v="75" actId="14826"/>
          <ac:picMkLst>
            <pc:docMk/>
            <pc:sldMk cId="0" sldId="269"/>
            <ac:picMk id="3" creationId="{629672C2-7973-6F4E-9EEB-AFFC631BDC04}"/>
          </ac:picMkLst>
        </pc:picChg>
      </pc:sldChg>
      <pc:sldChg chg="modSp mod">
        <pc:chgData name="Kennedy, Smith (Wireless &amp; IPP Standards)" userId="0eeb2244-425b-4283-bee1-e4f5d8874cb0" providerId="ADAL" clId="{7257F756-D08D-9A4A-B076-A80DE1FF3577}" dt="2021-10-29T19:39:10.339" v="30" actId="20577"/>
        <pc:sldMkLst>
          <pc:docMk/>
          <pc:sldMk cId="938862281" sldId="332"/>
        </pc:sldMkLst>
        <pc:spChg chg="mod">
          <ac:chgData name="Kennedy, Smith (Wireless &amp; IPP Standards)" userId="0eeb2244-425b-4283-bee1-e4f5d8874cb0" providerId="ADAL" clId="{7257F756-D08D-9A4A-B076-A80DE1FF3577}" dt="2021-10-29T19:39:10.339" v="30" actId="20577"/>
          <ac:spMkLst>
            <pc:docMk/>
            <pc:sldMk cId="938862281" sldId="332"/>
            <ac:spMk id="3" creationId="{00000000-0000-0000-0000-000000000000}"/>
          </ac:spMkLst>
        </pc:spChg>
      </pc:sldChg>
      <pc:sldChg chg="add del">
        <pc:chgData name="Kennedy, Smith (Wireless &amp; IPP Standards)" userId="0eeb2244-425b-4283-bee1-e4f5d8874cb0" providerId="ADAL" clId="{7257F756-D08D-9A4A-B076-A80DE1FF3577}" dt="2021-10-29T20:07:14.383" v="54"/>
        <pc:sldMkLst>
          <pc:docMk/>
          <pc:sldMk cId="174105066" sldId="382"/>
        </pc:sldMkLst>
      </pc:sldChg>
      <pc:sldChg chg="add del">
        <pc:chgData name="Kennedy, Smith (Wireless &amp; IPP Standards)" userId="0eeb2244-425b-4283-bee1-e4f5d8874cb0" providerId="ADAL" clId="{7257F756-D08D-9A4A-B076-A80DE1FF3577}" dt="2021-11-02T12:13:47.192" v="106"/>
        <pc:sldMkLst>
          <pc:docMk/>
          <pc:sldMk cId="2412843006" sldId="386"/>
        </pc:sldMkLst>
      </pc:sldChg>
      <pc:sldChg chg="modSp mod">
        <pc:chgData name="Kennedy, Smith (Wireless &amp; IPP Standards)" userId="0eeb2244-425b-4283-bee1-e4f5d8874cb0" providerId="ADAL" clId="{7257F756-D08D-9A4A-B076-A80DE1FF3577}" dt="2021-11-01T01:25:32.269" v="104" actId="27636"/>
        <pc:sldMkLst>
          <pc:docMk/>
          <pc:sldMk cId="1183384035" sldId="387"/>
        </pc:sldMkLst>
        <pc:spChg chg="mod">
          <ac:chgData name="Kennedy, Smith (Wireless &amp; IPP Standards)" userId="0eeb2244-425b-4283-bee1-e4f5d8874cb0" providerId="ADAL" clId="{7257F756-D08D-9A4A-B076-A80DE1FF3577}" dt="2021-11-01T01:25:32.269" v="104" actId="27636"/>
          <ac:spMkLst>
            <pc:docMk/>
            <pc:sldMk cId="1183384035" sldId="387"/>
            <ac:spMk id="3" creationId="{F6CBD45F-8AA1-3641-8AD8-D31A8892205B}"/>
          </ac:spMkLst>
        </pc:spChg>
      </pc:sldChg>
      <pc:sldChg chg="add del">
        <pc:chgData name="Kennedy, Smith (Wireless &amp; IPP Standards)" userId="0eeb2244-425b-4283-bee1-e4f5d8874cb0" providerId="ADAL" clId="{7257F756-D08D-9A4A-B076-A80DE1FF3577}" dt="2021-11-02T12:13:47.192" v="106"/>
        <pc:sldMkLst>
          <pc:docMk/>
          <pc:sldMk cId="4242042159" sldId="388"/>
        </pc:sldMkLst>
      </pc:sldChg>
      <pc:sldChg chg="add del">
        <pc:chgData name="Kennedy, Smith (Wireless &amp; IPP Standards)" userId="0eeb2244-425b-4283-bee1-e4f5d8874cb0" providerId="ADAL" clId="{7257F756-D08D-9A4A-B076-A80DE1FF3577}" dt="2021-11-02T12:13:47.192" v="106"/>
        <pc:sldMkLst>
          <pc:docMk/>
          <pc:sldMk cId="2705793376" sldId="389"/>
        </pc:sldMkLst>
      </pc:sldChg>
      <pc:sldChg chg="add del">
        <pc:chgData name="Kennedy, Smith (Wireless &amp; IPP Standards)" userId="0eeb2244-425b-4283-bee1-e4f5d8874cb0" providerId="ADAL" clId="{7257F756-D08D-9A4A-B076-A80DE1FF3577}" dt="2021-11-02T12:13:47.192" v="106"/>
        <pc:sldMkLst>
          <pc:docMk/>
          <pc:sldMk cId="4038255652" sldId="390"/>
        </pc:sldMkLst>
      </pc:sldChg>
      <pc:sldChg chg="modSp mod">
        <pc:chgData name="Kennedy, Smith (Wireless &amp; IPP Standards)" userId="0eeb2244-425b-4283-bee1-e4f5d8874cb0" providerId="ADAL" clId="{7257F756-D08D-9A4A-B076-A80DE1FF3577}" dt="2021-10-28T18:09:16.693" v="19" actId="20577"/>
        <pc:sldMkLst>
          <pc:docMk/>
          <pc:sldMk cId="3423151551" sldId="419"/>
        </pc:sldMkLst>
        <pc:spChg chg="mod">
          <ac:chgData name="Kennedy, Smith (Wireless &amp; IPP Standards)" userId="0eeb2244-425b-4283-bee1-e4f5d8874cb0" providerId="ADAL" clId="{7257F756-D08D-9A4A-B076-A80DE1FF3577}" dt="2021-10-28T18:09:16.693" v="19" actId="20577"/>
          <ac:spMkLst>
            <pc:docMk/>
            <pc:sldMk cId="3423151551" sldId="419"/>
            <ac:spMk id="137" creationId="{00000000-0000-0000-0000-000000000000}"/>
          </ac:spMkLst>
        </pc:spChg>
      </pc:sldChg>
      <pc:sldChg chg="modSp mod">
        <pc:chgData name="Kennedy, Smith (Wireless &amp; IPP Standards)" userId="0eeb2244-425b-4283-bee1-e4f5d8874cb0" providerId="ADAL" clId="{7257F756-D08D-9A4A-B076-A80DE1FF3577}" dt="2021-10-28T18:08:27.228" v="16" actId="20577"/>
        <pc:sldMkLst>
          <pc:docMk/>
          <pc:sldMk cId="365919751" sldId="424"/>
        </pc:sldMkLst>
        <pc:spChg chg="mod">
          <ac:chgData name="Kennedy, Smith (Wireless &amp; IPP Standards)" userId="0eeb2244-425b-4283-bee1-e4f5d8874cb0" providerId="ADAL" clId="{7257F756-D08D-9A4A-B076-A80DE1FF3577}" dt="2021-10-28T18:08:27.228" v="16" actId="20577"/>
          <ac:spMkLst>
            <pc:docMk/>
            <pc:sldMk cId="365919751" sldId="424"/>
            <ac:spMk id="137" creationId="{00000000-0000-0000-0000-000000000000}"/>
          </ac:spMkLst>
        </pc:spChg>
      </pc:sldChg>
      <pc:sldChg chg="delSp modSp add del mod">
        <pc:chgData name="Kennedy, Smith (Wireless &amp; IPP Standards)" userId="0eeb2244-425b-4283-bee1-e4f5d8874cb0" providerId="ADAL" clId="{7257F756-D08D-9A4A-B076-A80DE1FF3577}" dt="2021-11-01T01:14:43.343" v="62" actId="478"/>
        <pc:sldMkLst>
          <pc:docMk/>
          <pc:sldMk cId="0" sldId="450"/>
        </pc:sldMkLst>
        <pc:spChg chg="del mod">
          <ac:chgData name="Kennedy, Smith (Wireless &amp; IPP Standards)" userId="0eeb2244-425b-4283-bee1-e4f5d8874cb0" providerId="ADAL" clId="{7257F756-D08D-9A4A-B076-A80DE1FF3577}" dt="2021-11-01T01:14:36.611" v="61" actId="478"/>
          <ac:spMkLst>
            <pc:docMk/>
            <pc:sldMk cId="0" sldId="450"/>
            <ac:spMk id="106" creationId="{00000000-0000-0000-0000-000000000000}"/>
          </ac:spMkLst>
        </pc:spChg>
        <pc:spChg chg="del">
          <ac:chgData name="Kennedy, Smith (Wireless &amp; IPP Standards)" userId="0eeb2244-425b-4283-bee1-e4f5d8874cb0" providerId="ADAL" clId="{7257F756-D08D-9A4A-B076-A80DE1FF3577}" dt="2021-11-01T01:14:43.343" v="62" actId="478"/>
          <ac:spMkLst>
            <pc:docMk/>
            <pc:sldMk cId="0" sldId="450"/>
            <ac:spMk id="108" creationId="{00000000-0000-0000-0000-000000000000}"/>
          </ac:spMkLst>
        </pc:spChg>
        <pc:spChg chg="del">
          <ac:chgData name="Kennedy, Smith (Wireless &amp; IPP Standards)" userId="0eeb2244-425b-4283-bee1-e4f5d8874cb0" providerId="ADAL" clId="{7257F756-D08D-9A4A-B076-A80DE1FF3577}" dt="2021-11-01T01:14:43.343" v="62" actId="478"/>
          <ac:spMkLst>
            <pc:docMk/>
            <pc:sldMk cId="0" sldId="450"/>
            <ac:spMk id="109" creationId="{00000000-0000-0000-0000-000000000000}"/>
          </ac:spMkLst>
        </pc:spChg>
        <pc:spChg chg="del">
          <ac:chgData name="Kennedy, Smith (Wireless &amp; IPP Standards)" userId="0eeb2244-425b-4283-bee1-e4f5d8874cb0" providerId="ADAL" clId="{7257F756-D08D-9A4A-B076-A80DE1FF3577}" dt="2021-11-01T01:14:34.284" v="59" actId="478"/>
          <ac:spMkLst>
            <pc:docMk/>
            <pc:sldMk cId="0" sldId="450"/>
            <ac:spMk id="110" creationId="{00000000-0000-0000-0000-000000000000}"/>
          </ac:spMkLst>
        </pc:spChg>
        <pc:spChg chg="mod">
          <ac:chgData name="Kennedy, Smith (Wireless &amp; IPP Standards)" userId="0eeb2244-425b-4283-bee1-e4f5d8874cb0" providerId="ADAL" clId="{7257F756-D08D-9A4A-B076-A80DE1FF3577}" dt="2021-11-01T01:14:25.644" v="56"/>
          <ac:spMkLst>
            <pc:docMk/>
            <pc:sldMk cId="0" sldId="450"/>
            <ac:spMk id="113" creationId="{00000000-0000-0000-0000-000000000000}"/>
          </ac:spMkLst>
        </pc:spChg>
        <pc:picChg chg="del">
          <ac:chgData name="Kennedy, Smith (Wireless &amp; IPP Standards)" userId="0eeb2244-425b-4283-bee1-e4f5d8874cb0" providerId="ADAL" clId="{7257F756-D08D-9A4A-B076-A80DE1FF3577}" dt="2021-11-01T01:14:34.284" v="59" actId="478"/>
          <ac:picMkLst>
            <pc:docMk/>
            <pc:sldMk cId="0" sldId="450"/>
            <ac:picMk id="107" creationId="{00000000-0000-0000-0000-000000000000}"/>
          </ac:picMkLst>
        </pc:picChg>
      </pc:sldChg>
      <pc:sldChg chg="delSp modSp add del mod">
        <pc:chgData name="Kennedy, Smith (Wireless &amp; IPP Standards)" userId="0eeb2244-425b-4283-bee1-e4f5d8874cb0" providerId="ADAL" clId="{7257F756-D08D-9A4A-B076-A80DE1FF3577}" dt="2021-11-01T01:15:13.127" v="68" actId="478"/>
        <pc:sldMkLst>
          <pc:docMk/>
          <pc:sldMk cId="0" sldId="451"/>
        </pc:sldMkLst>
        <pc:spChg chg="del">
          <ac:chgData name="Kennedy, Smith (Wireless &amp; IPP Standards)" userId="0eeb2244-425b-4283-bee1-e4f5d8874cb0" providerId="ADAL" clId="{7257F756-D08D-9A4A-B076-A80DE1FF3577}" dt="2021-11-01T01:15:08.791" v="67" actId="478"/>
          <ac:spMkLst>
            <pc:docMk/>
            <pc:sldMk cId="0" sldId="451"/>
            <ac:spMk id="124" creationId="{00000000-0000-0000-0000-000000000000}"/>
          </ac:spMkLst>
        </pc:spChg>
        <pc:spChg chg="del">
          <ac:chgData name="Kennedy, Smith (Wireless &amp; IPP Standards)" userId="0eeb2244-425b-4283-bee1-e4f5d8874cb0" providerId="ADAL" clId="{7257F756-D08D-9A4A-B076-A80DE1FF3577}" dt="2021-11-01T01:15:13.127" v="68" actId="478"/>
          <ac:spMkLst>
            <pc:docMk/>
            <pc:sldMk cId="0" sldId="451"/>
            <ac:spMk id="126" creationId="{00000000-0000-0000-0000-000000000000}"/>
          </ac:spMkLst>
        </pc:spChg>
        <pc:spChg chg="del">
          <ac:chgData name="Kennedy, Smith (Wireless &amp; IPP Standards)" userId="0eeb2244-425b-4283-bee1-e4f5d8874cb0" providerId="ADAL" clId="{7257F756-D08D-9A4A-B076-A80DE1FF3577}" dt="2021-11-01T01:15:13.127" v="68" actId="478"/>
          <ac:spMkLst>
            <pc:docMk/>
            <pc:sldMk cId="0" sldId="451"/>
            <ac:spMk id="127" creationId="{00000000-0000-0000-0000-000000000000}"/>
          </ac:spMkLst>
        </pc:spChg>
        <pc:spChg chg="del">
          <ac:chgData name="Kennedy, Smith (Wireless &amp; IPP Standards)" userId="0eeb2244-425b-4283-bee1-e4f5d8874cb0" providerId="ADAL" clId="{7257F756-D08D-9A4A-B076-A80DE1FF3577}" dt="2021-11-01T01:15:08.791" v="67" actId="478"/>
          <ac:spMkLst>
            <pc:docMk/>
            <pc:sldMk cId="0" sldId="451"/>
            <ac:spMk id="128" creationId="{00000000-0000-0000-0000-000000000000}"/>
          </ac:spMkLst>
        </pc:spChg>
        <pc:spChg chg="mod">
          <ac:chgData name="Kennedy, Smith (Wireless &amp; IPP Standards)" userId="0eeb2244-425b-4283-bee1-e4f5d8874cb0" providerId="ADAL" clId="{7257F756-D08D-9A4A-B076-A80DE1FF3577}" dt="2021-11-01T01:14:25.644" v="56"/>
          <ac:spMkLst>
            <pc:docMk/>
            <pc:sldMk cId="0" sldId="451"/>
            <ac:spMk id="131" creationId="{00000000-0000-0000-0000-000000000000}"/>
          </ac:spMkLst>
        </pc:spChg>
        <pc:picChg chg="del">
          <ac:chgData name="Kennedy, Smith (Wireless &amp; IPP Standards)" userId="0eeb2244-425b-4283-bee1-e4f5d8874cb0" providerId="ADAL" clId="{7257F756-D08D-9A4A-B076-A80DE1FF3577}" dt="2021-11-01T01:15:08.791" v="67" actId="478"/>
          <ac:picMkLst>
            <pc:docMk/>
            <pc:sldMk cId="0" sldId="451"/>
            <ac:picMk id="125" creationId="{00000000-0000-0000-0000-000000000000}"/>
          </ac:picMkLst>
        </pc:picChg>
      </pc:sldChg>
      <pc:sldChg chg="delSp modSp add del mod">
        <pc:chgData name="Kennedy, Smith (Wireless &amp; IPP Standards)" userId="0eeb2244-425b-4283-bee1-e4f5d8874cb0" providerId="ADAL" clId="{7257F756-D08D-9A4A-B076-A80DE1FF3577}" dt="2021-11-01T01:15:37.186" v="72" actId="478"/>
        <pc:sldMkLst>
          <pc:docMk/>
          <pc:sldMk cId="0" sldId="452"/>
        </pc:sldMkLst>
        <pc:spChg chg="del">
          <ac:chgData name="Kennedy, Smith (Wireless &amp; IPP Standards)" userId="0eeb2244-425b-4283-bee1-e4f5d8874cb0" providerId="ADAL" clId="{7257F756-D08D-9A4A-B076-A80DE1FF3577}" dt="2021-11-01T01:15:33.370" v="71" actId="478"/>
          <ac:spMkLst>
            <pc:docMk/>
            <pc:sldMk cId="0" sldId="452"/>
            <ac:spMk id="142" creationId="{00000000-0000-0000-0000-000000000000}"/>
          </ac:spMkLst>
        </pc:spChg>
        <pc:spChg chg="del">
          <ac:chgData name="Kennedy, Smith (Wireless &amp; IPP Standards)" userId="0eeb2244-425b-4283-bee1-e4f5d8874cb0" providerId="ADAL" clId="{7257F756-D08D-9A4A-B076-A80DE1FF3577}" dt="2021-11-01T01:15:37.186" v="72" actId="478"/>
          <ac:spMkLst>
            <pc:docMk/>
            <pc:sldMk cId="0" sldId="452"/>
            <ac:spMk id="144" creationId="{00000000-0000-0000-0000-000000000000}"/>
          </ac:spMkLst>
        </pc:spChg>
        <pc:spChg chg="del">
          <ac:chgData name="Kennedy, Smith (Wireless &amp; IPP Standards)" userId="0eeb2244-425b-4283-bee1-e4f5d8874cb0" providerId="ADAL" clId="{7257F756-D08D-9A4A-B076-A80DE1FF3577}" dt="2021-11-01T01:15:37.186" v="72" actId="478"/>
          <ac:spMkLst>
            <pc:docMk/>
            <pc:sldMk cId="0" sldId="452"/>
            <ac:spMk id="145" creationId="{00000000-0000-0000-0000-000000000000}"/>
          </ac:spMkLst>
        </pc:spChg>
        <pc:spChg chg="del">
          <ac:chgData name="Kennedy, Smith (Wireless &amp; IPP Standards)" userId="0eeb2244-425b-4283-bee1-e4f5d8874cb0" providerId="ADAL" clId="{7257F756-D08D-9A4A-B076-A80DE1FF3577}" dt="2021-11-01T01:15:33.370" v="71" actId="478"/>
          <ac:spMkLst>
            <pc:docMk/>
            <pc:sldMk cId="0" sldId="452"/>
            <ac:spMk id="146" creationId="{00000000-0000-0000-0000-000000000000}"/>
          </ac:spMkLst>
        </pc:spChg>
        <pc:spChg chg="mod">
          <ac:chgData name="Kennedy, Smith (Wireless &amp; IPP Standards)" userId="0eeb2244-425b-4283-bee1-e4f5d8874cb0" providerId="ADAL" clId="{7257F756-D08D-9A4A-B076-A80DE1FF3577}" dt="2021-11-01T01:14:26.361" v="58" actId="27636"/>
          <ac:spMkLst>
            <pc:docMk/>
            <pc:sldMk cId="0" sldId="452"/>
            <ac:spMk id="148" creationId="{00000000-0000-0000-0000-000000000000}"/>
          </ac:spMkLst>
        </pc:spChg>
        <pc:spChg chg="mod">
          <ac:chgData name="Kennedy, Smith (Wireless &amp; IPP Standards)" userId="0eeb2244-425b-4283-bee1-e4f5d8874cb0" providerId="ADAL" clId="{7257F756-D08D-9A4A-B076-A80DE1FF3577}" dt="2021-11-01T01:14:25.644" v="56"/>
          <ac:spMkLst>
            <pc:docMk/>
            <pc:sldMk cId="0" sldId="452"/>
            <ac:spMk id="149" creationId="{00000000-0000-0000-0000-000000000000}"/>
          </ac:spMkLst>
        </pc:spChg>
        <pc:picChg chg="del">
          <ac:chgData name="Kennedy, Smith (Wireless &amp; IPP Standards)" userId="0eeb2244-425b-4283-bee1-e4f5d8874cb0" providerId="ADAL" clId="{7257F756-D08D-9A4A-B076-A80DE1FF3577}" dt="2021-11-01T01:15:33.370" v="71" actId="478"/>
          <ac:picMkLst>
            <pc:docMk/>
            <pc:sldMk cId="0" sldId="452"/>
            <ac:picMk id="143"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5" name="Shape 65"/>
          <p:cNvSpPr>
            <a:spLocks noGrp="1" noRot="1" noChangeAspect="1"/>
          </p:cNvSpPr>
          <p:nvPr>
            <p:ph type="sldImg"/>
          </p:nvPr>
        </p:nvSpPr>
        <p:spPr>
          <a:xfrm>
            <a:off x="1143000" y="685800"/>
            <a:ext cx="4572000" cy="3429000"/>
          </a:xfrm>
          <a:prstGeom prst="rect">
            <a:avLst/>
          </a:prstGeom>
        </p:spPr>
        <p:txBody>
          <a:bodyPr/>
          <a:lstStyle/>
          <a:p>
            <a:endParaRPr/>
          </a:p>
        </p:txBody>
      </p:sp>
      <p:sp>
        <p:nvSpPr>
          <p:cNvPr id="66" name="Shape 6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68995566"/>
      </p:ext>
    </p:extLst>
  </p:cSld>
  <p:clrMap bg1="lt1" tx1="dk1" bg2="lt2" tx2="dk2" accent1="accent1" accent2="accent2" accent3="accent3" accent4="accent4" accent5="accent5" accent6="accent6" hlink="hlink" folHlink="folHlink"/>
  <p:notesStyle>
    <a:lvl1pPr defTabSz="584200" latinLnBrk="0">
      <a:defRPr sz="1400">
        <a:latin typeface="Lucida Grande"/>
        <a:ea typeface="Lucida Grande"/>
        <a:cs typeface="Lucida Grande"/>
        <a:sym typeface="Lucida Grande"/>
      </a:defRPr>
    </a:lvl1pPr>
    <a:lvl2pPr indent="228600" defTabSz="584200" latinLnBrk="0">
      <a:defRPr sz="1400">
        <a:latin typeface="Lucida Grande"/>
        <a:ea typeface="Lucida Grande"/>
        <a:cs typeface="Lucida Grande"/>
        <a:sym typeface="Lucida Grande"/>
      </a:defRPr>
    </a:lvl2pPr>
    <a:lvl3pPr indent="457200" defTabSz="584200" latinLnBrk="0">
      <a:defRPr sz="1400">
        <a:latin typeface="Lucida Grande"/>
        <a:ea typeface="Lucida Grande"/>
        <a:cs typeface="Lucida Grande"/>
        <a:sym typeface="Lucida Grande"/>
      </a:defRPr>
    </a:lvl3pPr>
    <a:lvl4pPr indent="685800" defTabSz="584200" latinLnBrk="0">
      <a:defRPr sz="1400">
        <a:latin typeface="Lucida Grande"/>
        <a:ea typeface="Lucida Grande"/>
        <a:cs typeface="Lucida Grande"/>
        <a:sym typeface="Lucida Grande"/>
      </a:defRPr>
    </a:lvl4pPr>
    <a:lvl5pPr indent="914400" defTabSz="584200" latinLnBrk="0">
      <a:defRPr sz="1400">
        <a:latin typeface="Lucida Grande"/>
        <a:ea typeface="Lucida Grande"/>
        <a:cs typeface="Lucida Grande"/>
        <a:sym typeface="Lucida Grande"/>
      </a:defRPr>
    </a:lvl5pPr>
    <a:lvl6pPr indent="1143000" defTabSz="584200" latinLnBrk="0">
      <a:defRPr sz="1400">
        <a:latin typeface="Lucida Grande"/>
        <a:ea typeface="Lucida Grande"/>
        <a:cs typeface="Lucida Grande"/>
        <a:sym typeface="Lucida Grande"/>
      </a:defRPr>
    </a:lvl6pPr>
    <a:lvl7pPr indent="1371600" defTabSz="584200" latinLnBrk="0">
      <a:defRPr sz="1400">
        <a:latin typeface="Lucida Grande"/>
        <a:ea typeface="Lucida Grande"/>
        <a:cs typeface="Lucida Grande"/>
        <a:sym typeface="Lucida Grande"/>
      </a:defRPr>
    </a:lvl7pPr>
    <a:lvl8pPr indent="1600200" defTabSz="584200" latinLnBrk="0">
      <a:defRPr sz="1400">
        <a:latin typeface="Lucida Grande"/>
        <a:ea typeface="Lucida Grande"/>
        <a:cs typeface="Lucida Grande"/>
        <a:sym typeface="Lucida Grande"/>
      </a:defRPr>
    </a:lvl8pPr>
    <a:lvl9pPr indent="1828800" defTabSz="584200" latinLnBrk="0">
      <a:defRPr sz="14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42620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584200" rtl="0" latinLnBrk="0"/>
            <a:r>
              <a:rPr lang="en-US" dirty="0"/>
              <a:t>Administrivia: 2 minutes</a:t>
            </a:r>
          </a:p>
          <a:p>
            <a:pPr algn="l" defTabSz="584200" rtl="0" latinLnBrk="0"/>
            <a:r>
              <a:rPr lang="en-US" dirty="0"/>
              <a:t>SC Updates: 13 minutes</a:t>
            </a:r>
          </a:p>
          <a:p>
            <a:pPr algn="l" defTabSz="584200" rtl="0" latinLnBrk="0"/>
            <a:r>
              <a:rPr lang="en-US" dirty="0"/>
              <a:t>IPP WG Status: 10 minutes</a:t>
            </a:r>
          </a:p>
          <a:p>
            <a:pPr marL="0" marR="0" lvl="0" indent="0" algn="l" defTabSz="584200" rtl="0" eaLnBrk="1" fontAlgn="auto" latinLnBrk="0" hangingPunct="1">
              <a:lnSpc>
                <a:spcPct val="100000"/>
              </a:lnSpc>
              <a:spcBef>
                <a:spcPts val="0"/>
              </a:spcBef>
              <a:spcAft>
                <a:spcPts val="0"/>
              </a:spcAft>
              <a:buClrTx/>
              <a:buSzTx/>
              <a:buFontTx/>
              <a:buNone/>
              <a:tabLst/>
              <a:defRPr/>
            </a:pPr>
            <a:r>
              <a:rPr lang="en-US" dirty="0"/>
              <a:t>IDS WG Status: 10 minutes</a:t>
            </a:r>
          </a:p>
          <a:p>
            <a:pPr algn="l" defTabSz="584200" rtl="0" latinLnBrk="0"/>
            <a:r>
              <a:rPr lang="en-US" dirty="0"/>
              <a:t>Liaison Status: </a:t>
            </a:r>
          </a:p>
        </p:txBody>
      </p:sp>
    </p:spTree>
    <p:extLst>
      <p:ext uri="{BB962C8B-B14F-4D97-AF65-F5344CB8AC3E}">
        <p14:creationId xmlns:p14="http://schemas.microsoft.com/office/powerpoint/2010/main" val="3971880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40466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4203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271271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
        <p:cNvGrpSpPr/>
        <p:nvPr/>
      </p:nvGrpSpPr>
      <p:grpSpPr>
        <a:xfrm>
          <a:off x="0" y="0"/>
          <a:ext cx="0" cy="0"/>
          <a:chOff x="0" y="0"/>
          <a:chExt cx="0" cy="0"/>
        </a:xfrm>
      </p:grpSpPr>
      <p:sp>
        <p:nvSpPr>
          <p:cNvPr id="17" name="Shape 17"/>
          <p:cNvSpPr/>
          <p:nvPr/>
        </p:nvSpPr>
        <p:spPr>
          <a:xfrm>
            <a:off x="419100" y="2565400"/>
            <a:ext cx="5912555" cy="52070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3600" b="1">
                <a:solidFill>
                  <a:srgbClr val="5D70B7"/>
                </a:solidFill>
                <a:uFill>
                  <a:solidFill>
                    <a:srgbClr val="5D70B7"/>
                  </a:solidFill>
                </a:uFill>
              </a:defRPr>
            </a:lvl1pPr>
          </a:lstStyle>
          <a:p>
            <a:r>
              <a:t>The Printer Working Group</a:t>
            </a:r>
          </a:p>
        </p:txBody>
      </p:sp>
      <p:pic>
        <p:nvPicPr>
          <p:cNvPr id="18" name="pwg-transparency.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457200"/>
            <a:ext cx="1905000" cy="2068620"/>
          </a:xfrm>
          <a:prstGeom prst="rect">
            <a:avLst/>
          </a:prstGeom>
        </p:spPr>
      </p:pic>
      <p:sp>
        <p:nvSpPr>
          <p:cNvPr id="20" name="Shape 20"/>
          <p:cNvSpPr/>
          <p:nvPr/>
        </p:nvSpPr>
        <p:spPr>
          <a:xfrm>
            <a:off x="2311400" y="2374900"/>
            <a:ext cx="301635" cy="24943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a:defRPr sz="1100"/>
            </a:lvl1pPr>
          </a:lstStyle>
          <a:p>
            <a:r>
              <a:t>®</a:t>
            </a:r>
          </a:p>
        </p:txBody>
      </p:sp>
      <p:sp>
        <p:nvSpPr>
          <p:cNvPr id="21" name="Shape 21"/>
          <p:cNvSpPr>
            <a:spLocks noGrp="1"/>
          </p:cNvSpPr>
          <p:nvPr>
            <p:ph type="title"/>
          </p:nvPr>
        </p:nvSpPr>
        <p:spPr>
          <a:xfrm>
            <a:off x="457200" y="3187700"/>
            <a:ext cx="8229600" cy="1270000"/>
          </a:xfrm>
          <a:prstGeom prst="rect">
            <a:avLst/>
          </a:prstGeom>
        </p:spPr>
        <p:txBody>
          <a:bodyPr/>
          <a:lstStyle>
            <a:lvl1pPr>
              <a:defRPr>
                <a:solidFill>
                  <a:srgbClr val="000000"/>
                </a:solidFill>
                <a:uFill>
                  <a:solidFill>
                    <a:srgbClr val="000000"/>
                  </a:solidFill>
                </a:uFill>
              </a:defRPr>
            </a:lvl1pPr>
          </a:lstStyle>
          <a:p>
            <a:r>
              <a:rPr dirty="0"/>
              <a:t>Title Text</a:t>
            </a:r>
          </a:p>
        </p:txBody>
      </p:sp>
      <p:sp>
        <p:nvSpPr>
          <p:cNvPr id="22" name="Shape 22"/>
          <p:cNvSpPr>
            <a:spLocks noGrp="1"/>
          </p:cNvSpPr>
          <p:nvPr>
            <p:ph type="body" sz="half" idx="1"/>
          </p:nvPr>
        </p:nvSpPr>
        <p:spPr>
          <a:xfrm>
            <a:off x="457200" y="4445000"/>
            <a:ext cx="8229600" cy="2032000"/>
          </a:xfrm>
          <a:prstGeom prst="rect">
            <a:avLst/>
          </a:prstGeom>
        </p:spPr>
        <p:txBody>
          <a:bodyPr/>
          <a:lstStyle>
            <a:lvl1pPr marL="0" indent="0">
              <a:buSzTx/>
              <a:buNone/>
              <a:defRPr sz="2400"/>
            </a:lvl1pPr>
            <a:lvl2pPr marL="0" indent="0">
              <a:buSzTx/>
              <a:buNone/>
              <a:defRPr sz="2400"/>
            </a:lvl2pPr>
            <a:lvl3pPr marL="0" indent="0">
              <a:buSzTx/>
              <a:buNone/>
              <a:defRPr sz="2400"/>
            </a:lvl3pPr>
            <a:lvl4pPr marL="0" indent="0">
              <a:buSzTx/>
              <a:buNone/>
              <a:defRPr sz="2400"/>
            </a:lvl4pPr>
            <a:lvl5pPr marL="0" indent="0">
              <a:buSzTx/>
              <a:buNone/>
              <a:defRPr sz="24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ullet Slide">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r>
              <a:t>Title Text</a:t>
            </a:r>
          </a:p>
        </p:txBody>
      </p:sp>
      <p:sp>
        <p:nvSpPr>
          <p:cNvPr id="31" name="Shape 31"/>
          <p:cNvSpPr>
            <a:spLocks noGrp="1"/>
          </p:cNvSpPr>
          <p:nvPr>
            <p:ph type="body" idx="1"/>
          </p:nvPr>
        </p:nvSpPr>
        <p:spPr>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5" name="Shape 307">
            <a:extLst>
              <a:ext uri="{FF2B5EF4-FFF2-40B4-BE49-F238E27FC236}">
                <a16:creationId xmlns:a16="http://schemas.microsoft.com/office/drawing/2014/main" id="{8BA6A6C4-804A-5E49-836A-CE31D6452905}"/>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lvl1pPr algn="ctr">
              <a:defRPr sz="900">
                <a:solidFill>
                  <a:schemeClr val="bg1"/>
                </a:solidFill>
              </a:defRPr>
            </a:lvl1pPr>
          </a:lstStyle>
          <a:p>
            <a:fld id="{86CB4B4D-7CA3-9044-876B-883B54F8677D}" type="slidenum">
              <a:rPr lang="en-US" smtClean="0"/>
              <a:pPr/>
              <a:t>‹#›</a:t>
            </a:fld>
            <a:endParaRPr lang="en-US"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Shape 300">
            <a:extLst>
              <a:ext uri="{FF2B5EF4-FFF2-40B4-BE49-F238E27FC236}">
                <a16:creationId xmlns:a16="http://schemas.microsoft.com/office/drawing/2014/main" id="{B67249C2-F919-FB43-A3E8-432384B3F9C2}"/>
              </a:ext>
            </a:extLst>
          </p:cNvPr>
          <p:cNvSpPr/>
          <p:nvPr userDrawn="1"/>
        </p:nvSpPr>
        <p:spPr>
          <a:xfrm>
            <a:off x="0" y="6629400"/>
            <a:ext cx="9144000" cy="228600"/>
          </a:xfrm>
          <a:prstGeom prst="rect">
            <a:avLst/>
          </a:prstGeom>
          <a:solidFill>
            <a:srgbClr val="5D6FB7"/>
          </a:solidFill>
          <a:ln>
            <a:miter lim="400000"/>
          </a:ln>
        </p:spPr>
        <p:txBody>
          <a:bodyPr lIns="50800" tIns="50800" rIns="50800" bIns="50800" anchor="ctr"/>
          <a:lstStyle/>
          <a:p>
            <a:endParaRPr/>
          </a:p>
        </p:txBody>
      </p:sp>
      <p:sp>
        <p:nvSpPr>
          <p:cNvPr id="2" name="Shape 2"/>
          <p:cNvSpPr/>
          <p:nvPr/>
        </p:nvSpPr>
        <p:spPr>
          <a:xfrm>
            <a:off x="0" y="0"/>
            <a:ext cx="9144000" cy="1143000"/>
          </a:xfrm>
          <a:prstGeom prst="rect">
            <a:avLst/>
          </a:prstGeom>
          <a:solidFill>
            <a:srgbClr val="5D6FB7"/>
          </a:solidFill>
        </p:spPr>
        <p:txBody>
          <a:bodyPr lIns="50800" tIns="50800" rIns="50800" bIns="50800" anchor="ctr"/>
          <a:lstStyle/>
          <a:p>
            <a:endParaRPr/>
          </a:p>
        </p:txBody>
      </p:sp>
      <p:sp>
        <p:nvSpPr>
          <p:cNvPr id="8" name="Shape 8"/>
          <p:cNvSpPr>
            <a:spLocks noGrp="1"/>
          </p:cNvSpPr>
          <p:nvPr>
            <p:ph type="body" idx="1"/>
          </p:nvPr>
        </p:nvSpPr>
        <p:spPr>
          <a:xfrm>
            <a:off x="457200" y="1371600"/>
            <a:ext cx="8229600" cy="51308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lvl2pPr marL="783590" indent="-285750">
              <a:spcBef>
                <a:spcPts val="400"/>
              </a:spcBef>
              <a:defRPr sz="1800"/>
            </a:lvl2pPr>
            <a:lvl3pPr marL="1183639" indent="-228600">
              <a:defRPr sz="1800"/>
            </a:lvl3pPr>
            <a:lvl4pPr marL="1640839" indent="-228600">
              <a:spcBef>
                <a:spcPts val="300"/>
              </a:spcBef>
              <a:defRPr sz="1400"/>
            </a:lvl4pPr>
            <a:lvl5pPr marL="2098039" indent="-228600">
              <a:spcBef>
                <a:spcPts val="300"/>
              </a:spcBef>
              <a:defRPr sz="1400"/>
            </a:lvl5pPr>
          </a:lstStyle>
          <a:p>
            <a:r>
              <a:t>Body Level One</a:t>
            </a:r>
          </a:p>
          <a:p>
            <a:pPr lvl="1"/>
            <a:r>
              <a:t>Body Level Two</a:t>
            </a:r>
          </a:p>
          <a:p>
            <a:pPr lvl="2"/>
            <a:r>
              <a:t>Body Level Three</a:t>
            </a:r>
          </a:p>
          <a:p>
            <a:pPr lvl="3"/>
            <a:r>
              <a:t>Body Level Four</a:t>
            </a:r>
          </a:p>
          <a:p>
            <a:pPr lvl="4"/>
            <a:r>
              <a:t>Body Level Five</a:t>
            </a:r>
          </a:p>
        </p:txBody>
      </p:sp>
      <p:pic>
        <p:nvPicPr>
          <p:cNvPr id="3" name="pwg-4dark-bkgrnd-transparency.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66100" y="127000"/>
            <a:ext cx="851804" cy="889000"/>
          </a:xfrm>
          <a:prstGeom prst="rect">
            <a:avLst/>
          </a:prstGeom>
        </p:spPr>
      </p:pic>
      <p:sp>
        <p:nvSpPr>
          <p:cNvPr id="6" name="Shape 6"/>
          <p:cNvSpPr/>
          <p:nvPr/>
        </p:nvSpPr>
        <p:spPr>
          <a:xfrm>
            <a:off x="8813800" y="787400"/>
            <a:ext cx="245447" cy="17530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marL="57799" marR="57799" defTabSz="1295400">
              <a:defRPr sz="600"/>
            </a:lvl1pPr>
          </a:lstStyle>
          <a:p>
            <a:r>
              <a:t>®</a:t>
            </a:r>
          </a:p>
        </p:txBody>
      </p:sp>
      <p:sp>
        <p:nvSpPr>
          <p:cNvPr id="7" name="Shape 7"/>
          <p:cNvSpPr>
            <a:spLocks noGrp="1"/>
          </p:cNvSpPr>
          <p:nvPr>
            <p:ph type="title"/>
          </p:nvPr>
        </p:nvSpPr>
        <p:spPr>
          <a:xfrm>
            <a:off x="457200" y="46037"/>
            <a:ext cx="7569200" cy="1016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lstStyle/>
          <a:p>
            <a:r>
              <a:t>Title Text</a:t>
            </a:r>
          </a:p>
        </p:txBody>
      </p:sp>
      <p:sp>
        <p:nvSpPr>
          <p:cNvPr id="14" name="Shape 303">
            <a:extLst>
              <a:ext uri="{FF2B5EF4-FFF2-40B4-BE49-F238E27FC236}">
                <a16:creationId xmlns:a16="http://schemas.microsoft.com/office/drawing/2014/main" id="{D6751747-1FDD-7544-A3EA-07F79A4C8066}"/>
              </a:ext>
            </a:extLst>
          </p:cNvPr>
          <p:cNvSpPr/>
          <p:nvPr userDrawn="1"/>
        </p:nvSpPr>
        <p:spPr>
          <a:xfrm>
            <a:off x="127000" y="6661796"/>
            <a:ext cx="8547100" cy="15388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buClr>
                <a:srgbClr val="000000"/>
              </a:buClr>
              <a:buFont typeface="Arial"/>
              <a:defRPr sz="1000">
                <a:solidFill>
                  <a:srgbClr val="FFFFFF"/>
                </a:solidFill>
                <a:uFill>
                  <a:solidFill>
                    <a:srgbClr val="FFFFFF"/>
                  </a:solidFill>
                </a:uFill>
              </a:defRPr>
            </a:lvl1pPr>
          </a:lstStyle>
          <a:p>
            <a:r>
              <a:rPr dirty="0"/>
              <a:t>Copyright © </a:t>
            </a:r>
            <a:r>
              <a:rPr lang="en-US" dirty="0"/>
              <a:t>2021 The Printer Working Group</a:t>
            </a:r>
            <a:r>
              <a:rPr dirty="0"/>
              <a:t>. All rights reserved. The IPP Everywhere and PWG logos are registered trademarks of the IEEE-ISTO.</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marL="40640" marR="40640" indent="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1pPr>
      <a:lvl2pPr marL="40640" marR="40640" indent="2286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2pPr>
      <a:lvl3pPr marL="40640" marR="40640" indent="4572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3pPr>
      <a:lvl4pPr marL="40640" marR="40640" indent="6858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4pPr>
      <a:lvl5pPr marL="40640" marR="40640" indent="9144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5pPr>
      <a:lvl6pPr marL="40640" marR="40640" indent="11430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6pPr>
      <a:lvl7pPr marL="40640" marR="40640" indent="13716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7pPr>
      <a:lvl8pPr marL="40640" marR="40640" indent="16002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8pPr>
      <a:lvl9pPr marL="40640" marR="40640" indent="18288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9pPr>
    </p:titleStyle>
    <p:bodyStyle>
      <a:lvl1pPr marL="383540" marR="40640" indent="-342900"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1pPr>
      <a:lvl2pPr marL="847089" marR="40640" indent="-349249"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2pPr>
      <a:lvl3pPr marL="1234439" marR="40640" indent="-279400"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3pPr>
      <a:lvl4pPr marL="17714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4pPr>
      <a:lvl5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5pPr>
      <a:lvl6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6pPr>
      <a:lvl7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7pPr>
      <a:lvl8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8pPr>
      <a:lvl9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9pPr>
    </p:bodyStyle>
    <p:otherStyle>
      <a:lvl1pPr marL="0" marR="0" indent="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1pPr>
      <a:lvl2pPr marL="0" marR="0" indent="2286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2pPr>
      <a:lvl3pPr marL="0" marR="0" indent="4572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3pPr>
      <a:lvl4pPr marL="0" marR="0" indent="6858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4pPr>
      <a:lvl5pPr marL="0" marR="0" indent="9144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5pPr>
      <a:lvl6pPr marL="0" marR="0" indent="11430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6pPr>
      <a:lvl7pPr marL="0" marR="0" indent="13716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7pPr>
      <a:lvl8pPr marL="0" marR="0" indent="16002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8pPr>
      <a:lvl9pPr marL="0" marR="0" indent="18288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9.tiff"/><Relationship Id="rId13" Type="http://schemas.openxmlformats.org/officeDocument/2006/relationships/image" Target="../media/image14.tiff"/><Relationship Id="rId18" Type="http://schemas.openxmlformats.org/officeDocument/2006/relationships/image" Target="../media/image19.tiff"/><Relationship Id="rId3" Type="http://schemas.openxmlformats.org/officeDocument/2006/relationships/image" Target="../media/image4.tiff"/><Relationship Id="rId21" Type="http://schemas.openxmlformats.org/officeDocument/2006/relationships/image" Target="../media/image22.emf"/><Relationship Id="rId7" Type="http://schemas.openxmlformats.org/officeDocument/2006/relationships/image" Target="../media/image8.tiff"/><Relationship Id="rId12" Type="http://schemas.openxmlformats.org/officeDocument/2006/relationships/image" Target="../media/image13.tiff"/><Relationship Id="rId17" Type="http://schemas.openxmlformats.org/officeDocument/2006/relationships/image" Target="../media/image18.tiff"/><Relationship Id="rId2" Type="http://schemas.openxmlformats.org/officeDocument/2006/relationships/image" Target="../media/image3.tiff"/><Relationship Id="rId16" Type="http://schemas.openxmlformats.org/officeDocument/2006/relationships/image" Target="../media/image17.tiff"/><Relationship Id="rId20" Type="http://schemas.openxmlformats.org/officeDocument/2006/relationships/image" Target="../media/image21.tiff"/><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tiff"/><Relationship Id="rId24" Type="http://schemas.openxmlformats.org/officeDocument/2006/relationships/image" Target="../media/image25.png"/><Relationship Id="rId5" Type="http://schemas.openxmlformats.org/officeDocument/2006/relationships/image" Target="../media/image6.tiff"/><Relationship Id="rId15" Type="http://schemas.openxmlformats.org/officeDocument/2006/relationships/image" Target="../media/image16.tiff"/><Relationship Id="rId23" Type="http://schemas.openxmlformats.org/officeDocument/2006/relationships/image" Target="../media/image24.png"/><Relationship Id="rId10" Type="http://schemas.openxmlformats.org/officeDocument/2006/relationships/image" Target="../media/image11.tiff"/><Relationship Id="rId19" Type="http://schemas.openxmlformats.org/officeDocument/2006/relationships/image" Target="../media/image20.png"/><Relationship Id="rId4" Type="http://schemas.openxmlformats.org/officeDocument/2006/relationships/image" Target="../media/image5.tiff"/><Relationship Id="rId9" Type="http://schemas.openxmlformats.org/officeDocument/2006/relationships/image" Target="../media/image10.tiff"/><Relationship Id="rId14" Type="http://schemas.openxmlformats.org/officeDocument/2006/relationships/image" Target="../media/image15.tiff"/><Relationship Id="rId22" Type="http://schemas.openxmlformats.org/officeDocument/2006/relationships/image" Target="../media/image23.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chair@pwg.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pwg.org/ipp/everywhere.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pwg.org/printers/"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s://ftp.pwg.org/pub/pwg/informational/bp-ippaccounting10-20210205-5199.11.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github.com/istopwg/ippsample" TargetMode="External"/><Relationship Id="rId2" Type="http://schemas.openxmlformats.org/officeDocument/2006/relationships/hyperlink" Target="https://github.com/istopwg" TargetMode="External"/><Relationship Id="rId1" Type="http://schemas.openxmlformats.org/officeDocument/2006/relationships/slideLayout" Target="../slideLayouts/slideLayout2.xml"/><Relationship Id="rId6" Type="http://schemas.openxmlformats.org/officeDocument/2006/relationships/hyperlink" Target="https://github.com/istopwg/pwg-books" TargetMode="External"/><Relationship Id="rId5" Type="http://schemas.openxmlformats.org/officeDocument/2006/relationships/hyperlink" Target="https://github.com/istopwg/ippregistry" TargetMode="External"/><Relationship Id="rId4" Type="http://schemas.openxmlformats.org/officeDocument/2006/relationships/hyperlink" Target="https://github.com/istopwg/ippeveselfcer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ftp.pwg.org/pub/pwg/ids/minutes/IDS-call-minutes-20211028.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pwg.org/ipp/index.html" TargetMode="External"/><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hyperlink" Target="https://www.pwg.org/mailman/listinfo/ipp"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https://ftp.pwg.org/pub/pwg/ipp/charter/ch-ipp-charter-20210409.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github.com/istopwg/ippregistry" TargetMode="External"/><Relationship Id="rId2" Type="http://schemas.openxmlformats.org/officeDocument/2006/relationships/hyperlink" Target="https://www.pwg.org/ipp/ipp-registrations.xml" TargetMode="External"/><Relationship Id="rId1" Type="http://schemas.openxmlformats.org/officeDocument/2006/relationships/slideLayout" Target="../slideLayouts/slideLayout2.xml"/><Relationship Id="rId5" Type="http://schemas.openxmlformats.org/officeDocument/2006/relationships/hyperlink" Target="https://github.com/istopwg/ippsample" TargetMode="External"/><Relationship Id="rId4" Type="http://schemas.openxmlformats.org/officeDocument/2006/relationships/hyperlink" Target="https://www.pwg.org/printer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hyperlink" Target="https://github.com/OpenPrinting/ps-printer-app" TargetMode="External"/><Relationship Id="rId3" Type="http://schemas.openxmlformats.org/officeDocument/2006/relationships/hyperlink" Target="https://www.youtube.com/watch?v=5KogjLb1Hb4" TargetMode="External"/><Relationship Id="rId7" Type="http://schemas.openxmlformats.org/officeDocument/2006/relationships/hyperlink" Target="https://github.com/michaelrsweet/pappl/releases/tag/v1.1b2" TargetMode="External"/><Relationship Id="rId12" Type="http://schemas.openxmlformats.org/officeDocument/2006/relationships/hyperlink" Target="https://github.com/OpenPrinting/pappl-retrofit" TargetMode="External"/><Relationship Id="rId2" Type="http://schemas.openxmlformats.org/officeDocument/2006/relationships/hyperlink" Target="https://ftp.pwg.org/pub/pwg/liaison/openprinting/presentations/GSoC_Updates-PWG_Summit_Aug-2021.pdf" TargetMode="External"/><Relationship Id="rId1" Type="http://schemas.openxmlformats.org/officeDocument/2006/relationships/slideLayout" Target="../slideLayouts/slideLayout2.xml"/><Relationship Id="rId6" Type="http://schemas.openxmlformats.org/officeDocument/2006/relationships/hyperlink" Target="https://github.com/OpenPrinting/cups-filters/releases/tag/1.28.10" TargetMode="External"/><Relationship Id="rId11" Type="http://schemas.openxmlformats.org/officeDocument/2006/relationships/hyperlink" Target="https://github.com/OpenPrinting/hplip-printer-app" TargetMode="External"/><Relationship Id="rId5" Type="http://schemas.openxmlformats.org/officeDocument/2006/relationships/hyperlink" Target="https://github.com/OpenPrinting/cups/releases/tag/v2.4b1" TargetMode="External"/><Relationship Id="rId10" Type="http://schemas.openxmlformats.org/officeDocument/2006/relationships/hyperlink" Target="https://github.com/OpenPrinting/gutenprint-printer-app" TargetMode="External"/><Relationship Id="rId4" Type="http://schemas.openxmlformats.org/officeDocument/2006/relationships/hyperlink" Target="https://github.com/OpenPrinting/cups/releases/tag/v2.3.3op2" TargetMode="External"/><Relationship Id="rId9" Type="http://schemas.openxmlformats.org/officeDocument/2006/relationships/hyperlink" Target="https://github.com/OpenPrinting/ghostscript-printer-app"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ftp.pwg.org/pub/pwg/general/presentations/PWG-2021-State-of-the-Union-Summary-20211028.pdf" TargetMode="External"/><Relationship Id="rId2" Type="http://schemas.openxmlformats.org/officeDocument/2006/relationships/hyperlink" Target="https://ftp.pwg.org/pub/pwg/general/presentations/PWG-2021-State-of-the-Union-20211028.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astm.org/COMMITTEE/F42.htm" TargetMode="External"/><Relationship Id="rId2" Type="http://schemas.openxmlformats.org/officeDocument/2006/relationships/hyperlink" Target="https://www.ansi.org/standards-coordination/collaboratives-activities/additive-manufacturing-collaborative" TargetMode="External"/><Relationship Id="rId1" Type="http://schemas.openxmlformats.org/officeDocument/2006/relationships/slideLayout" Target="../slideLayouts/slideLayout2.xml"/><Relationship Id="rId5" Type="http://schemas.openxmlformats.org/officeDocument/2006/relationships/hyperlink" Target="https://www.3mf.io/" TargetMode="External"/><Relationship Id="rId4" Type="http://schemas.openxmlformats.org/officeDocument/2006/relationships/hyperlink" Target="https://www.incits.org/committees/digitalmanufacturing"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pwg-announce@pwg.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pwg.org/chair/meeting-info/meetings.html"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pwg.org/chair/membership_docs/pwg-antitrust-policy.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pwg.org/chair/membership_docs/pwg-ip-policy.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p:cNvSpPr>
          <p:nvPr>
            <p:ph type="title"/>
          </p:nvPr>
        </p:nvSpPr>
        <p:spPr>
          <a:prstGeom prst="rect">
            <a:avLst/>
          </a:prstGeom>
        </p:spPr>
        <p:txBody>
          <a:bodyPr lIns="0"/>
          <a:lstStyle/>
          <a:p>
            <a:br>
              <a:rPr lang="en-US" dirty="0"/>
            </a:br>
            <a:r>
              <a:rPr lang="en-US" dirty="0"/>
              <a:t>PWG November 2021 Face-to-Face Plenary</a:t>
            </a:r>
            <a:endParaRPr dirty="0"/>
          </a:p>
        </p:txBody>
      </p:sp>
      <p:sp>
        <p:nvSpPr>
          <p:cNvPr id="74" name="Shape 74"/>
          <p:cNvSpPr>
            <a:spLocks noGrp="1"/>
          </p:cNvSpPr>
          <p:nvPr>
            <p:ph type="body" sz="half" idx="1"/>
          </p:nvPr>
        </p:nvSpPr>
        <p:spPr>
          <a:prstGeom prst="rect">
            <a:avLst/>
          </a:prstGeom>
        </p:spPr>
        <p:txBody>
          <a:bodyPr/>
          <a:lstStyle/>
          <a:p>
            <a:endParaRPr lang="en-US" dirty="0"/>
          </a:p>
          <a:p>
            <a:r>
              <a:rPr lang="en-US" dirty="0"/>
              <a:t>Jeremy Leber, PWG Chair</a:t>
            </a:r>
          </a:p>
          <a:p>
            <a:r>
              <a:rPr lang="en-US" dirty="0"/>
              <a:t>Smith Kennedy, PWG Vice Chair</a:t>
            </a:r>
          </a:p>
          <a:p>
            <a:r>
              <a:rPr lang="en-US" dirty="0"/>
              <a:t>November 2, 2021</a:t>
            </a:r>
          </a:p>
        </p:txBody>
      </p:sp>
    </p:spTree>
    <p:extLst>
      <p:ext uri="{BB962C8B-B14F-4D97-AF65-F5344CB8AC3E}">
        <p14:creationId xmlns:p14="http://schemas.microsoft.com/office/powerpoint/2010/main" val="16894772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40640" indent="0">
              <a:buNone/>
            </a:pPr>
            <a:r>
              <a:rPr lang="en-US" sz="1400" dirty="0"/>
              <a:t>(All times Eastern Daylight Time)</a:t>
            </a:r>
          </a:p>
          <a:p>
            <a:pPr marL="40640" indent="0">
              <a:buNone/>
            </a:pPr>
            <a:endParaRPr lang="en-US" sz="1400" dirty="0"/>
          </a:p>
          <a:p>
            <a:pPr marL="40640" indent="0">
              <a:buNone/>
            </a:pPr>
            <a:r>
              <a:rPr lang="en-US" b="1" u="sng" dirty="0"/>
              <a:t>Tuesday, November 2</a:t>
            </a:r>
          </a:p>
          <a:p>
            <a:pPr marL="2289175" lvl="1" indent="-1944688">
              <a:buNone/>
            </a:pPr>
            <a:r>
              <a:rPr lang="en-US" dirty="0"/>
              <a:t>10:00 – 10:45	PWG Plenary</a:t>
            </a:r>
          </a:p>
          <a:p>
            <a:pPr marL="2289175" lvl="1" indent="-1944688">
              <a:buNone/>
            </a:pPr>
            <a:r>
              <a:rPr lang="en-US" dirty="0"/>
              <a:t>10:45 – 11:00	IPP WG : Status</a:t>
            </a:r>
          </a:p>
          <a:p>
            <a:pPr marL="2289175" lvl="1" indent="-1944688">
              <a:buNone/>
            </a:pPr>
            <a:r>
              <a:rPr lang="en-US" dirty="0"/>
              <a:t>11:00 </a:t>
            </a:r>
            <a:r>
              <a:rPr lang="mr-IN" dirty="0"/>
              <a:t>–</a:t>
            </a:r>
            <a:r>
              <a:rPr lang="en-US" dirty="0"/>
              <a:t> 12:00	IPP WG : Prototype Ready: IPP Finishings v3.0, IPP Encrypted Jobs and Documents v1.0,</a:t>
            </a:r>
            <a:br>
              <a:rPr lang="en-US" dirty="0"/>
            </a:br>
            <a:r>
              <a:rPr lang="en-US" dirty="0"/>
              <a:t>IPP Production Printing Extensions v2.0, </a:t>
            </a:r>
            <a:br>
              <a:rPr lang="en-US" dirty="0"/>
            </a:br>
            <a:r>
              <a:rPr lang="en-US" dirty="0"/>
              <a:t>IPP Enterprise Printing Extensions v2.0, Deprecating IPP Print by Reference v1.0</a:t>
            </a:r>
          </a:p>
          <a:p>
            <a:pPr marL="2289175" lvl="1" indent="-1944688">
              <a:buNone/>
            </a:pPr>
            <a:r>
              <a:rPr lang="en-US" dirty="0"/>
              <a:t>12:00 </a:t>
            </a:r>
            <a:r>
              <a:rPr lang="mr-IN" dirty="0"/>
              <a:t>–</a:t>
            </a:r>
            <a:r>
              <a:rPr lang="en-US" dirty="0"/>
              <a:t> 12:45	Lunch</a:t>
            </a:r>
          </a:p>
          <a:p>
            <a:pPr marL="2289175" lvl="1" indent="-1944688">
              <a:buNone/>
            </a:pPr>
            <a:r>
              <a:rPr lang="en-US" dirty="0"/>
              <a:t>12:45 </a:t>
            </a:r>
            <a:r>
              <a:rPr lang="mr-IN" dirty="0"/>
              <a:t>–</a:t>
            </a:r>
            <a:r>
              <a:rPr lang="en-US" dirty="0"/>
              <a:t>   2:00	IPP WG : Evolution of IPP/2.0 and IPP Everywhere v2.0</a:t>
            </a:r>
          </a:p>
        </p:txBody>
      </p:sp>
      <p:sp>
        <p:nvSpPr>
          <p:cNvPr id="136" name="Shape 136"/>
          <p:cNvSpPr>
            <a:spLocks noGrp="1"/>
          </p:cNvSpPr>
          <p:nvPr>
            <p:ph type="title"/>
          </p:nvPr>
        </p:nvSpPr>
        <p:spPr>
          <a:prstGeom prst="rect">
            <a:avLst/>
          </a:prstGeom>
        </p:spPr>
        <p:txBody>
          <a:bodyPr/>
          <a:lstStyle/>
          <a:p>
            <a:r>
              <a:rPr dirty="0"/>
              <a:t>Agenda </a:t>
            </a:r>
            <a:r>
              <a:rPr lang="en-US" dirty="0"/>
              <a:t>Overview – Day 1</a:t>
            </a:r>
            <a:endParaRPr dirty="0"/>
          </a:p>
        </p:txBody>
      </p:sp>
      <p:sp>
        <p:nvSpPr>
          <p:cNvPr id="6" name="Shape 334">
            <a:extLst>
              <a:ext uri="{FF2B5EF4-FFF2-40B4-BE49-F238E27FC236}">
                <a16:creationId xmlns:a16="http://schemas.microsoft.com/office/drawing/2014/main" id="{4AA722E7-796B-0148-96B8-2DBC52CDADD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10</a:t>
            </a:fld>
            <a:endParaRPr/>
          </a:p>
        </p:txBody>
      </p:sp>
    </p:spTree>
    <p:extLst>
      <p:ext uri="{BB962C8B-B14F-4D97-AF65-F5344CB8AC3E}">
        <p14:creationId xmlns:p14="http://schemas.microsoft.com/office/powerpoint/2010/main" val="365919751"/>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40640" indent="0">
              <a:buNone/>
            </a:pPr>
            <a:r>
              <a:rPr lang="en-US" sz="1400" dirty="0"/>
              <a:t>(All times Eastern Daylight Time)</a:t>
            </a:r>
          </a:p>
          <a:p>
            <a:pPr marL="40640" indent="0">
              <a:buNone/>
            </a:pPr>
            <a:endParaRPr lang="en-US" sz="1400" dirty="0"/>
          </a:p>
          <a:p>
            <a:pPr marL="40640" indent="0">
              <a:buNone/>
            </a:pPr>
            <a:r>
              <a:rPr lang="en-US" b="1" u="sng" dirty="0"/>
              <a:t>Wednesday, November 3</a:t>
            </a:r>
            <a:endParaRPr b="1" u="sng" dirty="0"/>
          </a:p>
          <a:p>
            <a:pPr marL="2289175" lvl="1" indent="-1944688">
              <a:buNone/>
            </a:pPr>
            <a:r>
              <a:rPr lang="en-US" dirty="0"/>
              <a:t>10:00 – 12:00	IPP WG : IPP Driverless Printing Extensions v2.0</a:t>
            </a:r>
          </a:p>
          <a:p>
            <a:pPr marL="2289175" lvl="1" indent="-1944688">
              <a:buNone/>
            </a:pPr>
            <a:r>
              <a:rPr lang="en-US" dirty="0"/>
              <a:t>12:00 </a:t>
            </a:r>
            <a:r>
              <a:rPr lang="mr-IN" dirty="0"/>
              <a:t>–</a:t>
            </a:r>
            <a:r>
              <a:rPr lang="en-US" dirty="0"/>
              <a:t> 12:45	Lunch</a:t>
            </a:r>
          </a:p>
          <a:p>
            <a:pPr marL="2289175" lvl="1" indent="-1944688">
              <a:buNone/>
            </a:pPr>
            <a:r>
              <a:rPr lang="en-US" dirty="0"/>
              <a:t>12:45 –   1:45	IPP WG : 3D Printing Liaison: Status and Guidance</a:t>
            </a:r>
          </a:p>
          <a:p>
            <a:pPr marL="2289175" lvl="1" indent="-1944688">
              <a:buNone/>
            </a:pPr>
            <a:r>
              <a:rPr lang="en-US" dirty="0"/>
              <a:t>  1:45 –   2:00	IPP WG : Next Steps</a:t>
            </a:r>
          </a:p>
        </p:txBody>
      </p:sp>
      <p:sp>
        <p:nvSpPr>
          <p:cNvPr id="136" name="Shape 136"/>
          <p:cNvSpPr>
            <a:spLocks noGrp="1"/>
          </p:cNvSpPr>
          <p:nvPr>
            <p:ph type="title"/>
          </p:nvPr>
        </p:nvSpPr>
        <p:spPr>
          <a:prstGeom prst="rect">
            <a:avLst/>
          </a:prstGeom>
        </p:spPr>
        <p:txBody>
          <a:bodyPr/>
          <a:lstStyle/>
          <a:p>
            <a:r>
              <a:rPr dirty="0"/>
              <a:t>Agenda </a:t>
            </a:r>
            <a:r>
              <a:rPr lang="en-US" dirty="0"/>
              <a:t>Overview – Day 2</a:t>
            </a:r>
            <a:endParaRPr dirty="0"/>
          </a:p>
        </p:txBody>
      </p:sp>
      <p:sp>
        <p:nvSpPr>
          <p:cNvPr id="6" name="Shape 334">
            <a:extLst>
              <a:ext uri="{FF2B5EF4-FFF2-40B4-BE49-F238E27FC236}">
                <a16:creationId xmlns:a16="http://schemas.microsoft.com/office/drawing/2014/main" id="{4AA722E7-796B-0148-96B8-2DBC52CDADD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11</a:t>
            </a:fld>
            <a:endParaRPr/>
          </a:p>
        </p:txBody>
      </p:sp>
    </p:spTree>
    <p:extLst>
      <p:ext uri="{BB962C8B-B14F-4D97-AF65-F5344CB8AC3E}">
        <p14:creationId xmlns:p14="http://schemas.microsoft.com/office/powerpoint/2010/main" val="3423151551"/>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40640" indent="0">
              <a:buNone/>
            </a:pPr>
            <a:r>
              <a:rPr lang="en-US" sz="1400" dirty="0"/>
              <a:t>(All times Eastern Daylight Time)</a:t>
            </a:r>
          </a:p>
          <a:p>
            <a:pPr marL="40640" indent="0">
              <a:buNone/>
            </a:pPr>
            <a:endParaRPr lang="en-US" sz="1400" dirty="0"/>
          </a:p>
          <a:p>
            <a:pPr marL="40640" indent="0">
              <a:buNone/>
            </a:pPr>
            <a:r>
              <a:rPr lang="en-US" b="1" u="sng" dirty="0"/>
              <a:t>Thursday, November 4</a:t>
            </a:r>
            <a:endParaRPr b="1" u="sng" dirty="0"/>
          </a:p>
          <a:p>
            <a:pPr marL="2289175" lvl="1" indent="-1944688">
              <a:buNone/>
            </a:pPr>
            <a:r>
              <a:rPr lang="en-US" dirty="0"/>
              <a:t>10:00 </a:t>
            </a:r>
            <a:r>
              <a:rPr lang="mr-IN" dirty="0"/>
              <a:t>–</a:t>
            </a:r>
            <a:r>
              <a:rPr lang="en-US" dirty="0"/>
              <a:t> 12:00	IDS WG : Status and Discussion · </a:t>
            </a:r>
            <a:br>
              <a:rPr lang="en-US" dirty="0"/>
            </a:br>
            <a:r>
              <a:rPr lang="en-US" dirty="0"/>
              <a:t>PWG Hardcopy Device Security Guidelines v1.0</a:t>
            </a:r>
          </a:p>
        </p:txBody>
      </p:sp>
      <p:sp>
        <p:nvSpPr>
          <p:cNvPr id="136" name="Shape 136"/>
          <p:cNvSpPr>
            <a:spLocks noGrp="1"/>
          </p:cNvSpPr>
          <p:nvPr>
            <p:ph type="title"/>
          </p:nvPr>
        </p:nvSpPr>
        <p:spPr>
          <a:prstGeom prst="rect">
            <a:avLst/>
          </a:prstGeom>
        </p:spPr>
        <p:txBody>
          <a:bodyPr/>
          <a:lstStyle/>
          <a:p>
            <a:r>
              <a:rPr dirty="0"/>
              <a:t>Agenda </a:t>
            </a:r>
            <a:r>
              <a:rPr lang="en-US" dirty="0"/>
              <a:t>Overview – Day 3</a:t>
            </a:r>
            <a:endParaRPr dirty="0"/>
          </a:p>
        </p:txBody>
      </p:sp>
      <p:sp>
        <p:nvSpPr>
          <p:cNvPr id="6" name="Shape 334">
            <a:extLst>
              <a:ext uri="{FF2B5EF4-FFF2-40B4-BE49-F238E27FC236}">
                <a16:creationId xmlns:a16="http://schemas.microsoft.com/office/drawing/2014/main" id="{4AA722E7-796B-0148-96B8-2DBC52CDADD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12</a:t>
            </a:fld>
            <a:endParaRPr/>
          </a:p>
        </p:txBody>
      </p:sp>
    </p:spTree>
    <p:extLst>
      <p:ext uri="{BB962C8B-B14F-4D97-AF65-F5344CB8AC3E}">
        <p14:creationId xmlns:p14="http://schemas.microsoft.com/office/powerpoint/2010/main" val="517491332"/>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673A-C0BD-6C4E-B31D-5C017F5B6676}"/>
              </a:ext>
            </a:extLst>
          </p:cNvPr>
          <p:cNvSpPr>
            <a:spLocks noGrp="1"/>
          </p:cNvSpPr>
          <p:nvPr>
            <p:ph type="title"/>
          </p:nvPr>
        </p:nvSpPr>
        <p:spPr/>
        <p:txBody>
          <a:bodyPr/>
          <a:lstStyle/>
          <a:p>
            <a:r>
              <a:rPr lang="en-US" dirty="0"/>
              <a:t>Steering Committee Updates</a:t>
            </a:r>
          </a:p>
        </p:txBody>
      </p:sp>
    </p:spTree>
    <p:extLst>
      <p:ext uri="{BB962C8B-B14F-4D97-AF65-F5344CB8AC3E}">
        <p14:creationId xmlns:p14="http://schemas.microsoft.com/office/powerpoint/2010/main" val="414038871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body" idx="1"/>
          </p:nvPr>
        </p:nvSpPr>
        <p:spPr>
          <a:prstGeom prst="rect">
            <a:avLst/>
          </a:prstGeom>
        </p:spPr>
        <p:txBody>
          <a:bodyPr>
            <a:normAutofit/>
          </a:bodyPr>
          <a:lstStyle/>
          <a:p>
            <a:r>
              <a:rPr lang="en-US" dirty="0">
                <a:highlight>
                  <a:srgbClr val="FFFF00"/>
                </a:highlight>
              </a:rPr>
              <a:t>PWG Chair: Jeremy Leber, Lexmark</a:t>
            </a:r>
          </a:p>
          <a:p>
            <a:pPr lvl="1"/>
            <a:endParaRPr dirty="0">
              <a:highlight>
                <a:srgbClr val="FFFF00"/>
              </a:highlight>
            </a:endParaRPr>
          </a:p>
          <a:p>
            <a:r>
              <a:rPr lang="en-US" dirty="0">
                <a:highlight>
                  <a:srgbClr val="FFFF00"/>
                </a:highlight>
              </a:rPr>
              <a:t>PWG Vice Chair: Smith Kennedy, HP Inc.</a:t>
            </a:r>
          </a:p>
          <a:p>
            <a:pPr lvl="1"/>
            <a:endParaRPr dirty="0"/>
          </a:p>
          <a:p>
            <a:r>
              <a:rPr dirty="0"/>
              <a:t>PWG Secretary: Ira McDonald, High North</a:t>
            </a:r>
            <a:endParaRPr lang="en-US" dirty="0"/>
          </a:p>
          <a:p>
            <a:endParaRPr lang="en-US" dirty="0"/>
          </a:p>
          <a:p>
            <a:endParaRPr lang="en-US" dirty="0"/>
          </a:p>
          <a:p>
            <a:pPr marL="40640" indent="0">
              <a:buNone/>
            </a:pPr>
            <a:r>
              <a:rPr lang="en-US" sz="1800" dirty="0"/>
              <a:t>Results of 2021 Officer Elections</a:t>
            </a:r>
          </a:p>
          <a:p>
            <a:r>
              <a:rPr lang="en-US" sz="1800" dirty="0"/>
              <a:t>Jeremy and Smith interested in each others' roles</a:t>
            </a:r>
          </a:p>
          <a:p>
            <a:r>
              <a:rPr lang="en-US" sz="1800" dirty="0"/>
              <a:t>No other nominees so officers chosen by acclamation</a:t>
            </a:r>
          </a:p>
          <a:p>
            <a:endParaRPr lang="en-US" sz="1800" dirty="0"/>
          </a:p>
        </p:txBody>
      </p:sp>
      <p:sp>
        <p:nvSpPr>
          <p:cNvPr id="165" name="Shape 165"/>
          <p:cNvSpPr>
            <a:spLocks noGrp="1"/>
          </p:cNvSpPr>
          <p:nvPr>
            <p:ph type="title"/>
          </p:nvPr>
        </p:nvSpPr>
        <p:spPr>
          <a:prstGeom prst="rect">
            <a:avLst/>
          </a:prstGeom>
        </p:spPr>
        <p:txBody>
          <a:bodyPr/>
          <a:lstStyle/>
          <a:p>
            <a:r>
              <a:rPr dirty="0"/>
              <a:t>Officers (20</a:t>
            </a:r>
            <a:r>
              <a:rPr lang="en-US" dirty="0"/>
              <a:t>21</a:t>
            </a:r>
            <a:r>
              <a:rPr dirty="0"/>
              <a:t>-20</a:t>
            </a:r>
            <a:r>
              <a:rPr lang="en-US" dirty="0"/>
              <a:t>23</a:t>
            </a:r>
            <a:r>
              <a:rPr dirty="0"/>
              <a:t> Term)</a:t>
            </a:r>
          </a:p>
        </p:txBody>
      </p:sp>
      <p:sp>
        <p:nvSpPr>
          <p:cNvPr id="6" name="Shape 334">
            <a:extLst>
              <a:ext uri="{FF2B5EF4-FFF2-40B4-BE49-F238E27FC236}">
                <a16:creationId xmlns:a16="http://schemas.microsoft.com/office/drawing/2014/main" id="{FC1B50B4-B96E-A942-8C9B-13622257872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14</a:t>
            </a:fld>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p:cNvSpPr>
          <p:nvPr>
            <p:ph type="title"/>
          </p:nvPr>
        </p:nvSpPr>
        <p:spPr>
          <a:prstGeom prst="rect">
            <a:avLst/>
          </a:prstGeom>
        </p:spPr>
        <p:txBody>
          <a:bodyPr/>
          <a:lstStyle/>
          <a:p>
            <a:r>
              <a:rPr lang="en-US" dirty="0"/>
              <a:t>2021</a:t>
            </a:r>
            <a:r>
              <a:rPr dirty="0"/>
              <a:t> Membership</a:t>
            </a:r>
          </a:p>
        </p:txBody>
      </p:sp>
      <p:sp>
        <p:nvSpPr>
          <p:cNvPr id="157" name="Shape 157"/>
          <p:cNvSpPr/>
          <p:nvPr/>
        </p:nvSpPr>
        <p:spPr>
          <a:xfrm>
            <a:off x="457200" y="1219200"/>
            <a:ext cx="8356600" cy="34881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ctr">
              <a:defRPr b="1">
                <a:latin typeface="+mn-lt"/>
                <a:ea typeface="+mn-ea"/>
                <a:cs typeface="+mn-cs"/>
                <a:sym typeface="Verdana"/>
              </a:defRPr>
            </a:lvl1pPr>
          </a:lstStyle>
          <a:p>
            <a:r>
              <a:rPr lang="en-US" dirty="0"/>
              <a:t>28 </a:t>
            </a:r>
            <a:r>
              <a:rPr dirty="0"/>
              <a:t>Members</a:t>
            </a:r>
            <a:endParaRPr dirty="0">
              <a:solidFill>
                <a:srgbClr val="FF0000"/>
              </a:solidFill>
            </a:endParaRPr>
          </a:p>
        </p:txBody>
      </p:sp>
      <p:sp>
        <p:nvSpPr>
          <p:cNvPr id="7" name="Shape 334">
            <a:extLst>
              <a:ext uri="{FF2B5EF4-FFF2-40B4-BE49-F238E27FC236}">
                <a16:creationId xmlns:a16="http://schemas.microsoft.com/office/drawing/2014/main" id="{93171137-5265-544B-BDA0-B1DA50DD4719}"/>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15</a:t>
            </a:fld>
            <a:endParaRPr/>
          </a:p>
        </p:txBody>
      </p:sp>
      <p:graphicFrame>
        <p:nvGraphicFramePr>
          <p:cNvPr id="156" name="Table 156"/>
          <p:cNvGraphicFramePr/>
          <p:nvPr>
            <p:extLst>
              <p:ext uri="{D42A27DB-BD31-4B8C-83A1-F6EECF244321}">
                <p14:modId xmlns:p14="http://schemas.microsoft.com/office/powerpoint/2010/main" val="4071242275"/>
              </p:ext>
            </p:extLst>
          </p:nvPr>
        </p:nvGraphicFramePr>
        <p:xfrm>
          <a:off x="457200" y="1663186"/>
          <a:ext cx="8108950" cy="4663440"/>
        </p:xfrm>
        <a:graphic>
          <a:graphicData uri="http://schemas.openxmlformats.org/drawingml/2006/table">
            <a:tbl>
              <a:tblPr>
                <a:tableStyleId>{8F44A2F1-9E1F-4B54-A3A2-5F16C0AD49E2}</a:tableStyleId>
              </a:tblPr>
              <a:tblGrid>
                <a:gridCol w="1621790">
                  <a:extLst>
                    <a:ext uri="{9D8B030D-6E8A-4147-A177-3AD203B41FA5}">
                      <a16:colId xmlns:a16="http://schemas.microsoft.com/office/drawing/2014/main" val="20000"/>
                    </a:ext>
                  </a:extLst>
                </a:gridCol>
                <a:gridCol w="1621790">
                  <a:extLst>
                    <a:ext uri="{9D8B030D-6E8A-4147-A177-3AD203B41FA5}">
                      <a16:colId xmlns:a16="http://schemas.microsoft.com/office/drawing/2014/main" val="20001"/>
                    </a:ext>
                  </a:extLst>
                </a:gridCol>
                <a:gridCol w="1621790">
                  <a:extLst>
                    <a:ext uri="{9D8B030D-6E8A-4147-A177-3AD203B41FA5}">
                      <a16:colId xmlns:a16="http://schemas.microsoft.com/office/drawing/2014/main" val="20002"/>
                    </a:ext>
                  </a:extLst>
                </a:gridCol>
                <a:gridCol w="1621790">
                  <a:extLst>
                    <a:ext uri="{9D8B030D-6E8A-4147-A177-3AD203B41FA5}">
                      <a16:colId xmlns:a16="http://schemas.microsoft.com/office/drawing/2014/main" val="20003"/>
                    </a:ext>
                  </a:extLst>
                </a:gridCol>
                <a:gridCol w="1621790">
                  <a:extLst>
                    <a:ext uri="{9D8B030D-6E8A-4147-A177-3AD203B41FA5}">
                      <a16:colId xmlns:a16="http://schemas.microsoft.com/office/drawing/2014/main" val="1284252174"/>
                    </a:ext>
                  </a:extLst>
                </a:gridCol>
              </a:tblGrid>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Alan Sukert</a:t>
                      </a:r>
                      <a:endParaRPr sz="900" dirty="0">
                        <a:uFill>
                          <a:solidFill>
                            <a:srgbClr val="000000"/>
                          </a:solidFill>
                        </a:uFill>
                        <a:sym typeface="Verdana"/>
                      </a:endParaRPr>
                    </a:p>
                  </a:txBody>
                  <a:tcPr marL="50800" marR="50800" marT="50800" marB="50800"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Epson</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Konica Minolta</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indent="0" algn="ctr" defTabSz="584200" rtl="0" latinLnBrk="0">
                        <a:lnSpc>
                          <a:spcPct val="100000"/>
                        </a:lnSpc>
                        <a:spcBef>
                          <a:spcPts val="0"/>
                        </a:spcBef>
                        <a:spcAft>
                          <a:spcPts val="0"/>
                        </a:spcAft>
                        <a:buClrTx/>
                        <a:buSzTx/>
                        <a:buFontTx/>
                        <a:buNone/>
                        <a:tabLst/>
                      </a:pPr>
                      <a:r>
                        <a:rPr lang="en-US" sz="900" dirty="0"/>
                        <a:t>Oki Electric Industry Co., Ltd</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r>
                        <a:rPr lang="en-US" sz="900" dirty="0"/>
                        <a:t>Toshiba Business Solutions</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a:solidFill>
                        <a:srgbClr val="929292"/>
                      </a:solidFill>
                      <a:miter lim="400000"/>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Apple Inc.</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FUJIFILM Business Innovation Corp.</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Kyocera</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indent="0" algn="ctr" defTabSz="584200" eaLnBrk="1" fontAlgn="auto" latinLnBrk="0" hangingPunct="1">
                        <a:lnSpc>
                          <a:spcPct val="100000"/>
                        </a:lnSpc>
                        <a:spcBef>
                          <a:spcPts val="0"/>
                        </a:spcBef>
                        <a:spcAft>
                          <a:spcPts val="0"/>
                        </a:spcAft>
                        <a:buClrTx/>
                        <a:buSzTx/>
                        <a:buFontTx/>
                        <a:buNone/>
                        <a:tabLst/>
                        <a:defRPr/>
                      </a:pPr>
                      <a:r>
                        <a:rPr lang="en-US" sz="900" dirty="0">
                          <a:uFill>
                            <a:solidFill>
                              <a:srgbClr val="000000"/>
                            </a:solidFill>
                          </a:uFill>
                          <a:sym typeface="Verdana"/>
                        </a:rPr>
                        <a:t>PaperCut Software</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Tykodi Consulting Services LLC</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r h="777240">
                <a:tc>
                  <a:txBody>
                    <a:bodyPr/>
                    <a:lstStyle/>
                    <a:p>
                      <a:pPr marR="40640" defTabSz="914400">
                        <a:spcBef>
                          <a:spcPts val="400"/>
                        </a:spcBef>
                        <a:tabLst>
                          <a:tab pos="914400" algn="l"/>
                        </a:tabLst>
                        <a:defRPr sz="1800">
                          <a:uFillTx/>
                        </a:defRPr>
                      </a:pPr>
                      <a:r>
                        <a:rPr sz="900" dirty="0">
                          <a:uFill>
                            <a:solidFill>
                              <a:srgbClr val="000000"/>
                            </a:solidFill>
                          </a:uFill>
                          <a:sym typeface="Verdana"/>
                        </a:rPr>
                        <a:t>Brother Industries</a:t>
                      </a:r>
                      <a:r>
                        <a:rPr lang="en-US" sz="900" dirty="0">
                          <a:uFill>
                            <a:solidFill>
                              <a:srgbClr val="000000"/>
                            </a:solidFill>
                          </a:uFill>
                          <a:sym typeface="Verdana"/>
                        </a:rPr>
                        <a:t>, Ltd.</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solidFill>
                            <a:schemeClr val="tx1"/>
                          </a:solidFill>
                          <a:uFill>
                            <a:solidFill>
                              <a:srgbClr val="000000"/>
                            </a:solidFill>
                          </a:uFill>
                          <a:sym typeface="Verdana"/>
                        </a:rPr>
                        <a:t>Google</a:t>
                      </a:r>
                      <a:endParaRPr lang="en-US" sz="900" strike="sngStrike" dirty="0">
                        <a:solidFill>
                          <a:schemeClr val="tx1"/>
                        </a:solidFill>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a:solidFill>
                        <a:srgbClr val="929292"/>
                      </a:solidFill>
                      <a:miter lim="400000"/>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Lakeside Robotics</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Qualcomm</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sz="900" dirty="0">
                          <a:uFill>
                            <a:solidFill>
                              <a:srgbClr val="000000"/>
                            </a:solidFill>
                          </a:uFill>
                          <a:sym typeface="Verdana"/>
                        </a:rPr>
                        <a:t>Xerox</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2"/>
                  </a:ext>
                </a:extLst>
              </a:tr>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Canon</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solidFill>
                            <a:schemeClr val="tx1"/>
                          </a:solidFill>
                          <a:uFill>
                            <a:solidFill>
                              <a:srgbClr val="000000"/>
                            </a:solidFill>
                          </a:uFill>
                          <a:sym typeface="Verdana"/>
                        </a:rPr>
                        <a:t>High North, Inc.</a:t>
                      </a:r>
                      <a:endParaRPr lang="en-US" sz="900" strike="sngStrike" dirty="0">
                        <a:solidFill>
                          <a:schemeClr val="tx1"/>
                        </a:solidFill>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Lexmark</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r>
                        <a:rPr lang="en-US" sz="900" dirty="0">
                          <a:uFill>
                            <a:solidFill>
                              <a:srgbClr val="000000"/>
                            </a:solidFill>
                          </a:uFill>
                          <a:sym typeface="Verdana"/>
                        </a:rPr>
                        <a:t>Ricoh</a:t>
                      </a:r>
                      <a:endParaRPr lang="en-US" sz="900" dirty="0"/>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a:solidFill>
                            <a:schemeClr val="tx1"/>
                          </a:solidFill>
                          <a:uFill>
                            <a:solidFill>
                              <a:srgbClr val="000000"/>
                            </a:solidFill>
                          </a:uFill>
                          <a:sym typeface="Verdana"/>
                        </a:rPr>
                        <a:t>YSoft</a:t>
                      </a:r>
                      <a:endParaRPr sz="900" dirty="0">
                        <a:solidFill>
                          <a:schemeClr val="tx1"/>
                        </a:solidFill>
                        <a:uFill>
                          <a:solidFill>
                            <a:srgbClr val="000000"/>
                          </a:solidFill>
                        </a:uFill>
                        <a:sym typeface="Verdana"/>
                      </a:endParaRPr>
                    </a:p>
                  </a:txBody>
                  <a:tcPr marL="50800" marR="50800" marT="50800" marB="50800"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3"/>
                  </a:ext>
                </a:extLst>
              </a:tr>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Danny Brennan</a:t>
                      </a:r>
                      <a:endParaRPr sz="900" dirty="0">
                        <a:uFill>
                          <a:solidFill>
                            <a:srgbClr val="000000"/>
                          </a:solidFill>
                        </a:uFill>
                        <a:sym typeface="Verdana"/>
                      </a:endParaRPr>
                    </a:p>
                  </a:txBody>
                  <a:tcPr marL="50800" marR="50800" marT="50800" marB="50800"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uFill>
                            <a:solidFill>
                              <a:srgbClr val="000000"/>
                            </a:solidFill>
                          </a:uFill>
                          <a:sym typeface="Verdana"/>
                        </a:rPr>
                        <a:t>HP Inc.</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Meteor Network</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r>
                        <a:rPr lang="en-US" sz="900" dirty="0"/>
                        <a:t>Synaptics</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endParaRPr lang="en-US" sz="900" dirty="0">
                        <a:solidFill>
                          <a:schemeClr val="tx1"/>
                        </a:solidFill>
                      </a:endParaRPr>
                    </a:p>
                  </a:txBody>
                  <a:tcPr marL="50800" marR="50800" marT="50800" marB="50800"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4"/>
                  </a:ext>
                </a:extLst>
              </a:tr>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directprint.io</a:t>
                      </a:r>
                      <a:endParaRPr sz="900" dirty="0">
                        <a:uFill>
                          <a:solidFill>
                            <a:srgbClr val="000000"/>
                          </a:solidFill>
                        </a:uFill>
                        <a:sym typeface="Verdana"/>
                      </a:endParaRPr>
                    </a:p>
                  </a:txBody>
                  <a:tcPr marL="50800" marR="50800" marT="50800" marB="50800"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Intel</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Microsoft</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a:solidFill>
                        <a:srgbClr val="929292"/>
                      </a:solidFill>
                      <a:miter lim="400000"/>
                    </a:lnB>
                  </a:tcPr>
                </a:tc>
                <a:tc>
                  <a:txBody>
                    <a:bodyPr/>
                    <a:lstStyle/>
                    <a:p>
                      <a:r>
                        <a:rPr lang="en-US" sz="900" dirty="0"/>
                        <a:t>Technical Interface Consulting</a:t>
                      </a:r>
                    </a:p>
                  </a:txBody>
                  <a:tcPr marL="50800" marR="50800" marT="50800" marB="50800" anchor="ctr"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indent="0" algn="ctr" defTabSz="584200" rtl="0" latinLnBrk="0">
                        <a:lnSpc>
                          <a:spcPct val="100000"/>
                        </a:lnSpc>
                        <a:spcBef>
                          <a:spcPts val="0"/>
                        </a:spcBef>
                        <a:spcAft>
                          <a:spcPts val="0"/>
                        </a:spcAft>
                        <a:buClrTx/>
                        <a:buSzTx/>
                        <a:buFontTx/>
                        <a:buNone/>
                        <a:tabLst/>
                      </a:pPr>
                      <a:endParaRPr lang="en-US" sz="900" dirty="0">
                        <a:solidFill>
                          <a:schemeClr val="tx1"/>
                        </a:solidFill>
                      </a:endParaRPr>
                    </a:p>
                  </a:txBody>
                  <a:tcPr marL="50800" marR="50800" marT="50800" marB="50800"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236717598"/>
                  </a:ext>
                </a:extLst>
              </a:tr>
            </a:tbl>
          </a:graphicData>
        </a:graphic>
      </p:graphicFrame>
      <p:pic>
        <p:nvPicPr>
          <p:cNvPr id="9" name="Picture 8">
            <a:extLst>
              <a:ext uri="{FF2B5EF4-FFF2-40B4-BE49-F238E27FC236}">
                <a16:creationId xmlns:a16="http://schemas.microsoft.com/office/drawing/2014/main" id="{1642CAE0-8047-2940-BACF-6DE91D8F1F1F}"/>
              </a:ext>
              <a:ext uri="{C183D7F6-B498-43B3-948B-1728B52AA6E4}">
                <adec:decorative xmlns:adec="http://schemas.microsoft.com/office/drawing/2017/decorative" val="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0342" y="2501413"/>
            <a:ext cx="406630" cy="482442"/>
          </a:xfrm>
          <a:prstGeom prst="rect">
            <a:avLst/>
          </a:prstGeom>
        </p:spPr>
      </p:pic>
      <p:pic>
        <p:nvPicPr>
          <p:cNvPr id="3" name="Picture 2">
            <a:extLst>
              <a:ext uri="{FF2B5EF4-FFF2-40B4-BE49-F238E27FC236}">
                <a16:creationId xmlns:a16="http://schemas.microsoft.com/office/drawing/2014/main" id="{114666DA-E9D6-5446-AB72-20B5783880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7503" y="3414735"/>
            <a:ext cx="837873" cy="335149"/>
          </a:xfrm>
          <a:prstGeom prst="rect">
            <a:avLst/>
          </a:prstGeom>
        </p:spPr>
      </p:pic>
      <p:pic>
        <p:nvPicPr>
          <p:cNvPr id="4" name="Picture 3">
            <a:extLst>
              <a:ext uri="{FF2B5EF4-FFF2-40B4-BE49-F238E27FC236}">
                <a16:creationId xmlns:a16="http://schemas.microsoft.com/office/drawing/2014/main" id="{49C9E3CC-A092-8F46-9150-F41DA310EC79}"/>
              </a:ext>
            </a:extLst>
          </p:cNvPr>
          <p:cNvPicPr>
            <a:picLocks noChangeAspect="1"/>
          </p:cNvPicPr>
          <p:nvPr/>
        </p:nvPicPr>
        <p:blipFill>
          <a:blip r:embed="rId4"/>
          <a:stretch>
            <a:fillRect/>
          </a:stretch>
        </p:blipFill>
        <p:spPr>
          <a:xfrm>
            <a:off x="634873" y="4188676"/>
            <a:ext cx="1277568" cy="315635"/>
          </a:xfrm>
          <a:prstGeom prst="rect">
            <a:avLst/>
          </a:prstGeom>
        </p:spPr>
      </p:pic>
      <p:pic>
        <p:nvPicPr>
          <p:cNvPr id="6" name="Picture 5">
            <a:extLst>
              <a:ext uri="{FF2B5EF4-FFF2-40B4-BE49-F238E27FC236}">
                <a16:creationId xmlns:a16="http://schemas.microsoft.com/office/drawing/2014/main" id="{3949A22C-CC90-5E41-AD0C-F52514038EBF}"/>
              </a:ext>
            </a:extLst>
          </p:cNvPr>
          <p:cNvPicPr>
            <a:picLocks noChangeAspect="1"/>
          </p:cNvPicPr>
          <p:nvPr/>
        </p:nvPicPr>
        <p:blipFill>
          <a:blip r:embed="rId5"/>
          <a:stretch>
            <a:fillRect/>
          </a:stretch>
        </p:blipFill>
        <p:spPr>
          <a:xfrm>
            <a:off x="2411451" y="1842569"/>
            <a:ext cx="915403" cy="357580"/>
          </a:xfrm>
          <a:prstGeom prst="rect">
            <a:avLst/>
          </a:prstGeom>
        </p:spPr>
      </p:pic>
      <p:pic>
        <p:nvPicPr>
          <p:cNvPr id="10" name="Picture 9">
            <a:extLst>
              <a:ext uri="{FF2B5EF4-FFF2-40B4-BE49-F238E27FC236}">
                <a16:creationId xmlns:a16="http://schemas.microsoft.com/office/drawing/2014/main" id="{BA59B78A-8DF7-3D4A-8E1E-355DCCA72A7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221459" y="2501413"/>
            <a:ext cx="1302728" cy="326993"/>
          </a:xfrm>
          <a:prstGeom prst="rect">
            <a:avLst/>
          </a:prstGeom>
        </p:spPr>
      </p:pic>
      <p:pic>
        <p:nvPicPr>
          <p:cNvPr id="11" name="Picture 10">
            <a:extLst>
              <a:ext uri="{FF2B5EF4-FFF2-40B4-BE49-F238E27FC236}">
                <a16:creationId xmlns:a16="http://schemas.microsoft.com/office/drawing/2014/main" id="{81467AF8-8C02-E641-80F7-828903D4F6F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01598" y="4239556"/>
            <a:ext cx="1335113" cy="237202"/>
          </a:xfrm>
          <a:prstGeom prst="rect">
            <a:avLst/>
          </a:prstGeom>
        </p:spPr>
      </p:pic>
      <p:pic>
        <p:nvPicPr>
          <p:cNvPr id="12" name="Picture 11">
            <a:extLst>
              <a:ext uri="{FF2B5EF4-FFF2-40B4-BE49-F238E27FC236}">
                <a16:creationId xmlns:a16="http://schemas.microsoft.com/office/drawing/2014/main" id="{88A718C3-FFEE-5E4E-8792-08529671C0D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88943" y="4933917"/>
            <a:ext cx="360422" cy="360422"/>
          </a:xfrm>
          <a:prstGeom prst="rect">
            <a:avLst/>
          </a:prstGeom>
        </p:spPr>
      </p:pic>
      <p:pic>
        <p:nvPicPr>
          <p:cNvPr id="13" name="Picture 12">
            <a:extLst>
              <a:ext uri="{FF2B5EF4-FFF2-40B4-BE49-F238E27FC236}">
                <a16:creationId xmlns:a16="http://schemas.microsoft.com/office/drawing/2014/main" id="{04CC57D0-3DC0-444B-8990-BF02637F8AE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560803" y="5647022"/>
            <a:ext cx="616701" cy="465434"/>
          </a:xfrm>
          <a:prstGeom prst="rect">
            <a:avLst/>
          </a:prstGeom>
        </p:spPr>
      </p:pic>
      <p:pic>
        <p:nvPicPr>
          <p:cNvPr id="14" name="Picture 13">
            <a:extLst>
              <a:ext uri="{FF2B5EF4-FFF2-40B4-BE49-F238E27FC236}">
                <a16:creationId xmlns:a16="http://schemas.microsoft.com/office/drawing/2014/main" id="{4C83C6EC-C719-CC47-8A6B-E7304E4518D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155051" y="1729100"/>
            <a:ext cx="713247" cy="492978"/>
          </a:xfrm>
          <a:prstGeom prst="rect">
            <a:avLst/>
          </a:prstGeom>
        </p:spPr>
      </p:pic>
      <p:pic>
        <p:nvPicPr>
          <p:cNvPr id="15" name="Picture 14">
            <a:extLst>
              <a:ext uri="{FF2B5EF4-FFF2-40B4-BE49-F238E27FC236}">
                <a16:creationId xmlns:a16="http://schemas.microsoft.com/office/drawing/2014/main" id="{BB989631-4B06-9A45-8672-302D1AD43425}"/>
              </a:ext>
            </a:extLst>
          </p:cNvPr>
          <p:cNvPicPr>
            <a:picLocks noChangeAspect="1"/>
          </p:cNvPicPr>
          <p:nvPr/>
        </p:nvPicPr>
        <p:blipFill>
          <a:blip r:embed="rId11"/>
          <a:stretch>
            <a:fillRect/>
          </a:stretch>
        </p:blipFill>
        <p:spPr>
          <a:xfrm>
            <a:off x="3963950" y="2581888"/>
            <a:ext cx="1120559" cy="416952"/>
          </a:xfrm>
          <a:prstGeom prst="rect">
            <a:avLst/>
          </a:prstGeom>
        </p:spPr>
      </p:pic>
      <p:pic>
        <p:nvPicPr>
          <p:cNvPr id="16" name="Picture 15">
            <a:extLst>
              <a:ext uri="{FF2B5EF4-FFF2-40B4-BE49-F238E27FC236}">
                <a16:creationId xmlns:a16="http://schemas.microsoft.com/office/drawing/2014/main" id="{8B340BF2-3953-994C-AAA0-3799B83BED0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889230" y="4225865"/>
            <a:ext cx="1270000" cy="262467"/>
          </a:xfrm>
          <a:prstGeom prst="rect">
            <a:avLst/>
          </a:prstGeom>
        </p:spPr>
      </p:pic>
      <p:pic>
        <p:nvPicPr>
          <p:cNvPr id="17" name="Picture 16">
            <a:extLst>
              <a:ext uri="{FF2B5EF4-FFF2-40B4-BE49-F238E27FC236}">
                <a16:creationId xmlns:a16="http://schemas.microsoft.com/office/drawing/2014/main" id="{2AA20D58-F08A-134A-9A91-CC75CD8ED70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094070" y="4967263"/>
            <a:ext cx="835210" cy="335148"/>
          </a:xfrm>
          <a:prstGeom prst="rect">
            <a:avLst/>
          </a:prstGeom>
        </p:spPr>
      </p:pic>
      <p:pic>
        <p:nvPicPr>
          <p:cNvPr id="18" name="Picture 17">
            <a:extLst>
              <a:ext uri="{FF2B5EF4-FFF2-40B4-BE49-F238E27FC236}">
                <a16:creationId xmlns:a16="http://schemas.microsoft.com/office/drawing/2014/main" id="{FE06A462-0B24-7E43-A331-EBE32F70013D}"/>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956572" y="5813328"/>
            <a:ext cx="1110206" cy="177633"/>
          </a:xfrm>
          <a:prstGeom prst="rect">
            <a:avLst/>
          </a:prstGeom>
        </p:spPr>
      </p:pic>
      <p:pic>
        <p:nvPicPr>
          <p:cNvPr id="20" name="Picture 19">
            <a:extLst>
              <a:ext uri="{FF2B5EF4-FFF2-40B4-BE49-F238E27FC236}">
                <a16:creationId xmlns:a16="http://schemas.microsoft.com/office/drawing/2014/main" id="{CAAEF52D-4946-5D42-BB0D-22C094B18FD4}"/>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732936" y="1753218"/>
            <a:ext cx="819788" cy="335368"/>
          </a:xfrm>
          <a:prstGeom prst="rect">
            <a:avLst/>
          </a:prstGeom>
        </p:spPr>
      </p:pic>
      <p:pic>
        <p:nvPicPr>
          <p:cNvPr id="2" name="Picture 1">
            <a:extLst>
              <a:ext uri="{FF2B5EF4-FFF2-40B4-BE49-F238E27FC236}">
                <a16:creationId xmlns:a16="http://schemas.microsoft.com/office/drawing/2014/main" id="{5072A0EF-D815-7D4F-BDBC-057C16F04BEB}"/>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227045" y="1783951"/>
            <a:ext cx="1047340" cy="335149"/>
          </a:xfrm>
          <a:prstGeom prst="rect">
            <a:avLst/>
          </a:prstGeom>
        </p:spPr>
      </p:pic>
      <p:pic>
        <p:nvPicPr>
          <p:cNvPr id="8" name="Picture 7">
            <a:extLst>
              <a:ext uri="{FF2B5EF4-FFF2-40B4-BE49-F238E27FC236}">
                <a16:creationId xmlns:a16="http://schemas.microsoft.com/office/drawing/2014/main" id="{378C80C2-9DA8-1D4C-BEF4-FB0F26CA45F4}"/>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368125" y="2546922"/>
            <a:ext cx="765181" cy="312194"/>
          </a:xfrm>
          <a:prstGeom prst="rect">
            <a:avLst/>
          </a:prstGeom>
        </p:spPr>
      </p:pic>
      <p:pic>
        <p:nvPicPr>
          <p:cNvPr id="28" name="Picture 27">
            <a:extLst>
              <a:ext uri="{FF2B5EF4-FFF2-40B4-BE49-F238E27FC236}">
                <a16:creationId xmlns:a16="http://schemas.microsoft.com/office/drawing/2014/main" id="{39DB54F9-EAE9-4749-9FC3-74940DFC0FC4}"/>
              </a:ext>
            </a:extLst>
          </p:cNvPr>
          <p:cNvPicPr>
            <a:picLocks noChangeAspect="1"/>
          </p:cNvPicPr>
          <p:nvPr/>
        </p:nvPicPr>
        <p:blipFill>
          <a:blip r:embed="rId18"/>
          <a:stretch>
            <a:fillRect/>
          </a:stretch>
        </p:blipFill>
        <p:spPr>
          <a:xfrm>
            <a:off x="5511748" y="4249385"/>
            <a:ext cx="1270000" cy="228600"/>
          </a:xfrm>
          <a:prstGeom prst="rect">
            <a:avLst/>
          </a:prstGeom>
        </p:spPr>
      </p:pic>
      <p:pic>
        <p:nvPicPr>
          <p:cNvPr id="25" name="Picture 24">
            <a:extLst>
              <a:ext uri="{FF2B5EF4-FFF2-40B4-BE49-F238E27FC236}">
                <a16:creationId xmlns:a16="http://schemas.microsoft.com/office/drawing/2014/main" id="{E074553C-303C-BE44-AAFE-E43C8F2F66D6}"/>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389528" y="3390751"/>
            <a:ext cx="959254" cy="305495"/>
          </a:xfrm>
          <a:prstGeom prst="rect">
            <a:avLst/>
          </a:prstGeom>
        </p:spPr>
      </p:pic>
      <p:pic>
        <p:nvPicPr>
          <p:cNvPr id="5" name="Picture 4">
            <a:extLst>
              <a:ext uri="{FF2B5EF4-FFF2-40B4-BE49-F238E27FC236}">
                <a16:creationId xmlns:a16="http://schemas.microsoft.com/office/drawing/2014/main" id="{0185E872-B0E4-B54C-A0CA-201F4B4F9536}"/>
              </a:ext>
            </a:extLst>
          </p:cNvPr>
          <p:cNvPicPr>
            <a:picLocks noChangeAspect="1"/>
          </p:cNvPicPr>
          <p:nvPr/>
        </p:nvPicPr>
        <p:blipFill>
          <a:blip r:embed="rId20"/>
          <a:stretch>
            <a:fillRect/>
          </a:stretch>
        </p:blipFill>
        <p:spPr>
          <a:xfrm>
            <a:off x="5591645" y="5022344"/>
            <a:ext cx="1110207" cy="239003"/>
          </a:xfrm>
          <a:prstGeom prst="rect">
            <a:avLst/>
          </a:prstGeom>
        </p:spPr>
      </p:pic>
      <p:pic>
        <p:nvPicPr>
          <p:cNvPr id="35" name="Picture 34">
            <a:extLst>
              <a:ext uri="{FF2B5EF4-FFF2-40B4-BE49-F238E27FC236}">
                <a16:creationId xmlns:a16="http://schemas.microsoft.com/office/drawing/2014/main" id="{93A9B3C7-46DE-D349-93AD-91CD79D6404E}"/>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194500" y="3459868"/>
            <a:ext cx="1112433" cy="227346"/>
          </a:xfrm>
          <a:prstGeom prst="rect">
            <a:avLst/>
          </a:prstGeom>
        </p:spPr>
      </p:pic>
      <p:pic>
        <p:nvPicPr>
          <p:cNvPr id="23" name="Picture 22">
            <a:extLst>
              <a:ext uri="{FF2B5EF4-FFF2-40B4-BE49-F238E27FC236}">
                <a16:creationId xmlns:a16="http://schemas.microsoft.com/office/drawing/2014/main" id="{69E13B53-EB3F-7C49-8C63-BCA9C07F9D03}"/>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608901" y="2558079"/>
            <a:ext cx="1075693" cy="326993"/>
          </a:xfrm>
          <a:prstGeom prst="rect">
            <a:avLst/>
          </a:prstGeom>
        </p:spPr>
      </p:pic>
      <p:pic>
        <p:nvPicPr>
          <p:cNvPr id="24" name="Picture 23">
            <a:extLst>
              <a:ext uri="{FF2B5EF4-FFF2-40B4-BE49-F238E27FC236}">
                <a16:creationId xmlns:a16="http://schemas.microsoft.com/office/drawing/2014/main" id="{2621E03E-64BD-8142-82CA-3ED779FADB0C}"/>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270454" y="3289769"/>
            <a:ext cx="482442" cy="482442"/>
          </a:xfrm>
          <a:prstGeom prst="rect">
            <a:avLst/>
          </a:prstGeom>
        </p:spPr>
      </p:pic>
      <p:sp>
        <p:nvSpPr>
          <p:cNvPr id="19" name="TextBox 18">
            <a:extLst>
              <a:ext uri="{FF2B5EF4-FFF2-40B4-BE49-F238E27FC236}">
                <a16:creationId xmlns:a16="http://schemas.microsoft.com/office/drawing/2014/main" id="{A6D774F8-3092-F045-A23D-4134FC4C0E56}"/>
              </a:ext>
            </a:extLst>
          </p:cNvPr>
          <p:cNvSpPr txBox="1"/>
          <p:nvPr/>
        </p:nvSpPr>
        <p:spPr>
          <a:xfrm>
            <a:off x="992139" y="6321655"/>
            <a:ext cx="7039107"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40640" marR="40640" indent="0" algn="ctr" defTabSz="914400" rtl="0" fontAlgn="auto" latinLnBrk="0" hangingPunct="0">
              <a:lnSpc>
                <a:spcPct val="100000"/>
              </a:lnSpc>
              <a:spcBef>
                <a:spcPts val="0"/>
              </a:spcBef>
              <a:spcAft>
                <a:spcPts val="0"/>
              </a:spcAft>
              <a:buClrTx/>
              <a:buSzTx/>
              <a:buFontTx/>
              <a:buNone/>
              <a:tabLst/>
            </a:pPr>
            <a:r>
              <a:rPr kumimoji="0" lang="en-US" sz="1600" b="1" i="0" u="none" strike="noStrike" cap="none" spc="0" normalizeH="0" baseline="0" dirty="0">
                <a:ln>
                  <a:noFill/>
                </a:ln>
                <a:solidFill>
                  <a:srgbClr val="FF0000"/>
                </a:solidFill>
                <a:effectLst/>
                <a:uFill>
                  <a:solidFill>
                    <a:srgbClr val="000000"/>
                  </a:solidFill>
                </a:uFill>
                <a:latin typeface="Arial"/>
                <a:ea typeface="Arial"/>
                <a:cs typeface="Arial"/>
                <a:sym typeface="Arial"/>
              </a:rPr>
              <a:t>2022 Membership Dues Notices coming soon – check billing contacts!</a:t>
            </a:r>
          </a:p>
        </p:txBody>
      </p:sp>
      <p:pic>
        <p:nvPicPr>
          <p:cNvPr id="27" name="Picture 26">
            <a:extLst>
              <a:ext uri="{FF2B5EF4-FFF2-40B4-BE49-F238E27FC236}">
                <a16:creationId xmlns:a16="http://schemas.microsoft.com/office/drawing/2014/main" id="{7FA910FB-3CC7-5542-97AD-33AB8BD0A704}"/>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356703" y="3248164"/>
            <a:ext cx="1552992" cy="590668"/>
          </a:xfrm>
          <a:prstGeom prst="rect">
            <a:avLst/>
          </a:prstGeom>
        </p:spPr>
      </p:pic>
    </p:spTree>
    <p:extLst>
      <p:ext uri="{BB962C8B-B14F-4D97-AF65-F5344CB8AC3E}">
        <p14:creationId xmlns:p14="http://schemas.microsoft.com/office/powerpoint/2010/main" val="803923045"/>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1B518-3250-0943-B5ED-510C7502896D}"/>
              </a:ext>
            </a:extLst>
          </p:cNvPr>
          <p:cNvSpPr>
            <a:spLocks noGrp="1"/>
          </p:cNvSpPr>
          <p:nvPr>
            <p:ph type="title"/>
          </p:nvPr>
        </p:nvSpPr>
        <p:spPr/>
        <p:txBody>
          <a:bodyPr/>
          <a:lstStyle/>
          <a:p>
            <a:r>
              <a:rPr lang="en-US" dirty="0"/>
              <a:t>Thank You For Participating!</a:t>
            </a:r>
          </a:p>
        </p:txBody>
      </p:sp>
      <p:sp>
        <p:nvSpPr>
          <p:cNvPr id="3" name="Text Placeholder 2">
            <a:extLst>
              <a:ext uri="{FF2B5EF4-FFF2-40B4-BE49-F238E27FC236}">
                <a16:creationId xmlns:a16="http://schemas.microsoft.com/office/drawing/2014/main" id="{081786C0-4ED3-1744-B519-20455DD01763}"/>
              </a:ext>
            </a:extLst>
          </p:cNvPr>
          <p:cNvSpPr>
            <a:spLocks noGrp="1"/>
          </p:cNvSpPr>
          <p:nvPr>
            <p:ph type="body" idx="1"/>
          </p:nvPr>
        </p:nvSpPr>
        <p:spPr/>
        <p:txBody>
          <a:bodyPr>
            <a:normAutofit/>
          </a:bodyPr>
          <a:lstStyle/>
          <a:p>
            <a:pPr marL="40640" indent="0">
              <a:buNone/>
            </a:pPr>
            <a:endParaRPr lang="en-US" sz="2800" dirty="0"/>
          </a:p>
          <a:p>
            <a:pPr marL="40640" indent="0">
              <a:buNone/>
            </a:pPr>
            <a:endParaRPr lang="en-US" sz="2800" dirty="0"/>
          </a:p>
          <a:p>
            <a:pPr marL="40640" indent="0">
              <a:buNone/>
            </a:pPr>
            <a:endParaRPr lang="en-US" sz="2800" dirty="0"/>
          </a:p>
          <a:p>
            <a:pPr marL="40640" indent="0" algn="ctr">
              <a:buNone/>
            </a:pPr>
            <a:r>
              <a:rPr lang="en-US" sz="2800" dirty="0"/>
              <a:t>Thanks to all of you for contributing your time and efforts to the PWG!</a:t>
            </a:r>
          </a:p>
        </p:txBody>
      </p:sp>
      <p:sp>
        <p:nvSpPr>
          <p:cNvPr id="6" name="Shape 334">
            <a:extLst>
              <a:ext uri="{FF2B5EF4-FFF2-40B4-BE49-F238E27FC236}">
                <a16:creationId xmlns:a16="http://schemas.microsoft.com/office/drawing/2014/main" id="{DF22E4FE-7121-8D4F-B03A-A17861C8F406}"/>
              </a:ext>
            </a:extLst>
          </p:cNvPr>
          <p:cNvSpPr>
            <a:spLocks noGrp="1"/>
          </p:cNvSpPr>
          <p:nvPr>
            <p:ph type="sldNum" sz="quarter" idx="4"/>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16</a:t>
            </a:fld>
            <a:endParaRPr/>
          </a:p>
        </p:txBody>
      </p:sp>
    </p:spTree>
    <p:extLst>
      <p:ext uri="{BB962C8B-B14F-4D97-AF65-F5344CB8AC3E}">
        <p14:creationId xmlns:p14="http://schemas.microsoft.com/office/powerpoint/2010/main" val="2029544423"/>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body" idx="1"/>
          </p:nvPr>
        </p:nvSpPr>
        <p:spPr>
          <a:prstGeom prst="rect">
            <a:avLst/>
          </a:prstGeom>
        </p:spPr>
        <p:txBody>
          <a:bodyPr>
            <a:normAutofit/>
          </a:bodyPr>
          <a:lstStyle/>
          <a:p>
            <a:pPr marL="40640" indent="0">
              <a:buNone/>
            </a:pPr>
            <a:r>
              <a:rPr lang="en-US" dirty="0"/>
              <a:t>2022</a:t>
            </a:r>
          </a:p>
          <a:p>
            <a:pPr lvl="1"/>
            <a:r>
              <a:rPr lang="en-US" dirty="0"/>
              <a:t>February 8-10 – Virtual</a:t>
            </a:r>
          </a:p>
          <a:p>
            <a:pPr lvl="1"/>
            <a:endParaRPr lang="en-US" dirty="0"/>
          </a:p>
          <a:p>
            <a:pPr lvl="1"/>
            <a:r>
              <a:rPr lang="en-US" dirty="0"/>
              <a:t>May 10-12 – Joint PWG/OpenPrinting - Lexington? Sunnyvale?</a:t>
            </a:r>
          </a:p>
          <a:p>
            <a:pPr lvl="1"/>
            <a:endParaRPr lang="en-US" dirty="0"/>
          </a:p>
          <a:p>
            <a:pPr lvl="1"/>
            <a:r>
              <a:rPr lang="en-US" dirty="0"/>
              <a:t>August 16-18 – Virtual</a:t>
            </a:r>
          </a:p>
          <a:p>
            <a:pPr lvl="1"/>
            <a:endParaRPr lang="en-US" dirty="0"/>
          </a:p>
          <a:p>
            <a:pPr lvl="1"/>
            <a:r>
              <a:rPr lang="en-US" dirty="0"/>
              <a:t>November 15-17 – Virtual</a:t>
            </a:r>
          </a:p>
          <a:p>
            <a:endParaRPr lang="en-US" dirty="0"/>
          </a:p>
          <a:p>
            <a:r>
              <a:rPr lang="en-US" dirty="0"/>
              <a:t>2023</a:t>
            </a:r>
          </a:p>
          <a:p>
            <a:pPr lvl="1"/>
            <a:r>
              <a:rPr lang="en-US" dirty="0"/>
              <a:t>February 7-9 – Virtual</a:t>
            </a:r>
          </a:p>
          <a:p>
            <a:pPr marL="40640" indent="0">
              <a:buNone/>
            </a:pPr>
            <a:endParaRPr lang="en-US" dirty="0"/>
          </a:p>
          <a:p>
            <a:pPr marL="40640" indent="0">
              <a:buNone/>
            </a:pPr>
            <a:endParaRPr lang="en-US" dirty="0"/>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p:txBody>
      </p:sp>
      <p:sp>
        <p:nvSpPr>
          <p:cNvPr id="145" name="Shape 145"/>
          <p:cNvSpPr>
            <a:spLocks noGrp="1"/>
          </p:cNvSpPr>
          <p:nvPr>
            <p:ph type="title"/>
          </p:nvPr>
        </p:nvSpPr>
        <p:spPr>
          <a:prstGeom prst="rect">
            <a:avLst/>
          </a:prstGeom>
        </p:spPr>
        <p:txBody>
          <a:bodyPr/>
          <a:lstStyle/>
          <a:p>
            <a:r>
              <a:rPr dirty="0"/>
              <a:t>Future Meeting Schedule</a:t>
            </a:r>
          </a:p>
        </p:txBody>
      </p:sp>
      <p:sp>
        <p:nvSpPr>
          <p:cNvPr id="6" name="Shape 334">
            <a:extLst>
              <a:ext uri="{FF2B5EF4-FFF2-40B4-BE49-F238E27FC236}">
                <a16:creationId xmlns:a16="http://schemas.microsoft.com/office/drawing/2014/main" id="{5EFC435F-F138-DF4D-B521-919BD038B88E}"/>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17</a:t>
            </a:fld>
            <a:endParaRPr/>
          </a:p>
        </p:txBody>
      </p:sp>
      <p:sp>
        <p:nvSpPr>
          <p:cNvPr id="3" name="TextBox 2">
            <a:extLst>
              <a:ext uri="{FF2B5EF4-FFF2-40B4-BE49-F238E27FC236}">
                <a16:creationId xmlns:a16="http://schemas.microsoft.com/office/drawing/2014/main" id="{EBCD5AF1-65B8-5945-97F5-AD2ACFB0D156}"/>
              </a:ext>
            </a:extLst>
          </p:cNvPr>
          <p:cNvSpPr txBox="1"/>
          <p:nvPr/>
        </p:nvSpPr>
        <p:spPr>
          <a:xfrm>
            <a:off x="1158245" y="6164445"/>
            <a:ext cx="6827510"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dirty="0">
                <a:solidFill>
                  <a:srgbClr val="FF0000"/>
                </a:solidFill>
              </a:rPr>
              <a:t>Contact </a:t>
            </a:r>
            <a:r>
              <a:rPr lang="en-US" dirty="0">
                <a:solidFill>
                  <a:srgbClr val="FF0000"/>
                </a:solidFill>
                <a:hlinkClick r:id="rId2"/>
              </a:rPr>
              <a:t>chair@pwg.org</a:t>
            </a:r>
            <a:r>
              <a:rPr lang="en-US" dirty="0">
                <a:solidFill>
                  <a:srgbClr val="FF0000"/>
                </a:solidFill>
              </a:rPr>
              <a:t> if you are interested in hosting a PWG F2F event</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fontScale="92500" lnSpcReduction="10000"/>
          </a:bodyPr>
          <a:lstStyle/>
          <a:p>
            <a:r>
              <a:rPr lang="en-US" dirty="0">
                <a:hlinkClick r:id="rId3"/>
              </a:rPr>
              <a:t>https://www.pwg.org/ipp/everywhere.html</a:t>
            </a:r>
            <a:r>
              <a:rPr lang="en-US" dirty="0"/>
              <a:t> </a:t>
            </a:r>
          </a:p>
          <a:p>
            <a:endParaRPr lang="en-US" dirty="0"/>
          </a:p>
          <a:p>
            <a:r>
              <a:rPr lang="en-US" b="1" dirty="0">
                <a:solidFill>
                  <a:srgbClr val="FF0000"/>
                </a:solidFill>
              </a:rPr>
              <a:t>752</a:t>
            </a:r>
            <a:r>
              <a:rPr lang="en-US" dirty="0"/>
              <a:t> printers now certified!</a:t>
            </a:r>
          </a:p>
          <a:p>
            <a:pPr lvl="1"/>
            <a:r>
              <a:rPr lang="en-US" dirty="0">
                <a:hlinkClick r:id="rId4"/>
              </a:rPr>
              <a:t>https://www.pwg.org/printers/</a:t>
            </a:r>
            <a:endParaRPr lang="en-US" dirty="0"/>
          </a:p>
          <a:p>
            <a:pPr lvl="1"/>
            <a:r>
              <a:rPr lang="en-US" dirty="0"/>
              <a:t>More on the way!</a:t>
            </a:r>
          </a:p>
          <a:p>
            <a:pPr marL="40640" indent="0">
              <a:buNone/>
            </a:pPr>
            <a:endParaRPr lang="en-US" dirty="0">
              <a:solidFill>
                <a:srgbClr val="FF0000"/>
              </a:solidFill>
              <a:sym typeface="Wingdings" pitchFamily="2" charset="2"/>
            </a:endParaRPr>
          </a:p>
          <a:p>
            <a:r>
              <a:rPr lang="en-US" dirty="0"/>
              <a:t>IPP Everywhere™ Self Certification 1.1 Update 3</a:t>
            </a:r>
            <a:endParaRPr lang="en-US" dirty="0">
              <a:solidFill>
                <a:srgbClr val="FF0000"/>
              </a:solidFill>
            </a:endParaRPr>
          </a:p>
          <a:p>
            <a:pPr lvl="1">
              <a:buFont typeface="Wingdings" pitchFamily="2" charset="2"/>
              <a:buChar char="à"/>
            </a:pPr>
            <a:r>
              <a:rPr lang="en-US" dirty="0">
                <a:sym typeface="Wingdings" pitchFamily="2" charset="2"/>
              </a:rPr>
              <a:t>Released May 17, 2021; approved June 16, 2021</a:t>
            </a:r>
          </a:p>
          <a:p>
            <a:pPr lvl="1">
              <a:buFont typeface="Wingdings" pitchFamily="2" charset="2"/>
              <a:buChar char="à"/>
            </a:pPr>
            <a:r>
              <a:rPr lang="en-US" dirty="0">
                <a:solidFill>
                  <a:schemeClr val="tx1"/>
                </a:solidFill>
                <a:sym typeface="Wingdings" pitchFamily="2" charset="2"/>
              </a:rPr>
              <a:t>Mandatory for certification starting July 1, 2021</a:t>
            </a:r>
          </a:p>
          <a:p>
            <a:pPr lvl="2">
              <a:buFont typeface="Wingdings" pitchFamily="2" charset="2"/>
              <a:buChar char="à"/>
            </a:pPr>
            <a:r>
              <a:rPr lang="en-US" dirty="0">
                <a:solidFill>
                  <a:srgbClr val="FF0000"/>
                </a:solidFill>
                <a:sym typeface="Wingdings" pitchFamily="2" charset="2"/>
              </a:rPr>
              <a:t>IPP Everywhere v1.0 Certifications no longer accepted</a:t>
            </a:r>
          </a:p>
          <a:p>
            <a:pPr marL="40640" indent="0">
              <a:buNone/>
            </a:pPr>
            <a:endParaRPr lang="en-US" sz="1600" dirty="0"/>
          </a:p>
          <a:p>
            <a:r>
              <a:rPr lang="en-US" dirty="0"/>
              <a:t>IPP Everywhere™ Self Certification 1.1 Update 4</a:t>
            </a:r>
          </a:p>
          <a:p>
            <a:pPr lvl="1"/>
            <a:r>
              <a:rPr lang="en-US" dirty="0"/>
              <a:t>In development; beta not yet available</a:t>
            </a:r>
          </a:p>
          <a:p>
            <a:pPr lvl="1"/>
            <a:endParaRPr lang="en-US" dirty="0"/>
          </a:p>
          <a:p>
            <a:r>
              <a:rPr lang="en-US" dirty="0"/>
              <a:t>IPP Everywhere v2.0 scoping and requirements in development</a:t>
            </a:r>
          </a:p>
          <a:p>
            <a:pPr lvl="1"/>
            <a:endParaRPr lang="en-US" sz="1600" dirty="0"/>
          </a:p>
        </p:txBody>
      </p:sp>
      <p:sp>
        <p:nvSpPr>
          <p:cNvPr id="2" name="Title 1"/>
          <p:cNvSpPr>
            <a:spLocks noGrp="1"/>
          </p:cNvSpPr>
          <p:nvPr>
            <p:ph type="title"/>
          </p:nvPr>
        </p:nvSpPr>
        <p:spPr/>
        <p:txBody>
          <a:bodyPr/>
          <a:lstStyle/>
          <a:p>
            <a:r>
              <a:rPr lang="en-US" dirty="0"/>
              <a:t>IPP Everywhere™ Certified Printers</a:t>
            </a:r>
          </a:p>
        </p:txBody>
      </p:sp>
      <p:sp>
        <p:nvSpPr>
          <p:cNvPr id="4" name="Shape 334">
            <a:extLst>
              <a:ext uri="{FF2B5EF4-FFF2-40B4-BE49-F238E27FC236}">
                <a16:creationId xmlns:a16="http://schemas.microsoft.com/office/drawing/2014/main" id="{E9D04879-88AE-4841-BE83-2FC928879F76}"/>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18</a:t>
            </a:fld>
            <a:endParaRPr/>
          </a:p>
        </p:txBody>
      </p:sp>
    </p:spTree>
    <p:extLst>
      <p:ext uri="{BB962C8B-B14F-4D97-AF65-F5344CB8AC3E}">
        <p14:creationId xmlns:p14="http://schemas.microsoft.com/office/powerpoint/2010/main" val="93886228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251F-1C27-8E46-A314-1D750EC2719E}"/>
              </a:ext>
            </a:extLst>
          </p:cNvPr>
          <p:cNvSpPr>
            <a:spLocks noGrp="1"/>
          </p:cNvSpPr>
          <p:nvPr>
            <p:ph type="title"/>
          </p:nvPr>
        </p:nvSpPr>
        <p:spPr/>
        <p:txBody>
          <a:bodyPr/>
          <a:lstStyle/>
          <a:p>
            <a:r>
              <a:rPr lang="en-US" dirty="0"/>
              <a:t>Recently Approved</a:t>
            </a:r>
          </a:p>
        </p:txBody>
      </p:sp>
      <p:sp>
        <p:nvSpPr>
          <p:cNvPr id="3" name="Text Placeholder 2">
            <a:extLst>
              <a:ext uri="{FF2B5EF4-FFF2-40B4-BE49-F238E27FC236}">
                <a16:creationId xmlns:a16="http://schemas.microsoft.com/office/drawing/2014/main" id="{6E1B11F4-B8BA-0043-96D4-C905B45AFA98}"/>
              </a:ext>
            </a:extLst>
          </p:cNvPr>
          <p:cNvSpPr>
            <a:spLocks noGrp="1"/>
          </p:cNvSpPr>
          <p:nvPr>
            <p:ph type="body" idx="1"/>
          </p:nvPr>
        </p:nvSpPr>
        <p:spPr/>
        <p:txBody>
          <a:bodyPr>
            <a:normAutofit/>
          </a:bodyPr>
          <a:lstStyle/>
          <a:p>
            <a:r>
              <a:rPr lang="en-US" dirty="0">
                <a:solidFill>
                  <a:schemeClr val="tx1"/>
                </a:solidFill>
              </a:rPr>
              <a:t>Best Practices</a:t>
            </a:r>
          </a:p>
          <a:p>
            <a:pPr lvl="1"/>
            <a:r>
              <a:rPr lang="en-US" dirty="0">
                <a:solidFill>
                  <a:schemeClr val="tx1"/>
                </a:solidFill>
              </a:rPr>
              <a:t>Job Accounting with IPP v1.0</a:t>
            </a:r>
          </a:p>
          <a:p>
            <a:pPr lvl="2"/>
            <a:r>
              <a:rPr lang="en-US" dirty="0">
                <a:solidFill>
                  <a:schemeClr val="tx1"/>
                </a:solidFill>
                <a:hlinkClick r:id="rId2"/>
              </a:rPr>
              <a:t>https://ftp.pwg.org/pub/pwg/informational/bp-ippaccounting10-20210205-5199.11.pdf</a:t>
            </a:r>
            <a:r>
              <a:rPr lang="en-US" dirty="0">
                <a:solidFill>
                  <a:schemeClr val="tx1"/>
                </a:solidFill>
              </a:rPr>
              <a:t> </a:t>
            </a:r>
          </a:p>
        </p:txBody>
      </p:sp>
      <p:sp>
        <p:nvSpPr>
          <p:cNvPr id="4" name="Slide Number Placeholder 3">
            <a:extLst>
              <a:ext uri="{FF2B5EF4-FFF2-40B4-BE49-F238E27FC236}">
                <a16:creationId xmlns:a16="http://schemas.microsoft.com/office/drawing/2014/main" id="{002FCDCD-59E3-4344-919A-A9C41F78C1BD}"/>
              </a:ext>
            </a:extLst>
          </p:cNvPr>
          <p:cNvSpPr>
            <a:spLocks noGrp="1"/>
          </p:cNvSpPr>
          <p:nvPr>
            <p:ph type="sldNum" sz="quarter" idx="4"/>
          </p:nvPr>
        </p:nvSpPr>
        <p:spPr/>
        <p:txBody>
          <a:bodyPr/>
          <a:lstStyle/>
          <a:p>
            <a:fld id="{86CB4B4D-7CA3-9044-876B-883B54F8677D}" type="slidenum">
              <a:rPr lang="en-US" smtClean="0"/>
              <a:pPr/>
              <a:t>19</a:t>
            </a:fld>
            <a:endParaRPr lang="en-US" dirty="0"/>
          </a:p>
        </p:txBody>
      </p:sp>
    </p:spTree>
    <p:extLst>
      <p:ext uri="{BB962C8B-B14F-4D97-AF65-F5344CB8AC3E}">
        <p14:creationId xmlns:p14="http://schemas.microsoft.com/office/powerpoint/2010/main" val="145232962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body" idx="1"/>
          </p:nvPr>
        </p:nvSpPr>
        <p:spPr>
          <a:prstGeom prst="rect">
            <a:avLst/>
          </a:prstGeom>
        </p:spPr>
        <p:txBody>
          <a:bodyPr/>
          <a:lstStyle/>
          <a:p>
            <a:endParaRPr lang="en-US" dirty="0"/>
          </a:p>
          <a:p>
            <a:r>
              <a:rPr dirty="0"/>
              <a:t>Administrivia</a:t>
            </a:r>
          </a:p>
          <a:p>
            <a:endParaRPr lang="en-US" dirty="0"/>
          </a:p>
          <a:p>
            <a:r>
              <a:rPr lang="en-US" dirty="0"/>
              <a:t>PWG Steering Committee Updates</a:t>
            </a:r>
            <a:endParaRPr dirty="0"/>
          </a:p>
          <a:p>
            <a:endParaRPr lang="en-US" dirty="0"/>
          </a:p>
          <a:p>
            <a:r>
              <a:rPr dirty="0"/>
              <a:t>PWG Workgroup Status [WG Chairs]</a:t>
            </a:r>
          </a:p>
          <a:p>
            <a:endParaRPr lang="en-US" dirty="0"/>
          </a:p>
          <a:p>
            <a:r>
              <a:rPr dirty="0"/>
              <a:t>Liaison Status</a:t>
            </a:r>
          </a:p>
          <a:p>
            <a:endParaRPr lang="en-US" dirty="0"/>
          </a:p>
          <a:p>
            <a:r>
              <a:rPr lang="en-US" dirty="0"/>
              <a:t>Questions / Next Meeting / Any Other Business</a:t>
            </a:r>
          </a:p>
          <a:p>
            <a:endParaRPr dirty="0"/>
          </a:p>
        </p:txBody>
      </p:sp>
      <p:sp>
        <p:nvSpPr>
          <p:cNvPr id="82" name="Shape 82"/>
          <p:cNvSpPr>
            <a:spLocks noGrp="1"/>
          </p:cNvSpPr>
          <p:nvPr>
            <p:ph type="title"/>
          </p:nvPr>
        </p:nvSpPr>
        <p:spPr>
          <a:prstGeom prst="rect">
            <a:avLst/>
          </a:prstGeom>
        </p:spPr>
        <p:txBody>
          <a:bodyPr/>
          <a:lstStyle/>
          <a:p>
            <a:r>
              <a:t>Plenary Agenda</a:t>
            </a:r>
          </a:p>
        </p:txBody>
      </p:sp>
      <p:sp>
        <p:nvSpPr>
          <p:cNvPr id="6" name="Shape 334">
            <a:extLst>
              <a:ext uri="{FF2B5EF4-FFF2-40B4-BE49-F238E27FC236}">
                <a16:creationId xmlns:a16="http://schemas.microsoft.com/office/drawing/2014/main" id="{0B2D52E0-39CD-0E4C-AFC6-DA87F55D53E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a:t>
            </a:fld>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body" idx="1"/>
          </p:nvPr>
        </p:nvSpPr>
        <p:spPr>
          <a:prstGeom prst="rect">
            <a:avLst/>
          </a:prstGeom>
        </p:spPr>
        <p:txBody>
          <a:bodyPr>
            <a:normAutofit/>
          </a:bodyPr>
          <a:lstStyle/>
          <a:p>
            <a:r>
              <a:rPr lang="en-US" dirty="0"/>
              <a:t>PWG on </a:t>
            </a:r>
            <a:r>
              <a:rPr dirty="0"/>
              <a:t>Git</a:t>
            </a:r>
            <a:r>
              <a:rPr lang="en-US" dirty="0"/>
              <a:t>H</a:t>
            </a:r>
            <a:r>
              <a:rPr dirty="0"/>
              <a:t>ub:</a:t>
            </a:r>
          </a:p>
          <a:p>
            <a:pPr lvl="1"/>
            <a:r>
              <a:rPr u="sng" dirty="0">
                <a:hlinkClick r:id="rId2"/>
              </a:rPr>
              <a:t>https://github.com/istopwg</a:t>
            </a:r>
          </a:p>
          <a:p>
            <a:endParaRPr lang="en-US" dirty="0"/>
          </a:p>
          <a:p>
            <a:r>
              <a:rPr lang="en-US"/>
              <a:t>IPP Sample Code</a:t>
            </a:r>
            <a:endParaRPr lang="en-US" dirty="0"/>
          </a:p>
          <a:p>
            <a:pPr lvl="1"/>
            <a:r>
              <a:rPr lang="en-US" dirty="0">
                <a:hlinkClick r:id="rId3"/>
              </a:rPr>
              <a:t>https://github.com/istopwg/ippsample</a:t>
            </a:r>
            <a:endParaRPr lang="en-US" dirty="0"/>
          </a:p>
          <a:p>
            <a:pPr marL="497840" lvl="1" indent="0">
              <a:buNone/>
            </a:pPr>
            <a:endParaRPr lang="en-US" u="sng" dirty="0"/>
          </a:p>
          <a:p>
            <a:r>
              <a:rPr lang="en-US" u="sng" dirty="0"/>
              <a:t>IPP Everywhere Self Certification Tools</a:t>
            </a:r>
          </a:p>
          <a:p>
            <a:pPr lvl="1"/>
            <a:r>
              <a:rPr lang="en-US" u="sng" dirty="0">
                <a:hlinkClick r:id="rId4"/>
              </a:rPr>
              <a:t>https://</a:t>
            </a:r>
            <a:r>
              <a:rPr lang="en-US" u="sng" dirty="0" err="1">
                <a:hlinkClick r:id="rId4"/>
              </a:rPr>
              <a:t>github.com</a:t>
            </a:r>
            <a:r>
              <a:rPr lang="en-US" u="sng" dirty="0">
                <a:hlinkClick r:id="rId4"/>
              </a:rPr>
              <a:t>/</a:t>
            </a:r>
            <a:r>
              <a:rPr lang="en-US" u="sng" dirty="0" err="1">
                <a:hlinkClick r:id="rId4"/>
              </a:rPr>
              <a:t>istopwg</a:t>
            </a:r>
            <a:r>
              <a:rPr lang="en-US" u="sng" dirty="0">
                <a:hlinkClick r:id="rId4"/>
              </a:rPr>
              <a:t>/</a:t>
            </a:r>
            <a:r>
              <a:rPr lang="en-US" u="sng" dirty="0" err="1">
                <a:hlinkClick r:id="rId4"/>
              </a:rPr>
              <a:t>ippeveselfcert</a:t>
            </a:r>
            <a:endParaRPr lang="en-US" u="sng" dirty="0"/>
          </a:p>
          <a:p>
            <a:pPr lvl="1"/>
            <a:endParaRPr lang="en-US" u="sng" dirty="0"/>
          </a:p>
          <a:p>
            <a:r>
              <a:rPr lang="en-US" u="sng" dirty="0"/>
              <a:t>IPP Registry</a:t>
            </a:r>
          </a:p>
          <a:p>
            <a:pPr lvl="1"/>
            <a:r>
              <a:rPr lang="en-US" u="sng" dirty="0">
                <a:hlinkClick r:id="rId5"/>
              </a:rPr>
              <a:t>https://github.com/istopwg/ippregistry</a:t>
            </a:r>
            <a:endParaRPr lang="en-US" u="sng" dirty="0"/>
          </a:p>
          <a:p>
            <a:pPr marL="40640" indent="0">
              <a:buNone/>
            </a:pPr>
            <a:endParaRPr lang="en-US" u="sng" dirty="0"/>
          </a:p>
          <a:p>
            <a:r>
              <a:rPr lang="en-US" dirty="0"/>
              <a:t>PWG Books:</a:t>
            </a:r>
          </a:p>
          <a:p>
            <a:pPr lvl="1"/>
            <a:r>
              <a:rPr lang="en-US" u="sng" dirty="0">
                <a:hlinkClick r:id="rId6"/>
              </a:rPr>
              <a:t>https://github.com/istopwg/pwg-books</a:t>
            </a:r>
            <a:endParaRPr lang="en-US" u="sng" dirty="0"/>
          </a:p>
        </p:txBody>
      </p:sp>
      <p:sp>
        <p:nvSpPr>
          <p:cNvPr id="174" name="Shape 174"/>
          <p:cNvSpPr>
            <a:spLocks noGrp="1"/>
          </p:cNvSpPr>
          <p:nvPr>
            <p:ph type="title"/>
          </p:nvPr>
        </p:nvSpPr>
        <p:spPr>
          <a:prstGeom prst="rect">
            <a:avLst/>
          </a:prstGeom>
        </p:spPr>
        <p:txBody>
          <a:bodyPr/>
          <a:lstStyle/>
          <a:p>
            <a:r>
              <a:rPr lang="en-US" dirty="0"/>
              <a:t>Projects on GitHub</a:t>
            </a:r>
            <a:endParaRPr dirty="0"/>
          </a:p>
        </p:txBody>
      </p:sp>
      <p:sp>
        <p:nvSpPr>
          <p:cNvPr id="6" name="Shape 334">
            <a:extLst>
              <a:ext uri="{FF2B5EF4-FFF2-40B4-BE49-F238E27FC236}">
                <a16:creationId xmlns:a16="http://schemas.microsoft.com/office/drawing/2014/main" id="{B0F0116C-5922-D94F-A22C-BF90E2FF616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20</a:t>
            </a:fld>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title"/>
          </p:nvPr>
        </p:nvSpPr>
        <p:spPr>
          <a:prstGeom prst="rect">
            <a:avLst/>
          </a:prstGeom>
        </p:spPr>
        <p:txBody>
          <a:bodyPr/>
          <a:lstStyle/>
          <a:p>
            <a:r>
              <a:rPr dirty="0"/>
              <a:t>Workgroup Status</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9672C2-7973-6F4E-9EEB-AFFC631BDC0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5400000">
            <a:off x="2692055" y="-745837"/>
            <a:ext cx="3768817" cy="8640442"/>
          </a:xfrm>
          <a:prstGeom prst="rect">
            <a:avLst/>
          </a:prstGeom>
        </p:spPr>
      </p:pic>
      <p:sp>
        <p:nvSpPr>
          <p:cNvPr id="192" name="Shape 192"/>
          <p:cNvSpPr>
            <a:spLocks noGrp="1"/>
          </p:cNvSpPr>
          <p:nvPr>
            <p:ph type="title"/>
          </p:nvPr>
        </p:nvSpPr>
        <p:spPr>
          <a:prstGeom prst="rect">
            <a:avLst/>
          </a:prstGeom>
        </p:spPr>
        <p:txBody>
          <a:bodyPr/>
          <a:lstStyle/>
          <a:p>
            <a:r>
              <a:t>Work In Progress</a:t>
            </a:r>
          </a:p>
        </p:txBody>
      </p:sp>
      <p:sp>
        <p:nvSpPr>
          <p:cNvPr id="194" name="Shape 194"/>
          <p:cNvSpPr/>
          <p:nvPr/>
        </p:nvSpPr>
        <p:spPr>
          <a:xfrm>
            <a:off x="3810000" y="5791200"/>
            <a:ext cx="1524000" cy="381000"/>
          </a:xfrm>
          <a:prstGeom prst="roundRect">
            <a:avLst>
              <a:gd name="adj" fmla="val 21180"/>
            </a:avLst>
          </a:prstGeom>
          <a:gradFill>
            <a:gsLst>
              <a:gs pos="0">
                <a:srgbClr val="FF2600"/>
              </a:gs>
              <a:gs pos="100000">
                <a:srgbClr val="BF1903"/>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lgn="ctr">
              <a:defRPr b="1">
                <a:solidFill>
                  <a:srgbClr val="FFFFFF"/>
                </a:solidFill>
                <a:uFill>
                  <a:solidFill>
                    <a:srgbClr val="FFFFFF"/>
                  </a:solidFill>
                </a:uFill>
              </a:defRPr>
            </a:lvl1pPr>
          </a:lstStyle>
          <a:p>
            <a:r>
              <a:t>Prototype</a:t>
            </a:r>
          </a:p>
        </p:txBody>
      </p:sp>
      <p:sp>
        <p:nvSpPr>
          <p:cNvPr id="196" name="Shape 196"/>
          <p:cNvSpPr/>
          <p:nvPr/>
        </p:nvSpPr>
        <p:spPr>
          <a:xfrm>
            <a:off x="5461000" y="5791200"/>
            <a:ext cx="1524000" cy="381000"/>
          </a:xfrm>
          <a:prstGeom prst="roundRect">
            <a:avLst>
              <a:gd name="adj" fmla="val 21180"/>
            </a:avLst>
          </a:prstGeom>
          <a:gradFill>
            <a:gsLst>
              <a:gs pos="0">
                <a:srgbClr val="E5E500"/>
              </a:gs>
              <a:gs pos="100000">
                <a:srgbClr val="AAAA00"/>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lgn="ctr">
              <a:defRPr b="1">
                <a:solidFill>
                  <a:srgbClr val="FFFFFF"/>
                </a:solidFill>
                <a:uFill>
                  <a:solidFill>
                    <a:srgbClr val="FFFFFF"/>
                  </a:solidFill>
                </a:uFill>
              </a:defRPr>
            </a:lvl1pPr>
          </a:lstStyle>
          <a:p>
            <a:r>
              <a:t>Stable</a:t>
            </a:r>
          </a:p>
        </p:txBody>
      </p:sp>
      <p:sp>
        <p:nvSpPr>
          <p:cNvPr id="197" name="Shape 197"/>
          <p:cNvSpPr/>
          <p:nvPr/>
        </p:nvSpPr>
        <p:spPr>
          <a:xfrm>
            <a:off x="2159000" y="5791200"/>
            <a:ext cx="1524000" cy="381000"/>
          </a:xfrm>
          <a:prstGeom prst="roundRect">
            <a:avLst>
              <a:gd name="adj" fmla="val 21180"/>
            </a:avLst>
          </a:prstGeom>
          <a:gradFill>
            <a:gsLst>
              <a:gs pos="0">
                <a:srgbClr val="809FFF"/>
              </a:gs>
              <a:gs pos="100000">
                <a:srgbClr val="5268BF"/>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lgn="ctr">
              <a:defRPr b="1">
                <a:solidFill>
                  <a:srgbClr val="FFFFFF"/>
                </a:solidFill>
                <a:uFill>
                  <a:solidFill>
                    <a:srgbClr val="FFFFFF"/>
                  </a:solidFill>
                </a:uFill>
              </a:defRPr>
            </a:lvl1pPr>
          </a:lstStyle>
          <a:p>
            <a:r>
              <a:t>Interim</a:t>
            </a:r>
          </a:p>
        </p:txBody>
      </p:sp>
      <p:sp>
        <p:nvSpPr>
          <p:cNvPr id="198" name="Shape 198"/>
          <p:cNvSpPr/>
          <p:nvPr/>
        </p:nvSpPr>
        <p:spPr>
          <a:xfrm>
            <a:off x="508000" y="5791200"/>
            <a:ext cx="1524000" cy="381000"/>
          </a:xfrm>
          <a:prstGeom prst="roundRect">
            <a:avLst>
              <a:gd name="adj" fmla="val 21180"/>
            </a:avLst>
          </a:prstGeom>
          <a:gradFill>
            <a:gsLst>
              <a:gs pos="0">
                <a:srgbClr val="808080"/>
              </a:gs>
              <a:gs pos="100000">
                <a:srgbClr val="414141"/>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lgn="ctr">
              <a:defRPr b="1">
                <a:solidFill>
                  <a:srgbClr val="FFFFFF"/>
                </a:solidFill>
                <a:uFill>
                  <a:solidFill>
                    <a:srgbClr val="FFFFFF"/>
                  </a:solidFill>
                </a:uFill>
              </a:defRPr>
            </a:lvl1pPr>
          </a:lstStyle>
          <a:p>
            <a:r>
              <a:t>Planned</a:t>
            </a:r>
          </a:p>
        </p:txBody>
      </p:sp>
      <p:sp>
        <p:nvSpPr>
          <p:cNvPr id="11" name="Shape 334">
            <a:extLst>
              <a:ext uri="{FF2B5EF4-FFF2-40B4-BE49-F238E27FC236}">
                <a16:creationId xmlns:a16="http://schemas.microsoft.com/office/drawing/2014/main" id="{6575D908-4312-7C4E-B7C9-2E2222B66132}"/>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22</a:t>
            </a:fld>
            <a:endParaRPr/>
          </a:p>
        </p:txBody>
      </p:sp>
      <p:sp>
        <p:nvSpPr>
          <p:cNvPr id="10" name="Shape 196">
            <a:extLst>
              <a:ext uri="{FF2B5EF4-FFF2-40B4-BE49-F238E27FC236}">
                <a16:creationId xmlns:a16="http://schemas.microsoft.com/office/drawing/2014/main" id="{A2BD850D-0A1F-B74C-AD92-32AB9B948458}"/>
              </a:ext>
            </a:extLst>
          </p:cNvPr>
          <p:cNvSpPr/>
          <p:nvPr/>
        </p:nvSpPr>
        <p:spPr>
          <a:xfrm>
            <a:off x="7112000" y="5791200"/>
            <a:ext cx="1524000" cy="381000"/>
          </a:xfrm>
          <a:prstGeom prst="roundRect">
            <a:avLst>
              <a:gd name="adj" fmla="val 21180"/>
            </a:avLst>
          </a:prstGeom>
          <a:solidFill>
            <a:srgbClr val="00D000"/>
          </a:soli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lgn="ctr">
              <a:defRPr b="1">
                <a:solidFill>
                  <a:srgbClr val="FFFFFF"/>
                </a:solidFill>
                <a:uFill>
                  <a:solidFill>
                    <a:srgbClr val="FFFFFF"/>
                  </a:solidFill>
                </a:uFill>
              </a:defRPr>
            </a:lvl1pPr>
          </a:lstStyle>
          <a:p>
            <a:r>
              <a:rPr lang="en-US" dirty="0"/>
              <a:t>Approved</a:t>
            </a:r>
            <a:endParaRPr dirty="0"/>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p:nvPr/>
        </p:nvSpPr>
        <p:spPr>
          <a:xfrm>
            <a:off x="419100" y="2565400"/>
            <a:ext cx="5912555" cy="52070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3600" b="1">
                <a:solidFill>
                  <a:srgbClr val="5D70B7"/>
                </a:solidFill>
                <a:uFill>
                  <a:solidFill>
                    <a:srgbClr val="5D70B7"/>
                  </a:solidFill>
                </a:uFill>
              </a:defRPr>
            </a:lvl1pPr>
          </a:lstStyle>
          <a:p>
            <a:r>
              <a:t>The Printer Working Group</a:t>
            </a:r>
          </a:p>
        </p:txBody>
      </p:sp>
      <p:pic>
        <p:nvPicPr>
          <p:cNvPr id="302" name="pwg-transparency.png"/>
          <p:cNvPicPr>
            <a:picLocks noChangeAspect="1"/>
          </p:cNvPicPr>
          <p:nvPr/>
        </p:nvPicPr>
        <p:blipFill>
          <a:blip r:embed="rId2"/>
          <a:stretch>
            <a:fillRect/>
          </a:stretch>
        </p:blipFill>
        <p:spPr>
          <a:xfrm>
            <a:off x="457200" y="457200"/>
            <a:ext cx="1905000" cy="2068620"/>
          </a:xfrm>
          <a:prstGeom prst="rect">
            <a:avLst/>
          </a:prstGeom>
        </p:spPr>
      </p:pic>
      <p:sp>
        <p:nvSpPr>
          <p:cNvPr id="304" name="Shape 304"/>
          <p:cNvSpPr/>
          <p:nvPr/>
        </p:nvSpPr>
        <p:spPr>
          <a:xfrm>
            <a:off x="2311400" y="2374900"/>
            <a:ext cx="301635" cy="24943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a:defRPr sz="1100"/>
            </a:lvl1pPr>
          </a:lstStyle>
          <a:p>
            <a:r>
              <a:t>®</a:t>
            </a:r>
          </a:p>
        </p:txBody>
      </p:sp>
      <p:sp>
        <p:nvSpPr>
          <p:cNvPr id="305" name="Shape 305"/>
          <p:cNvSpPr>
            <a:spLocks noGrp="1"/>
          </p:cNvSpPr>
          <p:nvPr>
            <p:ph type="title"/>
          </p:nvPr>
        </p:nvSpPr>
        <p:spPr>
          <a:prstGeom prst="rect">
            <a:avLst/>
          </a:prstGeom>
        </p:spPr>
        <p:txBody>
          <a:bodyPr/>
          <a:lstStyle/>
          <a:p>
            <a:r>
              <a:t>IDS Workgroup Status</a:t>
            </a:r>
          </a:p>
        </p:txBody>
      </p:sp>
      <p:sp>
        <p:nvSpPr>
          <p:cNvPr id="306" name="Shape 306"/>
          <p:cNvSpPr>
            <a:spLocks noGrp="1"/>
          </p:cNvSpPr>
          <p:nvPr>
            <p:ph type="body" sz="half" idx="1"/>
          </p:nvPr>
        </p:nvSpPr>
        <p:spPr>
          <a:prstGeom prst="rect">
            <a:avLst/>
          </a:prstGeom>
        </p:spPr>
        <p:txBody>
          <a:bodyPr/>
          <a:lstStyle/>
          <a:p>
            <a:r>
              <a:rPr dirty="0"/>
              <a:t>Alan </a:t>
            </a:r>
            <a:r>
              <a:rPr dirty="0" err="1"/>
              <a:t>Sukert</a:t>
            </a:r>
            <a:endParaRPr dirty="0"/>
          </a:p>
        </p:txBody>
      </p:sp>
    </p:spTree>
    <p:extLst>
      <p:ext uri="{BB962C8B-B14F-4D97-AF65-F5344CB8AC3E}">
        <p14:creationId xmlns:p14="http://schemas.microsoft.com/office/powerpoint/2010/main" val="3980609319"/>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IPP WG: Officers"/>
          <p:cNvSpPr txBox="1">
            <a:spLocks noGrp="1"/>
          </p:cNvSpPr>
          <p:nvPr>
            <p:ph type="title"/>
          </p:nvPr>
        </p:nvSpPr>
        <p:spPr>
          <a:prstGeom prst="rect">
            <a:avLst/>
          </a:prstGeom>
        </p:spPr>
        <p:txBody>
          <a:bodyPr/>
          <a:lstStyle/>
          <a:p>
            <a:r>
              <a:rPr lang="en-US" dirty="0"/>
              <a:t>IDS</a:t>
            </a:r>
            <a:r>
              <a:rPr dirty="0"/>
              <a:t> WG: Officers</a:t>
            </a:r>
          </a:p>
        </p:txBody>
      </p:sp>
      <p:sp>
        <p:nvSpPr>
          <p:cNvPr id="84" name="IPP WG Co-Chairs:…"/>
          <p:cNvSpPr txBox="1">
            <a:spLocks noGrp="1"/>
          </p:cNvSpPr>
          <p:nvPr>
            <p:ph type="body" idx="1"/>
          </p:nvPr>
        </p:nvSpPr>
        <p:spPr>
          <a:prstGeom prst="rect">
            <a:avLst/>
          </a:prstGeom>
        </p:spPr>
        <p:txBody>
          <a:bodyPr>
            <a:normAutofit/>
          </a:bodyPr>
          <a:lstStyle/>
          <a:p>
            <a:r>
              <a:rPr lang="en-US" dirty="0"/>
              <a:t>IDS</a:t>
            </a:r>
            <a:r>
              <a:rPr dirty="0"/>
              <a:t> WG Chair:</a:t>
            </a:r>
          </a:p>
          <a:p>
            <a:pPr lvl="1"/>
            <a:r>
              <a:rPr lang="en-US" dirty="0"/>
              <a:t>Alan Sukert</a:t>
            </a:r>
          </a:p>
          <a:p>
            <a:r>
              <a:rPr lang="en-US" dirty="0"/>
              <a:t>IDS WG Vice-Chair</a:t>
            </a:r>
          </a:p>
          <a:p>
            <a:pPr lvl="1"/>
            <a:r>
              <a:rPr lang="en-US" dirty="0"/>
              <a:t>TBD</a:t>
            </a:r>
          </a:p>
          <a:p>
            <a:r>
              <a:rPr lang="en-US" dirty="0"/>
              <a:t>IDS</a:t>
            </a:r>
            <a:r>
              <a:rPr dirty="0"/>
              <a:t> WG Secretary:</a:t>
            </a:r>
          </a:p>
          <a:p>
            <a:pPr lvl="1"/>
            <a:r>
              <a:rPr lang="en-US" dirty="0"/>
              <a:t>Alan Sukert</a:t>
            </a:r>
          </a:p>
          <a:p>
            <a:r>
              <a:rPr lang="en-US" dirty="0"/>
              <a:t>IDS</a:t>
            </a:r>
            <a:r>
              <a:rPr dirty="0"/>
              <a:t> WG Document Editors:</a:t>
            </a:r>
          </a:p>
          <a:p>
            <a:pPr lvl="1"/>
            <a:r>
              <a:rPr lang="en-US" dirty="0"/>
              <a:t>Ira – HCD Security Guidelines</a:t>
            </a:r>
            <a:endParaRPr dirty="0"/>
          </a:p>
        </p:txBody>
      </p:sp>
      <p:sp>
        <p:nvSpPr>
          <p:cNvPr id="82" name="Slide Number"/>
          <p:cNvSpPr txBox="1">
            <a:spLocks noGrp="1"/>
          </p:cNvSpPr>
          <p:nvPr>
            <p:ph type="sldNum" sz="quarter" idx="4"/>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24</a:t>
            </a:fld>
            <a:endParaRPr/>
          </a:p>
        </p:txBody>
      </p:sp>
    </p:spTree>
    <p:extLst>
      <p:ext uri="{BB962C8B-B14F-4D97-AF65-F5344CB8AC3E}">
        <p14:creationId xmlns:p14="http://schemas.microsoft.com/office/powerpoint/2010/main" val="424204215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p:cNvSpPr>
          <p:nvPr>
            <p:ph type="title"/>
          </p:nvPr>
        </p:nvSpPr>
        <p:spPr>
          <a:prstGeom prst="rect">
            <a:avLst/>
          </a:prstGeom>
        </p:spPr>
        <p:txBody>
          <a:bodyPr/>
          <a:lstStyle/>
          <a:p>
            <a:r>
              <a:rPr dirty="0"/>
              <a:t>IDS: </a:t>
            </a:r>
            <a:r>
              <a:rPr lang="en-US" dirty="0"/>
              <a:t>Current </a:t>
            </a:r>
            <a:r>
              <a:rPr dirty="0"/>
              <a:t>Status</a:t>
            </a:r>
          </a:p>
        </p:txBody>
      </p:sp>
      <p:sp>
        <p:nvSpPr>
          <p:cNvPr id="333" name="Shape 333"/>
          <p:cNvSpPr>
            <a:spLocks noGrp="1"/>
          </p:cNvSpPr>
          <p:nvPr>
            <p:ph type="body" idx="1"/>
          </p:nvPr>
        </p:nvSpPr>
        <p:spPr>
          <a:prstGeom prst="rect">
            <a:avLst/>
          </a:prstGeom>
        </p:spPr>
        <p:txBody>
          <a:bodyPr>
            <a:normAutofit lnSpcReduction="10000"/>
          </a:bodyPr>
          <a:lstStyle/>
          <a:p>
            <a:r>
              <a:rPr lang="en-US" dirty="0"/>
              <a:t>IDS Charter updated to reflect development of HCD Security Guidelines by Ira</a:t>
            </a:r>
          </a:p>
          <a:p>
            <a:r>
              <a:rPr lang="en-US" dirty="0"/>
              <a:t>Focus now is on Common Criteria HCD Protection Profiles (PPs), HCD Security Guidelines and Hardcopy Device security standards</a:t>
            </a:r>
          </a:p>
          <a:p>
            <a:pPr lvl="1"/>
            <a:r>
              <a:rPr lang="en-US" dirty="0"/>
              <a:t>IDS Charter updated to focus the IDS WG on outreach with standards bodies involved in HCD security issues.</a:t>
            </a:r>
          </a:p>
          <a:p>
            <a:pPr lvl="2">
              <a:spcAft>
                <a:spcPts val="600"/>
              </a:spcAft>
            </a:pPr>
            <a:r>
              <a:rPr lang="en-US" dirty="0"/>
              <a:t>Monitoring development of Hardcopy Device collaborative PP (</a:t>
            </a:r>
            <a:r>
              <a:rPr lang="en-US" dirty="0" err="1"/>
              <a:t>cPP</a:t>
            </a:r>
            <a:r>
              <a:rPr lang="en-US" dirty="0"/>
              <a:t>) / Supporting Document (SD)</a:t>
            </a:r>
          </a:p>
          <a:p>
            <a:pPr lvl="2">
              <a:spcAft>
                <a:spcPts val="600"/>
              </a:spcAft>
            </a:pPr>
            <a:r>
              <a:rPr lang="en-US" dirty="0"/>
              <a:t>Looking at initiating interface with other standards efforts related to hardcopy devices</a:t>
            </a:r>
          </a:p>
          <a:p>
            <a:pPr lvl="1">
              <a:spcBef>
                <a:spcPts val="1200"/>
              </a:spcBef>
            </a:pPr>
            <a:r>
              <a:rPr lang="en-US" dirty="0"/>
              <a:t>IDS WG Meetings</a:t>
            </a:r>
          </a:p>
          <a:p>
            <a:pPr lvl="2">
              <a:spcBef>
                <a:spcPts val="1200"/>
              </a:spcBef>
            </a:pPr>
            <a:r>
              <a:rPr lang="en-US" dirty="0"/>
              <a:t>Since last IDS F2F on August 19</a:t>
            </a:r>
            <a:r>
              <a:rPr lang="en-US" baseline="30000" dirty="0"/>
              <a:t>th</a:t>
            </a:r>
            <a:r>
              <a:rPr lang="en-US" dirty="0"/>
              <a:t>, IDS WG Meetings held on Sep 30</a:t>
            </a:r>
            <a:r>
              <a:rPr lang="en-US" baseline="30000" dirty="0"/>
              <a:t>th</a:t>
            </a:r>
            <a:r>
              <a:rPr lang="en-US" dirty="0"/>
              <a:t>, Oct 14</a:t>
            </a:r>
            <a:r>
              <a:rPr lang="en-US" baseline="30000" dirty="0"/>
              <a:t>th</a:t>
            </a:r>
            <a:r>
              <a:rPr lang="en-US" dirty="0"/>
              <a:t> and 28</a:t>
            </a:r>
            <a:r>
              <a:rPr lang="en-US" baseline="30000" dirty="0"/>
              <a:t>th</a:t>
            </a:r>
            <a:r>
              <a:rPr lang="en-US" dirty="0"/>
              <a:t> </a:t>
            </a:r>
          </a:p>
          <a:p>
            <a:pPr lvl="2">
              <a:spcBef>
                <a:spcPts val="1200"/>
              </a:spcBef>
            </a:pPr>
            <a:r>
              <a:rPr lang="en-US" dirty="0"/>
              <a:t>Next IDS WG Meeting scheduled for November 11</a:t>
            </a:r>
            <a:r>
              <a:rPr lang="en-US" baseline="30000" dirty="0"/>
              <a:t>th</a:t>
            </a:r>
            <a:r>
              <a:rPr lang="en-US" dirty="0"/>
              <a:t> </a:t>
            </a:r>
          </a:p>
        </p:txBody>
      </p:sp>
      <p:sp>
        <p:nvSpPr>
          <p:cNvPr id="2" name="Slide Number Placeholder 1">
            <a:extLst>
              <a:ext uri="{FF2B5EF4-FFF2-40B4-BE49-F238E27FC236}">
                <a16:creationId xmlns:a16="http://schemas.microsoft.com/office/drawing/2014/main" id="{5E2A71CB-B2EC-B645-A6DA-B6C04C60861F}"/>
              </a:ext>
            </a:extLst>
          </p:cNvPr>
          <p:cNvSpPr>
            <a:spLocks noGrp="1"/>
          </p:cNvSpPr>
          <p:nvPr>
            <p:ph type="sldNum" sz="quarter" idx="4"/>
          </p:nvPr>
        </p:nvSpPr>
        <p:spPr/>
        <p:txBody>
          <a:bodyPr/>
          <a:lstStyle/>
          <a:p>
            <a:fld id="{86CB4B4D-7CA3-9044-876B-883B54F8677D}" type="slidenum">
              <a:rPr lang="en-US" smtClean="0"/>
              <a:pPr/>
              <a:t>25</a:t>
            </a:fld>
            <a:endParaRPr lang="en-US" dirty="0"/>
          </a:p>
        </p:txBody>
      </p:sp>
    </p:spTree>
    <p:extLst>
      <p:ext uri="{BB962C8B-B14F-4D97-AF65-F5344CB8AC3E}">
        <p14:creationId xmlns:p14="http://schemas.microsoft.com/office/powerpoint/2010/main" val="2705793376"/>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p:cNvSpPr>
          <p:nvPr>
            <p:ph type="title"/>
          </p:nvPr>
        </p:nvSpPr>
        <p:spPr>
          <a:prstGeom prst="rect">
            <a:avLst/>
          </a:prstGeom>
        </p:spPr>
        <p:txBody>
          <a:bodyPr/>
          <a:lstStyle/>
          <a:p>
            <a:r>
              <a:rPr dirty="0"/>
              <a:t>IDS: </a:t>
            </a:r>
            <a:r>
              <a:rPr lang="en-US" dirty="0"/>
              <a:t>Current </a:t>
            </a:r>
            <a:r>
              <a:rPr dirty="0"/>
              <a:t>Status</a:t>
            </a:r>
          </a:p>
        </p:txBody>
      </p:sp>
      <p:sp>
        <p:nvSpPr>
          <p:cNvPr id="333" name="Shape 333"/>
          <p:cNvSpPr>
            <a:spLocks noGrp="1"/>
          </p:cNvSpPr>
          <p:nvPr>
            <p:ph type="body" idx="1"/>
          </p:nvPr>
        </p:nvSpPr>
        <p:spPr>
          <a:xfrm>
            <a:off x="228216" y="1291700"/>
            <a:ext cx="8436389" cy="5130800"/>
          </a:xfrm>
          <a:prstGeom prst="rect">
            <a:avLst/>
          </a:prstGeom>
        </p:spPr>
        <p:txBody>
          <a:bodyPr>
            <a:normAutofit fontScale="40000" lnSpcReduction="20000"/>
          </a:bodyPr>
          <a:lstStyle/>
          <a:p>
            <a:r>
              <a:rPr lang="en-US" sz="4000" dirty="0"/>
              <a:t>IDS focus is now on Common Criteria HCD Protection Profiles and other HCD-related Security Standards</a:t>
            </a:r>
          </a:p>
          <a:p>
            <a:pPr lvl="1">
              <a:spcBef>
                <a:spcPts val="1200"/>
              </a:spcBef>
            </a:pPr>
            <a:r>
              <a:rPr lang="en-US" sz="4000" dirty="0"/>
              <a:t>HCD international Technical Committee (</a:t>
            </a:r>
            <a:r>
              <a:rPr lang="en-US" sz="4000" dirty="0" err="1"/>
              <a:t>iTC</a:t>
            </a:r>
            <a:r>
              <a:rPr lang="en-US" sz="4000" dirty="0"/>
              <a:t>) Meetings:</a:t>
            </a:r>
          </a:p>
          <a:p>
            <a:pPr lvl="2"/>
            <a:r>
              <a:rPr lang="en-US" sz="4000" dirty="0"/>
              <a:t>HCD </a:t>
            </a:r>
            <a:r>
              <a:rPr lang="en-US" sz="4000" dirty="0" err="1"/>
              <a:t>iTC</a:t>
            </a:r>
            <a:r>
              <a:rPr lang="en-US" sz="4000" dirty="0"/>
              <a:t> holds weekly HCD </a:t>
            </a:r>
            <a:r>
              <a:rPr lang="en-US" sz="4000" dirty="0" err="1"/>
              <a:t>iTC</a:t>
            </a:r>
            <a:r>
              <a:rPr lang="en-US" sz="4000" dirty="0"/>
              <a:t> Meetings; goal is to develop, review and publish an HCD </a:t>
            </a:r>
            <a:r>
              <a:rPr lang="en-US" sz="4000" dirty="0" err="1"/>
              <a:t>cPP</a:t>
            </a:r>
            <a:r>
              <a:rPr lang="en-US" sz="4000" dirty="0"/>
              <a:t>/SD v1.0 by 2Q 2022</a:t>
            </a:r>
          </a:p>
          <a:p>
            <a:pPr lvl="2"/>
            <a:r>
              <a:rPr lang="en-US" sz="4000" dirty="0"/>
              <a:t>Will discuss the results of the weekly HCD </a:t>
            </a:r>
            <a:r>
              <a:rPr lang="en-US" sz="4000" dirty="0" err="1"/>
              <a:t>iTC</a:t>
            </a:r>
            <a:r>
              <a:rPr lang="en-US" sz="4000" dirty="0"/>
              <a:t> Meetings held since last IDS F2F in Aug 2021 and the current HCD </a:t>
            </a:r>
            <a:r>
              <a:rPr lang="en-US" sz="4000" dirty="0" err="1"/>
              <a:t>cPP</a:t>
            </a:r>
            <a:r>
              <a:rPr lang="en-US" sz="4000" dirty="0"/>
              <a:t>/SD v1.0 status at the IDS F2F Session on Thursday November 4</a:t>
            </a:r>
            <a:r>
              <a:rPr lang="en-US" sz="4000" baseline="30000" dirty="0"/>
              <a:t>th</a:t>
            </a:r>
            <a:r>
              <a:rPr lang="en-US" sz="4000" dirty="0"/>
              <a:t> </a:t>
            </a:r>
          </a:p>
          <a:p>
            <a:pPr>
              <a:spcBef>
                <a:spcPts val="1200"/>
              </a:spcBef>
            </a:pPr>
            <a:r>
              <a:rPr lang="en-US" sz="4000" dirty="0"/>
              <a:t>Developing HCD Security Guidelines to provide guidance on current HCD security technology and security issues</a:t>
            </a:r>
          </a:p>
          <a:p>
            <a:pPr lvl="1">
              <a:spcBef>
                <a:spcPts val="1200"/>
              </a:spcBef>
            </a:pPr>
            <a:r>
              <a:rPr lang="en-US" sz="4000" dirty="0"/>
              <a:t>Will review the latest status at the IDS F2F session</a:t>
            </a:r>
          </a:p>
          <a:p>
            <a:pPr>
              <a:spcBef>
                <a:spcPts val="1200"/>
              </a:spcBef>
            </a:pPr>
            <a:r>
              <a:rPr lang="en-US" sz="4000" dirty="0"/>
              <a:t>IDS Session will also discuss the ENISA Cryptographic Certification (EUCC) and the status of the planned updates to ISO/IEC 15408, the Common Criteria standard </a:t>
            </a:r>
          </a:p>
          <a:p>
            <a:pPr>
              <a:spcBef>
                <a:spcPts val="1200"/>
              </a:spcBef>
            </a:pPr>
            <a:r>
              <a:rPr lang="en-US" sz="4000" dirty="0"/>
              <a:t>The review of current status of HCD-related standards efforts of the Trusted Computing Group (TCG) and Internet Engineering Task Force (IETF) normally done during the Plenary Session was done at the 10/28/21 IDS Working Group Meeting; minutes of that meeting can be found at </a:t>
            </a:r>
            <a:r>
              <a:rPr lang="en-US" sz="4000" dirty="0">
                <a:hlinkClick r:id="rId2" tooltip="https://ftp.pwg.org/pub/pwg/ids/minutes/IDS-call-minutes-20211028.pdf"/>
              </a:rPr>
              <a:t>https://ftp.pwg.org/pub/pwg/ids/minutes/IDS-call-minutes-20211028.pdf</a:t>
            </a:r>
            <a:endParaRPr lang="en-US" sz="4000" dirty="0"/>
          </a:p>
          <a:p>
            <a:pPr lvl="1">
              <a:spcBef>
                <a:spcPts val="1200"/>
              </a:spcBef>
            </a:pPr>
            <a:endParaRPr lang="en-US" sz="2300" dirty="0"/>
          </a:p>
          <a:p>
            <a:pPr marL="955039" lvl="2" indent="0">
              <a:buNone/>
            </a:pPr>
            <a:endParaRPr lang="en-US" dirty="0"/>
          </a:p>
        </p:txBody>
      </p:sp>
      <p:sp>
        <p:nvSpPr>
          <p:cNvPr id="2" name="Slide Number Placeholder 1">
            <a:extLst>
              <a:ext uri="{FF2B5EF4-FFF2-40B4-BE49-F238E27FC236}">
                <a16:creationId xmlns:a16="http://schemas.microsoft.com/office/drawing/2014/main" id="{5E2A71CB-B2EC-B645-A6DA-B6C04C60861F}"/>
              </a:ext>
            </a:extLst>
          </p:cNvPr>
          <p:cNvSpPr>
            <a:spLocks noGrp="1"/>
          </p:cNvSpPr>
          <p:nvPr>
            <p:ph type="sldNum" sz="quarter" idx="4"/>
          </p:nvPr>
        </p:nvSpPr>
        <p:spPr/>
        <p:txBody>
          <a:bodyPr/>
          <a:lstStyle/>
          <a:p>
            <a:fld id="{86CB4B4D-7CA3-9044-876B-883B54F8677D}" type="slidenum">
              <a:rPr lang="en-US" smtClean="0"/>
              <a:pPr/>
              <a:t>26</a:t>
            </a:fld>
            <a:endParaRPr lang="en-US" dirty="0"/>
          </a:p>
        </p:txBody>
      </p:sp>
    </p:spTree>
    <p:extLst>
      <p:ext uri="{BB962C8B-B14F-4D97-AF65-F5344CB8AC3E}">
        <p14:creationId xmlns:p14="http://schemas.microsoft.com/office/powerpoint/2010/main" val="4038255652"/>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p:cNvSpPr/>
          <p:nvPr/>
        </p:nvSpPr>
        <p:spPr>
          <a:xfrm>
            <a:off x="0" y="0"/>
            <a:ext cx="9144000" cy="1143000"/>
          </a:xfrm>
          <a:prstGeom prst="rect">
            <a:avLst/>
          </a:prstGeom>
          <a:solidFill>
            <a:srgbClr val="5D70B7"/>
          </a:solidFill>
        </p:spPr>
        <p:txBody>
          <a:bodyPr lIns="35719" tIns="35719" rIns="35719" bIns="35719" anchor="ctr"/>
          <a:lstStyle/>
          <a:p>
            <a:endParaRPr sz="1125"/>
          </a:p>
        </p:txBody>
      </p:sp>
      <p:pic>
        <p:nvPicPr>
          <p:cNvPr id="96" name="pwg-4dark-bkgrnd-transparency.png" descr="pwg-4dark-bkgrnd-transparency.png"/>
          <p:cNvPicPr>
            <a:picLocks noChangeAspect="1"/>
          </p:cNvPicPr>
          <p:nvPr/>
        </p:nvPicPr>
        <p:blipFill>
          <a:blip r:embed="rId2"/>
          <a:stretch>
            <a:fillRect/>
          </a:stretch>
        </p:blipFill>
        <p:spPr>
          <a:xfrm>
            <a:off x="8161734" y="125016"/>
            <a:ext cx="855606" cy="892969"/>
          </a:xfrm>
          <a:prstGeom prst="rect">
            <a:avLst/>
          </a:prstGeom>
        </p:spPr>
      </p:pic>
      <p:sp>
        <p:nvSpPr>
          <p:cNvPr id="97" name="Rectangle"/>
          <p:cNvSpPr/>
          <p:nvPr/>
        </p:nvSpPr>
        <p:spPr>
          <a:xfrm>
            <a:off x="0" y="6625828"/>
            <a:ext cx="9144000" cy="232172"/>
          </a:xfrm>
          <a:prstGeom prst="rect">
            <a:avLst/>
          </a:prstGeom>
          <a:solidFill>
            <a:srgbClr val="5D70B7"/>
          </a:solidFill>
          <a:ln>
            <a:miter lim="400000"/>
          </a:ln>
        </p:spPr>
        <p:txBody>
          <a:bodyPr lIns="35719" tIns="35719" rIns="35719" bIns="35719" anchor="ctr"/>
          <a:lstStyle/>
          <a:p>
            <a:endParaRPr sz="1125"/>
          </a:p>
        </p:txBody>
      </p:sp>
      <p:sp>
        <p:nvSpPr>
          <p:cNvPr id="98" name="Copyright © 2018 The Printer Working Group. All rights reserved. The IPP Everywhere and PWG logos are trademarks of the IEEE-ISTO."/>
          <p:cNvSpPr txBox="1"/>
          <p:nvPr/>
        </p:nvSpPr>
        <p:spPr>
          <a:xfrm>
            <a:off x="125016" y="6664600"/>
            <a:ext cx="8483203" cy="1514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984" dirty="0"/>
              <a:t>Copyright © </a:t>
            </a:r>
            <a:r>
              <a:rPr lang="en-US" sz="984" dirty="0"/>
              <a:t>2021</a:t>
            </a:r>
            <a:r>
              <a:rPr sz="984" dirty="0"/>
              <a:t> The Printer Working Group. All rights reserved. The IPP Everywhere and PWG logos are trademarks of the IEEE-ISTO.</a:t>
            </a:r>
          </a:p>
        </p:txBody>
      </p:sp>
      <p:sp>
        <p:nvSpPr>
          <p:cNvPr id="99" name="®"/>
          <p:cNvSpPr txBox="1"/>
          <p:nvPr/>
        </p:nvSpPr>
        <p:spPr>
          <a:xfrm>
            <a:off x="8840391" y="812602"/>
            <a:ext cx="200697" cy="1478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a:defRPr sz="700"/>
            </a:lvl1pPr>
          </a:lstStyle>
          <a:p>
            <a:r>
              <a:rPr sz="492"/>
              <a:t>®</a:t>
            </a:r>
          </a:p>
        </p:txBody>
      </p:sp>
      <p:sp>
        <p:nvSpPr>
          <p:cNvPr id="100" name="IPP WG: More Information"/>
          <p:cNvSpPr txBox="1">
            <a:spLocks noGrp="1"/>
          </p:cNvSpPr>
          <p:nvPr>
            <p:ph type="title"/>
          </p:nvPr>
        </p:nvSpPr>
        <p:spPr>
          <a:prstGeom prst="rect">
            <a:avLst/>
          </a:prstGeom>
        </p:spPr>
        <p:txBody>
          <a:bodyPr/>
          <a:lstStyle/>
          <a:p>
            <a:r>
              <a:rPr lang="en-US" dirty="0"/>
              <a:t>IDS</a:t>
            </a:r>
            <a:r>
              <a:rPr dirty="0"/>
              <a:t> WG: More Information</a:t>
            </a:r>
          </a:p>
        </p:txBody>
      </p:sp>
      <p:sp>
        <p:nvSpPr>
          <p:cNvPr id="101" name="We welcome participation from all interested parties…"/>
          <p:cNvSpPr txBox="1">
            <a:spLocks noGrp="1"/>
          </p:cNvSpPr>
          <p:nvPr>
            <p:ph type="body" idx="1"/>
          </p:nvPr>
        </p:nvSpPr>
        <p:spPr>
          <a:prstGeom prst="rect">
            <a:avLst/>
          </a:prstGeom>
        </p:spPr>
        <p:txBody>
          <a:bodyPr/>
          <a:lstStyle/>
          <a:p>
            <a:r>
              <a:rPr dirty="0"/>
              <a:t>We welcome participation from all interested parties</a:t>
            </a:r>
          </a:p>
          <a:p>
            <a:r>
              <a:rPr lang="en-US" dirty="0"/>
              <a:t>IDS</a:t>
            </a:r>
            <a:r>
              <a:rPr dirty="0"/>
              <a:t> Working Group web page</a:t>
            </a:r>
          </a:p>
          <a:p>
            <a:pPr lvl="1"/>
            <a:r>
              <a:rPr lang="en-US" u="sng" dirty="0">
                <a:hlinkClick r:id="rId3"/>
              </a:rPr>
              <a:t>https://www.pwg.org/ids/</a:t>
            </a:r>
            <a:r>
              <a:rPr lang="en-US" dirty="0"/>
              <a:t> </a:t>
            </a:r>
          </a:p>
          <a:p>
            <a:r>
              <a:rPr lang="en-US" dirty="0"/>
              <a:t>Subscribe to the IDS mailing list </a:t>
            </a:r>
          </a:p>
          <a:p>
            <a:pPr lvl="1"/>
            <a:r>
              <a:rPr lang="en-US" u="sng" dirty="0">
                <a:hlinkClick r:id="rId4"/>
              </a:rPr>
              <a:t>https://www.pwg.org/mailman/listinfo/ids</a:t>
            </a:r>
          </a:p>
          <a:p>
            <a:r>
              <a:rPr lang="en-US" dirty="0"/>
              <a:t>IDS WG holds bi-weekly meetings via WebEx announced on the IDS mailing list</a:t>
            </a:r>
          </a:p>
          <a:p>
            <a:pPr lvl="1"/>
            <a:r>
              <a:rPr lang="en-US" dirty="0"/>
              <a:t>Next meeting is scheduled for Thursday, Nov 11, 2021 at 3pm ET</a:t>
            </a:r>
          </a:p>
        </p:txBody>
      </p:sp>
      <p:sp>
        <p:nvSpPr>
          <p:cNvPr id="102" name="Slide Number"/>
          <p:cNvSpPr txBox="1">
            <a:spLocks noGrp="1"/>
          </p:cNvSpPr>
          <p:nvPr>
            <p:ph type="sldNum" sz="quarter" idx="4"/>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27</a:t>
            </a:fld>
            <a:endParaRPr/>
          </a:p>
        </p:txBody>
      </p:sp>
    </p:spTree>
    <p:extLst>
      <p:ext uri="{BB962C8B-B14F-4D97-AF65-F5344CB8AC3E}">
        <p14:creationId xmlns:p14="http://schemas.microsoft.com/office/powerpoint/2010/main" val="2412843006"/>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251"/>
          <p:cNvSpPr txBox="1">
            <a:spLocks noGrp="1"/>
          </p:cNvSpPr>
          <p:nvPr>
            <p:ph type="ctrTitle"/>
          </p:nvPr>
        </p:nvSpPr>
        <p:spPr>
          <a:prstGeom prst="rect">
            <a:avLst/>
          </a:prstGeom>
        </p:spPr>
        <p:txBody>
          <a:bodyPr/>
          <a:lstStyle/>
          <a:p>
            <a:r>
              <a:t>IPP Workgroup Status</a:t>
            </a:r>
          </a:p>
        </p:txBody>
      </p:sp>
      <p:sp>
        <p:nvSpPr>
          <p:cNvPr id="95" name="Shape 252"/>
          <p:cNvSpPr txBox="1">
            <a:spLocks noGrp="1"/>
          </p:cNvSpPr>
          <p:nvPr>
            <p:ph type="subTitle" sz="half" idx="1"/>
          </p:nvPr>
        </p:nvSpPr>
        <p:spPr>
          <a:prstGeom prst="rect">
            <a:avLst/>
          </a:prstGeom>
        </p:spPr>
        <p:txBody>
          <a:bodyPr/>
          <a:lstStyle/>
          <a:p>
            <a:r>
              <a:t>Paul Tykodi (TCS), Ira McDonald (High North)</a:t>
            </a:r>
          </a:p>
        </p:txBody>
      </p:sp>
    </p:spTree>
    <p:extLst>
      <p:ext uri="{BB962C8B-B14F-4D97-AF65-F5344CB8AC3E}">
        <p14:creationId xmlns:p14="http://schemas.microsoft.com/office/powerpoint/2010/main" val="249213115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Charter"/>
          <p:cNvSpPr txBox="1">
            <a:spLocks noGrp="1"/>
          </p:cNvSpPr>
          <p:nvPr>
            <p:ph type="title"/>
          </p:nvPr>
        </p:nvSpPr>
        <p:spPr>
          <a:prstGeom prst="rect">
            <a:avLst/>
          </a:prstGeom>
        </p:spPr>
        <p:txBody>
          <a:bodyPr/>
          <a:lstStyle/>
          <a:p>
            <a:r>
              <a:t>Charter</a:t>
            </a:r>
          </a:p>
        </p:txBody>
      </p:sp>
      <p:sp>
        <p:nvSpPr>
          <p:cNvPr id="112" name="Current charter:…"/>
          <p:cNvSpPr txBox="1">
            <a:spLocks noGrp="1"/>
          </p:cNvSpPr>
          <p:nvPr>
            <p:ph type="body" idx="1"/>
          </p:nvPr>
        </p:nvSpPr>
        <p:spPr>
          <a:prstGeom prst="rect">
            <a:avLst/>
          </a:prstGeom>
        </p:spPr>
        <p:txBody>
          <a:bodyPr/>
          <a:lstStyle/>
          <a:p>
            <a:r>
              <a:t>Current charter:</a:t>
            </a:r>
          </a:p>
          <a:p>
            <a:pPr lvl="1"/>
            <a:r>
              <a:rPr u="sng">
                <a:solidFill>
                  <a:srgbClr val="0000FF"/>
                </a:solidFill>
                <a:uFill>
                  <a:solidFill>
                    <a:srgbClr val="0000FF"/>
                  </a:solidFill>
                </a:uFill>
                <a:hlinkClick r:id="rId2"/>
              </a:rPr>
              <a:t>https://ftp.pwg.org/pub/pwg/ipp/charter/ch-ipp-charter-20210409.pdf</a:t>
            </a:r>
          </a:p>
          <a:p>
            <a:r>
              <a:t>The Internet Printing Protocol (IPP) workgroup is chartered with the maintenance of IPP and the IETF IPP registry, and support for new clients, network architectures (Cloud, SDN), MFD/Imaging service bindings, and emerging technologies such as 3D Printing</a:t>
            </a:r>
          </a:p>
          <a:p>
            <a:r>
              <a:t>In addition, we maintain the IETF Finisher MIB, Job MIB, and Printer MIB registries, the PWG MIBs, the PWG Semantic Model schema, and handle synchronization with changes in IPP</a:t>
            </a:r>
          </a:p>
        </p:txBody>
      </p:sp>
      <p:sp>
        <p:nvSpPr>
          <p:cNvPr id="113"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29</a:t>
            </a:fld>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body" idx="1"/>
          </p:nvPr>
        </p:nvSpPr>
        <p:spPr>
          <a:prstGeom prst="rect">
            <a:avLst/>
          </a:prstGeom>
        </p:spPr>
        <p:txBody>
          <a:bodyPr/>
          <a:lstStyle/>
          <a:p>
            <a:r>
              <a:rPr dirty="0"/>
              <a:t>Welcome and Introductions</a:t>
            </a:r>
          </a:p>
          <a:p>
            <a:r>
              <a:rPr dirty="0"/>
              <a:t>Confirm Minutes Taker</a:t>
            </a:r>
          </a:p>
          <a:p>
            <a:r>
              <a:rPr dirty="0"/>
              <a:t>Review PWG </a:t>
            </a:r>
            <a:r>
              <a:rPr lang="en-US" dirty="0"/>
              <a:t>Antitrust Policy, PWG IP </a:t>
            </a:r>
            <a:r>
              <a:rPr dirty="0"/>
              <a:t>Policy</a:t>
            </a:r>
            <a:r>
              <a:rPr lang="en-US" dirty="0"/>
              <a:t> and Inappropriate Topics</a:t>
            </a:r>
            <a:endParaRPr dirty="0"/>
          </a:p>
          <a:p>
            <a:r>
              <a:rPr dirty="0"/>
              <a:t>Agenda</a:t>
            </a:r>
            <a:endParaRPr lang="en-US" dirty="0"/>
          </a:p>
        </p:txBody>
      </p:sp>
      <p:sp>
        <p:nvSpPr>
          <p:cNvPr id="91" name="Shape 91"/>
          <p:cNvSpPr>
            <a:spLocks noGrp="1"/>
          </p:cNvSpPr>
          <p:nvPr>
            <p:ph type="title"/>
          </p:nvPr>
        </p:nvSpPr>
        <p:spPr>
          <a:prstGeom prst="rect">
            <a:avLst/>
          </a:prstGeom>
        </p:spPr>
        <p:txBody>
          <a:bodyPr/>
          <a:lstStyle/>
          <a:p>
            <a:r>
              <a:t>Administrivia</a:t>
            </a:r>
          </a:p>
        </p:txBody>
      </p:sp>
      <p:sp>
        <p:nvSpPr>
          <p:cNvPr id="6" name="Shape 334">
            <a:extLst>
              <a:ext uri="{FF2B5EF4-FFF2-40B4-BE49-F238E27FC236}">
                <a16:creationId xmlns:a16="http://schemas.microsoft.com/office/drawing/2014/main" id="{282D9C28-08C0-7849-A36D-A7DB0E280E4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3</a:t>
            </a:fld>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30</a:t>
            </a:fld>
            <a:endParaRPr/>
          </a:p>
        </p:txBody>
      </p:sp>
      <p:sp>
        <p:nvSpPr>
          <p:cNvPr id="121" name="Officers"/>
          <p:cNvSpPr txBox="1">
            <a:spLocks noGrp="1"/>
          </p:cNvSpPr>
          <p:nvPr>
            <p:ph type="title"/>
          </p:nvPr>
        </p:nvSpPr>
        <p:spPr>
          <a:prstGeom prst="rect">
            <a:avLst/>
          </a:prstGeom>
        </p:spPr>
        <p:txBody>
          <a:bodyPr/>
          <a:lstStyle/>
          <a:p>
            <a:r>
              <a:t>Officers</a:t>
            </a:r>
          </a:p>
        </p:txBody>
      </p:sp>
      <p:sp>
        <p:nvSpPr>
          <p:cNvPr id="122" name="IPP WG Co-Chairs:…"/>
          <p:cNvSpPr txBox="1">
            <a:spLocks noGrp="1"/>
          </p:cNvSpPr>
          <p:nvPr>
            <p:ph type="body" idx="1"/>
          </p:nvPr>
        </p:nvSpPr>
        <p:spPr>
          <a:prstGeom prst="rect">
            <a:avLst/>
          </a:prstGeom>
        </p:spPr>
        <p:txBody>
          <a:bodyPr/>
          <a:lstStyle/>
          <a:p>
            <a:r>
              <a:t>IPP WG Co-Chairs:</a:t>
            </a:r>
          </a:p>
          <a:p>
            <a:pPr lvl="1"/>
            <a:r>
              <a:t>Paul Tykodi (TCS)</a:t>
            </a:r>
          </a:p>
          <a:p>
            <a:pPr lvl="1"/>
            <a:r>
              <a:t>Ira McDonald (High North)</a:t>
            </a:r>
          </a:p>
          <a:p>
            <a:r>
              <a:t>IPP WG Secretary:</a:t>
            </a:r>
          </a:p>
          <a:p>
            <a:pPr lvl="1"/>
            <a:r>
              <a:t>Michael Sweet (Lakeside Robotics)</a:t>
            </a:r>
          </a:p>
          <a:p>
            <a:r>
              <a:t>IPP WG Document Editors:</a:t>
            </a:r>
          </a:p>
          <a:p>
            <a:pPr lvl="1"/>
            <a:r>
              <a:t>Michael Sweet (Lakeside Robotics) – Deprecating IPP Print by Reference, Internet Printing Protocol/2.x Fourth Edition, IPP Encrypted Jobs and Documents v1.0, IPP Everywhere v2.0, IPP Production Printing Extensions v2.0</a:t>
            </a:r>
          </a:p>
          <a:p>
            <a:pPr lvl="1"/>
            <a:r>
              <a:t>Smith Kennedy (HP Inc.) – IPP Driverless Printing Extensions v2.0, IPP Encrypted Jobs and Documents v1.0, IPP Enterprise Printing Extensions v2.0, IPP Finishings v3.0</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tatus (1/3)"/>
          <p:cNvSpPr txBox="1">
            <a:spLocks noGrp="1"/>
          </p:cNvSpPr>
          <p:nvPr>
            <p:ph type="title"/>
          </p:nvPr>
        </p:nvSpPr>
        <p:spPr>
          <a:prstGeom prst="rect">
            <a:avLst/>
          </a:prstGeom>
        </p:spPr>
        <p:txBody>
          <a:bodyPr/>
          <a:lstStyle/>
          <a:p>
            <a:r>
              <a:t>Status (1/3)</a:t>
            </a:r>
          </a:p>
        </p:txBody>
      </p:sp>
      <p:sp>
        <p:nvSpPr>
          <p:cNvPr id="130" name="PWG Specifications in development:…"/>
          <p:cNvSpPr txBox="1">
            <a:spLocks noGrp="1"/>
          </p:cNvSpPr>
          <p:nvPr>
            <p:ph type="body" idx="1"/>
          </p:nvPr>
        </p:nvSpPr>
        <p:spPr>
          <a:prstGeom prst="rect">
            <a:avLst/>
          </a:prstGeom>
        </p:spPr>
        <p:txBody>
          <a:bodyPr/>
          <a:lstStyle/>
          <a:p>
            <a:r>
              <a:t>PWG Specifications in development:</a:t>
            </a:r>
          </a:p>
          <a:p>
            <a:pPr lvl="1"/>
            <a:r>
              <a:t>Internet Printing Protocol/2.x Fourth Edition	- Interim</a:t>
            </a:r>
          </a:p>
          <a:p>
            <a:pPr lvl="1"/>
            <a:r>
              <a:t>IPP Driverless Printing Extensions v2.0	- Interim</a:t>
            </a:r>
          </a:p>
          <a:p>
            <a:pPr lvl="1"/>
            <a:r>
              <a:t>IPP Encrypted Jobs and Documents v1.0	- Prototype </a:t>
            </a:r>
          </a:p>
          <a:p>
            <a:pPr lvl="1"/>
            <a:r>
              <a:t>IPP Enterprise Printing Extensions v2.0	- Prototype</a:t>
            </a:r>
          </a:p>
          <a:p>
            <a:pPr lvl="1"/>
            <a:r>
              <a:t>IPP Everywhere™ v2.0			- Initial</a:t>
            </a:r>
          </a:p>
          <a:p>
            <a:pPr lvl="1"/>
            <a:r>
              <a:t>IPP Finishings v3.0				- Prototype</a:t>
            </a:r>
          </a:p>
          <a:p>
            <a:pPr lvl="1"/>
            <a:r>
              <a:t>IPP Production Printing Extensions v2.0	- Prototype</a:t>
            </a:r>
          </a:p>
          <a:p>
            <a:pPr lvl="1"/>
            <a:endParaRPr/>
          </a:p>
          <a:p>
            <a:r>
              <a:t>IPP Registrations in development:</a:t>
            </a:r>
          </a:p>
          <a:p>
            <a:pPr lvl="1"/>
            <a:r>
              <a:t>Deprecating IPP Print by Reference		- Interim</a:t>
            </a:r>
            <a:br/>
            <a:endParaRPr/>
          </a:p>
          <a:p>
            <a:r>
              <a:t>Recently published:</a:t>
            </a:r>
          </a:p>
          <a:p>
            <a:pPr lvl="1"/>
            <a:r>
              <a:t>PWG 5199.11-2021: Job Accounting with IPP v1.0</a:t>
            </a:r>
          </a:p>
        </p:txBody>
      </p:sp>
      <p:sp>
        <p:nvSpPr>
          <p:cNvPr id="131"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31</a:t>
            </a:fld>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tatus (2/3)"/>
          <p:cNvSpPr txBox="1">
            <a:spLocks noGrp="1"/>
          </p:cNvSpPr>
          <p:nvPr>
            <p:ph type="title"/>
          </p:nvPr>
        </p:nvSpPr>
        <p:spPr>
          <a:prstGeom prst="rect">
            <a:avLst/>
          </a:prstGeom>
        </p:spPr>
        <p:txBody>
          <a:bodyPr/>
          <a:lstStyle/>
          <a:p>
            <a:r>
              <a:t>Status (2/3)</a:t>
            </a:r>
          </a:p>
        </p:txBody>
      </p:sp>
      <p:sp>
        <p:nvSpPr>
          <p:cNvPr id="139" name="Up-to-date pending IANA registrations online:…"/>
          <p:cNvSpPr txBox="1">
            <a:spLocks noGrp="1"/>
          </p:cNvSpPr>
          <p:nvPr>
            <p:ph type="body" idx="1"/>
          </p:nvPr>
        </p:nvSpPr>
        <p:spPr>
          <a:prstGeom prst="rect">
            <a:avLst/>
          </a:prstGeom>
        </p:spPr>
        <p:txBody>
          <a:bodyPr>
            <a:normAutofit fontScale="77500" lnSpcReduction="20000"/>
          </a:bodyPr>
          <a:lstStyle/>
          <a:p>
            <a:pPr marL="269666" indent="-241092">
              <a:defRPr sz="2800"/>
            </a:pPr>
            <a:r>
              <a:t>Up-to-date pending IANA registrations online:</a:t>
            </a:r>
          </a:p>
          <a:p>
            <a:pPr lvl="1">
              <a:defRPr sz="2200"/>
            </a:pPr>
            <a:r>
              <a:rPr u="sng">
                <a:solidFill>
                  <a:srgbClr val="0000FF"/>
                </a:solidFill>
                <a:uFill>
                  <a:solidFill>
                    <a:srgbClr val="0000FF"/>
                  </a:solidFill>
                </a:uFill>
                <a:hlinkClick r:id="rId2"/>
              </a:rPr>
              <a:t>https://www.pwg.org/ipp/ipp-registrations.xml</a:t>
            </a:r>
          </a:p>
          <a:p>
            <a:pPr lvl="1">
              <a:defRPr sz="2200"/>
            </a:pPr>
            <a:r>
              <a:t>Continue to maintain this in parallel for new specifications</a:t>
            </a:r>
          </a:p>
          <a:p>
            <a:pPr lvl="1">
              <a:defRPr sz="2200"/>
            </a:pPr>
            <a:r>
              <a:t>Github repository: </a:t>
            </a:r>
            <a:r>
              <a:rPr u="sng">
                <a:solidFill>
                  <a:srgbClr val="0000FF"/>
                </a:solidFill>
                <a:uFill>
                  <a:solidFill>
                    <a:srgbClr val="0000FF"/>
                  </a:solidFill>
                </a:uFill>
                <a:hlinkClick r:id="rId3"/>
              </a:rPr>
              <a:t>https://github.com/istopwg/ippregistry</a:t>
            </a:r>
            <a:br/>
            <a:endParaRPr/>
          </a:p>
          <a:p>
            <a:pPr marL="269666" indent="-241092">
              <a:defRPr sz="2800"/>
            </a:pPr>
            <a:r>
              <a:t>IPP Everywhere Printer Self-Certifications:</a:t>
            </a:r>
          </a:p>
          <a:p>
            <a:pPr lvl="1">
              <a:defRPr sz="2200"/>
            </a:pPr>
            <a:r>
              <a:rPr u="sng">
                <a:solidFill>
                  <a:srgbClr val="0000FF"/>
                </a:solidFill>
                <a:uFill>
                  <a:solidFill>
                    <a:srgbClr val="0000FF"/>
                  </a:solidFill>
                </a:uFill>
                <a:hlinkClick r:id="rId4"/>
              </a:rPr>
              <a:t>https://www.pwg.org/printers</a:t>
            </a:r>
            <a:r>
              <a:t> </a:t>
            </a:r>
          </a:p>
          <a:p>
            <a:pPr lvl="1">
              <a:defRPr sz="2200"/>
            </a:pPr>
            <a:r>
              <a:rPr strike="sngStrike"/>
              <a:t>725</a:t>
            </a:r>
            <a:r>
              <a:t> </a:t>
            </a:r>
            <a:r>
              <a:rPr b="1">
                <a:solidFill>
                  <a:schemeClr val="accent5"/>
                </a:solidFill>
              </a:rPr>
              <a:t>752</a:t>
            </a:r>
            <a:r>
              <a:t> printers currently listed from HP and Lexmark</a:t>
            </a:r>
          </a:p>
          <a:p>
            <a:pPr lvl="1">
              <a:defRPr sz="2200"/>
            </a:pPr>
            <a:r>
              <a:t>1.1 self-certification tools update 3 approved June 2021</a:t>
            </a:r>
          </a:p>
          <a:p>
            <a:pPr marL="872399" lvl="2" indent="-200911">
              <a:spcBef>
                <a:spcPts val="422"/>
              </a:spcBef>
              <a:defRPr sz="2200"/>
            </a:pPr>
            <a:r>
              <a:rPr i="1"/>
              <a:t>Update 4 in progress</a:t>
            </a:r>
            <a:br/>
            <a:endParaRPr/>
          </a:p>
          <a:p>
            <a:pPr marL="269666" indent="-241092">
              <a:defRPr sz="2800"/>
            </a:pPr>
            <a:r>
              <a:t>IPP Sample Code:</a:t>
            </a:r>
          </a:p>
          <a:p>
            <a:pPr lvl="1">
              <a:defRPr sz="2200"/>
            </a:pPr>
            <a:r>
              <a:t>Github repository:</a:t>
            </a:r>
          </a:p>
          <a:p>
            <a:pPr lvl="2">
              <a:defRPr sz="2200"/>
            </a:pPr>
            <a:r>
              <a:rPr u="sng">
                <a:solidFill>
                  <a:srgbClr val="0000FF"/>
                </a:solidFill>
                <a:uFill>
                  <a:solidFill>
                    <a:srgbClr val="0000FF"/>
                  </a:solidFill>
                </a:uFill>
                <a:hlinkClick r:id="rId5"/>
              </a:rPr>
              <a:t>https://github.com/istopwg/ippsample</a:t>
            </a:r>
          </a:p>
          <a:p>
            <a:pPr lvl="1">
              <a:defRPr sz="2200"/>
            </a:pPr>
            <a:r>
              <a:t>Fork of CUPS code includes ipp3dprinter, ippeveprinter, ippfind, ippproxy, ippserver, ipptool, ipptransform, and ipptransform3d</a:t>
            </a:r>
          </a:p>
          <a:p>
            <a:pPr lvl="1">
              <a:defRPr sz="2200" b="1"/>
            </a:pPr>
            <a:r>
              <a:t>Add docker updates</a:t>
            </a:r>
          </a:p>
        </p:txBody>
      </p:sp>
      <p:sp>
        <p:nvSpPr>
          <p:cNvPr id="140"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32</a:t>
            </a:fld>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tatus (3/3)"/>
          <p:cNvSpPr txBox="1">
            <a:spLocks noGrp="1"/>
          </p:cNvSpPr>
          <p:nvPr>
            <p:ph type="title"/>
          </p:nvPr>
        </p:nvSpPr>
        <p:spPr>
          <a:prstGeom prst="rect">
            <a:avLst/>
          </a:prstGeom>
        </p:spPr>
        <p:txBody>
          <a:bodyPr/>
          <a:lstStyle/>
          <a:p>
            <a:r>
              <a:t>Status (3/3)</a:t>
            </a:r>
          </a:p>
        </p:txBody>
      </p:sp>
      <p:sp>
        <p:nvSpPr>
          <p:cNvPr id="148" name="Pending Errata:…"/>
          <p:cNvSpPr txBox="1">
            <a:spLocks noGrp="1"/>
          </p:cNvSpPr>
          <p:nvPr>
            <p:ph type="body" idx="1"/>
          </p:nvPr>
        </p:nvSpPr>
        <p:spPr>
          <a:prstGeom prst="rect">
            <a:avLst/>
          </a:prstGeom>
        </p:spPr>
        <p:txBody>
          <a:bodyPr>
            <a:normAutofit fontScale="85000" lnSpcReduction="20000"/>
          </a:bodyPr>
          <a:lstStyle/>
          <a:p>
            <a:pPr marL="269666" indent="-241092">
              <a:defRPr sz="2700"/>
            </a:pPr>
            <a:r>
              <a:t>Pending Errata:</a:t>
            </a:r>
          </a:p>
          <a:p>
            <a:pPr lvl="1">
              <a:defRPr sz="2100"/>
            </a:pPr>
            <a:r>
              <a:t>PWG 5100.5-2019 (Document Object v1.1): 4 issues</a:t>
            </a:r>
          </a:p>
          <a:p>
            <a:pPr lvl="1">
              <a:defRPr sz="2100"/>
            </a:pPr>
            <a:r>
              <a:t>PWG 5100.6-2003 (Page Overrides v1.0): 2 issues</a:t>
            </a:r>
          </a:p>
          <a:p>
            <a:pPr lvl="1">
              <a:defRPr sz="2100"/>
            </a:pPr>
            <a:r>
              <a:t>PWG 5100.7-2019 (Job Extensions v2.0): 5 issues</a:t>
            </a:r>
          </a:p>
          <a:p>
            <a:pPr lvl="1">
              <a:defRPr sz="2100"/>
            </a:pPr>
            <a:r>
              <a:t>PWG 5100.8-2003 ("-actuals" v1.0): 1 issue</a:t>
            </a:r>
          </a:p>
          <a:p>
            <a:pPr lvl="1">
              <a:defRPr sz="2100"/>
            </a:pPr>
            <a:r>
              <a:t>PWG 5100.9-2009 (Printer State Extensions v1.0): 2 issues</a:t>
            </a:r>
          </a:p>
          <a:p>
            <a:pPr lvl="1">
              <a:defRPr sz="2100"/>
            </a:pPr>
            <a:r>
              <a:t>PWG 5100.15-2014 (FaxOut v1.0): 2 issues</a:t>
            </a:r>
          </a:p>
          <a:p>
            <a:pPr lvl="1">
              <a:defRPr sz="2100"/>
            </a:pPr>
            <a:r>
              <a:t>PWG 5100.18-2015 (Infrastructure Extensions v1.0): 6 issues</a:t>
            </a:r>
          </a:p>
          <a:p>
            <a:pPr lvl="1">
              <a:defRPr sz="2100"/>
            </a:pPr>
            <a:r>
              <a:t>PWG 5100.19-2015 (Implementor's Guide v2.0): 6 issues</a:t>
            </a:r>
          </a:p>
          <a:p>
            <a:pPr lvl="1">
              <a:defRPr sz="2100"/>
            </a:pPr>
            <a:r>
              <a:t>PWG 5100.22-2019 (System Service v1.0): 2 issues</a:t>
            </a:r>
          </a:p>
          <a:p>
            <a:pPr lvl="1">
              <a:defRPr sz="2100"/>
            </a:pPr>
            <a:r>
              <a:t>PWG 5107.3-2019 (MFD Alerts v1.1): 1 issue</a:t>
            </a:r>
          </a:p>
          <a:p>
            <a:pPr marL="269666" indent="-241092">
              <a:defRPr sz="2700"/>
            </a:pPr>
            <a:r>
              <a:t>In-Progress Errata:</a:t>
            </a:r>
          </a:p>
          <a:p>
            <a:pPr lvl="1">
              <a:defRPr sz="2100"/>
            </a:pPr>
            <a:r>
              <a:t>PWG 5100.1-2017 (Finishings v2.1): 3 issues</a:t>
            </a:r>
          </a:p>
          <a:p>
            <a:pPr lvl="1">
              <a:defRPr sz="2100"/>
            </a:pPr>
            <a:r>
              <a:t>PWG 5100.3-2001 (Production Printing): 2 issues</a:t>
            </a:r>
          </a:p>
          <a:p>
            <a:pPr lvl="1">
              <a:defRPr sz="2100"/>
            </a:pPr>
            <a:r>
              <a:t>PWG 5100.11-2010 (JPS2 - Enterprise Printing): 7 issues</a:t>
            </a:r>
          </a:p>
          <a:p>
            <a:pPr lvl="1">
              <a:defRPr sz="2100"/>
            </a:pPr>
            <a:r>
              <a:t>PWG 5100.12-2015 (IPP 2.0, 2.1, and 2.2): 2 issues</a:t>
            </a:r>
          </a:p>
          <a:p>
            <a:pPr lvl="1">
              <a:defRPr sz="2100"/>
            </a:pPr>
            <a:r>
              <a:t>PWG 5100.13-2012 (JPS3 - Driverless Printing): 15 issues</a:t>
            </a:r>
          </a:p>
        </p:txBody>
      </p:sp>
      <p:sp>
        <p:nvSpPr>
          <p:cNvPr id="149"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33</a:t>
            </a:fld>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Shape 359"/>
          <p:cNvSpPr>
            <a:spLocks noGrp="1"/>
          </p:cNvSpPr>
          <p:nvPr>
            <p:ph type="title"/>
          </p:nvPr>
        </p:nvSpPr>
        <p:spPr>
          <a:prstGeom prst="rect">
            <a:avLst/>
          </a:prstGeom>
        </p:spPr>
        <p:txBody>
          <a:bodyPr/>
          <a:lstStyle/>
          <a:p>
            <a:r>
              <a:t>Liaison Status</a:t>
            </a: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dirty="0"/>
              <a:t>Linux Foundation OpenPrinting</a:t>
            </a:r>
            <a:endParaRPr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a:xfrm>
            <a:off x="457200" y="1162756"/>
            <a:ext cx="8229600" cy="5339644"/>
          </a:xfrm>
        </p:spPr>
        <p:txBody>
          <a:bodyPr>
            <a:normAutofit fontScale="70000" lnSpcReduction="20000"/>
          </a:bodyPr>
          <a:lstStyle/>
          <a:p>
            <a:pPr lvl="0">
              <a:buFont typeface="Arial" pitchFamily="34" charset="0"/>
              <a:buChar char="•"/>
            </a:pPr>
            <a:r>
              <a:rPr lang="en-US" b="1" dirty="0" err="1"/>
              <a:t>OpenPrintingGoogle</a:t>
            </a:r>
            <a:r>
              <a:rPr lang="en-US" b="1" dirty="0"/>
              <a:t> Summer of Code 2021 – Success! </a:t>
            </a:r>
          </a:p>
          <a:p>
            <a:pPr lvl="1">
              <a:buFont typeface="Arial" pitchFamily="34" charset="0"/>
              <a:buChar char="•"/>
            </a:pPr>
            <a:r>
              <a:rPr lang="en-US" b="1" dirty="0">
                <a:hlinkClick r:id="rId2"/>
              </a:rPr>
              <a:t>https://ftp.pwg.org/pub/pwg/liaison/openprinting/presentations/GSoC_Updates-PWG_Summit_Aug-2021.pdf</a:t>
            </a:r>
            <a:endParaRPr lang="en-US" b="1" dirty="0"/>
          </a:p>
          <a:p>
            <a:pPr>
              <a:buFont typeface="Arial" pitchFamily="34" charset="0"/>
              <a:buChar char="•"/>
            </a:pPr>
            <a:r>
              <a:rPr lang="en-US" b="1" dirty="0"/>
              <a:t>OpenPrinting Linux Plumbers Mini-Conference – Success! </a:t>
            </a:r>
          </a:p>
          <a:p>
            <a:pPr lvl="1">
              <a:buFont typeface="Arial" pitchFamily="34" charset="0"/>
              <a:buChar char="•"/>
            </a:pPr>
            <a:r>
              <a:rPr lang="en-US" b="1" dirty="0">
                <a:hlinkClick r:id="rId3"/>
              </a:rPr>
              <a:t>https://www.youtube.com/watch?v=5KogjLb1Hb4</a:t>
            </a:r>
            <a:endParaRPr lang="en-US" b="1" dirty="0"/>
          </a:p>
          <a:p>
            <a:pPr lvl="1">
              <a:buFont typeface="Arial" pitchFamily="34" charset="0"/>
              <a:buChar char="•"/>
            </a:pPr>
            <a:r>
              <a:rPr lang="en-US" b="1" dirty="0" err="1"/>
              <a:t>Aveek</a:t>
            </a:r>
            <a:r>
              <a:rPr lang="en-US" b="1" dirty="0"/>
              <a:t>/Till/Mike/Bhavna were speakers – </a:t>
            </a:r>
            <a:r>
              <a:rPr lang="en-US" b="1"/>
              <a:t>lively discussions.</a:t>
            </a:r>
            <a:endParaRPr lang="en-US" b="1" dirty="0"/>
          </a:p>
          <a:p>
            <a:pPr>
              <a:buFont typeface="Arial" pitchFamily="34" charset="0"/>
              <a:buChar char="•"/>
            </a:pPr>
            <a:r>
              <a:rPr lang="en-US" b="1" dirty="0"/>
              <a:t>OpenPrinting CUPS</a:t>
            </a:r>
          </a:p>
          <a:p>
            <a:pPr lvl="1">
              <a:buFont typeface="Arial" pitchFamily="34" charset="0"/>
              <a:buChar char="•"/>
            </a:pPr>
            <a:r>
              <a:rPr lang="en-US" b="1" dirty="0">
                <a:hlinkClick r:id="rId4"/>
              </a:rPr>
              <a:t>https://github.com/OpenPrinting/cups/releases/tag/v2.3.3op2</a:t>
            </a:r>
            <a:endParaRPr lang="en-US" b="1" dirty="0"/>
          </a:p>
          <a:p>
            <a:pPr lvl="1">
              <a:buFont typeface="Arial" pitchFamily="34" charset="0"/>
              <a:buChar char="•"/>
            </a:pPr>
            <a:r>
              <a:rPr lang="en-US" b="1" dirty="0"/>
              <a:t>Current stable release is OP CUPS v2.3.3op2 on 1 February 2021.</a:t>
            </a:r>
          </a:p>
          <a:p>
            <a:pPr lvl="1">
              <a:buFont typeface="Arial" pitchFamily="34" charset="0"/>
              <a:buChar char="•"/>
            </a:pPr>
            <a:r>
              <a:rPr lang="en-US" b="1" dirty="0">
                <a:hlinkClick r:id="rId5"/>
              </a:rPr>
              <a:t>https://github.com/OpenPrinting/cups/releases/tag/v2.4b1</a:t>
            </a:r>
            <a:endParaRPr lang="en-US" b="1" dirty="0"/>
          </a:p>
          <a:p>
            <a:pPr lvl="1">
              <a:buFont typeface="Arial" pitchFamily="34" charset="0"/>
              <a:buChar char="•"/>
            </a:pPr>
            <a:r>
              <a:rPr lang="en-US" b="1" dirty="0"/>
              <a:t>Current pre-release is OP CUPS v2.4b1 on 27 October 2021.</a:t>
            </a:r>
          </a:p>
          <a:p>
            <a:pPr>
              <a:buFont typeface="Arial" pitchFamily="34" charset="0"/>
              <a:buChar char="•"/>
            </a:pPr>
            <a:r>
              <a:rPr lang="en-US" b="1" dirty="0"/>
              <a:t>OpenPrinting CUPS Filters</a:t>
            </a:r>
          </a:p>
          <a:p>
            <a:pPr lvl="1">
              <a:buFont typeface="Arial" pitchFamily="34" charset="0"/>
              <a:buChar char="•"/>
            </a:pPr>
            <a:r>
              <a:rPr lang="en-US" b="1" dirty="0">
                <a:hlinkClick r:id="rId6"/>
              </a:rPr>
              <a:t>https://github.com/OpenPrinting/cups-filters/releases/tag/1.28.10</a:t>
            </a:r>
            <a:endParaRPr lang="en-US" b="1" dirty="0"/>
          </a:p>
          <a:p>
            <a:pPr lvl="1">
              <a:buFont typeface="Arial" pitchFamily="34" charset="0"/>
              <a:buChar char="•"/>
            </a:pPr>
            <a:r>
              <a:rPr lang="en-US" b="1" dirty="0"/>
              <a:t>Current release is OP CUPS Filters v1.28.10 on 17 August 2021.</a:t>
            </a:r>
          </a:p>
          <a:p>
            <a:pPr>
              <a:buFont typeface="Arial" pitchFamily="34" charset="0"/>
              <a:buChar char="•"/>
            </a:pPr>
            <a:r>
              <a:rPr lang="en-US" b="1" dirty="0"/>
              <a:t>OpenPrinting PAPPL (Printer Application)</a:t>
            </a:r>
          </a:p>
          <a:p>
            <a:pPr lvl="1">
              <a:buFont typeface="Arial" pitchFamily="34" charset="0"/>
              <a:buChar char="•"/>
            </a:pPr>
            <a:r>
              <a:rPr lang="en-US" b="1" dirty="0">
                <a:hlinkClick r:id="rId7"/>
              </a:rPr>
              <a:t>https://github.com/michaelrsweet/pappl/releases/tag/v1.1b2</a:t>
            </a:r>
            <a:endParaRPr lang="en-US" b="1" dirty="0"/>
          </a:p>
          <a:p>
            <a:pPr lvl="1">
              <a:buFont typeface="Arial" pitchFamily="34" charset="0"/>
              <a:buChar char="•"/>
            </a:pPr>
            <a:r>
              <a:rPr lang="en-US" b="1" dirty="0"/>
              <a:t>Current release is OP PAPPL v1.2b1 on 24 September 2021.</a:t>
            </a:r>
          </a:p>
          <a:p>
            <a:pPr>
              <a:buFont typeface="Arial" pitchFamily="34" charset="0"/>
              <a:buChar char="•"/>
            </a:pPr>
            <a:r>
              <a:rPr lang="en-US" b="1" dirty="0"/>
              <a:t>OpenPrinting PostScript, </a:t>
            </a:r>
            <a:r>
              <a:rPr lang="en-US" b="1" dirty="0" err="1"/>
              <a:t>Ghostscript</a:t>
            </a:r>
            <a:r>
              <a:rPr lang="en-US" b="1" dirty="0"/>
              <a:t>, </a:t>
            </a:r>
            <a:r>
              <a:rPr lang="en-US" b="1" dirty="0" err="1"/>
              <a:t>Gutenprint</a:t>
            </a:r>
            <a:r>
              <a:rPr lang="en-US" b="1" dirty="0"/>
              <a:t>, HPLIP Printer Apps</a:t>
            </a:r>
          </a:p>
          <a:p>
            <a:pPr lvl="1">
              <a:buFont typeface="Arial" pitchFamily="34" charset="0"/>
              <a:buChar char="•"/>
            </a:pPr>
            <a:r>
              <a:rPr lang="en-US" b="1" dirty="0">
                <a:hlinkClick r:id="rId8"/>
              </a:rPr>
              <a:t>https://github.com/OpenPrinting/ps-printer-app</a:t>
            </a:r>
            <a:endParaRPr lang="en-US" b="1" dirty="0"/>
          </a:p>
          <a:p>
            <a:pPr lvl="1">
              <a:buFont typeface="Arial" pitchFamily="34" charset="0"/>
              <a:buChar char="•"/>
            </a:pPr>
            <a:r>
              <a:rPr lang="en-US" b="1" dirty="0">
                <a:hlinkClick r:id="rId9"/>
              </a:rPr>
              <a:t>https://github.com/OpenPrinting/ghostscript-printer-app</a:t>
            </a:r>
            <a:endParaRPr lang="en-US" b="1" dirty="0"/>
          </a:p>
          <a:p>
            <a:pPr lvl="1">
              <a:buFont typeface="Arial" pitchFamily="34" charset="0"/>
              <a:buChar char="•"/>
            </a:pPr>
            <a:r>
              <a:rPr lang="en-US" b="1" dirty="0">
                <a:hlinkClick r:id="rId10"/>
              </a:rPr>
              <a:t>https://github.com/OpenPrinting/gutenprint-printer-app</a:t>
            </a:r>
            <a:endParaRPr lang="en-US" b="1" dirty="0"/>
          </a:p>
          <a:p>
            <a:pPr lvl="1">
              <a:buFont typeface="Arial" pitchFamily="34" charset="0"/>
              <a:buChar char="•"/>
            </a:pPr>
            <a:r>
              <a:rPr lang="en-US" b="1" dirty="0">
                <a:hlinkClick r:id="rId11"/>
              </a:rPr>
              <a:t>https://github.com/OpenPrinting/hplip-printer-app</a:t>
            </a:r>
            <a:endParaRPr lang="en-US" b="1" dirty="0"/>
          </a:p>
          <a:p>
            <a:pPr>
              <a:buFont typeface="Arial" pitchFamily="34" charset="0"/>
              <a:buChar char="•"/>
            </a:pPr>
            <a:r>
              <a:rPr lang="en-US" b="1" dirty="0"/>
              <a:t>OpenPrinting CUPS Legacy Driver Retro-Fitting Printer Applications</a:t>
            </a:r>
          </a:p>
          <a:p>
            <a:pPr lvl="1">
              <a:buFont typeface="Arial" pitchFamily="34" charset="0"/>
              <a:buChar char="•"/>
            </a:pPr>
            <a:r>
              <a:rPr lang="en-US" b="1" dirty="0">
                <a:hlinkClick r:id="rId12"/>
              </a:rPr>
              <a:t>https://github.com/OpenPrinting/pappl-retrofit</a:t>
            </a:r>
            <a:endParaRPr lang="en-US" b="1" dirty="0"/>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35</a:t>
            </a:fld>
            <a:endParaRPr/>
          </a:p>
        </p:txBody>
      </p:sp>
    </p:spTree>
    <p:extLst>
      <p:ext uri="{BB962C8B-B14F-4D97-AF65-F5344CB8AC3E}">
        <p14:creationId xmlns:p14="http://schemas.microsoft.com/office/powerpoint/2010/main" val="174105066"/>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dirty="0"/>
              <a:t>Mopria Alliance</a:t>
            </a:r>
            <a:endParaRPr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a:xfrm>
            <a:off x="457200" y="1371600"/>
            <a:ext cx="8229600" cy="4506686"/>
          </a:xfrm>
        </p:spPr>
        <p:txBody>
          <a:bodyPr>
            <a:normAutofit fontScale="92500"/>
          </a:bodyPr>
          <a:lstStyle/>
          <a:p>
            <a:r>
              <a:rPr lang="en-US" dirty="0"/>
              <a:t>Mopria Alliance liaison to PWG: Michael </a:t>
            </a:r>
            <a:r>
              <a:rPr lang="en-US" dirty="0" err="1"/>
              <a:t>Rhines</a:t>
            </a:r>
            <a:r>
              <a:rPr lang="en-US" dirty="0"/>
              <a:t> (Qualcomm)</a:t>
            </a:r>
          </a:p>
          <a:p>
            <a:endParaRPr lang="en-US" dirty="0"/>
          </a:p>
          <a:p>
            <a:r>
              <a:rPr lang="en-US" dirty="0"/>
              <a:t>New 2-year liaison agreement signed April 3, 2020</a:t>
            </a:r>
          </a:p>
          <a:p>
            <a:endParaRPr lang="en-US" dirty="0"/>
          </a:p>
          <a:p>
            <a:r>
              <a:rPr lang="en-US" dirty="0"/>
              <a:t>Smith presented "PWG State of the Union 2021" at the Fall 2021 Mopria Member Meeting on 2021-10-28</a:t>
            </a:r>
          </a:p>
          <a:p>
            <a:pPr lvl="2"/>
            <a:r>
              <a:rPr lang="en-US" dirty="0">
                <a:hlinkClick r:id="rId2"/>
              </a:rPr>
              <a:t>https://ftp.pwg.org/pub/pwg/general/presentations/PWG-2021-State-of-the-Union-20211028.pdf</a:t>
            </a:r>
            <a:r>
              <a:rPr lang="en-US" dirty="0"/>
              <a:t>  </a:t>
            </a:r>
          </a:p>
          <a:p>
            <a:pPr lvl="2"/>
            <a:r>
              <a:rPr lang="en-US" dirty="0">
                <a:hlinkClick r:id="rId3"/>
              </a:rPr>
              <a:t>https://ftp.pwg.org/pub/pwg/general/presentations/PWG-2021-State-of-the-Union-Summary-20211028.pdf</a:t>
            </a:r>
            <a:r>
              <a:rPr lang="en-US" dirty="0"/>
              <a:t> </a:t>
            </a:r>
          </a:p>
          <a:p>
            <a:endParaRPr lang="en-US" dirty="0"/>
          </a:p>
          <a:p>
            <a:r>
              <a:rPr lang="en-US" dirty="0"/>
              <a:t>No significant areas of active collaboration between the two groups currently but many opportunities exist</a:t>
            </a:r>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36</a:t>
            </a:fld>
            <a:endParaRPr/>
          </a:p>
        </p:txBody>
      </p:sp>
    </p:spTree>
    <p:extLst>
      <p:ext uri="{BB962C8B-B14F-4D97-AF65-F5344CB8AC3E}">
        <p14:creationId xmlns:p14="http://schemas.microsoft.com/office/powerpoint/2010/main" val="1183384035"/>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0C2D15-C4F1-4849-B9DF-79D0CA61D79A}"/>
              </a:ext>
            </a:extLst>
          </p:cNvPr>
          <p:cNvSpPr>
            <a:spLocks noGrp="1"/>
          </p:cNvSpPr>
          <p:nvPr>
            <p:ph type="title"/>
          </p:nvPr>
        </p:nvSpPr>
        <p:spPr/>
        <p:txBody>
          <a:bodyPr/>
          <a:lstStyle/>
          <a:p>
            <a:r>
              <a:rPr lang="en-US"/>
              <a:t>3D / Additive </a:t>
            </a:r>
            <a:r>
              <a:rPr lang="en-US" dirty="0"/>
              <a:t>Manufacturing Liaisons</a:t>
            </a:r>
          </a:p>
        </p:txBody>
      </p:sp>
      <p:sp>
        <p:nvSpPr>
          <p:cNvPr id="369" name="Shape 369"/>
          <p:cNvSpPr>
            <a:spLocks noGrp="1"/>
          </p:cNvSpPr>
          <p:nvPr>
            <p:ph type="body" idx="1"/>
          </p:nvPr>
        </p:nvSpPr>
        <p:spPr>
          <a:prstGeom prst="rect">
            <a:avLst/>
          </a:prstGeom>
        </p:spPr>
        <p:txBody>
          <a:bodyPr>
            <a:normAutofit/>
          </a:bodyPr>
          <a:lstStyle/>
          <a:p>
            <a:r>
              <a:rPr lang="en-US" sz="2000" dirty="0"/>
              <a:t>America Makes &amp; ANSI Additive Manufacturing Standardization Collaborative (AMSC) - </a:t>
            </a:r>
          </a:p>
          <a:p>
            <a:pPr lvl="1"/>
            <a:r>
              <a:rPr lang="en-US" sz="1600" u="sng" dirty="0">
                <a:hlinkClick r:id="rId2"/>
              </a:rPr>
              <a:t>https://www.ansi.org/standards-coordination/collaboratives-activities/additive-manufacturing-collaborative</a:t>
            </a:r>
            <a:r>
              <a:rPr lang="en-US" sz="1600" u="sng" dirty="0"/>
              <a:t>.</a:t>
            </a:r>
            <a:r>
              <a:rPr lang="en-US" sz="1600" dirty="0"/>
              <a:t> The IEEE-ISTO Printer Working Group is participating in the AMSC initiative.</a:t>
            </a:r>
          </a:p>
          <a:p>
            <a:pPr lvl="1"/>
            <a:endParaRPr lang="en-US" sz="1400" dirty="0"/>
          </a:p>
          <a:p>
            <a:r>
              <a:rPr lang="da-DK" sz="2000" dirty="0"/>
              <a:t>ASTM </a:t>
            </a:r>
            <a:r>
              <a:rPr lang="en-US" sz="2000" dirty="0"/>
              <a:t>Committee F42 on Additive Manufacturing Technologies -</a:t>
            </a:r>
            <a:endParaRPr lang="en-US" dirty="0"/>
          </a:p>
          <a:p>
            <a:pPr lvl="1"/>
            <a:r>
              <a:rPr lang="en-US" sz="1600" dirty="0">
                <a:hlinkClick r:id="rId3"/>
              </a:rPr>
              <a:t>https://www.astm.org/COMMITTEE/F42.htm</a:t>
            </a:r>
            <a:endParaRPr lang="en-US" sz="1600" dirty="0"/>
          </a:p>
          <a:p>
            <a:pPr marL="955039" lvl="2" indent="0">
              <a:buNone/>
            </a:pPr>
            <a:endParaRPr lang="en-US" sz="1400" dirty="0"/>
          </a:p>
          <a:p>
            <a:r>
              <a:rPr lang="da-DK" sz="2000" dirty="0"/>
              <a:t>INCITS Digital Manufacturing Technical Committee -</a:t>
            </a:r>
          </a:p>
          <a:p>
            <a:pPr lvl="1"/>
            <a:r>
              <a:rPr lang="da-DK" sz="1600" dirty="0">
                <a:hlinkClick r:id="rId4"/>
              </a:rPr>
              <a:t>https://www.incits.org/committees/digitalmanufacturing</a:t>
            </a:r>
            <a:endParaRPr lang="da-DK" sz="1600" dirty="0"/>
          </a:p>
          <a:p>
            <a:endParaRPr lang="da-DK" sz="1400" dirty="0"/>
          </a:p>
          <a:p>
            <a:r>
              <a:rPr lang="da-DK" sz="2000" dirty="0"/>
              <a:t>3MF Consortium -</a:t>
            </a:r>
          </a:p>
          <a:p>
            <a:pPr lvl="1"/>
            <a:r>
              <a:rPr lang="da-DK" sz="1600" dirty="0">
                <a:hlinkClick r:id="rId5"/>
              </a:rPr>
              <a:t>https://www.3mf.io</a:t>
            </a:r>
            <a:endParaRPr lang="da-DK" sz="1600" dirty="0"/>
          </a:p>
          <a:p>
            <a:pPr lvl="1"/>
            <a:endParaRPr lang="da-DK" sz="1600" dirty="0"/>
          </a:p>
        </p:txBody>
      </p:sp>
      <p:sp>
        <p:nvSpPr>
          <p:cNvPr id="370" name="Shape 370"/>
          <p:cNvSpPr>
            <a:spLocks noGrp="1"/>
          </p:cNvSpPr>
          <p:nvPr>
            <p:ph type="sldNum" sz="quarter" idx="4"/>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37</a:t>
            </a:fld>
            <a:endParaRPr/>
          </a:p>
        </p:txBody>
      </p:sp>
    </p:spTree>
    <p:extLst>
      <p:ext uri="{BB962C8B-B14F-4D97-AF65-F5344CB8AC3E}">
        <p14:creationId xmlns:p14="http://schemas.microsoft.com/office/powerpoint/2010/main" val="3788327459"/>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Shape 377"/>
          <p:cNvSpPr>
            <a:spLocks noGrp="1"/>
          </p:cNvSpPr>
          <p:nvPr>
            <p:ph type="title"/>
          </p:nvPr>
        </p:nvSpPr>
        <p:spPr>
          <a:prstGeom prst="rect">
            <a:avLst/>
          </a:prstGeom>
        </p:spPr>
        <p:txBody>
          <a:bodyPr/>
          <a:lstStyle/>
          <a:p>
            <a:r>
              <a:rPr dirty="0"/>
              <a:t>Other Questions / Comments</a:t>
            </a:r>
          </a:p>
        </p:txBody>
      </p:sp>
      <p:grpSp>
        <p:nvGrpSpPr>
          <p:cNvPr id="386" name="Group 386"/>
          <p:cNvGrpSpPr/>
          <p:nvPr/>
        </p:nvGrpSpPr>
        <p:grpSpPr>
          <a:xfrm>
            <a:off x="3962400" y="3276600"/>
            <a:ext cx="1042988" cy="1042988"/>
            <a:chOff x="0" y="0"/>
            <a:chExt cx="1042987" cy="1042987"/>
          </a:xfrm>
        </p:grpSpPr>
        <p:sp>
          <p:nvSpPr>
            <p:cNvPr id="378" name="Shape 378"/>
            <p:cNvSpPr/>
            <p:nvPr/>
          </p:nvSpPr>
          <p:spPr>
            <a:xfrm>
              <a:off x="0" y="0"/>
              <a:ext cx="1042988" cy="1042988"/>
            </a:xfrm>
            <a:prstGeom prst="rect">
              <a:avLst/>
            </a:pr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79" name="Shape 379"/>
            <p:cNvSpPr/>
            <p:nvPr/>
          </p:nvSpPr>
          <p:spPr>
            <a:xfrm>
              <a:off x="0" y="0"/>
              <a:ext cx="1042988" cy="651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50" y="21600"/>
                  </a:lnTo>
                  <a:lnTo>
                    <a:pt x="20250" y="21600"/>
                  </a:lnTo>
                  <a:lnTo>
                    <a:pt x="21600" y="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0" name="Shape 380"/>
            <p:cNvSpPr/>
            <p:nvPr/>
          </p:nvSpPr>
          <p:spPr>
            <a:xfrm>
              <a:off x="0" y="0"/>
              <a:ext cx="65187" cy="1042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350"/>
                  </a:lnTo>
                  <a:lnTo>
                    <a:pt x="21600" y="20250"/>
                  </a:lnTo>
                  <a:lnTo>
                    <a:pt x="0" y="2160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1" name="Shape 381"/>
            <p:cNvSpPr/>
            <p:nvPr/>
          </p:nvSpPr>
          <p:spPr>
            <a:xfrm>
              <a:off x="977800" y="0"/>
              <a:ext cx="65188" cy="1042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350"/>
                  </a:lnTo>
                  <a:lnTo>
                    <a:pt x="0" y="20250"/>
                  </a:lnTo>
                  <a:lnTo>
                    <a:pt x="21600" y="2160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2" name="Shape 382"/>
            <p:cNvSpPr/>
            <p:nvPr/>
          </p:nvSpPr>
          <p:spPr>
            <a:xfrm>
              <a:off x="0" y="977800"/>
              <a:ext cx="1042988" cy="651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250" y="0"/>
                  </a:lnTo>
                  <a:lnTo>
                    <a:pt x="1350" y="0"/>
                  </a:lnTo>
                  <a:lnTo>
                    <a:pt x="0" y="2160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3" name="Shape 383"/>
            <p:cNvSpPr/>
            <p:nvPr/>
          </p:nvSpPr>
          <p:spPr>
            <a:xfrm>
              <a:off x="335204" y="195560"/>
              <a:ext cx="372531" cy="488901"/>
            </a:xfrm>
            <a:custGeom>
              <a:avLst/>
              <a:gdLst/>
              <a:ahLst/>
              <a:cxnLst>
                <a:cxn ang="0">
                  <a:pos x="wd2" y="hd2"/>
                </a:cxn>
                <a:cxn ang="5400000">
                  <a:pos x="wd2" y="hd2"/>
                </a:cxn>
                <a:cxn ang="10800000">
                  <a:pos x="wd2" y="hd2"/>
                </a:cxn>
                <a:cxn ang="16200000">
                  <a:pos x="wd2" y="hd2"/>
                </a:cxn>
              </a:cxnLst>
              <a:rect l="0" t="0" r="r" b="b"/>
              <a:pathLst>
                <a:path w="21600" h="21600" extrusionOk="0">
                  <a:moveTo>
                    <a:pt x="0" y="8228"/>
                  </a:moveTo>
                  <a:cubicBezTo>
                    <a:pt x="0" y="3684"/>
                    <a:pt x="4836" y="0"/>
                    <a:pt x="10801" y="0"/>
                  </a:cubicBezTo>
                  <a:cubicBezTo>
                    <a:pt x="16765" y="0"/>
                    <a:pt x="21600" y="3684"/>
                    <a:pt x="21600" y="8228"/>
                  </a:cubicBezTo>
                  <a:cubicBezTo>
                    <a:pt x="21600" y="11637"/>
                    <a:pt x="19182" y="14400"/>
                    <a:pt x="16199" y="14400"/>
                  </a:cubicBezTo>
                  <a:cubicBezTo>
                    <a:pt x="14709" y="14400"/>
                    <a:pt x="13500" y="15781"/>
                    <a:pt x="13500" y="17485"/>
                  </a:cubicBezTo>
                  <a:lnTo>
                    <a:pt x="13500" y="21600"/>
                  </a:lnTo>
                  <a:lnTo>
                    <a:pt x="8100" y="21600"/>
                  </a:lnTo>
                  <a:lnTo>
                    <a:pt x="8100" y="17485"/>
                  </a:lnTo>
                  <a:cubicBezTo>
                    <a:pt x="8100" y="14076"/>
                    <a:pt x="10518" y="11313"/>
                    <a:pt x="13500" y="11313"/>
                  </a:cubicBezTo>
                  <a:cubicBezTo>
                    <a:pt x="14991" y="11313"/>
                    <a:pt x="16199" y="9932"/>
                    <a:pt x="16199" y="8228"/>
                  </a:cubicBezTo>
                  <a:cubicBezTo>
                    <a:pt x="16199" y="5956"/>
                    <a:pt x="13783" y="4113"/>
                    <a:pt x="10801" y="4113"/>
                  </a:cubicBezTo>
                  <a:cubicBezTo>
                    <a:pt x="7819" y="4113"/>
                    <a:pt x="5401" y="5956"/>
                    <a:pt x="5401" y="8228"/>
                  </a:cubicBez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4" name="Shape 384"/>
            <p:cNvSpPr/>
            <p:nvPr/>
          </p:nvSpPr>
          <p:spPr>
            <a:xfrm>
              <a:off x="451623" y="707734"/>
              <a:ext cx="139693" cy="139694"/>
            </a:xfrm>
            <a:prstGeom prst="ellipse">
              <a:avLst/>
            </a:pr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5" name="Shape 385"/>
            <p:cNvSpPr/>
            <p:nvPr/>
          </p:nvSpPr>
          <p:spPr>
            <a:xfrm>
              <a:off x="0" y="0"/>
              <a:ext cx="1042988" cy="1042988"/>
            </a:xfrm>
            <a:custGeom>
              <a:avLst/>
              <a:gdLst/>
              <a:ahLst/>
              <a:cxnLst>
                <a:cxn ang="0">
                  <a:pos x="wd2" y="hd2"/>
                </a:cxn>
                <a:cxn ang="5400000">
                  <a:pos x="wd2" y="hd2"/>
                </a:cxn>
                <a:cxn ang="10800000">
                  <a:pos x="wd2" y="hd2"/>
                </a:cxn>
                <a:cxn ang="16200000">
                  <a:pos x="wd2" y="hd2"/>
                </a:cxn>
              </a:cxnLst>
              <a:rect l="0" t="0" r="r" b="b"/>
              <a:pathLst>
                <a:path w="21600" h="21600" extrusionOk="0">
                  <a:moveTo>
                    <a:pt x="1350" y="1350"/>
                  </a:moveTo>
                  <a:lnTo>
                    <a:pt x="1350" y="20250"/>
                  </a:lnTo>
                  <a:lnTo>
                    <a:pt x="20250" y="20250"/>
                  </a:lnTo>
                  <a:lnTo>
                    <a:pt x="20250" y="1350"/>
                  </a:lnTo>
                  <a:close/>
                  <a:moveTo>
                    <a:pt x="0" y="0"/>
                  </a:moveTo>
                  <a:lnTo>
                    <a:pt x="1350" y="1350"/>
                  </a:lnTo>
                  <a:moveTo>
                    <a:pt x="0" y="21600"/>
                  </a:moveTo>
                  <a:lnTo>
                    <a:pt x="1350" y="20250"/>
                  </a:lnTo>
                  <a:moveTo>
                    <a:pt x="21600" y="21600"/>
                  </a:moveTo>
                  <a:lnTo>
                    <a:pt x="20250" y="20250"/>
                  </a:lnTo>
                  <a:moveTo>
                    <a:pt x="21600" y="0"/>
                  </a:moveTo>
                  <a:lnTo>
                    <a:pt x="20250" y="1350"/>
                  </a:lnTo>
                  <a:moveTo>
                    <a:pt x="6942" y="7907"/>
                  </a:moveTo>
                  <a:cubicBezTo>
                    <a:pt x="6942" y="5777"/>
                    <a:pt x="8669" y="4050"/>
                    <a:pt x="10800" y="4050"/>
                  </a:cubicBezTo>
                  <a:cubicBezTo>
                    <a:pt x="12930" y="4050"/>
                    <a:pt x="14657" y="5777"/>
                    <a:pt x="14657" y="7907"/>
                  </a:cubicBezTo>
                  <a:cubicBezTo>
                    <a:pt x="14657" y="9505"/>
                    <a:pt x="13793" y="10800"/>
                    <a:pt x="12728" y="10800"/>
                  </a:cubicBezTo>
                  <a:cubicBezTo>
                    <a:pt x="12196" y="10800"/>
                    <a:pt x="11764" y="11447"/>
                    <a:pt x="11764" y="12246"/>
                  </a:cubicBezTo>
                  <a:lnTo>
                    <a:pt x="11764" y="14175"/>
                  </a:lnTo>
                  <a:lnTo>
                    <a:pt x="9835" y="14175"/>
                  </a:lnTo>
                  <a:lnTo>
                    <a:pt x="9835" y="12246"/>
                  </a:lnTo>
                  <a:cubicBezTo>
                    <a:pt x="9835" y="10648"/>
                    <a:pt x="10699" y="9353"/>
                    <a:pt x="11764" y="9353"/>
                  </a:cubicBezTo>
                  <a:cubicBezTo>
                    <a:pt x="12296" y="9353"/>
                    <a:pt x="12728" y="8706"/>
                    <a:pt x="12728" y="7907"/>
                  </a:cubicBezTo>
                  <a:cubicBezTo>
                    <a:pt x="12728" y="6842"/>
                    <a:pt x="11865" y="5978"/>
                    <a:pt x="10800" y="5978"/>
                  </a:cubicBezTo>
                  <a:cubicBezTo>
                    <a:pt x="9735" y="5978"/>
                    <a:pt x="8871" y="6842"/>
                    <a:pt x="8871" y="7907"/>
                  </a:cubicBezTo>
                  <a:close/>
                  <a:moveTo>
                    <a:pt x="10800" y="14657"/>
                  </a:moveTo>
                  <a:cubicBezTo>
                    <a:pt x="10001" y="14657"/>
                    <a:pt x="9353" y="15304"/>
                    <a:pt x="9353" y="16103"/>
                  </a:cubicBezTo>
                  <a:cubicBezTo>
                    <a:pt x="9353" y="16902"/>
                    <a:pt x="10001" y="17550"/>
                    <a:pt x="10800" y="17550"/>
                  </a:cubicBezTo>
                  <a:cubicBezTo>
                    <a:pt x="11599" y="17550"/>
                    <a:pt x="12246" y="16902"/>
                    <a:pt x="12246" y="16103"/>
                  </a:cubicBezTo>
                  <a:cubicBezTo>
                    <a:pt x="12246" y="15304"/>
                    <a:pt x="11599" y="14657"/>
                    <a:pt x="10800" y="14657"/>
                  </a:cubicBez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grpSp>
      <p:sp>
        <p:nvSpPr>
          <p:cNvPr id="14" name="Shape 334">
            <a:extLst>
              <a:ext uri="{FF2B5EF4-FFF2-40B4-BE49-F238E27FC236}">
                <a16:creationId xmlns:a16="http://schemas.microsoft.com/office/drawing/2014/main" id="{417EED2B-D25C-C843-9BEE-FB9B255EEE5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38</a:t>
            </a:fld>
            <a:endParaRP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Shape 396"/>
          <p:cNvSpPr>
            <a:spLocks noGrp="1"/>
          </p:cNvSpPr>
          <p:nvPr>
            <p:ph type="body" idx="1"/>
          </p:nvPr>
        </p:nvSpPr>
        <p:spPr>
          <a:prstGeom prst="rect">
            <a:avLst/>
          </a:prstGeom>
        </p:spPr>
        <p:txBody>
          <a:bodyPr>
            <a:normAutofit/>
          </a:bodyPr>
          <a:lstStyle/>
          <a:p>
            <a:pPr marL="40640" indent="0">
              <a:buNone/>
            </a:pPr>
            <a:endParaRPr lang="en-US" dirty="0">
              <a:solidFill>
                <a:schemeClr val="tx1"/>
              </a:solidFill>
            </a:endParaRPr>
          </a:p>
          <a:p>
            <a:pPr marL="40640" indent="0">
              <a:buNone/>
            </a:pPr>
            <a:r>
              <a:rPr lang="en-US" dirty="0">
                <a:solidFill>
                  <a:schemeClr val="tx1"/>
                </a:solidFill>
              </a:rPr>
              <a:t>February 8-10 – Virtual</a:t>
            </a:r>
          </a:p>
          <a:p>
            <a:pPr marL="40640" indent="0">
              <a:buNone/>
            </a:pPr>
            <a:endParaRPr lang="en-US" dirty="0">
              <a:solidFill>
                <a:schemeClr val="tx1"/>
              </a:solidFill>
            </a:endParaRPr>
          </a:p>
          <a:p>
            <a:pPr marL="440690" lvl="1" indent="0">
              <a:buNone/>
            </a:pPr>
            <a:r>
              <a:rPr lang="en-US" dirty="0">
                <a:solidFill>
                  <a:schemeClr val="tx1"/>
                </a:solidFill>
              </a:rPr>
              <a:t>Monitor </a:t>
            </a:r>
            <a:r>
              <a:rPr lang="en-US" dirty="0">
                <a:solidFill>
                  <a:schemeClr val="tx1"/>
                </a:solidFill>
                <a:hlinkClick r:id="rId3"/>
              </a:rPr>
              <a:t>pwg-announce@pwg.org</a:t>
            </a:r>
            <a:r>
              <a:rPr lang="en-US" dirty="0">
                <a:solidFill>
                  <a:schemeClr val="tx1"/>
                </a:solidFill>
              </a:rPr>
              <a:t> or the </a:t>
            </a:r>
            <a:r>
              <a:rPr lang="en-US" dirty="0">
                <a:solidFill>
                  <a:schemeClr val="tx1"/>
                </a:solidFill>
                <a:hlinkClick r:id="rId4"/>
              </a:rPr>
              <a:t>PWG meeting page</a:t>
            </a:r>
            <a:r>
              <a:rPr lang="en-US" dirty="0">
                <a:solidFill>
                  <a:schemeClr val="tx1"/>
                </a:solidFill>
              </a:rPr>
              <a:t> for more info.</a:t>
            </a: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p:txBody>
      </p:sp>
      <p:sp>
        <p:nvSpPr>
          <p:cNvPr id="395" name="Shape 395"/>
          <p:cNvSpPr>
            <a:spLocks noGrp="1"/>
          </p:cNvSpPr>
          <p:nvPr>
            <p:ph type="title"/>
          </p:nvPr>
        </p:nvSpPr>
        <p:spPr>
          <a:prstGeom prst="rect">
            <a:avLst/>
          </a:prstGeom>
        </p:spPr>
        <p:txBody>
          <a:bodyPr/>
          <a:lstStyle/>
          <a:p>
            <a:r>
              <a:rPr dirty="0"/>
              <a:t>Next PWG </a:t>
            </a:r>
            <a:r>
              <a:rPr lang="en-US" dirty="0"/>
              <a:t>Face-to-Face </a:t>
            </a:r>
            <a:r>
              <a:rPr dirty="0"/>
              <a:t>Meeting</a:t>
            </a:r>
          </a:p>
        </p:txBody>
      </p:sp>
      <p:sp>
        <p:nvSpPr>
          <p:cNvPr id="6" name="Shape 334">
            <a:extLst>
              <a:ext uri="{FF2B5EF4-FFF2-40B4-BE49-F238E27FC236}">
                <a16:creationId xmlns:a16="http://schemas.microsoft.com/office/drawing/2014/main" id="{DF22E4FE-7121-8D4F-B03A-A17861C8F406}"/>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39</a:t>
            </a:fld>
            <a:endParaRPr/>
          </a:p>
        </p:txBody>
      </p:sp>
    </p:spTree>
    <p:extLst>
      <p:ext uri="{BB962C8B-B14F-4D97-AF65-F5344CB8AC3E}">
        <p14:creationId xmlns:p14="http://schemas.microsoft.com/office/powerpoint/2010/main" val="386002222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FC18D8-E7D2-854B-A05F-A6E37DF5F2A4}"/>
              </a:ext>
            </a:extLst>
          </p:cNvPr>
          <p:cNvSpPr>
            <a:spLocks noGrp="1"/>
          </p:cNvSpPr>
          <p:nvPr>
            <p:ph type="body" idx="1"/>
          </p:nvPr>
        </p:nvSpPr>
        <p:spPr/>
        <p:txBody>
          <a:bodyPr>
            <a:normAutofit/>
          </a:bodyPr>
          <a:lstStyle/>
          <a:p>
            <a:r>
              <a:rPr lang="en-US" dirty="0"/>
              <a:t>"This meeting is being held in accordance with the PWG Antitrust Policy"</a:t>
            </a:r>
          </a:p>
          <a:p>
            <a:pPr lvl="1"/>
            <a:r>
              <a:rPr lang="en-US" dirty="0">
                <a:hlinkClick r:id="rId2"/>
              </a:rPr>
              <a:t>https://www.pwg.org/chair/membership_docs/pwg-antitrust-policy.pdf</a:t>
            </a:r>
            <a:r>
              <a:rPr lang="en-US"/>
              <a:t> </a:t>
            </a:r>
            <a:endParaRPr lang="en-US" dirty="0"/>
          </a:p>
          <a:p>
            <a:pPr lvl="1"/>
            <a:endParaRPr lang="en-US" dirty="0"/>
          </a:p>
          <a:p>
            <a:r>
              <a:rPr lang="en-US" dirty="0"/>
              <a:t>The IEEE-ISTO Printer Working Group ("PWG") will not become involved in the business decisions of its Members. The PWG strictly complies with applicable antitrust laws. Every PWG Member shall comply with this policy. The PWG Officers and PWG Workgroup Officers are responsible to ensure that this policy is adhered to in all PWG activities.</a:t>
            </a:r>
          </a:p>
        </p:txBody>
      </p:sp>
      <p:sp>
        <p:nvSpPr>
          <p:cNvPr id="100" name="Shape 100"/>
          <p:cNvSpPr>
            <a:spLocks noGrp="1"/>
          </p:cNvSpPr>
          <p:nvPr>
            <p:ph type="title"/>
          </p:nvPr>
        </p:nvSpPr>
        <p:spPr>
          <a:prstGeom prst="rect">
            <a:avLst/>
          </a:prstGeom>
        </p:spPr>
        <p:txBody>
          <a:bodyPr/>
          <a:lstStyle/>
          <a:p>
            <a:r>
              <a:rPr dirty="0"/>
              <a:t>PWG </a:t>
            </a:r>
            <a:r>
              <a:rPr lang="en-US" dirty="0"/>
              <a:t>Antitrust Policy</a:t>
            </a:r>
            <a:endParaRPr dirty="0"/>
          </a:p>
        </p:txBody>
      </p:sp>
      <p:sp>
        <p:nvSpPr>
          <p:cNvPr id="6" name="Shape 334">
            <a:extLst>
              <a:ext uri="{FF2B5EF4-FFF2-40B4-BE49-F238E27FC236}">
                <a16:creationId xmlns:a16="http://schemas.microsoft.com/office/drawing/2014/main" id="{7E2C7D39-C359-284E-9A86-704C4E440E20}"/>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4</a:t>
            </a:fld>
            <a:endParaRPr/>
          </a:p>
        </p:txBody>
      </p:sp>
    </p:spTree>
    <p:extLst>
      <p:ext uri="{BB962C8B-B14F-4D97-AF65-F5344CB8AC3E}">
        <p14:creationId xmlns:p14="http://schemas.microsoft.com/office/powerpoint/2010/main" val="2982839826"/>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Shape 359"/>
          <p:cNvSpPr>
            <a:spLocks noGrp="1"/>
          </p:cNvSpPr>
          <p:nvPr>
            <p:ph type="title"/>
          </p:nvPr>
        </p:nvSpPr>
        <p:spPr>
          <a:prstGeom prst="rect">
            <a:avLst/>
          </a:prstGeom>
        </p:spPr>
        <p:txBody>
          <a:bodyPr/>
          <a:lstStyle/>
          <a:p>
            <a:r>
              <a:rPr lang="en-US" dirty="0"/>
              <a:t>Backup</a:t>
            </a:r>
            <a:endParaRPr dirty="0"/>
          </a:p>
        </p:txBody>
      </p:sp>
    </p:spTree>
    <p:extLst>
      <p:ext uri="{BB962C8B-B14F-4D97-AF65-F5344CB8AC3E}">
        <p14:creationId xmlns:p14="http://schemas.microsoft.com/office/powerpoint/2010/main" val="2143724603"/>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251F-1C27-8E46-A314-1D750EC2719E}"/>
              </a:ext>
            </a:extLst>
          </p:cNvPr>
          <p:cNvSpPr>
            <a:spLocks noGrp="1"/>
          </p:cNvSpPr>
          <p:nvPr>
            <p:ph type="title"/>
          </p:nvPr>
        </p:nvSpPr>
        <p:spPr/>
        <p:txBody>
          <a:bodyPr/>
          <a:lstStyle/>
          <a:p>
            <a:r>
              <a:rPr lang="en-US" dirty="0"/>
              <a:t>Process Updates</a:t>
            </a:r>
          </a:p>
        </p:txBody>
      </p:sp>
      <p:sp>
        <p:nvSpPr>
          <p:cNvPr id="3" name="Text Placeholder 2">
            <a:extLst>
              <a:ext uri="{FF2B5EF4-FFF2-40B4-BE49-F238E27FC236}">
                <a16:creationId xmlns:a16="http://schemas.microsoft.com/office/drawing/2014/main" id="{6E1B11F4-B8BA-0043-96D4-C905B45AFA98}"/>
              </a:ext>
            </a:extLst>
          </p:cNvPr>
          <p:cNvSpPr>
            <a:spLocks noGrp="1"/>
          </p:cNvSpPr>
          <p:nvPr>
            <p:ph type="body" idx="1"/>
          </p:nvPr>
        </p:nvSpPr>
        <p:spPr/>
        <p:txBody>
          <a:bodyPr/>
          <a:lstStyle/>
          <a:p>
            <a:r>
              <a:rPr lang="en-US" dirty="0"/>
              <a:t>Process v4.0 in development</a:t>
            </a:r>
          </a:p>
          <a:p>
            <a:pPr lvl="1"/>
            <a:r>
              <a:rPr lang="en-US" dirty="0"/>
              <a:t>New draft posted</a:t>
            </a:r>
          </a:p>
          <a:p>
            <a:pPr lvl="1"/>
            <a:r>
              <a:rPr lang="en-US" dirty="0"/>
              <a:t>Discussions ongoing</a:t>
            </a:r>
          </a:p>
          <a:p>
            <a:endParaRPr lang="en-US" dirty="0"/>
          </a:p>
          <a:p>
            <a:r>
              <a:rPr lang="en-US" dirty="0"/>
              <a:t>PWG Policy</a:t>
            </a:r>
          </a:p>
          <a:p>
            <a:pPr lvl="1"/>
            <a:r>
              <a:rPr lang="en-US" dirty="0"/>
              <a:t>PWG IPP Registry Policy : 2020-05-18</a:t>
            </a:r>
          </a:p>
          <a:p>
            <a:pPr lvl="1"/>
            <a:r>
              <a:rPr lang="en-US" dirty="0"/>
              <a:t>PWG Namespace Policy : 2020-07-20</a:t>
            </a:r>
          </a:p>
          <a:p>
            <a:pPr lvl="1"/>
            <a:r>
              <a:rPr lang="en-US" dirty="0"/>
              <a:t>PWG Press Release Review Policy: 2020-09-08</a:t>
            </a:r>
          </a:p>
          <a:p>
            <a:pPr lvl="1"/>
            <a:r>
              <a:rPr lang="en-US" dirty="0"/>
              <a:t>PWG Roles and Responsibilities Policy : 2020-09-24</a:t>
            </a:r>
          </a:p>
          <a:p>
            <a:pPr lvl="1"/>
            <a:r>
              <a:rPr lang="en-US" dirty="0"/>
              <a:t>PWG Antitrust Policy : 2021-02-01</a:t>
            </a:r>
          </a:p>
          <a:p>
            <a:pPr lvl="1"/>
            <a:r>
              <a:rPr lang="en-US" dirty="0"/>
              <a:t>PWG Officer Elections : Draft in review</a:t>
            </a:r>
          </a:p>
          <a:p>
            <a:pPr lvl="1"/>
            <a:r>
              <a:rPr lang="en-US" dirty="0"/>
              <a:t>PWG Network Infrastructure : Draft in review</a:t>
            </a:r>
          </a:p>
          <a:p>
            <a:pPr marL="40640" indent="0">
              <a:buNone/>
            </a:pPr>
            <a:endParaRPr lang="en-US" dirty="0"/>
          </a:p>
        </p:txBody>
      </p:sp>
      <p:sp>
        <p:nvSpPr>
          <p:cNvPr id="4" name="Slide Number Placeholder 3">
            <a:extLst>
              <a:ext uri="{FF2B5EF4-FFF2-40B4-BE49-F238E27FC236}">
                <a16:creationId xmlns:a16="http://schemas.microsoft.com/office/drawing/2014/main" id="{002FCDCD-59E3-4344-919A-A9C41F78C1BD}"/>
              </a:ext>
            </a:extLst>
          </p:cNvPr>
          <p:cNvSpPr>
            <a:spLocks noGrp="1"/>
          </p:cNvSpPr>
          <p:nvPr>
            <p:ph type="sldNum" sz="quarter" idx="4"/>
          </p:nvPr>
        </p:nvSpPr>
        <p:spPr/>
        <p:txBody>
          <a:bodyPr/>
          <a:lstStyle/>
          <a:p>
            <a:fld id="{86CB4B4D-7CA3-9044-876B-883B54F8677D}" type="slidenum">
              <a:rPr lang="en-US" smtClean="0"/>
              <a:pPr/>
              <a:t>41</a:t>
            </a:fld>
            <a:endParaRPr lang="en-US" dirty="0"/>
          </a:p>
        </p:txBody>
      </p:sp>
    </p:spTree>
    <p:extLst>
      <p:ext uri="{BB962C8B-B14F-4D97-AF65-F5344CB8AC3E}">
        <p14:creationId xmlns:p14="http://schemas.microsoft.com/office/powerpoint/2010/main" val="229796099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FC18D8-E7D2-854B-A05F-A6E37DF5F2A4}"/>
              </a:ext>
            </a:extLst>
          </p:cNvPr>
          <p:cNvSpPr>
            <a:spLocks noGrp="1"/>
          </p:cNvSpPr>
          <p:nvPr>
            <p:ph type="body" idx="1"/>
          </p:nvPr>
        </p:nvSpPr>
        <p:spPr/>
        <p:txBody>
          <a:bodyPr>
            <a:normAutofit/>
          </a:bodyPr>
          <a:lstStyle/>
          <a:p>
            <a:r>
              <a:rPr lang="en-US" dirty="0"/>
              <a:t>"This meeting is being held in accordance with the PWG Intellectual Property Policy"</a:t>
            </a:r>
          </a:p>
          <a:p>
            <a:pPr lvl="1"/>
            <a:r>
              <a:rPr lang="en-US" dirty="0">
                <a:hlinkClick r:id="rId2"/>
              </a:rPr>
              <a:t>https://www.pwg.org/chair/membership_docs/pwg-ip-policy.pdf</a:t>
            </a:r>
            <a:endParaRPr lang="en-US" dirty="0"/>
          </a:p>
          <a:p>
            <a:endParaRPr lang="en-US" dirty="0"/>
          </a:p>
          <a:p>
            <a:r>
              <a:rPr lang="en-US" dirty="0"/>
              <a:t>TL;DR: Anything you say in a PWG meeting or email to a PWG address can be used in a PWG standard</a:t>
            </a:r>
          </a:p>
          <a:p>
            <a:pPr lvl="1"/>
            <a:r>
              <a:rPr lang="en-US" dirty="0"/>
              <a:t>(but please do read the IP policy above if you haven't done so)</a:t>
            </a:r>
          </a:p>
          <a:p>
            <a:pPr marL="40640" indent="0">
              <a:buNone/>
            </a:pPr>
            <a:endParaRPr lang="en-US" dirty="0"/>
          </a:p>
        </p:txBody>
      </p:sp>
      <p:sp>
        <p:nvSpPr>
          <p:cNvPr id="100" name="Shape 100"/>
          <p:cNvSpPr>
            <a:spLocks noGrp="1"/>
          </p:cNvSpPr>
          <p:nvPr>
            <p:ph type="title"/>
          </p:nvPr>
        </p:nvSpPr>
        <p:spPr>
          <a:prstGeom prst="rect">
            <a:avLst/>
          </a:prstGeom>
        </p:spPr>
        <p:txBody>
          <a:bodyPr/>
          <a:lstStyle/>
          <a:p>
            <a:r>
              <a:rPr dirty="0"/>
              <a:t>PWG </a:t>
            </a:r>
            <a:r>
              <a:rPr lang="en-US"/>
              <a:t>IP Policy</a:t>
            </a:r>
            <a:endParaRPr dirty="0"/>
          </a:p>
        </p:txBody>
      </p:sp>
      <p:sp>
        <p:nvSpPr>
          <p:cNvPr id="6" name="Shape 334">
            <a:extLst>
              <a:ext uri="{FF2B5EF4-FFF2-40B4-BE49-F238E27FC236}">
                <a16:creationId xmlns:a16="http://schemas.microsoft.com/office/drawing/2014/main" id="{7E2C7D39-C359-284E-9A86-704C4E440E20}"/>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5</a:t>
            </a:fld>
            <a:endParaRPr/>
          </a:p>
        </p:txBody>
      </p:sp>
    </p:spTree>
    <p:extLst>
      <p:ext uri="{BB962C8B-B14F-4D97-AF65-F5344CB8AC3E}">
        <p14:creationId xmlns:p14="http://schemas.microsoft.com/office/powerpoint/2010/main" val="360525988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p:cNvSpPr>
          <p:nvPr>
            <p:ph type="body" idx="1"/>
          </p:nvPr>
        </p:nvSpPr>
        <p:spPr>
          <a:prstGeom prst="rect">
            <a:avLst/>
          </a:prstGeom>
        </p:spPr>
        <p:txBody>
          <a:bodyPr/>
          <a:lstStyle/>
          <a:p>
            <a:pPr marL="40640" indent="0">
              <a:buNone/>
            </a:pPr>
            <a:r>
              <a:rPr dirty="0"/>
              <a:t>PWG standards may include the known use of essential patents and patent applications provided the PWG Chair receives assurance from the patent holder or applicant with respect to patents whose infringement is, or in the case of patent applications, potential future infringement the applicant asserts will be, unavoidable in a compliant implementation of either mandatory or optional portions of the standard. This assurance shall be provided without coercion.</a:t>
            </a:r>
          </a:p>
        </p:txBody>
      </p:sp>
      <p:sp>
        <p:nvSpPr>
          <p:cNvPr id="100" name="Shape 100"/>
          <p:cNvSpPr>
            <a:spLocks noGrp="1"/>
          </p:cNvSpPr>
          <p:nvPr>
            <p:ph type="title"/>
          </p:nvPr>
        </p:nvSpPr>
        <p:spPr>
          <a:prstGeom prst="rect">
            <a:avLst/>
          </a:prstGeom>
        </p:spPr>
        <p:txBody>
          <a:bodyPr/>
          <a:lstStyle/>
          <a:p>
            <a:r>
              <a:t>PWG Patent Statement</a:t>
            </a:r>
          </a:p>
        </p:txBody>
      </p:sp>
      <p:sp>
        <p:nvSpPr>
          <p:cNvPr id="6" name="Shape 334">
            <a:extLst>
              <a:ext uri="{FF2B5EF4-FFF2-40B4-BE49-F238E27FC236}">
                <a16:creationId xmlns:a16="http://schemas.microsoft.com/office/drawing/2014/main" id="{E42871DA-759F-1442-854C-929F7DFD5B7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a:t>
            </a:fld>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p:cNvSpPr>
          <p:nvPr>
            <p:ph type="body" idx="1"/>
          </p:nvPr>
        </p:nvSpPr>
        <p:spPr>
          <a:prstGeom prst="rect">
            <a:avLst/>
          </a:prstGeom>
        </p:spPr>
        <p:txBody>
          <a:bodyPr/>
          <a:lstStyle/>
          <a:p>
            <a:pPr marL="40640" indent="0">
              <a:buNone/>
            </a:pPr>
            <a:r>
              <a:rPr dirty="0"/>
              <a:t>This assurance shall be either: </a:t>
            </a:r>
          </a:p>
          <a:p>
            <a:pPr lvl="1"/>
            <a:r>
              <a:rPr dirty="0"/>
              <a:t>A general disclaimer to the effect that the patentee will not enforce any of its present or future patent(s) whose use would be required to implement either mandatory or optional portions of the proposed PWG standard against any person or entity complying with the standard; or </a:t>
            </a:r>
          </a:p>
          <a:p>
            <a:pPr lvl="1"/>
            <a:r>
              <a:rPr dirty="0"/>
              <a:t>A statement that a license for such implementation will be made available without compensation or under reasonable rates, with reasonable terms and conditions that are demonstrably free of any unfair discrimination.</a:t>
            </a:r>
          </a:p>
        </p:txBody>
      </p:sp>
      <p:sp>
        <p:nvSpPr>
          <p:cNvPr id="109" name="Shape 109"/>
          <p:cNvSpPr>
            <a:spLocks noGrp="1"/>
          </p:cNvSpPr>
          <p:nvPr>
            <p:ph type="title"/>
          </p:nvPr>
        </p:nvSpPr>
        <p:spPr>
          <a:prstGeom prst="rect">
            <a:avLst/>
          </a:prstGeom>
        </p:spPr>
        <p:txBody>
          <a:bodyPr/>
          <a:lstStyle/>
          <a:p>
            <a:r>
              <a:t>PWG Patent Statement</a:t>
            </a:r>
          </a:p>
        </p:txBody>
      </p:sp>
      <p:sp>
        <p:nvSpPr>
          <p:cNvPr id="6" name="Shape 334">
            <a:extLst>
              <a:ext uri="{FF2B5EF4-FFF2-40B4-BE49-F238E27FC236}">
                <a16:creationId xmlns:a16="http://schemas.microsoft.com/office/drawing/2014/main" id="{04B183C4-D840-9F43-8B69-8A31A140FA8C}"/>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7</a:t>
            </a:fld>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prstGeom prst="rect">
            <a:avLst/>
          </a:prstGeom>
        </p:spPr>
        <p:txBody>
          <a:bodyPr/>
          <a:lstStyle/>
          <a:p>
            <a:r>
              <a:t>PWG Patent Statement</a:t>
            </a:r>
          </a:p>
        </p:txBody>
      </p:sp>
      <p:sp>
        <p:nvSpPr>
          <p:cNvPr id="119" name="Shape 119"/>
          <p:cNvSpPr>
            <a:spLocks noGrp="1"/>
          </p:cNvSpPr>
          <p:nvPr>
            <p:ph type="body" idx="1"/>
          </p:nvPr>
        </p:nvSpPr>
        <p:spPr>
          <a:prstGeom prst="rect">
            <a:avLst/>
          </a:prstGeom>
        </p:spPr>
        <p:txBody>
          <a:bodyPr/>
          <a:lstStyle/>
          <a:p>
            <a:pPr marL="40640" indent="0">
              <a:buNone/>
            </a:pPr>
            <a:r>
              <a:rPr dirty="0"/>
              <a:t>The PWG is not in a position to give authoritative or comprehensive information about evidence, validity or scope of patents or similar rights, but it is desirable that any available information should be disclosed. Therefore, all PWG members shall, from the outset, draw PWG's attention to any relevant patents either their own or of other organizations including their Affiliates that are known to the PWG members or any of their Affiliates, although PWG is unable to verify the validity of any such information.</a:t>
            </a:r>
          </a:p>
        </p:txBody>
      </p:sp>
      <p:sp>
        <p:nvSpPr>
          <p:cNvPr id="6" name="Shape 334">
            <a:extLst>
              <a:ext uri="{FF2B5EF4-FFF2-40B4-BE49-F238E27FC236}">
                <a16:creationId xmlns:a16="http://schemas.microsoft.com/office/drawing/2014/main" id="{9EEC7E71-D29D-1846-8700-80CC66F0ACF7}"/>
              </a:ext>
            </a:extLst>
          </p:cNvPr>
          <p:cNvSpPr>
            <a:spLocks noGrp="1"/>
          </p:cNvSpPr>
          <p:nvPr>
            <p:ph type="sldNum" sz="quarter" idx="4"/>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8</a:t>
            </a:fld>
            <a:endParaRPr/>
          </a:p>
        </p:txBody>
      </p:sp>
    </p:spTree>
    <p:extLst>
      <p:ext uri="{BB962C8B-B14F-4D97-AF65-F5344CB8AC3E}">
        <p14:creationId xmlns:p14="http://schemas.microsoft.com/office/powerpoint/2010/main" val="141850523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body" idx="1"/>
          </p:nvPr>
        </p:nvSpPr>
        <p:spPr>
          <a:prstGeom prst="rect">
            <a:avLst/>
          </a:prstGeom>
        </p:spPr>
        <p:txBody>
          <a:bodyPr>
            <a:normAutofit/>
          </a:bodyPr>
          <a:lstStyle/>
          <a:p>
            <a:pPr marL="40640" indent="0">
              <a:buNone/>
            </a:pPr>
            <a:r>
              <a:rPr lang="en-US" dirty="0"/>
              <a:t>Do Not Discuss:</a:t>
            </a:r>
          </a:p>
          <a:p>
            <a:r>
              <a:rPr lang="en-US" dirty="0"/>
              <a:t>V</a:t>
            </a:r>
            <a:r>
              <a:rPr dirty="0"/>
              <a:t>alidity</a:t>
            </a:r>
            <a:r>
              <a:rPr lang="en-US" dirty="0"/>
              <a:t> or </a:t>
            </a:r>
            <a:r>
              <a:rPr dirty="0"/>
              <a:t>essentiality of patents</a:t>
            </a:r>
            <a:r>
              <a:rPr lang="en-US" dirty="0"/>
              <a:t> or </a:t>
            </a:r>
            <a:r>
              <a:rPr dirty="0"/>
              <a:t>patent claims </a:t>
            </a:r>
          </a:p>
          <a:p>
            <a:r>
              <a:rPr lang="en-US" dirty="0"/>
              <a:t>C</a:t>
            </a:r>
            <a:r>
              <a:rPr dirty="0"/>
              <a:t>ost of specific patent use</a:t>
            </a:r>
          </a:p>
          <a:p>
            <a:r>
              <a:rPr lang="en-US" dirty="0"/>
              <a:t>L</a:t>
            </a:r>
            <a:r>
              <a:rPr dirty="0"/>
              <a:t>icensing terms or conditions</a:t>
            </a:r>
          </a:p>
          <a:p>
            <a:r>
              <a:rPr lang="en-US" dirty="0"/>
              <a:t>P</a:t>
            </a:r>
            <a:r>
              <a:rPr dirty="0"/>
              <a:t>roduct pricing, territorial restrictions, or market share</a:t>
            </a:r>
          </a:p>
          <a:p>
            <a:r>
              <a:rPr lang="en-US" dirty="0"/>
              <a:t>O</a:t>
            </a:r>
            <a:r>
              <a:rPr dirty="0"/>
              <a:t>ngoing litigation or threatened litigation</a:t>
            </a:r>
            <a:endParaRPr lang="en-US" dirty="0"/>
          </a:p>
          <a:p>
            <a:endParaRPr lang="en-US" dirty="0"/>
          </a:p>
          <a:p>
            <a:pPr marL="40640" indent="0">
              <a:buNone/>
            </a:pPr>
            <a:endParaRPr lang="en-US" dirty="0"/>
          </a:p>
          <a:p>
            <a:pPr marL="40640" indent="0">
              <a:buNone/>
            </a:pPr>
            <a:r>
              <a:rPr lang="en-US" b="1" u="sng" dirty="0"/>
              <a:t>DO raise an objection</a:t>
            </a:r>
            <a:r>
              <a:rPr lang="en-US" dirty="0"/>
              <a:t> if inappropriate topics are discussed</a:t>
            </a:r>
            <a:endParaRPr dirty="0"/>
          </a:p>
        </p:txBody>
      </p:sp>
      <p:sp>
        <p:nvSpPr>
          <p:cNvPr id="127" name="Shape 127"/>
          <p:cNvSpPr>
            <a:spLocks noGrp="1"/>
          </p:cNvSpPr>
          <p:nvPr>
            <p:ph type="title"/>
          </p:nvPr>
        </p:nvSpPr>
        <p:spPr>
          <a:prstGeom prst="rect">
            <a:avLst/>
          </a:prstGeom>
        </p:spPr>
        <p:txBody>
          <a:bodyPr/>
          <a:lstStyle/>
          <a:p>
            <a:r>
              <a:rPr dirty="0"/>
              <a:t>Inappropriate Topics for</a:t>
            </a:r>
            <a:br>
              <a:rPr lang="en-US" dirty="0"/>
            </a:br>
            <a:r>
              <a:rPr dirty="0"/>
              <a:t>PWG W</a:t>
            </a:r>
            <a:r>
              <a:rPr lang="en-US" dirty="0"/>
              <a:t>orking </a:t>
            </a:r>
            <a:r>
              <a:rPr dirty="0"/>
              <a:t>G</a:t>
            </a:r>
            <a:r>
              <a:rPr lang="en-US" dirty="0"/>
              <a:t>roup</a:t>
            </a:r>
            <a:r>
              <a:rPr dirty="0"/>
              <a:t> Meetings</a:t>
            </a:r>
          </a:p>
        </p:txBody>
      </p:sp>
      <p:sp>
        <p:nvSpPr>
          <p:cNvPr id="6" name="Shape 334">
            <a:extLst>
              <a:ext uri="{FF2B5EF4-FFF2-40B4-BE49-F238E27FC236}">
                <a16:creationId xmlns:a16="http://schemas.microsoft.com/office/drawing/2014/main" id="{C23A0B3E-FB0D-1E45-9EC0-85AC6760E78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9</a:t>
            </a:fld>
            <a:endParaRPr/>
          </a:p>
        </p:txBody>
      </p:sp>
    </p:spTree>
  </p:cSld>
  <p:clrMapOvr>
    <a:masterClrMapping/>
  </p:clrMapOvr>
  <p:transition spd="slow"/>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Verdana"/>
        <a:ea typeface="Verdana"/>
        <a:cs typeface="Verdana"/>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A941"/>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Verdana"/>
        <a:ea typeface="Verdana"/>
        <a:cs typeface="Verdana"/>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A941"/>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60443</TotalTime>
  <Words>2767</Words>
  <Application>Microsoft Macintosh PowerPoint</Application>
  <PresentationFormat>On-screen Show (4:3)</PresentationFormat>
  <Paragraphs>398</Paragraphs>
  <Slides>41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Lucida Grande</vt:lpstr>
      <vt:lpstr>Verdana</vt:lpstr>
      <vt:lpstr>Wingdings</vt:lpstr>
      <vt:lpstr>White</vt:lpstr>
      <vt:lpstr> PWG November 2021 Face-to-Face Plenary</vt:lpstr>
      <vt:lpstr>Plenary Agenda</vt:lpstr>
      <vt:lpstr>Administrivia</vt:lpstr>
      <vt:lpstr>PWG Antitrust Policy</vt:lpstr>
      <vt:lpstr>PWG IP Policy</vt:lpstr>
      <vt:lpstr>PWG Patent Statement</vt:lpstr>
      <vt:lpstr>PWG Patent Statement</vt:lpstr>
      <vt:lpstr>PWG Patent Statement</vt:lpstr>
      <vt:lpstr>Inappropriate Topics for PWG Working Group Meetings</vt:lpstr>
      <vt:lpstr>Agenda Overview – Day 1</vt:lpstr>
      <vt:lpstr>Agenda Overview – Day 2</vt:lpstr>
      <vt:lpstr>Agenda Overview – Day 3</vt:lpstr>
      <vt:lpstr>Steering Committee Updates</vt:lpstr>
      <vt:lpstr>Officers (2021-2023 Term)</vt:lpstr>
      <vt:lpstr>2021 Membership</vt:lpstr>
      <vt:lpstr>Thank You For Participating!</vt:lpstr>
      <vt:lpstr>Future Meeting Schedule</vt:lpstr>
      <vt:lpstr>IPP Everywhere™ Certified Printers</vt:lpstr>
      <vt:lpstr>Recently Approved</vt:lpstr>
      <vt:lpstr>Projects on GitHub</vt:lpstr>
      <vt:lpstr>Workgroup Status</vt:lpstr>
      <vt:lpstr>Work In Progress</vt:lpstr>
      <vt:lpstr>IDS Workgroup Status</vt:lpstr>
      <vt:lpstr>IDS WG: Officers</vt:lpstr>
      <vt:lpstr>IDS: Current Status</vt:lpstr>
      <vt:lpstr>IDS: Current Status</vt:lpstr>
      <vt:lpstr>IDS WG: More Information</vt:lpstr>
      <vt:lpstr>IPP Workgroup Status</vt:lpstr>
      <vt:lpstr>Charter</vt:lpstr>
      <vt:lpstr>Officers</vt:lpstr>
      <vt:lpstr>Status (1/3)</vt:lpstr>
      <vt:lpstr>Status (2/3)</vt:lpstr>
      <vt:lpstr>Status (3/3)</vt:lpstr>
      <vt:lpstr>Liaison Status</vt:lpstr>
      <vt:lpstr>Linux Foundation OpenPrinting</vt:lpstr>
      <vt:lpstr>Mopria Alliance</vt:lpstr>
      <vt:lpstr>3D / Additive Manufacturing Liaisons</vt:lpstr>
      <vt:lpstr>Other Questions / Comments</vt:lpstr>
      <vt:lpstr>Next PWG Face-to-Face Meeting</vt:lpstr>
      <vt:lpstr>Backup</vt:lpstr>
      <vt:lpstr>Process Updates</vt:lpstr>
    </vt:vector>
  </TitlesOfParts>
  <Manager/>
  <Company>IEEE ISTO Printer Working Group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PWG November 2021 Face-to-Face Plenary</dc:title>
  <dc:subject/>
  <dc:creator>Jeremy Leber (PWG Chair, Lexmark) and Smith Kennedy (PWG Vice Chair, HP Inc.)</dc:creator>
  <cp:keywords/>
  <dc:description/>
  <cp:lastModifiedBy>Kennedy, Smith (Wireless &amp; IPP Standards)</cp:lastModifiedBy>
  <cp:revision>654</cp:revision>
  <cp:lastPrinted>2019-08-28T15:37:14Z</cp:lastPrinted>
  <dcterms:modified xsi:type="dcterms:W3CDTF">2021-11-02T12:13:50Z</dcterms:modified>
  <cp:category/>
</cp:coreProperties>
</file>