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417" r:id="rId2"/>
    <p:sldId id="257" r:id="rId3"/>
    <p:sldId id="258" r:id="rId4"/>
    <p:sldId id="374" r:id="rId5"/>
    <p:sldId id="259" r:id="rId6"/>
    <p:sldId id="260" r:id="rId7"/>
    <p:sldId id="261" r:id="rId8"/>
    <p:sldId id="262" r:id="rId9"/>
    <p:sldId id="424" r:id="rId10"/>
    <p:sldId id="419" r:id="rId11"/>
    <p:sldId id="429" r:id="rId12"/>
    <p:sldId id="404" r:id="rId13"/>
    <p:sldId id="266" r:id="rId14"/>
    <p:sldId id="403" r:id="rId15"/>
    <p:sldId id="290" r:id="rId16"/>
    <p:sldId id="264" r:id="rId17"/>
    <p:sldId id="332" r:id="rId18"/>
    <p:sldId id="440" r:id="rId19"/>
    <p:sldId id="407" r:id="rId20"/>
    <p:sldId id="409" r:id="rId21"/>
    <p:sldId id="408" r:id="rId22"/>
    <p:sldId id="267" r:id="rId23"/>
    <p:sldId id="268" r:id="rId24"/>
    <p:sldId id="269" r:id="rId25"/>
    <p:sldId id="410" r:id="rId26"/>
    <p:sldId id="292" r:id="rId27"/>
    <p:sldId id="388" r:id="rId28"/>
    <p:sldId id="389" r:id="rId29"/>
    <p:sldId id="390" r:id="rId30"/>
    <p:sldId id="386" r:id="rId31"/>
    <p:sldId id="378" r:id="rId32"/>
    <p:sldId id="442" r:id="rId33"/>
    <p:sldId id="443" r:id="rId34"/>
    <p:sldId id="263" r:id="rId35"/>
    <p:sldId id="444" r:id="rId36"/>
    <p:sldId id="265" r:id="rId37"/>
    <p:sldId id="445" r:id="rId38"/>
    <p:sldId id="287" r:id="rId39"/>
    <p:sldId id="370" r:id="rId40"/>
    <p:sldId id="371" r:id="rId41"/>
    <p:sldId id="384" r:id="rId42"/>
    <p:sldId id="383" r:id="rId43"/>
    <p:sldId id="385" r:id="rId44"/>
    <p:sldId id="382" r:id="rId45"/>
    <p:sldId id="387" r:id="rId46"/>
    <p:sldId id="396" r:id="rId47"/>
    <p:sldId id="435" r:id="rId48"/>
    <p:sldId id="434" r:id="rId49"/>
    <p:sldId id="400" r:id="rId50"/>
    <p:sldId id="446" r:id="rId51"/>
    <p:sldId id="289" r:id="rId52"/>
    <p:sldId id="441" r:id="rId5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7DB29-DA99-9043-82AD-1C414634629E}" v="24" dt="2020-11-03T15:47:05.307"/>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0"/>
    <p:restoredTop sz="95853"/>
  </p:normalViewPr>
  <p:slideViewPr>
    <p:cSldViewPr snapToGrid="0" snapToObjects="1">
      <p:cViewPr varScale="1">
        <p:scale>
          <a:sx n="103" d="100"/>
          <a:sy n="103" d="100"/>
        </p:scale>
        <p:origin x="1544" y="184"/>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Smith (Wireless &amp; IPP Standards)" userId="0eeb2244-425b-4283-bee1-e4f5d8874cb0" providerId="ADAL" clId="{00C7DB29-DA99-9043-82AD-1C414634629E}"/>
    <pc:docChg chg="undo custSel addSld delSld modSld">
      <pc:chgData name="Kennedy, Smith (Wireless &amp; IPP Standards)" userId="0eeb2244-425b-4283-bee1-e4f5d8874cb0" providerId="ADAL" clId="{00C7DB29-DA99-9043-82AD-1C414634629E}" dt="2020-11-03T16:12:36.735" v="820" actId="20577"/>
      <pc:docMkLst>
        <pc:docMk/>
      </pc:docMkLst>
      <pc:sldChg chg="addSp delSp modSp add mod">
        <pc:chgData name="Kennedy, Smith (Wireless &amp; IPP Standards)" userId="0eeb2244-425b-4283-bee1-e4f5d8874cb0" providerId="ADAL" clId="{00C7DB29-DA99-9043-82AD-1C414634629E}" dt="2020-10-26T14:17:01.806" v="534" actId="478"/>
        <pc:sldMkLst>
          <pc:docMk/>
          <pc:sldMk cId="1157329670" sldId="263"/>
        </pc:sldMkLst>
        <pc:spChg chg="add mod">
          <ac:chgData name="Kennedy, Smith (Wireless &amp; IPP Standards)" userId="0eeb2244-425b-4283-bee1-e4f5d8874cb0" providerId="ADAL" clId="{00C7DB29-DA99-9043-82AD-1C414634629E}" dt="2020-10-26T14:16:16.188" v="524"/>
          <ac:spMkLst>
            <pc:docMk/>
            <pc:sldMk cId="1157329670" sldId="263"/>
            <ac:spMk id="10" creationId="{24EE7CF9-255B-054F-AB33-2F3C6D3625DB}"/>
          </ac:spMkLst>
        </pc:spChg>
        <pc:spChg chg="del">
          <ac:chgData name="Kennedy, Smith (Wireless &amp; IPP Standards)" userId="0eeb2244-425b-4283-bee1-e4f5d8874cb0" providerId="ADAL" clId="{00C7DB29-DA99-9043-82AD-1C414634629E}" dt="2020-10-26T14:16:13.589" v="523" actId="478"/>
          <ac:spMkLst>
            <pc:docMk/>
            <pc:sldMk cId="1157329670" sldId="263"/>
            <ac:spMk id="134" creationId="{00000000-0000-0000-0000-000000000000}"/>
          </ac:spMkLst>
        </pc:spChg>
        <pc:spChg chg="del">
          <ac:chgData name="Kennedy, Smith (Wireless &amp; IPP Standards)" userId="0eeb2244-425b-4283-bee1-e4f5d8874cb0" providerId="ADAL" clId="{00C7DB29-DA99-9043-82AD-1C414634629E}" dt="2020-10-26T14:16:20.461" v="525" actId="478"/>
          <ac:spMkLst>
            <pc:docMk/>
            <pc:sldMk cId="1157329670" sldId="263"/>
            <ac:spMk id="136" creationId="{00000000-0000-0000-0000-000000000000}"/>
          </ac:spMkLst>
        </pc:spChg>
        <pc:spChg chg="del">
          <ac:chgData name="Kennedy, Smith (Wireless &amp; IPP Standards)" userId="0eeb2244-425b-4283-bee1-e4f5d8874cb0" providerId="ADAL" clId="{00C7DB29-DA99-9043-82AD-1C414634629E}" dt="2020-10-26T14:16:22.368" v="526" actId="478"/>
          <ac:spMkLst>
            <pc:docMk/>
            <pc:sldMk cId="1157329670" sldId="263"/>
            <ac:spMk id="137" creationId="{00000000-0000-0000-0000-000000000000}"/>
          </ac:spMkLst>
        </pc:spChg>
        <pc:spChg chg="del">
          <ac:chgData name="Kennedy, Smith (Wireless &amp; IPP Standards)" userId="0eeb2244-425b-4283-bee1-e4f5d8874cb0" providerId="ADAL" clId="{00C7DB29-DA99-9043-82AD-1C414634629E}" dt="2020-10-26T14:16:11.730" v="522" actId="478"/>
          <ac:spMkLst>
            <pc:docMk/>
            <pc:sldMk cId="1157329670" sldId="263"/>
            <ac:spMk id="138" creationId="{00000000-0000-0000-0000-000000000000}"/>
          </ac:spMkLst>
        </pc:spChg>
        <pc:spChg chg="mod">
          <ac:chgData name="Kennedy, Smith (Wireless &amp; IPP Standards)" userId="0eeb2244-425b-4283-bee1-e4f5d8874cb0" providerId="ADAL" clId="{00C7DB29-DA99-9043-82AD-1C414634629E}" dt="2020-10-26T14:12:46.780" v="507" actId="27636"/>
          <ac:spMkLst>
            <pc:docMk/>
            <pc:sldMk cId="1157329670" sldId="263"/>
            <ac:spMk id="140" creationId="{00000000-0000-0000-0000-000000000000}"/>
          </ac:spMkLst>
        </pc:spChg>
        <pc:spChg chg="del mod">
          <ac:chgData name="Kennedy, Smith (Wireless &amp; IPP Standards)" userId="0eeb2244-425b-4283-bee1-e4f5d8874cb0" providerId="ADAL" clId="{00C7DB29-DA99-9043-82AD-1C414634629E}" dt="2020-10-26T14:17:01.806" v="534" actId="478"/>
          <ac:spMkLst>
            <pc:docMk/>
            <pc:sldMk cId="1157329670" sldId="263"/>
            <ac:spMk id="141" creationId="{00000000-0000-0000-0000-000000000000}"/>
          </ac:spMkLst>
        </pc:spChg>
        <pc:picChg chg="del">
          <ac:chgData name="Kennedy, Smith (Wireless &amp; IPP Standards)" userId="0eeb2244-425b-4283-bee1-e4f5d8874cb0" providerId="ADAL" clId="{00C7DB29-DA99-9043-82AD-1C414634629E}" dt="2020-10-26T14:16:11.730" v="522" actId="478"/>
          <ac:picMkLst>
            <pc:docMk/>
            <pc:sldMk cId="1157329670" sldId="263"/>
            <ac:picMk id="135" creationId="{00000000-0000-0000-0000-000000000000}"/>
          </ac:picMkLst>
        </pc:picChg>
      </pc:sldChg>
      <pc:sldChg chg="add del">
        <pc:chgData name="Kennedy, Smith (Wireless &amp; IPP Standards)" userId="0eeb2244-425b-4283-bee1-e4f5d8874cb0" providerId="ADAL" clId="{00C7DB29-DA99-9043-82AD-1C414634629E}" dt="2020-10-26T14:12:30.301" v="502" actId="2696"/>
        <pc:sldMkLst>
          <pc:docMk/>
          <pc:sldMk cId="1890648065" sldId="263"/>
        </pc:sldMkLst>
      </pc:sldChg>
      <pc:sldChg chg="addSp delSp modSp add mod">
        <pc:chgData name="Kennedy, Smith (Wireless &amp; IPP Standards)" userId="0eeb2244-425b-4283-bee1-e4f5d8874cb0" providerId="ADAL" clId="{00C7DB29-DA99-9043-82AD-1C414634629E}" dt="2020-10-26T14:18:16.752" v="547"/>
        <pc:sldMkLst>
          <pc:docMk/>
          <pc:sldMk cId="2792955939" sldId="265"/>
        </pc:sldMkLst>
        <pc:spChg chg="add mod">
          <ac:chgData name="Kennedy, Smith (Wireless &amp; IPP Standards)" userId="0eeb2244-425b-4283-bee1-e4f5d8874cb0" providerId="ADAL" clId="{00C7DB29-DA99-9043-82AD-1C414634629E}" dt="2020-10-26T14:18:16.752" v="547"/>
          <ac:spMkLst>
            <pc:docMk/>
            <pc:sldMk cId="2792955939" sldId="265"/>
            <ac:spMk id="10" creationId="{97B36536-FC7D-6E42-BEB4-CD0749C77FEB}"/>
          </ac:spMkLst>
        </pc:spChg>
        <pc:spChg chg="del">
          <ac:chgData name="Kennedy, Smith (Wireless &amp; IPP Standards)" userId="0eeb2244-425b-4283-bee1-e4f5d8874cb0" providerId="ADAL" clId="{00C7DB29-DA99-9043-82AD-1C414634629E}" dt="2020-10-26T14:17:31.293" v="537" actId="478"/>
          <ac:spMkLst>
            <pc:docMk/>
            <pc:sldMk cId="2792955939" sldId="265"/>
            <ac:spMk id="152" creationId="{00000000-0000-0000-0000-000000000000}"/>
          </ac:spMkLst>
        </pc:spChg>
        <pc:spChg chg="del">
          <ac:chgData name="Kennedy, Smith (Wireless &amp; IPP Standards)" userId="0eeb2244-425b-4283-bee1-e4f5d8874cb0" providerId="ADAL" clId="{00C7DB29-DA99-9043-82AD-1C414634629E}" dt="2020-10-26T14:18:13.252" v="545" actId="478"/>
          <ac:spMkLst>
            <pc:docMk/>
            <pc:sldMk cId="2792955939" sldId="265"/>
            <ac:spMk id="154" creationId="{00000000-0000-0000-0000-000000000000}"/>
          </ac:spMkLst>
        </pc:spChg>
        <pc:spChg chg="del">
          <ac:chgData name="Kennedy, Smith (Wireless &amp; IPP Standards)" userId="0eeb2244-425b-4283-bee1-e4f5d8874cb0" providerId="ADAL" clId="{00C7DB29-DA99-9043-82AD-1C414634629E}" dt="2020-10-26T14:18:15.287" v="546" actId="478"/>
          <ac:spMkLst>
            <pc:docMk/>
            <pc:sldMk cId="2792955939" sldId="265"/>
            <ac:spMk id="155" creationId="{00000000-0000-0000-0000-000000000000}"/>
          </ac:spMkLst>
        </pc:spChg>
        <pc:spChg chg="del">
          <ac:chgData name="Kennedy, Smith (Wireless &amp; IPP Standards)" userId="0eeb2244-425b-4283-bee1-e4f5d8874cb0" providerId="ADAL" clId="{00C7DB29-DA99-9043-82AD-1C414634629E}" dt="2020-10-26T14:17:29.861" v="536" actId="478"/>
          <ac:spMkLst>
            <pc:docMk/>
            <pc:sldMk cId="2792955939" sldId="265"/>
            <ac:spMk id="156" creationId="{00000000-0000-0000-0000-000000000000}"/>
          </ac:spMkLst>
        </pc:spChg>
        <pc:spChg chg="mod">
          <ac:chgData name="Kennedy, Smith (Wireless &amp; IPP Standards)" userId="0eeb2244-425b-4283-bee1-e4f5d8874cb0" providerId="ADAL" clId="{00C7DB29-DA99-9043-82AD-1C414634629E}" dt="2020-10-26T14:12:46.429" v="505" actId="27636"/>
          <ac:spMkLst>
            <pc:docMk/>
            <pc:sldMk cId="2792955939" sldId="265"/>
            <ac:spMk id="158" creationId="{00000000-0000-0000-0000-000000000000}"/>
          </ac:spMkLst>
        </pc:spChg>
        <pc:spChg chg="del mod">
          <ac:chgData name="Kennedy, Smith (Wireless &amp; IPP Standards)" userId="0eeb2244-425b-4283-bee1-e4f5d8874cb0" providerId="ADAL" clId="{00C7DB29-DA99-9043-82AD-1C414634629E}" dt="2020-10-26T14:16:47.549" v="532" actId="478"/>
          <ac:spMkLst>
            <pc:docMk/>
            <pc:sldMk cId="2792955939" sldId="265"/>
            <ac:spMk id="159" creationId="{00000000-0000-0000-0000-000000000000}"/>
          </ac:spMkLst>
        </pc:spChg>
        <pc:picChg chg="del">
          <ac:chgData name="Kennedy, Smith (Wireless &amp; IPP Standards)" userId="0eeb2244-425b-4283-bee1-e4f5d8874cb0" providerId="ADAL" clId="{00C7DB29-DA99-9043-82AD-1C414634629E}" dt="2020-10-26T14:17:29.861" v="536" actId="478"/>
          <ac:picMkLst>
            <pc:docMk/>
            <pc:sldMk cId="2792955939" sldId="265"/>
            <ac:picMk id="153" creationId="{00000000-0000-0000-0000-000000000000}"/>
          </ac:picMkLst>
        </pc:picChg>
      </pc:sldChg>
      <pc:sldChg chg="modSp mod">
        <pc:chgData name="Kennedy, Smith (Wireless &amp; IPP Standards)" userId="0eeb2244-425b-4283-bee1-e4f5d8874cb0" providerId="ADAL" clId="{00C7DB29-DA99-9043-82AD-1C414634629E}" dt="2020-11-03T14:43:42.008" v="584" actId="14826"/>
        <pc:sldMkLst>
          <pc:docMk/>
          <pc:sldMk cId="0" sldId="269"/>
        </pc:sldMkLst>
        <pc:picChg chg="mod">
          <ac:chgData name="Kennedy, Smith (Wireless &amp; IPP Standards)" userId="0eeb2244-425b-4283-bee1-e4f5d8874cb0" providerId="ADAL" clId="{00C7DB29-DA99-9043-82AD-1C414634629E}" dt="2020-11-03T14:43:42.008" v="584" actId="14826"/>
          <ac:picMkLst>
            <pc:docMk/>
            <pc:sldMk cId="0" sldId="269"/>
            <ac:picMk id="3" creationId="{629672C2-7973-6F4E-9EEB-AFFC631BDC04}"/>
          </ac:picMkLst>
        </pc:picChg>
      </pc:sldChg>
      <pc:sldChg chg="add del">
        <pc:chgData name="Kennedy, Smith (Wireless &amp; IPP Standards)" userId="0eeb2244-425b-4283-bee1-e4f5d8874cb0" providerId="ADAL" clId="{00C7DB29-DA99-9043-82AD-1C414634629E}" dt="2020-10-26T14:12:30.301" v="502" actId="2696"/>
        <pc:sldMkLst>
          <pc:docMk/>
          <pc:sldMk cId="1702024959" sldId="284"/>
        </pc:sldMkLst>
      </pc:sldChg>
      <pc:sldChg chg="delSp add del mod">
        <pc:chgData name="Kennedy, Smith (Wireless &amp; IPP Standards)" userId="0eeb2244-425b-4283-bee1-e4f5d8874cb0" providerId="ADAL" clId="{00C7DB29-DA99-9043-82AD-1C414634629E}" dt="2020-10-29T14:03:36.385" v="551" actId="2696"/>
        <pc:sldMkLst>
          <pc:docMk/>
          <pc:sldMk cId="2928432499" sldId="292"/>
        </pc:sldMkLst>
        <pc:spChg chg="del">
          <ac:chgData name="Kennedy, Smith (Wireless &amp; IPP Standards)" userId="0eeb2244-425b-4283-bee1-e4f5d8874cb0" providerId="ADAL" clId="{00C7DB29-DA99-9043-82AD-1C414634629E}" dt="2020-10-26T14:09:20.759" v="498" actId="478"/>
          <ac:spMkLst>
            <pc:docMk/>
            <pc:sldMk cId="2928432499" sldId="292"/>
            <ac:spMk id="313" creationId="{00000000-0000-0000-0000-000000000000}"/>
          </ac:spMkLst>
        </pc:spChg>
        <pc:picChg chg="del">
          <ac:chgData name="Kennedy, Smith (Wireless &amp; IPP Standards)" userId="0eeb2244-425b-4283-bee1-e4f5d8874cb0" providerId="ADAL" clId="{00C7DB29-DA99-9043-82AD-1C414634629E}" dt="2020-10-26T14:09:12.183" v="497" actId="478"/>
          <ac:picMkLst>
            <pc:docMk/>
            <pc:sldMk cId="2928432499" sldId="292"/>
            <ac:picMk id="310" creationId="{00000000-0000-0000-0000-000000000000}"/>
          </ac:picMkLst>
        </pc:picChg>
      </pc:sldChg>
      <pc:sldChg chg="del">
        <pc:chgData name="Kennedy, Smith (Wireless &amp; IPP Standards)" userId="0eeb2244-425b-4283-bee1-e4f5d8874cb0" providerId="ADAL" clId="{00C7DB29-DA99-9043-82AD-1C414634629E}" dt="2020-10-26T14:08:48.900" v="495" actId="2696"/>
        <pc:sldMkLst>
          <pc:docMk/>
          <pc:sldMk cId="3142751478" sldId="292"/>
        </pc:sldMkLst>
      </pc:sldChg>
      <pc:sldChg chg="delSp add mod">
        <pc:chgData name="Kennedy, Smith (Wireless &amp; IPP Standards)" userId="0eeb2244-425b-4283-bee1-e4f5d8874cb0" providerId="ADAL" clId="{00C7DB29-DA99-9043-82AD-1C414634629E}" dt="2020-10-29T14:03:47.255" v="553" actId="478"/>
        <pc:sldMkLst>
          <pc:docMk/>
          <pc:sldMk cId="3693511351" sldId="292"/>
        </pc:sldMkLst>
        <pc:spChg chg="del">
          <ac:chgData name="Kennedy, Smith (Wireless &amp; IPP Standards)" userId="0eeb2244-425b-4283-bee1-e4f5d8874cb0" providerId="ADAL" clId="{00C7DB29-DA99-9043-82AD-1C414634629E}" dt="2020-10-29T14:03:47.255" v="553" actId="478"/>
          <ac:spMkLst>
            <pc:docMk/>
            <pc:sldMk cId="3693511351" sldId="292"/>
            <ac:spMk id="313" creationId="{00000000-0000-0000-0000-000000000000}"/>
          </ac:spMkLst>
        </pc:spChg>
        <pc:picChg chg="del">
          <ac:chgData name="Kennedy, Smith (Wireless &amp; IPP Standards)" userId="0eeb2244-425b-4283-bee1-e4f5d8874cb0" providerId="ADAL" clId="{00C7DB29-DA99-9043-82AD-1C414634629E}" dt="2020-10-29T14:03:47.255" v="553" actId="478"/>
          <ac:picMkLst>
            <pc:docMk/>
            <pc:sldMk cId="3693511351" sldId="292"/>
            <ac:picMk id="310" creationId="{00000000-0000-0000-0000-000000000000}"/>
          </ac:picMkLst>
        </pc:picChg>
      </pc:sldChg>
      <pc:sldChg chg="modSp mod">
        <pc:chgData name="Kennedy, Smith (Wireless &amp; IPP Standards)" userId="0eeb2244-425b-4283-bee1-e4f5d8874cb0" providerId="ADAL" clId="{00C7DB29-DA99-9043-82AD-1C414634629E}" dt="2020-11-03T15:26:41.866" v="593" actId="20577"/>
        <pc:sldMkLst>
          <pc:docMk/>
          <pc:sldMk cId="938862281" sldId="332"/>
        </pc:sldMkLst>
        <pc:spChg chg="mod">
          <ac:chgData name="Kennedy, Smith (Wireless &amp; IPP Standards)" userId="0eeb2244-425b-4283-bee1-e4f5d8874cb0" providerId="ADAL" clId="{00C7DB29-DA99-9043-82AD-1C414634629E}" dt="2020-11-03T15:26:41.866" v="593" actId="20577"/>
          <ac:spMkLst>
            <pc:docMk/>
            <pc:sldMk cId="938862281" sldId="332"/>
            <ac:spMk id="3" creationId="{00000000-0000-0000-0000-000000000000}"/>
          </ac:spMkLst>
        </pc:spChg>
      </pc:sldChg>
      <pc:sldChg chg="add">
        <pc:chgData name="Kennedy, Smith (Wireless &amp; IPP Standards)" userId="0eeb2244-425b-4283-bee1-e4f5d8874cb0" providerId="ADAL" clId="{00C7DB29-DA99-9043-82AD-1C414634629E}" dt="2020-10-26T14:19:26.724" v="549"/>
        <pc:sldMkLst>
          <pc:docMk/>
          <pc:sldMk cId="1662160534" sldId="370"/>
        </pc:sldMkLst>
      </pc:sldChg>
      <pc:sldChg chg="del">
        <pc:chgData name="Kennedy, Smith (Wireless &amp; IPP Standards)" userId="0eeb2244-425b-4283-bee1-e4f5d8874cb0" providerId="ADAL" clId="{00C7DB29-DA99-9043-82AD-1C414634629E}" dt="2020-10-26T14:18:41.056" v="548" actId="2696"/>
        <pc:sldMkLst>
          <pc:docMk/>
          <pc:sldMk cId="3590698422" sldId="370"/>
        </pc:sldMkLst>
      </pc:sldChg>
      <pc:sldChg chg="add">
        <pc:chgData name="Kennedy, Smith (Wireless &amp; IPP Standards)" userId="0eeb2244-425b-4283-bee1-e4f5d8874cb0" providerId="ADAL" clId="{00C7DB29-DA99-9043-82AD-1C414634629E}" dt="2020-10-26T14:19:26.724" v="549"/>
        <pc:sldMkLst>
          <pc:docMk/>
          <pc:sldMk cId="2178531454" sldId="371"/>
        </pc:sldMkLst>
      </pc:sldChg>
      <pc:sldChg chg="del">
        <pc:chgData name="Kennedy, Smith (Wireless &amp; IPP Standards)" userId="0eeb2244-425b-4283-bee1-e4f5d8874cb0" providerId="ADAL" clId="{00C7DB29-DA99-9043-82AD-1C414634629E}" dt="2020-10-26T14:18:41.056" v="548" actId="2696"/>
        <pc:sldMkLst>
          <pc:docMk/>
          <pc:sldMk cId="2564231063" sldId="371"/>
        </pc:sldMkLst>
      </pc:sldChg>
      <pc:sldChg chg="add">
        <pc:chgData name="Kennedy, Smith (Wireless &amp; IPP Standards)" userId="0eeb2244-425b-4283-bee1-e4f5d8874cb0" providerId="ADAL" clId="{00C7DB29-DA99-9043-82AD-1C414634629E}" dt="2020-10-26T14:19:26.724" v="549"/>
        <pc:sldMkLst>
          <pc:docMk/>
          <pc:sldMk cId="174105066" sldId="382"/>
        </pc:sldMkLst>
      </pc:sldChg>
      <pc:sldChg chg="del">
        <pc:chgData name="Kennedy, Smith (Wireless &amp; IPP Standards)" userId="0eeb2244-425b-4283-bee1-e4f5d8874cb0" providerId="ADAL" clId="{00C7DB29-DA99-9043-82AD-1C414634629E}" dt="2020-10-26T14:18:41.056" v="548" actId="2696"/>
        <pc:sldMkLst>
          <pc:docMk/>
          <pc:sldMk cId="2588845818" sldId="382"/>
        </pc:sldMkLst>
      </pc:sldChg>
      <pc:sldChg chg="del">
        <pc:chgData name="Kennedy, Smith (Wireless &amp; IPP Standards)" userId="0eeb2244-425b-4283-bee1-e4f5d8874cb0" providerId="ADAL" clId="{00C7DB29-DA99-9043-82AD-1C414634629E}" dt="2020-10-26T14:18:41.056" v="548" actId="2696"/>
        <pc:sldMkLst>
          <pc:docMk/>
          <pc:sldMk cId="333938577" sldId="383"/>
        </pc:sldMkLst>
      </pc:sldChg>
      <pc:sldChg chg="add">
        <pc:chgData name="Kennedy, Smith (Wireless &amp; IPP Standards)" userId="0eeb2244-425b-4283-bee1-e4f5d8874cb0" providerId="ADAL" clId="{00C7DB29-DA99-9043-82AD-1C414634629E}" dt="2020-10-26T14:19:26.724" v="549"/>
        <pc:sldMkLst>
          <pc:docMk/>
          <pc:sldMk cId="2200585297" sldId="383"/>
        </pc:sldMkLst>
      </pc:sldChg>
      <pc:sldChg chg="add">
        <pc:chgData name="Kennedy, Smith (Wireless &amp; IPP Standards)" userId="0eeb2244-425b-4283-bee1-e4f5d8874cb0" providerId="ADAL" clId="{00C7DB29-DA99-9043-82AD-1C414634629E}" dt="2020-10-26T14:19:26.724" v="549"/>
        <pc:sldMkLst>
          <pc:docMk/>
          <pc:sldMk cId="16333433" sldId="384"/>
        </pc:sldMkLst>
      </pc:sldChg>
      <pc:sldChg chg="del">
        <pc:chgData name="Kennedy, Smith (Wireless &amp; IPP Standards)" userId="0eeb2244-425b-4283-bee1-e4f5d8874cb0" providerId="ADAL" clId="{00C7DB29-DA99-9043-82AD-1C414634629E}" dt="2020-10-26T14:18:41.056" v="548" actId="2696"/>
        <pc:sldMkLst>
          <pc:docMk/>
          <pc:sldMk cId="371770483" sldId="384"/>
        </pc:sldMkLst>
      </pc:sldChg>
      <pc:sldChg chg="del">
        <pc:chgData name="Kennedy, Smith (Wireless &amp; IPP Standards)" userId="0eeb2244-425b-4283-bee1-e4f5d8874cb0" providerId="ADAL" clId="{00C7DB29-DA99-9043-82AD-1C414634629E}" dt="2020-10-26T14:18:41.056" v="548" actId="2696"/>
        <pc:sldMkLst>
          <pc:docMk/>
          <pc:sldMk cId="606383181" sldId="385"/>
        </pc:sldMkLst>
      </pc:sldChg>
      <pc:sldChg chg="add">
        <pc:chgData name="Kennedy, Smith (Wireless &amp; IPP Standards)" userId="0eeb2244-425b-4283-bee1-e4f5d8874cb0" providerId="ADAL" clId="{00C7DB29-DA99-9043-82AD-1C414634629E}" dt="2020-10-26T14:19:26.724" v="549"/>
        <pc:sldMkLst>
          <pc:docMk/>
          <pc:sldMk cId="1796890855" sldId="385"/>
        </pc:sldMkLst>
      </pc:sldChg>
      <pc:sldChg chg="del">
        <pc:chgData name="Kennedy, Smith (Wireless &amp; IPP Standards)" userId="0eeb2244-425b-4283-bee1-e4f5d8874cb0" providerId="ADAL" clId="{00C7DB29-DA99-9043-82AD-1C414634629E}" dt="2020-10-26T14:08:48.900" v="495" actId="2696"/>
        <pc:sldMkLst>
          <pc:docMk/>
          <pc:sldMk cId="1409048826" sldId="386"/>
        </pc:sldMkLst>
      </pc:sldChg>
      <pc:sldChg chg="delSp add del mod">
        <pc:chgData name="Kennedy, Smith (Wireless &amp; IPP Standards)" userId="0eeb2244-425b-4283-bee1-e4f5d8874cb0" providerId="ADAL" clId="{00C7DB29-DA99-9043-82AD-1C414634629E}" dt="2020-10-29T14:03:36.385" v="551" actId="2696"/>
        <pc:sldMkLst>
          <pc:docMk/>
          <pc:sldMk cId="2878759818" sldId="386"/>
        </pc:sldMkLst>
        <pc:spChg chg="del">
          <ac:chgData name="Kennedy, Smith (Wireless &amp; IPP Standards)" userId="0eeb2244-425b-4283-bee1-e4f5d8874cb0" providerId="ADAL" clId="{00C7DB29-DA99-9043-82AD-1C414634629E}" dt="2020-10-26T14:14:35.019" v="517" actId="478"/>
          <ac:spMkLst>
            <pc:docMk/>
            <pc:sldMk cId="2878759818" sldId="386"/>
            <ac:spMk id="95" creationId="{00000000-0000-0000-0000-000000000000}"/>
          </ac:spMkLst>
        </pc:spChg>
        <pc:spChg chg="del">
          <ac:chgData name="Kennedy, Smith (Wireless &amp; IPP Standards)" userId="0eeb2244-425b-4283-bee1-e4f5d8874cb0" providerId="ADAL" clId="{00C7DB29-DA99-9043-82AD-1C414634629E}" dt="2020-10-26T14:14:03.331" v="514" actId="478"/>
          <ac:spMkLst>
            <pc:docMk/>
            <pc:sldMk cId="2878759818" sldId="386"/>
            <ac:spMk id="97" creationId="{00000000-0000-0000-0000-000000000000}"/>
          </ac:spMkLst>
        </pc:spChg>
        <pc:spChg chg="del">
          <ac:chgData name="Kennedy, Smith (Wireless &amp; IPP Standards)" userId="0eeb2244-425b-4283-bee1-e4f5d8874cb0" providerId="ADAL" clId="{00C7DB29-DA99-9043-82AD-1C414634629E}" dt="2020-10-26T14:14:08.930" v="515" actId="478"/>
          <ac:spMkLst>
            <pc:docMk/>
            <pc:sldMk cId="2878759818" sldId="386"/>
            <ac:spMk id="98" creationId="{00000000-0000-0000-0000-000000000000}"/>
          </ac:spMkLst>
        </pc:spChg>
        <pc:spChg chg="del">
          <ac:chgData name="Kennedy, Smith (Wireless &amp; IPP Standards)" userId="0eeb2244-425b-4283-bee1-e4f5d8874cb0" providerId="ADAL" clId="{00C7DB29-DA99-9043-82AD-1C414634629E}" dt="2020-10-26T14:14:32.984" v="516" actId="478"/>
          <ac:spMkLst>
            <pc:docMk/>
            <pc:sldMk cId="2878759818" sldId="386"/>
            <ac:spMk id="99" creationId="{00000000-0000-0000-0000-000000000000}"/>
          </ac:spMkLst>
        </pc:spChg>
        <pc:picChg chg="del">
          <ac:chgData name="Kennedy, Smith (Wireless &amp; IPP Standards)" userId="0eeb2244-425b-4283-bee1-e4f5d8874cb0" providerId="ADAL" clId="{00C7DB29-DA99-9043-82AD-1C414634629E}" dt="2020-10-26T14:14:32.984" v="516" actId="478"/>
          <ac:picMkLst>
            <pc:docMk/>
            <pc:sldMk cId="2878759818" sldId="386"/>
            <ac:picMk id="96" creationId="{00000000-0000-0000-0000-000000000000}"/>
          </ac:picMkLst>
        </pc:picChg>
      </pc:sldChg>
      <pc:sldChg chg="delSp add mod">
        <pc:chgData name="Kennedy, Smith (Wireless &amp; IPP Standards)" userId="0eeb2244-425b-4283-bee1-e4f5d8874cb0" providerId="ADAL" clId="{00C7DB29-DA99-9043-82AD-1C414634629E}" dt="2020-10-29T14:04:29.319" v="557" actId="478"/>
        <pc:sldMkLst>
          <pc:docMk/>
          <pc:sldMk cId="3629988133" sldId="386"/>
        </pc:sldMkLst>
        <pc:spChg chg="del">
          <ac:chgData name="Kennedy, Smith (Wireless &amp; IPP Standards)" userId="0eeb2244-425b-4283-bee1-e4f5d8874cb0" providerId="ADAL" clId="{00C7DB29-DA99-9043-82AD-1C414634629E}" dt="2020-10-29T14:04:23.274" v="555" actId="478"/>
          <ac:spMkLst>
            <pc:docMk/>
            <pc:sldMk cId="3629988133" sldId="386"/>
            <ac:spMk id="95" creationId="{00000000-0000-0000-0000-000000000000}"/>
          </ac:spMkLst>
        </pc:spChg>
        <pc:spChg chg="del">
          <ac:chgData name="Kennedy, Smith (Wireless &amp; IPP Standards)" userId="0eeb2244-425b-4283-bee1-e4f5d8874cb0" providerId="ADAL" clId="{00C7DB29-DA99-9043-82AD-1C414634629E}" dt="2020-10-29T14:04:27.691" v="556" actId="478"/>
          <ac:spMkLst>
            <pc:docMk/>
            <pc:sldMk cId="3629988133" sldId="386"/>
            <ac:spMk id="97" creationId="{00000000-0000-0000-0000-000000000000}"/>
          </ac:spMkLst>
        </pc:spChg>
        <pc:spChg chg="del">
          <ac:chgData name="Kennedy, Smith (Wireless &amp; IPP Standards)" userId="0eeb2244-425b-4283-bee1-e4f5d8874cb0" providerId="ADAL" clId="{00C7DB29-DA99-9043-82AD-1C414634629E}" dt="2020-10-29T14:04:29.319" v="557" actId="478"/>
          <ac:spMkLst>
            <pc:docMk/>
            <pc:sldMk cId="3629988133" sldId="386"/>
            <ac:spMk id="98" creationId="{00000000-0000-0000-0000-000000000000}"/>
          </ac:spMkLst>
        </pc:spChg>
        <pc:spChg chg="del">
          <ac:chgData name="Kennedy, Smith (Wireless &amp; IPP Standards)" userId="0eeb2244-425b-4283-bee1-e4f5d8874cb0" providerId="ADAL" clId="{00C7DB29-DA99-9043-82AD-1C414634629E}" dt="2020-10-29T14:04:20.728" v="554" actId="478"/>
          <ac:spMkLst>
            <pc:docMk/>
            <pc:sldMk cId="3629988133" sldId="386"/>
            <ac:spMk id="99" creationId="{00000000-0000-0000-0000-000000000000}"/>
          </ac:spMkLst>
        </pc:spChg>
        <pc:picChg chg="del">
          <ac:chgData name="Kennedy, Smith (Wireless &amp; IPP Standards)" userId="0eeb2244-425b-4283-bee1-e4f5d8874cb0" providerId="ADAL" clId="{00C7DB29-DA99-9043-82AD-1C414634629E}" dt="2020-10-29T14:04:20.728" v="554" actId="478"/>
          <ac:picMkLst>
            <pc:docMk/>
            <pc:sldMk cId="3629988133" sldId="386"/>
            <ac:picMk id="96" creationId="{00000000-0000-0000-0000-000000000000}"/>
          </ac:picMkLst>
        </pc:picChg>
      </pc:sldChg>
      <pc:sldChg chg="modSp mod">
        <pc:chgData name="Kennedy, Smith (Wireless &amp; IPP Standards)" userId="0eeb2244-425b-4283-bee1-e4f5d8874cb0" providerId="ADAL" clId="{00C7DB29-DA99-9043-82AD-1C414634629E}" dt="2020-11-03T16:12:36.735" v="820" actId="20577"/>
        <pc:sldMkLst>
          <pc:docMk/>
          <pc:sldMk cId="1183384035" sldId="387"/>
        </pc:sldMkLst>
        <pc:spChg chg="mod">
          <ac:chgData name="Kennedy, Smith (Wireless &amp; IPP Standards)" userId="0eeb2244-425b-4283-bee1-e4f5d8874cb0" providerId="ADAL" clId="{00C7DB29-DA99-9043-82AD-1C414634629E}" dt="2020-11-03T16:12:36.735" v="820" actId="20577"/>
          <ac:spMkLst>
            <pc:docMk/>
            <pc:sldMk cId="1183384035" sldId="387"/>
            <ac:spMk id="3" creationId="{F6CBD45F-8AA1-3641-8AD8-D31A8892205B}"/>
          </ac:spMkLst>
        </pc:spChg>
      </pc:sldChg>
      <pc:sldChg chg="add del">
        <pc:chgData name="Kennedy, Smith (Wireless &amp; IPP Standards)" userId="0eeb2244-425b-4283-bee1-e4f5d8874cb0" providerId="ADAL" clId="{00C7DB29-DA99-9043-82AD-1C414634629E}" dt="2020-10-29T14:03:36.385" v="551" actId="2696"/>
        <pc:sldMkLst>
          <pc:docMk/>
          <pc:sldMk cId="1121582821" sldId="388"/>
        </pc:sldMkLst>
      </pc:sldChg>
      <pc:sldChg chg="del">
        <pc:chgData name="Kennedy, Smith (Wireless &amp; IPP Standards)" userId="0eeb2244-425b-4283-bee1-e4f5d8874cb0" providerId="ADAL" clId="{00C7DB29-DA99-9043-82AD-1C414634629E}" dt="2020-10-26T14:08:48.900" v="495" actId="2696"/>
        <pc:sldMkLst>
          <pc:docMk/>
          <pc:sldMk cId="2034290339" sldId="388"/>
        </pc:sldMkLst>
      </pc:sldChg>
      <pc:sldChg chg="add">
        <pc:chgData name="Kennedy, Smith (Wireless &amp; IPP Standards)" userId="0eeb2244-425b-4283-bee1-e4f5d8874cb0" providerId="ADAL" clId="{00C7DB29-DA99-9043-82AD-1C414634629E}" dt="2020-10-29T14:03:41.611" v="552"/>
        <pc:sldMkLst>
          <pc:docMk/>
          <pc:sldMk cId="3573761368" sldId="388"/>
        </pc:sldMkLst>
      </pc:sldChg>
      <pc:sldChg chg="add del">
        <pc:chgData name="Kennedy, Smith (Wireless &amp; IPP Standards)" userId="0eeb2244-425b-4283-bee1-e4f5d8874cb0" providerId="ADAL" clId="{00C7DB29-DA99-9043-82AD-1C414634629E}" dt="2020-10-29T14:03:36.385" v="551" actId="2696"/>
        <pc:sldMkLst>
          <pc:docMk/>
          <pc:sldMk cId="742689925" sldId="389"/>
        </pc:sldMkLst>
      </pc:sldChg>
      <pc:sldChg chg="del">
        <pc:chgData name="Kennedy, Smith (Wireless &amp; IPP Standards)" userId="0eeb2244-425b-4283-bee1-e4f5d8874cb0" providerId="ADAL" clId="{00C7DB29-DA99-9043-82AD-1C414634629E}" dt="2020-10-26T14:08:48.900" v="495" actId="2696"/>
        <pc:sldMkLst>
          <pc:docMk/>
          <pc:sldMk cId="1433120706" sldId="389"/>
        </pc:sldMkLst>
      </pc:sldChg>
      <pc:sldChg chg="add">
        <pc:chgData name="Kennedy, Smith (Wireless &amp; IPP Standards)" userId="0eeb2244-425b-4283-bee1-e4f5d8874cb0" providerId="ADAL" clId="{00C7DB29-DA99-9043-82AD-1C414634629E}" dt="2020-10-29T14:03:41.611" v="552"/>
        <pc:sldMkLst>
          <pc:docMk/>
          <pc:sldMk cId="4082632644" sldId="389"/>
        </pc:sldMkLst>
      </pc:sldChg>
      <pc:sldChg chg="del">
        <pc:chgData name="Kennedy, Smith (Wireless &amp; IPP Standards)" userId="0eeb2244-425b-4283-bee1-e4f5d8874cb0" providerId="ADAL" clId="{00C7DB29-DA99-9043-82AD-1C414634629E}" dt="2020-10-26T14:08:48.900" v="495" actId="2696"/>
        <pc:sldMkLst>
          <pc:docMk/>
          <pc:sldMk cId="2364488844" sldId="390"/>
        </pc:sldMkLst>
      </pc:sldChg>
      <pc:sldChg chg="add">
        <pc:chgData name="Kennedy, Smith (Wireless &amp; IPP Standards)" userId="0eeb2244-425b-4283-bee1-e4f5d8874cb0" providerId="ADAL" clId="{00C7DB29-DA99-9043-82AD-1C414634629E}" dt="2020-10-29T14:03:41.611" v="552"/>
        <pc:sldMkLst>
          <pc:docMk/>
          <pc:sldMk cId="4217517283" sldId="390"/>
        </pc:sldMkLst>
      </pc:sldChg>
      <pc:sldChg chg="add del">
        <pc:chgData name="Kennedy, Smith (Wireless &amp; IPP Standards)" userId="0eeb2244-425b-4283-bee1-e4f5d8874cb0" providerId="ADAL" clId="{00C7DB29-DA99-9043-82AD-1C414634629E}" dt="2020-10-29T14:03:36.385" v="551" actId="2696"/>
        <pc:sldMkLst>
          <pc:docMk/>
          <pc:sldMk cId="4223239630" sldId="390"/>
        </pc:sldMkLst>
      </pc:sldChg>
      <pc:sldChg chg="del">
        <pc:chgData name="Kennedy, Smith (Wireless &amp; IPP Standards)" userId="0eeb2244-425b-4283-bee1-e4f5d8874cb0" providerId="ADAL" clId="{00C7DB29-DA99-9043-82AD-1C414634629E}" dt="2020-11-03T14:20:48.722" v="582" actId="2696"/>
        <pc:sldMkLst>
          <pc:docMk/>
          <pc:sldMk cId="2786667142" sldId="396"/>
        </pc:sldMkLst>
      </pc:sldChg>
      <pc:sldChg chg="add">
        <pc:chgData name="Kennedy, Smith (Wireless &amp; IPP Standards)" userId="0eeb2244-425b-4283-bee1-e4f5d8874cb0" providerId="ADAL" clId="{00C7DB29-DA99-9043-82AD-1C414634629E}" dt="2020-11-03T14:21:05.892" v="583"/>
        <pc:sldMkLst>
          <pc:docMk/>
          <pc:sldMk cId="3656081361" sldId="396"/>
        </pc:sldMkLst>
      </pc:sldChg>
      <pc:sldChg chg="del">
        <pc:chgData name="Kennedy, Smith (Wireless &amp; IPP Standards)" userId="0eeb2244-425b-4283-bee1-e4f5d8874cb0" providerId="ADAL" clId="{00C7DB29-DA99-9043-82AD-1C414634629E}" dt="2020-11-03T14:20:48.722" v="582" actId="2696"/>
        <pc:sldMkLst>
          <pc:docMk/>
          <pc:sldMk cId="334293138" sldId="400"/>
        </pc:sldMkLst>
      </pc:sldChg>
      <pc:sldChg chg="add">
        <pc:chgData name="Kennedy, Smith (Wireless &amp; IPP Standards)" userId="0eeb2244-425b-4283-bee1-e4f5d8874cb0" providerId="ADAL" clId="{00C7DB29-DA99-9043-82AD-1C414634629E}" dt="2020-11-03T14:21:05.892" v="583"/>
        <pc:sldMkLst>
          <pc:docMk/>
          <pc:sldMk cId="1005037985" sldId="400"/>
        </pc:sldMkLst>
      </pc:sldChg>
      <pc:sldChg chg="modSp mod">
        <pc:chgData name="Kennedy, Smith (Wireless &amp; IPP Standards)" userId="0eeb2244-425b-4283-bee1-e4f5d8874cb0" providerId="ADAL" clId="{00C7DB29-DA99-9043-82AD-1C414634629E}" dt="2020-11-03T15:48:59.995" v="773" actId="20577"/>
        <pc:sldMkLst>
          <pc:docMk/>
          <pc:sldMk cId="1452329628" sldId="407"/>
        </pc:sldMkLst>
        <pc:spChg chg="mod">
          <ac:chgData name="Kennedy, Smith (Wireless &amp; IPP Standards)" userId="0eeb2244-425b-4283-bee1-e4f5d8874cb0" providerId="ADAL" clId="{00C7DB29-DA99-9043-82AD-1C414634629E}" dt="2020-11-03T15:48:59.995" v="773" actId="20577"/>
          <ac:spMkLst>
            <pc:docMk/>
            <pc:sldMk cId="1452329628" sldId="407"/>
            <ac:spMk id="3" creationId="{6E1B11F4-B8BA-0043-96D4-C905B45AFA98}"/>
          </ac:spMkLst>
        </pc:spChg>
      </pc:sldChg>
      <pc:sldChg chg="modSp mod">
        <pc:chgData name="Kennedy, Smith (Wireless &amp; IPP Standards)" userId="0eeb2244-425b-4283-bee1-e4f5d8874cb0" providerId="ADAL" clId="{00C7DB29-DA99-9043-82AD-1C414634629E}" dt="2020-10-29T14:09:36.193" v="581" actId="20577"/>
        <pc:sldMkLst>
          <pc:docMk/>
          <pc:sldMk cId="3423151551" sldId="419"/>
        </pc:sldMkLst>
        <pc:spChg chg="mod">
          <ac:chgData name="Kennedy, Smith (Wireless &amp; IPP Standards)" userId="0eeb2244-425b-4283-bee1-e4f5d8874cb0" providerId="ADAL" clId="{00C7DB29-DA99-9043-82AD-1C414634629E}" dt="2020-10-29T14:09:36.193" v="581" actId="20577"/>
          <ac:spMkLst>
            <pc:docMk/>
            <pc:sldMk cId="3423151551" sldId="419"/>
            <ac:spMk id="137" creationId="{00000000-0000-0000-0000-000000000000}"/>
          </ac:spMkLst>
        </pc:spChg>
      </pc:sldChg>
      <pc:sldChg chg="del">
        <pc:chgData name="Kennedy, Smith (Wireless &amp; IPP Standards)" userId="0eeb2244-425b-4283-bee1-e4f5d8874cb0" providerId="ADAL" clId="{00C7DB29-DA99-9043-82AD-1C414634629E}" dt="2020-11-03T14:20:48.722" v="582" actId="2696"/>
        <pc:sldMkLst>
          <pc:docMk/>
          <pc:sldMk cId="902818756" sldId="434"/>
        </pc:sldMkLst>
      </pc:sldChg>
      <pc:sldChg chg="add">
        <pc:chgData name="Kennedy, Smith (Wireless &amp; IPP Standards)" userId="0eeb2244-425b-4283-bee1-e4f5d8874cb0" providerId="ADAL" clId="{00C7DB29-DA99-9043-82AD-1C414634629E}" dt="2020-11-03T14:21:05.892" v="583"/>
        <pc:sldMkLst>
          <pc:docMk/>
          <pc:sldMk cId="3788327459" sldId="434"/>
        </pc:sldMkLst>
      </pc:sldChg>
      <pc:sldChg chg="add">
        <pc:chgData name="Kennedy, Smith (Wireless &amp; IPP Standards)" userId="0eeb2244-425b-4283-bee1-e4f5d8874cb0" providerId="ADAL" clId="{00C7DB29-DA99-9043-82AD-1C414634629E}" dt="2020-11-03T14:21:05.892" v="583"/>
        <pc:sldMkLst>
          <pc:docMk/>
          <pc:sldMk cId="86351976" sldId="435"/>
        </pc:sldMkLst>
      </pc:sldChg>
      <pc:sldChg chg="del">
        <pc:chgData name="Kennedy, Smith (Wireless &amp; IPP Standards)" userId="0eeb2244-425b-4283-bee1-e4f5d8874cb0" providerId="ADAL" clId="{00C7DB29-DA99-9043-82AD-1C414634629E}" dt="2020-11-03T14:20:48.722" v="582" actId="2696"/>
        <pc:sldMkLst>
          <pc:docMk/>
          <pc:sldMk cId="3805346666" sldId="435"/>
        </pc:sldMkLst>
      </pc:sldChg>
      <pc:sldChg chg="delSp add del mod">
        <pc:chgData name="Kennedy, Smith (Wireless &amp; IPP Standards)" userId="0eeb2244-425b-4283-bee1-e4f5d8874cb0" providerId="ADAL" clId="{00C7DB29-DA99-9043-82AD-1C414634629E}" dt="2020-10-26T14:12:30.301" v="502" actId="2696"/>
        <pc:sldMkLst>
          <pc:docMk/>
          <pc:sldMk cId="4265124857" sldId="436"/>
        </pc:sldMkLst>
        <pc:spChg chg="del">
          <ac:chgData name="Kennedy, Smith (Wireless &amp; IPP Standards)" userId="0eeb2244-425b-4283-bee1-e4f5d8874cb0" providerId="ADAL" clId="{00C7DB29-DA99-9043-82AD-1C414634629E}" dt="2020-10-26T14:10:27.065" v="499" actId="478"/>
          <ac:spMkLst>
            <pc:docMk/>
            <pc:sldMk cId="4265124857" sldId="436"/>
            <ac:spMk id="116" creationId="{00000000-0000-0000-0000-000000000000}"/>
          </ac:spMkLst>
        </pc:spChg>
      </pc:sldChg>
      <pc:sldChg chg="add del">
        <pc:chgData name="Kennedy, Smith (Wireless &amp; IPP Standards)" userId="0eeb2244-425b-4283-bee1-e4f5d8874cb0" providerId="ADAL" clId="{00C7DB29-DA99-9043-82AD-1C414634629E}" dt="2020-10-26T14:12:30.301" v="502" actId="2696"/>
        <pc:sldMkLst>
          <pc:docMk/>
          <pc:sldMk cId="2985627124" sldId="437"/>
        </pc:sldMkLst>
      </pc:sldChg>
      <pc:sldChg chg="add del">
        <pc:chgData name="Kennedy, Smith (Wireless &amp; IPP Standards)" userId="0eeb2244-425b-4283-bee1-e4f5d8874cb0" providerId="ADAL" clId="{00C7DB29-DA99-9043-82AD-1C414634629E}" dt="2020-10-26T14:12:30.301" v="502" actId="2696"/>
        <pc:sldMkLst>
          <pc:docMk/>
          <pc:sldMk cId="4000060667" sldId="438"/>
        </pc:sldMkLst>
      </pc:sldChg>
      <pc:sldChg chg="add del">
        <pc:chgData name="Kennedy, Smith (Wireless &amp; IPP Standards)" userId="0eeb2244-425b-4283-bee1-e4f5d8874cb0" providerId="ADAL" clId="{00C7DB29-DA99-9043-82AD-1C414634629E}" dt="2020-10-26T14:12:30.301" v="502" actId="2696"/>
        <pc:sldMkLst>
          <pc:docMk/>
          <pc:sldMk cId="1755136438" sldId="439"/>
        </pc:sldMkLst>
      </pc:sldChg>
      <pc:sldChg chg="addSp delSp modSp add mod">
        <pc:chgData name="Kennedy, Smith (Wireless &amp; IPP Standards)" userId="0eeb2244-425b-4283-bee1-e4f5d8874cb0" providerId="ADAL" clId="{00C7DB29-DA99-9043-82AD-1C414634629E}" dt="2020-10-26T14:15:03.937" v="518"/>
        <pc:sldMkLst>
          <pc:docMk/>
          <pc:sldMk cId="257649842" sldId="442"/>
        </pc:sldMkLst>
        <pc:spChg chg="add mod">
          <ac:chgData name="Kennedy, Smith (Wireless &amp; IPP Standards)" userId="0eeb2244-425b-4283-bee1-e4f5d8874cb0" providerId="ADAL" clId="{00C7DB29-DA99-9043-82AD-1C414634629E}" dt="2020-10-26T14:15:03.937" v="518"/>
          <ac:spMkLst>
            <pc:docMk/>
            <pc:sldMk cId="257649842" sldId="442"/>
            <ac:spMk id="10" creationId="{233EB996-3282-5D40-98A7-DD01E8232F68}"/>
          </ac:spMkLst>
        </pc:spChg>
        <pc:spChg chg="del">
          <ac:chgData name="Kennedy, Smith (Wireless &amp; IPP Standards)" userId="0eeb2244-425b-4283-bee1-e4f5d8874cb0" providerId="ADAL" clId="{00C7DB29-DA99-9043-82AD-1C414634629E}" dt="2020-10-26T14:13:37.726" v="511" actId="478"/>
          <ac:spMkLst>
            <pc:docMk/>
            <pc:sldMk cId="257649842" sldId="442"/>
            <ac:spMk id="116" creationId="{00000000-0000-0000-0000-000000000000}"/>
          </ac:spMkLst>
        </pc:spChg>
        <pc:spChg chg="del">
          <ac:chgData name="Kennedy, Smith (Wireless &amp; IPP Standards)" userId="0eeb2244-425b-4283-bee1-e4f5d8874cb0" providerId="ADAL" clId="{00C7DB29-DA99-9043-82AD-1C414634629E}" dt="2020-10-26T14:13:34.615" v="510" actId="478"/>
          <ac:spMkLst>
            <pc:docMk/>
            <pc:sldMk cId="257649842" sldId="442"/>
            <ac:spMk id="120" creationId="{00000000-0000-0000-0000-000000000000}"/>
          </ac:spMkLst>
        </pc:spChg>
        <pc:spChg chg="mod">
          <ac:chgData name="Kennedy, Smith (Wireless &amp; IPP Standards)" userId="0eeb2244-425b-4283-bee1-e4f5d8874cb0" providerId="ADAL" clId="{00C7DB29-DA99-9043-82AD-1C414634629E}" dt="2020-10-26T14:12:46.719" v="506" actId="27636"/>
          <ac:spMkLst>
            <pc:docMk/>
            <pc:sldMk cId="257649842" sldId="442"/>
            <ac:spMk id="122" creationId="{00000000-0000-0000-0000-000000000000}"/>
          </ac:spMkLst>
        </pc:spChg>
        <pc:spChg chg="del mod">
          <ac:chgData name="Kennedy, Smith (Wireless &amp; IPP Standards)" userId="0eeb2244-425b-4283-bee1-e4f5d8874cb0" providerId="ADAL" clId="{00C7DB29-DA99-9043-82AD-1C414634629E}" dt="2020-10-26T14:13:23.433" v="509" actId="478"/>
          <ac:spMkLst>
            <pc:docMk/>
            <pc:sldMk cId="257649842" sldId="442"/>
            <ac:spMk id="123" creationId="{00000000-0000-0000-0000-000000000000}"/>
          </ac:spMkLst>
        </pc:spChg>
        <pc:picChg chg="del">
          <ac:chgData name="Kennedy, Smith (Wireless &amp; IPP Standards)" userId="0eeb2244-425b-4283-bee1-e4f5d8874cb0" providerId="ADAL" clId="{00C7DB29-DA99-9043-82AD-1C414634629E}" dt="2020-10-26T14:13:34.615" v="510" actId="478"/>
          <ac:picMkLst>
            <pc:docMk/>
            <pc:sldMk cId="257649842" sldId="442"/>
            <ac:picMk id="117" creationId="{00000000-0000-0000-0000-000000000000}"/>
          </ac:picMkLst>
        </pc:picChg>
      </pc:sldChg>
      <pc:sldChg chg="addSp delSp modSp add mod">
        <pc:chgData name="Kennedy, Smith (Wireless &amp; IPP Standards)" userId="0eeb2244-425b-4283-bee1-e4f5d8874cb0" providerId="ADAL" clId="{00C7DB29-DA99-9043-82AD-1C414634629E}" dt="2020-10-26T14:17:10.635" v="535" actId="478"/>
        <pc:sldMkLst>
          <pc:docMk/>
          <pc:sldMk cId="3598012923" sldId="443"/>
        </pc:sldMkLst>
        <pc:spChg chg="add mod">
          <ac:chgData name="Kennedy, Smith (Wireless &amp; IPP Standards)" userId="0eeb2244-425b-4283-bee1-e4f5d8874cb0" providerId="ADAL" clId="{00C7DB29-DA99-9043-82AD-1C414634629E}" dt="2020-10-26T14:15:41.651" v="521"/>
          <ac:spMkLst>
            <pc:docMk/>
            <pc:sldMk cId="3598012923" sldId="443"/>
            <ac:spMk id="10" creationId="{28553CFF-C1F8-F64D-B44B-88D40789E496}"/>
          </ac:spMkLst>
        </pc:spChg>
        <pc:spChg chg="del">
          <ac:chgData name="Kennedy, Smith (Wireless &amp; IPP Standards)" userId="0eeb2244-425b-4283-bee1-e4f5d8874cb0" providerId="ADAL" clId="{00C7DB29-DA99-9043-82AD-1C414634629E}" dt="2020-10-26T14:15:19.283" v="520" actId="478"/>
          <ac:spMkLst>
            <pc:docMk/>
            <pc:sldMk cId="3598012923" sldId="443"/>
            <ac:spMk id="125" creationId="{00000000-0000-0000-0000-000000000000}"/>
          </ac:spMkLst>
        </pc:spChg>
        <pc:spChg chg="del">
          <ac:chgData name="Kennedy, Smith (Wireless &amp; IPP Standards)" userId="0eeb2244-425b-4283-bee1-e4f5d8874cb0" providerId="ADAL" clId="{00C7DB29-DA99-9043-82AD-1C414634629E}" dt="2020-10-26T14:13:43.541" v="512" actId="478"/>
          <ac:spMkLst>
            <pc:docMk/>
            <pc:sldMk cId="3598012923" sldId="443"/>
            <ac:spMk id="127" creationId="{00000000-0000-0000-0000-000000000000}"/>
          </ac:spMkLst>
        </pc:spChg>
        <pc:spChg chg="del">
          <ac:chgData name="Kennedy, Smith (Wireless &amp; IPP Standards)" userId="0eeb2244-425b-4283-bee1-e4f5d8874cb0" providerId="ADAL" clId="{00C7DB29-DA99-9043-82AD-1C414634629E}" dt="2020-10-26T14:13:47.306" v="513" actId="478"/>
          <ac:spMkLst>
            <pc:docMk/>
            <pc:sldMk cId="3598012923" sldId="443"/>
            <ac:spMk id="128" creationId="{00000000-0000-0000-0000-000000000000}"/>
          </ac:spMkLst>
        </pc:spChg>
        <pc:spChg chg="del">
          <ac:chgData name="Kennedy, Smith (Wireless &amp; IPP Standards)" userId="0eeb2244-425b-4283-bee1-e4f5d8874cb0" providerId="ADAL" clId="{00C7DB29-DA99-9043-82AD-1C414634629E}" dt="2020-10-26T14:15:17.909" v="519" actId="478"/>
          <ac:spMkLst>
            <pc:docMk/>
            <pc:sldMk cId="3598012923" sldId="443"/>
            <ac:spMk id="129" creationId="{00000000-0000-0000-0000-000000000000}"/>
          </ac:spMkLst>
        </pc:spChg>
        <pc:spChg chg="del mod">
          <ac:chgData name="Kennedy, Smith (Wireless &amp; IPP Standards)" userId="0eeb2244-425b-4283-bee1-e4f5d8874cb0" providerId="ADAL" clId="{00C7DB29-DA99-9043-82AD-1C414634629E}" dt="2020-10-26T14:17:10.635" v="535" actId="478"/>
          <ac:spMkLst>
            <pc:docMk/>
            <pc:sldMk cId="3598012923" sldId="443"/>
            <ac:spMk id="130" creationId="{00000000-0000-0000-0000-000000000000}"/>
          </ac:spMkLst>
        </pc:spChg>
        <pc:picChg chg="del">
          <ac:chgData name="Kennedy, Smith (Wireless &amp; IPP Standards)" userId="0eeb2244-425b-4283-bee1-e4f5d8874cb0" providerId="ADAL" clId="{00C7DB29-DA99-9043-82AD-1C414634629E}" dt="2020-10-26T14:15:17.909" v="519" actId="478"/>
          <ac:picMkLst>
            <pc:docMk/>
            <pc:sldMk cId="3598012923" sldId="443"/>
            <ac:picMk id="126" creationId="{00000000-0000-0000-0000-000000000000}"/>
          </ac:picMkLst>
        </pc:picChg>
      </pc:sldChg>
      <pc:sldChg chg="addSp delSp modSp add mod">
        <pc:chgData name="Kennedy, Smith (Wireless &amp; IPP Standards)" userId="0eeb2244-425b-4283-bee1-e4f5d8874cb0" providerId="ADAL" clId="{00C7DB29-DA99-9043-82AD-1C414634629E}" dt="2020-10-26T14:16:54.440" v="533" actId="478"/>
        <pc:sldMkLst>
          <pc:docMk/>
          <pc:sldMk cId="383799749" sldId="444"/>
        </pc:sldMkLst>
        <pc:spChg chg="add mod">
          <ac:chgData name="Kennedy, Smith (Wireless &amp; IPP Standards)" userId="0eeb2244-425b-4283-bee1-e4f5d8874cb0" providerId="ADAL" clId="{00C7DB29-DA99-9043-82AD-1C414634629E}" dt="2020-10-26T14:16:40.121" v="531"/>
          <ac:spMkLst>
            <pc:docMk/>
            <pc:sldMk cId="383799749" sldId="444"/>
            <ac:spMk id="10" creationId="{C1D3B03C-F06B-B848-8F29-7F373D1BE5F9}"/>
          </ac:spMkLst>
        </pc:spChg>
        <pc:spChg chg="del">
          <ac:chgData name="Kennedy, Smith (Wireless &amp; IPP Standards)" userId="0eeb2244-425b-4283-bee1-e4f5d8874cb0" providerId="ADAL" clId="{00C7DB29-DA99-9043-82AD-1C414634629E}" dt="2020-10-26T14:16:32.583" v="528" actId="478"/>
          <ac:spMkLst>
            <pc:docMk/>
            <pc:sldMk cId="383799749" sldId="444"/>
            <ac:spMk id="143" creationId="{00000000-0000-0000-0000-000000000000}"/>
          </ac:spMkLst>
        </pc:spChg>
        <pc:spChg chg="del">
          <ac:chgData name="Kennedy, Smith (Wireless &amp; IPP Standards)" userId="0eeb2244-425b-4283-bee1-e4f5d8874cb0" providerId="ADAL" clId="{00C7DB29-DA99-9043-82AD-1C414634629E}" dt="2020-10-26T14:16:35.583" v="529" actId="478"/>
          <ac:spMkLst>
            <pc:docMk/>
            <pc:sldMk cId="383799749" sldId="444"/>
            <ac:spMk id="145" creationId="{00000000-0000-0000-0000-000000000000}"/>
          </ac:spMkLst>
        </pc:spChg>
        <pc:spChg chg="del">
          <ac:chgData name="Kennedy, Smith (Wireless &amp; IPP Standards)" userId="0eeb2244-425b-4283-bee1-e4f5d8874cb0" providerId="ADAL" clId="{00C7DB29-DA99-9043-82AD-1C414634629E}" dt="2020-10-26T14:16:38.533" v="530" actId="478"/>
          <ac:spMkLst>
            <pc:docMk/>
            <pc:sldMk cId="383799749" sldId="444"/>
            <ac:spMk id="146" creationId="{00000000-0000-0000-0000-000000000000}"/>
          </ac:spMkLst>
        </pc:spChg>
        <pc:spChg chg="del">
          <ac:chgData name="Kennedy, Smith (Wireless &amp; IPP Standards)" userId="0eeb2244-425b-4283-bee1-e4f5d8874cb0" providerId="ADAL" clId="{00C7DB29-DA99-9043-82AD-1C414634629E}" dt="2020-10-26T14:16:31.446" v="527" actId="478"/>
          <ac:spMkLst>
            <pc:docMk/>
            <pc:sldMk cId="383799749" sldId="444"/>
            <ac:spMk id="147" creationId="{00000000-0000-0000-0000-000000000000}"/>
          </ac:spMkLst>
        </pc:spChg>
        <pc:spChg chg="mod">
          <ac:chgData name="Kennedy, Smith (Wireless &amp; IPP Standards)" userId="0eeb2244-425b-4283-bee1-e4f5d8874cb0" providerId="ADAL" clId="{00C7DB29-DA99-9043-82AD-1C414634629E}" dt="2020-10-26T14:12:46.208" v="504" actId="27636"/>
          <ac:spMkLst>
            <pc:docMk/>
            <pc:sldMk cId="383799749" sldId="444"/>
            <ac:spMk id="149" creationId="{00000000-0000-0000-0000-000000000000}"/>
          </ac:spMkLst>
        </pc:spChg>
        <pc:spChg chg="del mod">
          <ac:chgData name="Kennedy, Smith (Wireless &amp; IPP Standards)" userId="0eeb2244-425b-4283-bee1-e4f5d8874cb0" providerId="ADAL" clId="{00C7DB29-DA99-9043-82AD-1C414634629E}" dt="2020-10-26T14:16:54.440" v="533" actId="478"/>
          <ac:spMkLst>
            <pc:docMk/>
            <pc:sldMk cId="383799749" sldId="444"/>
            <ac:spMk id="150" creationId="{00000000-0000-0000-0000-000000000000}"/>
          </ac:spMkLst>
        </pc:spChg>
        <pc:picChg chg="del">
          <ac:chgData name="Kennedy, Smith (Wireless &amp; IPP Standards)" userId="0eeb2244-425b-4283-bee1-e4f5d8874cb0" providerId="ADAL" clId="{00C7DB29-DA99-9043-82AD-1C414634629E}" dt="2020-10-26T14:16:31.446" v="527" actId="478"/>
          <ac:picMkLst>
            <pc:docMk/>
            <pc:sldMk cId="383799749" sldId="444"/>
            <ac:picMk id="144" creationId="{00000000-0000-0000-0000-000000000000}"/>
          </ac:picMkLst>
        </pc:picChg>
      </pc:sldChg>
      <pc:sldChg chg="addSp delSp modSp add mod">
        <pc:chgData name="Kennedy, Smith (Wireless &amp; IPP Standards)" userId="0eeb2244-425b-4283-bee1-e4f5d8874cb0" providerId="ADAL" clId="{00C7DB29-DA99-9043-82AD-1C414634629E}" dt="2020-10-26T14:17:55.814" v="544" actId="478"/>
        <pc:sldMkLst>
          <pc:docMk/>
          <pc:sldMk cId="1269439598" sldId="445"/>
        </pc:sldMkLst>
        <pc:spChg chg="add mod">
          <ac:chgData name="Kennedy, Smith (Wireless &amp; IPP Standards)" userId="0eeb2244-425b-4283-bee1-e4f5d8874cb0" providerId="ADAL" clId="{00C7DB29-DA99-9043-82AD-1C414634629E}" dt="2020-10-26T14:17:45.263" v="541"/>
          <ac:spMkLst>
            <pc:docMk/>
            <pc:sldMk cId="1269439598" sldId="445"/>
            <ac:spMk id="10" creationId="{F036C8AA-C970-0A4B-842C-EDB4DC316E58}"/>
          </ac:spMkLst>
        </pc:spChg>
        <pc:spChg chg="del">
          <ac:chgData name="Kennedy, Smith (Wireless &amp; IPP Standards)" userId="0eeb2244-425b-4283-bee1-e4f5d8874cb0" providerId="ADAL" clId="{00C7DB29-DA99-9043-82AD-1C414634629E}" dt="2020-10-26T14:17:55.814" v="544" actId="478"/>
          <ac:spMkLst>
            <pc:docMk/>
            <pc:sldMk cId="1269439598" sldId="445"/>
            <ac:spMk id="352" creationId="{00000000-0000-0000-0000-000000000000}"/>
          </ac:spMkLst>
        </pc:spChg>
        <pc:spChg chg="del">
          <ac:chgData name="Kennedy, Smith (Wireless &amp; IPP Standards)" userId="0eeb2244-425b-4283-bee1-e4f5d8874cb0" providerId="ADAL" clId="{00C7DB29-DA99-9043-82AD-1C414634629E}" dt="2020-10-26T14:17:40.156" v="539" actId="478"/>
          <ac:spMkLst>
            <pc:docMk/>
            <pc:sldMk cId="1269439598" sldId="445"/>
            <ac:spMk id="354" creationId="{00000000-0000-0000-0000-000000000000}"/>
          </ac:spMkLst>
        </pc:spChg>
        <pc:spChg chg="del">
          <ac:chgData name="Kennedy, Smith (Wireless &amp; IPP Standards)" userId="0eeb2244-425b-4283-bee1-e4f5d8874cb0" providerId="ADAL" clId="{00C7DB29-DA99-9043-82AD-1C414634629E}" dt="2020-10-26T14:17:43.816" v="540" actId="478"/>
          <ac:spMkLst>
            <pc:docMk/>
            <pc:sldMk cId="1269439598" sldId="445"/>
            <ac:spMk id="355" creationId="{00000000-0000-0000-0000-000000000000}"/>
          </ac:spMkLst>
        </pc:spChg>
        <pc:spChg chg="del">
          <ac:chgData name="Kennedy, Smith (Wireless &amp; IPP Standards)" userId="0eeb2244-425b-4283-bee1-e4f5d8874cb0" providerId="ADAL" clId="{00C7DB29-DA99-9043-82AD-1C414634629E}" dt="2020-10-26T14:17:54.507" v="543" actId="478"/>
          <ac:spMkLst>
            <pc:docMk/>
            <pc:sldMk cId="1269439598" sldId="445"/>
            <ac:spMk id="356" creationId="{00000000-0000-0000-0000-000000000000}"/>
          </ac:spMkLst>
        </pc:spChg>
        <pc:spChg chg="del mod">
          <ac:chgData name="Kennedy, Smith (Wireless &amp; IPP Standards)" userId="0eeb2244-425b-4283-bee1-e4f5d8874cb0" providerId="ADAL" clId="{00C7DB29-DA99-9043-82AD-1C414634629E}" dt="2020-10-26T14:17:36.497" v="538" actId="478"/>
          <ac:spMkLst>
            <pc:docMk/>
            <pc:sldMk cId="1269439598" sldId="445"/>
            <ac:spMk id="359" creationId="{00000000-0000-0000-0000-000000000000}"/>
          </ac:spMkLst>
        </pc:spChg>
        <pc:picChg chg="del">
          <ac:chgData name="Kennedy, Smith (Wireless &amp; IPP Standards)" userId="0eeb2244-425b-4283-bee1-e4f5d8874cb0" providerId="ADAL" clId="{00C7DB29-DA99-9043-82AD-1C414634629E}" dt="2020-10-26T14:17:51.365" v="542" actId="478"/>
          <ac:picMkLst>
            <pc:docMk/>
            <pc:sldMk cId="1269439598" sldId="445"/>
            <ac:picMk id="353" creationId="{00000000-0000-0000-0000-000000000000}"/>
          </ac:picMkLst>
        </pc:picChg>
      </pc:sldChg>
      <pc:sldChg chg="add">
        <pc:chgData name="Kennedy, Smith (Wireless &amp; IPP Standards)" userId="0eeb2244-425b-4283-bee1-e4f5d8874cb0" providerId="ADAL" clId="{00C7DB29-DA99-9043-82AD-1C414634629E}" dt="2020-11-03T14:21:05.892" v="583"/>
        <pc:sldMkLst>
          <pc:docMk/>
          <pc:sldMk cId="1943365327" sldId="4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2020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tif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 Type="http://schemas.openxmlformats.org/officeDocument/2006/relationships/image" Target="../media/image3.tif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emf"/><Relationship Id="rId10" Type="http://schemas.openxmlformats.org/officeDocument/2006/relationships/image" Target="../media/image11.tiff"/><Relationship Id="rId19" Type="http://schemas.openxmlformats.org/officeDocument/2006/relationships/image" Target="../media/image20.tiff"/><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ftp.pwg.org/pub/pwg/candidates/cs-ippeve11-20200515-5100.14.pdf" TargetMode="External"/><Relationship Id="rId2" Type="http://schemas.openxmlformats.org/officeDocument/2006/relationships/hyperlink" Target="https://ftp.pwg.org/pub/pwg/candidates/cs-ipptrans11-20200327-5100.16.pdf" TargetMode="External"/><Relationship Id="rId1" Type="http://schemas.openxmlformats.org/officeDocument/2006/relationships/slideLayout" Target="../slideLayouts/slideLayout2.xml"/><Relationship Id="rId5" Type="http://schemas.openxmlformats.org/officeDocument/2006/relationships/hyperlink" Target="https://ftp.pwg.org/pub/pwg/ipp/registrations/reg-ippsysdisc10-20200604.pdf" TargetMode="External"/><Relationship Id="rId4" Type="http://schemas.openxmlformats.org/officeDocument/2006/relationships/hyperlink" Target="http://ftp.pwg.org/pub/pwg/candidates/cs-ippeveselfcert11-20200515-5100.2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ftp.pwg.org/pub/pwg/ipp/wd/wd-ipp-charter-20201009-rev.pdf" TargetMode="External"/><Relationship Id="rId2" Type="http://schemas.openxmlformats.org/officeDocument/2006/relationships/hyperlink" Target="https://ftp.pwg.org/pub/pwg/ipp/charter/ch-ipp-charter-20170615.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github.com/istopwg/ippregistry" TargetMode="External"/><Relationship Id="rId2" Type="http://schemas.openxmlformats.org/officeDocument/2006/relationships/hyperlink" Target="https://www.pwg.org/ipp/ipp-registrations.xml" TargetMode="External"/><Relationship Id="rId1" Type="http://schemas.openxmlformats.org/officeDocument/2006/relationships/slideLayout" Target="../slideLayouts/slideLayout2.xml"/><Relationship Id="rId5" Type="http://schemas.openxmlformats.org/officeDocument/2006/relationships/hyperlink" Target="https://github.com/istopwg/ippsample" TargetMode="External"/><Relationship Id="rId4" Type="http://schemas.openxmlformats.org/officeDocument/2006/relationships/hyperlink" Target="https://www.pwg.org/printer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www.trustedcomputinggroup.org/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datatracker.ietf.org/doc/draft-ietf-tls-md5-sha1-deprecate/" TargetMode="External"/><Relationship Id="rId3" Type="http://schemas.openxmlformats.org/officeDocument/2006/relationships/hyperlink" Target="https://tools.ietf.org/html/rfc8701" TargetMode="External"/><Relationship Id="rId7" Type="http://schemas.openxmlformats.org/officeDocument/2006/relationships/hyperlink" Target="https://datatracker.ietf.org/doc/draft-ietf-tls-oldversions-deprecate/" TargetMode="External"/><Relationship Id="rId2" Type="http://schemas.openxmlformats.org/officeDocument/2006/relationships/hyperlink" Target="https://tools.ietf.org/html/rfc8773"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tls-hybrid-design/" TargetMode="External"/><Relationship Id="rId5" Type="http://schemas.openxmlformats.org/officeDocument/2006/relationships/hyperlink" Target="https://datatracker.ietf.org/doc/draft-ietf-tls-esni/" TargetMode="External"/><Relationship Id="rId10" Type="http://schemas.openxmlformats.org/officeDocument/2006/relationships/hyperlink" Target="https://datatracker.ietf.org/doc/draft-ietf-tls-dtls14/" TargetMode="External"/><Relationship Id="rId4" Type="http://schemas.openxmlformats.org/officeDocument/2006/relationships/hyperlink" Target="https://datatracker.ietf.org/doc/draft-ietf-tls-rfc8446bis/" TargetMode="External"/><Relationship Id="rId9" Type="http://schemas.openxmlformats.org/officeDocument/2006/relationships/hyperlink" Target="https://datatracker.ietf.org/doc/draft-ietf-tls-tlsflag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datatracker.ietf.org/doc/draft-ietf-cbor-7049bis/" TargetMode="External"/><Relationship Id="rId3" Type="http://schemas.openxmlformats.org/officeDocument/2006/relationships/hyperlink" Target="https://datatracker.ietf.org/doc/draft-ietf-sacm-coswid/" TargetMode="External"/><Relationship Id="rId7" Type="http://schemas.openxmlformats.org/officeDocument/2006/relationships/hyperlink" Target="https://tools.ietf.org/html/rfc8610" TargetMode="External"/><Relationship Id="rId12" Type="http://schemas.openxmlformats.org/officeDocument/2006/relationships/hyperlink" Target="https://datatracker.ietf.org/doc/draft-ietf-cbor-cddl-control/" TargetMode="External"/><Relationship Id="rId2" Type="http://schemas.openxmlformats.org/officeDocument/2006/relationships/hyperlink" Target="https://datatracker.ietf.org/doc/draft-ietf-sacm-arch/" TargetMode="External"/><Relationship Id="rId1" Type="http://schemas.openxmlformats.org/officeDocument/2006/relationships/slideLayout" Target="../slideLayouts/slideLayout2.xml"/><Relationship Id="rId6" Type="http://schemas.openxmlformats.org/officeDocument/2006/relationships/hyperlink" Target="https://tools.ietf.org/html/rfc8742" TargetMode="External"/><Relationship Id="rId11" Type="http://schemas.openxmlformats.org/officeDocument/2006/relationships/hyperlink" Target="https://datatracker.ietf.org/doc/draft-ietf-cbor-packed/" TargetMode="External"/><Relationship Id="rId5" Type="http://schemas.openxmlformats.org/officeDocument/2006/relationships/hyperlink" Target="https://tools.ietf.org/html/rfc8746" TargetMode="External"/><Relationship Id="rId10" Type="http://schemas.openxmlformats.org/officeDocument/2006/relationships/hyperlink" Target="https://datatracker.ietf.org/doc/draft-ietf-cbor-tags-oid/" TargetMode="External"/><Relationship Id="rId4" Type="http://schemas.openxmlformats.org/officeDocument/2006/relationships/hyperlink" Target="https://datatracker.ietf.org/doc/draft-ietf-sacm-epcp/" TargetMode="External"/><Relationship Id="rId9" Type="http://schemas.openxmlformats.org/officeDocument/2006/relationships/hyperlink" Target="https://datatracker.ietf.org/doc/draft-ietf-cbor-date-ta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datatracker.ietf.org/doc/draft-birkholz-rats-suit-claims/" TargetMode="External"/><Relationship Id="rId3" Type="http://schemas.openxmlformats.org/officeDocument/2006/relationships/hyperlink" Target="https://datatracker.ietf.org/doc/draft-ietf-rats-reference-interaction-models/" TargetMode="External"/><Relationship Id="rId7" Type="http://schemas.openxmlformats.org/officeDocument/2006/relationships/hyperlink" Target="https://datatracker.ietf.org/doc/draft-ietf-rats-eat/" TargetMode="External"/><Relationship Id="rId12" Type="http://schemas.openxmlformats.org/officeDocument/2006/relationships/hyperlink" Target="https://datatracker.ietf.org/doc/draft-birkholz-rats-mud/" TargetMode="External"/><Relationship Id="rId2" Type="http://schemas.openxmlformats.org/officeDocument/2006/relationships/hyperlink" Target="https://datatracker.ietf.org/doc/draft-ietf-rats-architecture/"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rats-tpm-based-network-device-attest/" TargetMode="External"/><Relationship Id="rId11" Type="http://schemas.openxmlformats.org/officeDocument/2006/relationships/hyperlink" Target="https://datatracker.ietf.org/doc/draft-voit-rats-trustworthy-path-routing/" TargetMode="External"/><Relationship Id="rId5" Type="http://schemas.openxmlformats.org/officeDocument/2006/relationships/hyperlink" Target="https://datatracker.ietf.org/doc/draft-ietf-rats-yang-tpm-charra/" TargetMode="External"/><Relationship Id="rId10" Type="http://schemas.openxmlformats.org/officeDocument/2006/relationships/hyperlink" Target="https://datatracker.ietf.org/doc/draft-birkholz-rats-uccs/" TargetMode="External"/><Relationship Id="rId4" Type="http://schemas.openxmlformats.org/officeDocument/2006/relationships/hyperlink" Target="https://datatracker.ietf.org/doc/draft-birkholz-rats-network-device-subscription/" TargetMode="External"/><Relationship Id="rId9" Type="http://schemas.openxmlformats.org/officeDocument/2006/relationships/hyperlink" Target="https://datatracker.ietf.org/doc/draft-birkholz-rats-tuda/"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datatracker.ietf.org/doc/draft-irtf-cfrg-kangarootwelve/" TargetMode="External"/><Relationship Id="rId13" Type="http://schemas.openxmlformats.org/officeDocument/2006/relationships/hyperlink" Target="https://datatracker.ietf.org/doc/draft-irtf-cfrg-voprf/" TargetMode="External"/><Relationship Id="rId3" Type="http://schemas.openxmlformats.org/officeDocument/2006/relationships/hyperlink" Target="https://datatracker.ietf.org/doc/draft-irtf-cfrg-hpke/" TargetMode="External"/><Relationship Id="rId7" Type="http://schemas.openxmlformats.org/officeDocument/2006/relationships/hyperlink" Target="https://datatracker.ietf.org/doc/draft-irtf-cfrg-opaque/" TargetMode="External"/><Relationship Id="rId12" Type="http://schemas.openxmlformats.org/officeDocument/2006/relationships/hyperlink" Target="https://datatracker.ietf.org/doc/draft-irtf-cfrg-cpace/" TargetMode="External"/><Relationship Id="rId2" Type="http://schemas.openxmlformats.org/officeDocument/2006/relationships/hyperlink" Target="https://datatracker.ietf.org/doc/rfc8937/" TargetMode="External"/><Relationship Id="rId1" Type="http://schemas.openxmlformats.org/officeDocument/2006/relationships/slideLayout" Target="../slideLayouts/slideLayout2.xml"/><Relationship Id="rId6" Type="http://schemas.openxmlformats.org/officeDocument/2006/relationships/hyperlink" Target="https://datatracker.ietf.org/doc/draft-irtf-cfrg-pairing-friendly-curves/" TargetMode="External"/><Relationship Id="rId11" Type="http://schemas.openxmlformats.org/officeDocument/2006/relationships/hyperlink" Target="https://datatracker.ietf.org/doc/draft-irtf-cfrg-argon2/" TargetMode="External"/><Relationship Id="rId5" Type="http://schemas.openxmlformats.org/officeDocument/2006/relationships/hyperlink" Target="https://datatracker.ietf.org/doc/draft-irtf-cfrg-ristretto255-decaf448/" TargetMode="External"/><Relationship Id="rId10" Type="http://schemas.openxmlformats.org/officeDocument/2006/relationships/hyperlink" Target="https://datatracker.ietf.org/doc/draft-irtf-cfrg-spake2/" TargetMode="External"/><Relationship Id="rId4" Type="http://schemas.openxmlformats.org/officeDocument/2006/relationships/hyperlink" Target="https://datatracker.ietf.org/doc/draft-irtf-cfrg-hash-to-curve/" TargetMode="External"/><Relationship Id="rId9" Type="http://schemas.openxmlformats.org/officeDocument/2006/relationships/hyperlink" Target="https://datatracker.ietf.org/doc/draft-irtf-cfrg-aead-limits/" TargetMode="External"/><Relationship Id="rId14" Type="http://schemas.openxmlformats.org/officeDocument/2006/relationships/hyperlink" Target="https://datatracker.ietf.org/doc/draft-hoffman-c2pq/"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github.com/OpenPrinting/openprinting.github.io/issues" TargetMode="External"/><Relationship Id="rId3" Type="http://schemas.openxmlformats.org/officeDocument/2006/relationships/hyperlink" Target="https://developers.google.com/season-of-docs" TargetMode="External"/><Relationship Id="rId7" Type="http://schemas.openxmlformats.org/officeDocument/2006/relationships/hyperlink" Target="https://openprinting.github.io/driverless/01-standards-and-their-pdls/" TargetMode="External"/><Relationship Id="rId2" Type="http://schemas.openxmlformats.org/officeDocument/2006/relationships/hyperlink" Target="https://developers.google.com/open-source/gsoc" TargetMode="External"/><Relationship Id="rId1" Type="http://schemas.openxmlformats.org/officeDocument/2006/relationships/slideLayout" Target="../slideLayouts/slideLayout2.xml"/><Relationship Id="rId6" Type="http://schemas.openxmlformats.org/officeDocument/2006/relationships/hyperlink" Target="https://openprinting.github.io/news/" TargetMode="External"/><Relationship Id="rId5" Type="http://schemas.openxmlformats.org/officeDocument/2006/relationships/hyperlink" Target="https://openprinting.github.io/" TargetMode="External"/><Relationship Id="rId4" Type="http://schemas.openxmlformats.org/officeDocument/2006/relationships/hyperlink" Target="https://communitybridge.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businesswire.com/news/home/20200505006085/en/InterNational-Committee-Information-Technology-Standards-INCITS-IEEE-ISTO"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web3d.org/sites/default/files/attachment/node/2326/edit/06_ByoungNamLee_JTC1_WG12_report_3D_Printing_and_ScanningSeoulJanuary2019.pdf" TargetMode="External"/><Relationship Id="rId2" Type="http://schemas.openxmlformats.org/officeDocument/2006/relationships/hyperlink" Target="https://connect.asminternational.org/nist-asmdatamanagementworkshop/about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_activities/standards_boards_panels/amsc/America-Makes-and-ANSI-AMSC-Overview" TargetMode="External"/><Relationship Id="rId1" Type="http://schemas.openxmlformats.org/officeDocument/2006/relationships/slideLayout" Target="../slideLayouts/slideLayout2.xml"/><Relationship Id="rId4" Type="http://schemas.openxmlformats.org/officeDocument/2006/relationships/hyperlink" Target="https://www.3mf.io/"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sme.org/iramp/" TargetMode="External"/><Relationship Id="rId2" Type="http://schemas.openxmlformats.org/officeDocument/2006/relationships/hyperlink" Target="https://www.iso.org/committee/53674.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americamakes.us/ncdmm-and-catalyst-connection-announce-next-phase-of-amnow-program-to-support-additive-manufacturing-technology-insertion-into-the-u-s-army-supply-chai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November 2020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dirty="0"/>
              <a:t>November 3, 2020</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Wednesday, November 4</a:t>
            </a:r>
            <a:endParaRPr b="1" u="sng" dirty="0"/>
          </a:p>
          <a:p>
            <a:pPr marL="2289175" lvl="1" indent="-1944688">
              <a:buNone/>
            </a:pPr>
            <a:r>
              <a:rPr lang="en-US" dirty="0"/>
              <a:t>10:00 </a:t>
            </a:r>
            <a:r>
              <a:rPr lang="mr-IN" dirty="0"/>
              <a:t>–</a:t>
            </a:r>
            <a:r>
              <a:rPr lang="en-US" dirty="0"/>
              <a:t> 12:00	IDS WG : Hardcopy Device Security Standards Status </a:t>
            </a:r>
            <a:r>
              <a:rPr lang="en-US"/>
              <a:t>and Discussion</a:t>
            </a:r>
            <a:endParaRPr lang="en-US" dirty="0"/>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2:00	IPP WG : IPP Enterprise Printing Extensions v2.0</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Thursday, November 5</a:t>
            </a:r>
            <a:endParaRPr b="1" u="sng" dirty="0"/>
          </a:p>
          <a:p>
            <a:pPr marL="2289175" lvl="1" indent="-1944688">
              <a:buNone/>
            </a:pPr>
            <a:r>
              <a:rPr lang="en-US" dirty="0"/>
              <a:t>10:00 </a:t>
            </a:r>
            <a:r>
              <a:rPr lang="mr-IN" dirty="0"/>
              <a:t>–</a:t>
            </a:r>
            <a:r>
              <a:rPr lang="en-US" dirty="0"/>
              <a:t> 12:00	IPP WG: Driverless Printing Extensions v2.0</a:t>
            </a:r>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1:45	IPP WG: 3D Printing Liaisons: Status &amp; Guidance</a:t>
            </a:r>
          </a:p>
          <a:p>
            <a:pPr marL="2289175" lvl="1" indent="-1944688">
              <a:buNone/>
            </a:pPr>
            <a:r>
              <a:rPr lang="en-US" dirty="0"/>
              <a:t>  1:45 </a:t>
            </a:r>
            <a:r>
              <a:rPr lang="mr-IN" dirty="0"/>
              <a:t>–</a:t>
            </a:r>
            <a:r>
              <a:rPr lang="en-US" dirty="0"/>
              <a:t>   2:00	IPP WG: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5174913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dirty="0"/>
              <a:t>PWG Chair: Smith Kennedy, HP Inc.</a:t>
            </a:r>
          </a:p>
          <a:p>
            <a:pPr lvl="1"/>
            <a:endParaRPr dirty="0"/>
          </a:p>
          <a:p>
            <a:r>
              <a:rPr dirty="0"/>
              <a:t>PWG Vice-Chair: </a:t>
            </a:r>
            <a:r>
              <a:rPr lang="en-US" dirty="0"/>
              <a:t>Jeremy Leber, Lexmark</a:t>
            </a:r>
            <a:endParaRPr dirty="0"/>
          </a:p>
          <a:p>
            <a:pPr lvl="1"/>
            <a:endParaRPr dirty="0"/>
          </a:p>
          <a:p>
            <a:r>
              <a:rPr dirty="0"/>
              <a:t>PWG Secretary: Ira McDonald, High North</a:t>
            </a:r>
            <a:endParaRPr lang="en-US" dirty="0"/>
          </a:p>
          <a:p>
            <a:endParaRPr lang="en-US" dirty="0"/>
          </a:p>
          <a:p>
            <a:endParaRPr lang="en-US" dirty="0"/>
          </a:p>
          <a:p>
            <a:pPr marL="40640" indent="0">
              <a:buNone/>
            </a:pPr>
            <a:endParaRPr lang="en-US" sz="1800" dirty="0"/>
          </a:p>
          <a:p>
            <a:pPr marL="40640" indent="0">
              <a:buNone/>
            </a:pPr>
            <a:endParaRPr lang="en-US" sz="1800" dirty="0"/>
          </a:p>
        </p:txBody>
      </p:sp>
      <p:sp>
        <p:nvSpPr>
          <p:cNvPr id="165" name="Shape 165"/>
          <p:cNvSpPr>
            <a:spLocks noGrp="1"/>
          </p:cNvSpPr>
          <p:nvPr>
            <p:ph type="title"/>
          </p:nvPr>
        </p:nvSpPr>
        <p:spPr>
          <a:prstGeom prst="rect">
            <a:avLst/>
          </a:prstGeom>
        </p:spPr>
        <p:txBody>
          <a:bodyPr/>
          <a:lstStyle/>
          <a:p>
            <a:r>
              <a:rPr dirty="0"/>
              <a:t>Officers (201</a:t>
            </a:r>
            <a:r>
              <a:rPr lang="en-US" dirty="0"/>
              <a:t>9</a:t>
            </a:r>
            <a:r>
              <a:rPr dirty="0"/>
              <a:t>-20</a:t>
            </a:r>
            <a:r>
              <a:rPr lang="en-US" dirty="0"/>
              <a:t>21</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
        <p:nvSpPr>
          <p:cNvPr id="2" name="TextBox 1">
            <a:extLst>
              <a:ext uri="{FF2B5EF4-FFF2-40B4-BE49-F238E27FC236}">
                <a16:creationId xmlns:a16="http://schemas.microsoft.com/office/drawing/2014/main" id="{AA1DABF1-21CE-4347-BF51-F00C7F9D8688}"/>
              </a:ext>
            </a:extLst>
          </p:cNvPr>
          <p:cNvSpPr txBox="1"/>
          <p:nvPr/>
        </p:nvSpPr>
        <p:spPr>
          <a:xfrm>
            <a:off x="457200" y="5311993"/>
            <a:ext cx="8158003"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0000"/>
                </a:solidFill>
                <a:effectLst/>
                <a:uFill>
                  <a:solidFill>
                    <a:srgbClr val="000000"/>
                  </a:solidFill>
                </a:uFill>
                <a:latin typeface="Arial"/>
                <a:ea typeface="Arial"/>
                <a:cs typeface="Arial"/>
                <a:sym typeface="Arial"/>
              </a:rPr>
              <a:t>Anyone interested in serving in a PWG Officer role? Reach out to </a:t>
            </a:r>
            <a:r>
              <a:rPr kumimoji="0" lang="en-US" sz="1600" b="1" i="0" u="none" strike="noStrike" cap="none" spc="0" normalizeH="0" baseline="0" dirty="0" err="1">
                <a:ln>
                  <a:noFill/>
                </a:ln>
                <a:solidFill>
                  <a:srgbClr val="FF0000"/>
                </a:solidFill>
                <a:effectLst/>
                <a:uFill>
                  <a:solidFill>
                    <a:srgbClr val="000000"/>
                  </a:solidFill>
                </a:uFill>
                <a:latin typeface="Arial"/>
                <a:ea typeface="Arial"/>
                <a:cs typeface="Arial"/>
                <a:sym typeface="Arial"/>
              </a:rPr>
              <a:t>chair@pwg.org</a:t>
            </a:r>
            <a:r>
              <a:rPr kumimoji="0" lang="en-US" sz="1600" b="1" i="0" u="none" strike="noStrike" cap="none" spc="0" normalizeH="0" baseline="0" dirty="0">
                <a:ln>
                  <a:noFill/>
                </a:ln>
                <a:solidFill>
                  <a:srgbClr val="FF0000"/>
                </a:solidFill>
                <a:effectLst/>
                <a:uFill>
                  <a:solidFill>
                    <a:srgbClr val="000000"/>
                  </a:solidFill>
                </a:uFill>
                <a:latin typeface="Arial"/>
                <a:ea typeface="Arial"/>
                <a:cs typeface="Arial"/>
                <a:sym typeface="Arial"/>
              </a:rPr>
              <a:t>!</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2020</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b="1">
                <a:latin typeface="+mn-lt"/>
                <a:ea typeface="+mn-ea"/>
                <a:cs typeface="+mn-cs"/>
                <a:sym typeface="Verdana"/>
              </a:defRPr>
            </a:lvl1pPr>
          </a:lstStyle>
          <a:p>
            <a:r>
              <a:rPr lang="en-US" dirty="0"/>
              <a:t>28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graphicFrame>
        <p:nvGraphicFramePr>
          <p:cNvPr id="156" name="Table 156"/>
          <p:cNvGraphicFramePr/>
          <p:nvPr>
            <p:extLst>
              <p:ext uri="{D42A27DB-BD31-4B8C-83A1-F6EECF244321}">
                <p14:modId xmlns:p14="http://schemas.microsoft.com/office/powerpoint/2010/main" val="3978155770"/>
              </p:ext>
            </p:extLst>
          </p:nvPr>
        </p:nvGraphicFramePr>
        <p:xfrm>
          <a:off x="457200" y="1699282"/>
          <a:ext cx="8108950" cy="466344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Oki Data</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Fuji Xerox</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Kyocera</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PaperCut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Qualcomm</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Lexmark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solidFill>
                            <a:schemeClr val="tx1"/>
                          </a:solidFill>
                          <a:uFill>
                            <a:solidFill>
                              <a:srgbClr val="000000"/>
                            </a:solidFill>
                          </a:uFill>
                          <a:sym typeface="Verdana"/>
                        </a:rPr>
                        <a:t>YSoft</a:t>
                      </a:r>
                      <a:endParaRPr sz="900" dirty="0">
                        <a:solidFill>
                          <a:schemeClr val="tx1"/>
                        </a:solidFill>
                        <a:uFill>
                          <a:solidFill>
                            <a:srgbClr val="000000"/>
                          </a:solidFill>
                        </a:uFill>
                        <a:sym typeface="Verdana"/>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Meteor Network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Synaptics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Microsoft</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r>
                        <a:rPr lang="en-US" sz="900" dirty="0"/>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37509"/>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224772"/>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11451" y="1842569"/>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1598" y="2591789"/>
            <a:ext cx="1340270" cy="42974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598" y="4239556"/>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3" y="493391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0803" y="5647022"/>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5051" y="1729100"/>
            <a:ext cx="713247" cy="49297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63950" y="2642048"/>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89230" y="422586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4070" y="4967263"/>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56572" y="5813328"/>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1873538"/>
            <a:ext cx="819788" cy="335368"/>
          </a:xfrm>
          <a:prstGeom prst="rect">
            <a:avLst/>
          </a:prstGeom>
        </p:spPr>
      </p:pic>
      <p:pic>
        <p:nvPicPr>
          <p:cNvPr id="21" name="Picture 20">
            <a:extLst>
              <a:ext uri="{FF2B5EF4-FFF2-40B4-BE49-F238E27FC236}">
                <a16:creationId xmlns:a16="http://schemas.microsoft.com/office/drawing/2014/main" id="{0489AE71-9DB4-FD4D-80BD-EF8466BB5724}"/>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324355" y="3389182"/>
            <a:ext cx="1621626" cy="464070"/>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227045" y="1808015"/>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368125" y="2570986"/>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9"/>
          <a:stretch>
            <a:fillRect/>
          </a:stretch>
        </p:blipFill>
        <p:spPr>
          <a:xfrm>
            <a:off x="5511748" y="4249385"/>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89528" y="3390751"/>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1"/>
          <a:stretch>
            <a:fillRect/>
          </a:stretch>
        </p:blipFill>
        <p:spPr>
          <a:xfrm>
            <a:off x="5591645" y="5022344"/>
            <a:ext cx="1110207" cy="239003"/>
          </a:xfrm>
          <a:prstGeom prst="rect">
            <a:avLst/>
          </a:prstGeom>
        </p:spPr>
      </p:pic>
      <p:pic>
        <p:nvPicPr>
          <p:cNvPr id="35" name="Picture 34">
            <a:extLst>
              <a:ext uri="{FF2B5EF4-FFF2-40B4-BE49-F238E27FC236}">
                <a16:creationId xmlns:a16="http://schemas.microsoft.com/office/drawing/2014/main" id="{93A9B3C7-46DE-D349-93AD-91CD79D6404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94500" y="3459868"/>
            <a:ext cx="1112433" cy="227346"/>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08901" y="261823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70454" y="3313833"/>
            <a:ext cx="482442" cy="482442"/>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endParaRPr lang="en-US" dirty="0"/>
          </a:p>
          <a:p>
            <a:r>
              <a:rPr lang="en-US" dirty="0"/>
              <a:t>2021</a:t>
            </a:r>
          </a:p>
          <a:p>
            <a:pPr lvl="1"/>
            <a:r>
              <a:rPr lang="en-US" dirty="0"/>
              <a:t>February 9 </a:t>
            </a:r>
            <a:r>
              <a:rPr lang="mr-IN" dirty="0"/>
              <a:t>–</a:t>
            </a:r>
            <a:r>
              <a:rPr lang="en-US" dirty="0"/>
              <a:t> 11:	Virtual</a:t>
            </a:r>
          </a:p>
          <a:p>
            <a:pPr lvl="1"/>
            <a:endParaRPr lang="en-US" dirty="0"/>
          </a:p>
          <a:p>
            <a:pPr lvl="1"/>
            <a:r>
              <a:rPr lang="en-US" dirty="0"/>
              <a:t>May 4 </a:t>
            </a:r>
            <a:r>
              <a:rPr lang="mr-IN" dirty="0"/>
              <a:t>–</a:t>
            </a:r>
            <a:r>
              <a:rPr lang="en-US" dirty="0"/>
              <a:t> 6: (Joint PWG/OpenPrinting) - Virtual?</a:t>
            </a:r>
          </a:p>
          <a:p>
            <a:pPr lvl="1"/>
            <a:endParaRPr lang="en-US" dirty="0"/>
          </a:p>
          <a:p>
            <a:pPr lvl="1"/>
            <a:r>
              <a:rPr lang="en-US" dirty="0"/>
              <a:t>August 24 </a:t>
            </a:r>
            <a:r>
              <a:rPr lang="mr-IN" dirty="0"/>
              <a:t>–</a:t>
            </a:r>
            <a:r>
              <a:rPr lang="en-US" dirty="0"/>
              <a:t> 26: Virtual</a:t>
            </a:r>
          </a:p>
          <a:p>
            <a:pPr lvl="1"/>
            <a:endParaRPr lang="en-US" dirty="0"/>
          </a:p>
          <a:p>
            <a:pPr lvl="1"/>
            <a:r>
              <a:rPr lang="en-US" dirty="0"/>
              <a:t>November 8 </a:t>
            </a:r>
            <a:r>
              <a:rPr lang="mr-IN" dirty="0"/>
              <a:t>–</a:t>
            </a:r>
            <a:r>
              <a:rPr lang="en-US" dirty="0"/>
              <a:t> 10:Virtual</a:t>
            </a:r>
          </a:p>
          <a:p>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lnSpcReduction="20000"/>
          </a:bodyPr>
          <a:lstStyle/>
          <a:p>
            <a:r>
              <a:rPr lang="en-US" dirty="0">
                <a:hlinkClick r:id="rId3"/>
              </a:rPr>
              <a:t>https://www.pwg.org/ipp/everywhere.html</a:t>
            </a:r>
            <a:r>
              <a:rPr lang="en-US" dirty="0"/>
              <a:t> </a:t>
            </a:r>
          </a:p>
          <a:p>
            <a:endParaRPr lang="en-US" dirty="0"/>
          </a:p>
          <a:p>
            <a:r>
              <a:rPr lang="en-US" strike="sngStrike" dirty="0">
                <a:solidFill>
                  <a:schemeClr val="tx1"/>
                </a:solidFill>
              </a:rPr>
              <a:t>412</a:t>
            </a:r>
            <a:r>
              <a:rPr lang="en-US" dirty="0"/>
              <a:t> </a:t>
            </a:r>
            <a:r>
              <a:rPr lang="en-US" b="1" dirty="0"/>
              <a:t>625</a:t>
            </a:r>
            <a:r>
              <a:rPr lang="en-US" dirty="0"/>
              <a:t> printers now certified!</a:t>
            </a:r>
          </a:p>
          <a:p>
            <a:pPr lvl="1"/>
            <a:r>
              <a:rPr lang="en-US" dirty="0"/>
              <a:t>Lexmark registered its first 92 IPP Everywhere v1.1 certified products on October 21!</a:t>
            </a:r>
          </a:p>
          <a:p>
            <a:pPr lvl="1"/>
            <a:r>
              <a:rPr lang="en-US" dirty="0"/>
              <a:t>HP registered 121 new IPP Everywhere v1.0 certified products September 25-29!</a:t>
            </a:r>
            <a:endParaRPr lang="en-US" dirty="0">
              <a:hlinkClick r:id="rId4"/>
            </a:endParaRPr>
          </a:p>
          <a:p>
            <a:pPr lvl="1"/>
            <a:r>
              <a:rPr lang="en-US" dirty="0">
                <a:hlinkClick r:id="rId4"/>
              </a:rPr>
              <a:t>https://www.pwg.org/printers/</a:t>
            </a:r>
            <a:endParaRPr lang="en-US" dirty="0"/>
          </a:p>
          <a:p>
            <a:pPr lvl="1"/>
            <a:r>
              <a:rPr lang="en-US" dirty="0"/>
              <a:t>More on the way!</a:t>
            </a:r>
          </a:p>
          <a:p>
            <a:pPr marL="40640" indent="0">
              <a:buNone/>
            </a:pPr>
            <a:endParaRPr lang="en-US" dirty="0"/>
          </a:p>
          <a:p>
            <a:r>
              <a:rPr lang="en-US" dirty="0"/>
              <a:t>IPP Everywhere™ Self Certification 1.0 Update 5</a:t>
            </a:r>
            <a:endParaRPr lang="en-US" dirty="0">
              <a:solidFill>
                <a:srgbClr val="FF0000"/>
              </a:solidFill>
            </a:endParaRPr>
          </a:p>
          <a:p>
            <a:pPr lvl="1">
              <a:buFont typeface="Wingdings" pitchFamily="2" charset="2"/>
              <a:buChar char="à"/>
            </a:pPr>
            <a:r>
              <a:rPr lang="en-US" dirty="0">
                <a:sym typeface="Wingdings" pitchFamily="2" charset="2"/>
              </a:rPr>
              <a:t>Released June 2020; approved August 2020</a:t>
            </a:r>
          </a:p>
          <a:p>
            <a:pPr lvl="1">
              <a:buFont typeface="Wingdings" pitchFamily="2" charset="2"/>
              <a:buChar char="à"/>
            </a:pPr>
            <a:r>
              <a:rPr lang="en-US" dirty="0">
                <a:solidFill>
                  <a:srgbClr val="FF0000"/>
                </a:solidFill>
                <a:sym typeface="Wingdings" pitchFamily="2" charset="2"/>
              </a:rPr>
              <a:t>Valid for certification until June 30, 2021</a:t>
            </a:r>
          </a:p>
          <a:p>
            <a:pPr>
              <a:buFont typeface="Wingdings" pitchFamily="2" charset="2"/>
              <a:buChar char="à"/>
            </a:pPr>
            <a:endParaRPr lang="en-US" dirty="0">
              <a:solidFill>
                <a:srgbClr val="FF0000"/>
              </a:solidFill>
              <a:sym typeface="Wingdings" pitchFamily="2" charset="2"/>
            </a:endParaRPr>
          </a:p>
          <a:p>
            <a:r>
              <a:rPr lang="en-US" dirty="0"/>
              <a:t>IPP Everywhere™ Self Certification 1.1 Update 2</a:t>
            </a:r>
            <a:endParaRPr lang="en-US" dirty="0">
              <a:solidFill>
                <a:srgbClr val="FF0000"/>
              </a:solidFill>
            </a:endParaRPr>
          </a:p>
          <a:p>
            <a:pPr lvl="1">
              <a:buFont typeface="Wingdings" pitchFamily="2" charset="2"/>
              <a:buChar char="à"/>
            </a:pPr>
            <a:r>
              <a:rPr lang="en-US" dirty="0">
                <a:sym typeface="Wingdings" pitchFamily="2" charset="2"/>
              </a:rPr>
              <a:t>Released Oct 7, 2020; approved October 22, 2020</a:t>
            </a:r>
          </a:p>
          <a:p>
            <a:pPr lvl="1">
              <a:buFont typeface="Wingdings" pitchFamily="2" charset="2"/>
              <a:buChar char="à"/>
            </a:pPr>
            <a:r>
              <a:rPr lang="en-US" dirty="0">
                <a:solidFill>
                  <a:srgbClr val="FF0000"/>
                </a:solidFill>
                <a:sym typeface="Wingdings" pitchFamily="2" charset="2"/>
              </a:rPr>
              <a:t>Mandatory for certification starting July 1, 2021</a:t>
            </a:r>
            <a:endParaRPr lang="en-US" dirty="0">
              <a:solidFill>
                <a:schemeClr val="tx1"/>
              </a:solidFill>
              <a:sym typeface="Wingdings" pitchFamily="2" charset="2"/>
            </a:endParaRPr>
          </a:p>
          <a:p>
            <a:pPr marL="40640" indent="0">
              <a:buNone/>
            </a:pPr>
            <a:endParaRPr lang="en-US" sz="1600" dirty="0"/>
          </a:p>
          <a:p>
            <a:endParaRPr lang="en-US" sz="1600"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39E2-8743-0C40-BE3B-A466160E80CB}"/>
              </a:ext>
            </a:extLst>
          </p:cNvPr>
          <p:cNvSpPr>
            <a:spLocks noGrp="1"/>
          </p:cNvSpPr>
          <p:nvPr>
            <p:ph type="title"/>
          </p:nvPr>
        </p:nvSpPr>
        <p:spPr/>
        <p:txBody>
          <a:bodyPr/>
          <a:lstStyle/>
          <a:p>
            <a:r>
              <a:rPr lang="en-US" dirty="0"/>
              <a:t>IPP Everywhere™ - Next Generation</a:t>
            </a:r>
          </a:p>
        </p:txBody>
      </p:sp>
      <p:sp>
        <p:nvSpPr>
          <p:cNvPr id="3" name="Text Placeholder 2">
            <a:extLst>
              <a:ext uri="{FF2B5EF4-FFF2-40B4-BE49-F238E27FC236}">
                <a16:creationId xmlns:a16="http://schemas.microsoft.com/office/drawing/2014/main" id="{90863F89-9D5D-CE4D-BCDB-1FF52A2AE8D3}"/>
              </a:ext>
            </a:extLst>
          </p:cNvPr>
          <p:cNvSpPr>
            <a:spLocks noGrp="1"/>
          </p:cNvSpPr>
          <p:nvPr>
            <p:ph type="body" idx="1"/>
          </p:nvPr>
        </p:nvSpPr>
        <p:spPr/>
        <p:txBody>
          <a:bodyPr/>
          <a:lstStyle/>
          <a:p>
            <a:r>
              <a:rPr lang="en-US" dirty="0"/>
              <a:t>Planning for IPP Everywhere v2.0 has begun</a:t>
            </a:r>
          </a:p>
          <a:p>
            <a:endParaRPr lang="en-US" dirty="0"/>
          </a:p>
          <a:p>
            <a:r>
              <a:rPr lang="en-US" dirty="0"/>
              <a:t>Ideas?</a:t>
            </a:r>
          </a:p>
          <a:p>
            <a:pPr lvl="1"/>
            <a:r>
              <a:rPr lang="en-US" dirty="0"/>
              <a:t>New Requirements</a:t>
            </a:r>
          </a:p>
          <a:p>
            <a:pPr lvl="2"/>
            <a:r>
              <a:rPr lang="en-US" dirty="0"/>
              <a:t>IPv6</a:t>
            </a:r>
          </a:p>
          <a:p>
            <a:pPr lvl="2"/>
            <a:r>
              <a:rPr lang="en-US" dirty="0"/>
              <a:t>TLS 1.2 / 1.3</a:t>
            </a:r>
          </a:p>
          <a:p>
            <a:pPr lvl="2"/>
            <a:r>
              <a:rPr lang="en-US" dirty="0"/>
              <a:t>Discrete feature definitions?</a:t>
            </a:r>
          </a:p>
          <a:p>
            <a:pPr lvl="2"/>
            <a:r>
              <a:rPr lang="en-US" dirty="0"/>
              <a:t>Others???</a:t>
            </a:r>
          </a:p>
          <a:p>
            <a:endParaRPr lang="en-US" dirty="0"/>
          </a:p>
          <a:p>
            <a:pPr marL="40640" indent="0">
              <a:buNone/>
            </a:pPr>
            <a:endParaRPr lang="en-US" dirty="0"/>
          </a:p>
          <a:p>
            <a:pPr marL="40640" indent="0" algn="ctr">
              <a:buNone/>
            </a:pPr>
            <a:r>
              <a:rPr lang="en-US" u="sng" dirty="0"/>
              <a:t>More discussion later today in this November 2020 F2F</a:t>
            </a:r>
          </a:p>
        </p:txBody>
      </p:sp>
      <p:sp>
        <p:nvSpPr>
          <p:cNvPr id="4" name="Slide Number Placeholder 3">
            <a:extLst>
              <a:ext uri="{FF2B5EF4-FFF2-40B4-BE49-F238E27FC236}">
                <a16:creationId xmlns:a16="http://schemas.microsoft.com/office/drawing/2014/main" id="{49532B37-56FA-E04A-B563-A52C14C24B52}"/>
              </a:ext>
            </a:extLst>
          </p:cNvPr>
          <p:cNvSpPr>
            <a:spLocks noGrp="1"/>
          </p:cNvSpPr>
          <p:nvPr>
            <p:ph type="sldNum" sz="quarter" idx="4"/>
          </p:nvPr>
        </p:nvSpPr>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28883304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Recently Approved</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92500" lnSpcReduction="20000"/>
          </a:bodyPr>
          <a:lstStyle/>
          <a:p>
            <a:r>
              <a:rPr lang="en-US" dirty="0"/>
              <a:t>Candidate Standards</a:t>
            </a:r>
          </a:p>
          <a:p>
            <a:pPr lvl="1"/>
            <a:r>
              <a:rPr lang="en-US" dirty="0"/>
              <a:t>IPP Transaction Based Printing Extensions v1.1 (PWG 5100.16-2020)</a:t>
            </a:r>
          </a:p>
          <a:p>
            <a:pPr lvl="2"/>
            <a:r>
              <a:rPr lang="en-US" dirty="0">
                <a:hlinkClick r:id="rId2"/>
              </a:rPr>
              <a:t>https://ftp.pwg.org/pub/pwg/candidates/cs-ipptrans11-20200327-5100.16.pdf</a:t>
            </a:r>
            <a:r>
              <a:rPr lang="en-US" dirty="0"/>
              <a:t> </a:t>
            </a:r>
          </a:p>
          <a:p>
            <a:pPr lvl="1"/>
            <a:endParaRPr lang="en-US" dirty="0"/>
          </a:p>
          <a:p>
            <a:pPr lvl="1"/>
            <a:r>
              <a:rPr lang="en-US" dirty="0"/>
              <a:t>IPP Everywhere™ v1.1 (PWG 5100.14-2020)</a:t>
            </a:r>
          </a:p>
          <a:p>
            <a:pPr lvl="2"/>
            <a:r>
              <a:rPr lang="en-US" dirty="0">
                <a:hlinkClick r:id="rId3"/>
              </a:rPr>
              <a:t>http://ftp.pwg.org/pub/pwg/candidates/cs-ippeve11-20200515-5100.14.pdf</a:t>
            </a:r>
            <a:r>
              <a:rPr lang="en-US" dirty="0"/>
              <a:t> </a:t>
            </a:r>
          </a:p>
          <a:p>
            <a:pPr lvl="1"/>
            <a:endParaRPr lang="en-US" dirty="0"/>
          </a:p>
          <a:p>
            <a:pPr lvl="1"/>
            <a:r>
              <a:rPr lang="en-US" dirty="0"/>
              <a:t>IPP Everywhere™ Printer Self-Certification Manual v1.1 (PWG 5100.20-2020)</a:t>
            </a:r>
          </a:p>
          <a:p>
            <a:pPr lvl="2"/>
            <a:r>
              <a:rPr lang="en-US" dirty="0">
                <a:hlinkClick r:id="rId4"/>
              </a:rPr>
              <a:t>http://ftp.pwg.org/pub/pwg/candidates/cs-ippeveselfcert11-20200515-5100.20.pdf</a:t>
            </a:r>
            <a:r>
              <a:rPr lang="en-US" dirty="0"/>
              <a:t> </a:t>
            </a:r>
          </a:p>
          <a:p>
            <a:endParaRPr lang="en-US" dirty="0">
              <a:solidFill>
                <a:schemeClr val="tx1"/>
              </a:solidFill>
            </a:endParaRPr>
          </a:p>
          <a:p>
            <a:r>
              <a:rPr lang="en-US" dirty="0">
                <a:solidFill>
                  <a:schemeClr val="tx1"/>
                </a:solidFill>
              </a:rPr>
              <a:t>Registrations</a:t>
            </a:r>
            <a:endParaRPr lang="en-US" dirty="0"/>
          </a:p>
          <a:p>
            <a:pPr lvl="1"/>
            <a:r>
              <a:rPr lang="en-US" dirty="0"/>
              <a:t>System Service Discovery Registration</a:t>
            </a:r>
          </a:p>
          <a:p>
            <a:pPr lvl="2"/>
            <a:r>
              <a:rPr lang="en-US" dirty="0">
                <a:hlinkClick r:id="rId5"/>
              </a:rPr>
              <a:t>https://ftp.pwg.org/pub/pwg/ipp/registrations/reg-ippsysdisc10-20200604.pdf</a:t>
            </a:r>
            <a:r>
              <a:rPr lang="en-US" dirty="0"/>
              <a:t> </a:t>
            </a:r>
            <a:endParaRPr lang="en-US" dirty="0">
              <a:solidFill>
                <a:schemeClr val="tx1"/>
              </a:solidFill>
            </a:endParaRP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14523296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Public Relations Efforts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a:bodyPr>
          <a:lstStyle/>
          <a:p>
            <a:r>
              <a:rPr lang="en-US" dirty="0"/>
              <a:t>Recent Press Releases</a:t>
            </a:r>
          </a:p>
          <a:p>
            <a:pPr lvl="1"/>
            <a:r>
              <a:rPr lang="en-US" dirty="0"/>
              <a:t>INCITS TC / PWG Liaison Announcement</a:t>
            </a:r>
          </a:p>
          <a:p>
            <a:pPr lvl="1"/>
            <a:r>
              <a:rPr lang="en-US" dirty="0"/>
              <a:t>Mopria / PWG Liaison Refresh</a:t>
            </a:r>
          </a:p>
          <a:p>
            <a:pPr lvl="1"/>
            <a:r>
              <a:rPr lang="en-US" dirty="0"/>
              <a:t>General IPP announcement</a:t>
            </a:r>
          </a:p>
          <a:p>
            <a:pPr lvl="2"/>
            <a:r>
              <a:rPr lang="en-US" dirty="0"/>
              <a:t>IPP System Service v1.0</a:t>
            </a:r>
          </a:p>
          <a:p>
            <a:pPr lvl="2"/>
            <a:r>
              <a:rPr lang="en-US" dirty="0"/>
              <a:t>IPP Transaction-Based Printing Extensions v1.1 </a:t>
            </a:r>
          </a:p>
          <a:p>
            <a:pPr lvl="2"/>
            <a:r>
              <a:rPr lang="en-US" dirty="0"/>
              <a:t>IPP Label Printing Extensions v1.0</a:t>
            </a:r>
          </a:p>
          <a:p>
            <a:pPr lvl="1"/>
            <a:r>
              <a:rPr lang="en-US" dirty="0"/>
              <a:t>Recently approved 3D related PWG specifications</a:t>
            </a:r>
          </a:p>
          <a:p>
            <a:pPr lvl="2"/>
            <a:r>
              <a:rPr lang="en-US" sz="1700" dirty="0"/>
              <a:t>IPP 3D Printing Extensions v1.1</a:t>
            </a:r>
          </a:p>
          <a:p>
            <a:pPr lvl="2"/>
            <a:r>
              <a:rPr lang="en-US" sz="1700" dirty="0"/>
              <a:t>PWG Safe G-Code Subset for 3D Printing v1.0</a:t>
            </a: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27789966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Process v4.0 in development</a:t>
            </a:r>
          </a:p>
          <a:p>
            <a:pPr lvl="1"/>
            <a:r>
              <a:rPr lang="en-US" dirty="0"/>
              <a:t>New draft posted</a:t>
            </a:r>
          </a:p>
          <a:p>
            <a:pPr lvl="1"/>
            <a:r>
              <a:rPr lang="en-US" dirty="0"/>
              <a:t>Discussions ongoing</a:t>
            </a:r>
          </a:p>
          <a:p>
            <a:endParaRPr lang="en-US" dirty="0"/>
          </a:p>
          <a:p>
            <a:r>
              <a:rPr lang="en-US" dirty="0"/>
              <a:t>PWG Policy</a:t>
            </a:r>
          </a:p>
          <a:p>
            <a:pPr lvl="1"/>
            <a:r>
              <a:rPr lang="en-US" dirty="0"/>
              <a:t>PWG IPP Registry Policy : 2020-05-18</a:t>
            </a:r>
          </a:p>
          <a:p>
            <a:pPr lvl="1"/>
            <a:r>
              <a:rPr lang="en-US" dirty="0"/>
              <a:t>PWG Namespace Policy : 2020-07-20</a:t>
            </a:r>
          </a:p>
          <a:p>
            <a:pPr lvl="1"/>
            <a:r>
              <a:rPr lang="en-US" dirty="0"/>
              <a:t>PWG Press Release Review Policy: 2020-09-08</a:t>
            </a:r>
          </a:p>
          <a:p>
            <a:pPr lvl="1"/>
            <a:r>
              <a:rPr lang="en-US" dirty="0"/>
              <a:t>PWG Roles and Responsibilities Policy : 2020-09-24</a:t>
            </a:r>
          </a:p>
          <a:p>
            <a:pPr lvl="1"/>
            <a:r>
              <a:rPr lang="en-US" dirty="0"/>
              <a:t>PWG Officer Elections : Draft in review</a:t>
            </a:r>
          </a:p>
          <a:p>
            <a:pPr lvl="1"/>
            <a:r>
              <a:rPr lang="en-US" dirty="0"/>
              <a:t>PWG Network Infrastructure : Draft in review</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21</a:t>
            </a:fld>
            <a:endParaRPr lang="en-US" dirty="0"/>
          </a:p>
        </p:txBody>
      </p:sp>
    </p:spTree>
    <p:extLst>
      <p:ext uri="{BB962C8B-B14F-4D97-AF65-F5344CB8AC3E}">
        <p14:creationId xmlns:p14="http://schemas.microsoft.com/office/powerpoint/2010/main" val="176177847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a:t>
            </a:r>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22</a:t>
            </a:fld>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2562577" y="-791405"/>
            <a:ext cx="4018847" cy="8469036"/>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a:t>
            </a:r>
            <a:r>
              <a:rPr dirty="0" err="1"/>
              <a:t>Sukert</a:t>
            </a:r>
            <a:endParaRPr dirty="0"/>
          </a:p>
        </p:txBody>
      </p:sp>
    </p:spTree>
    <p:extLst>
      <p:ext uri="{BB962C8B-B14F-4D97-AF65-F5344CB8AC3E}">
        <p14:creationId xmlns:p14="http://schemas.microsoft.com/office/powerpoint/2010/main" val="398060931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0A90BB-501C-6C4E-80A1-385036FDFE91}"/>
              </a:ext>
            </a:extLst>
          </p:cNvPr>
          <p:cNvSpPr>
            <a:spLocks noGrp="1"/>
          </p:cNvSpPr>
          <p:nvPr>
            <p:ph type="title"/>
          </p:nvPr>
        </p:nvSpPr>
        <p:spPr/>
        <p:txBody>
          <a:bodyPr/>
          <a:lstStyle/>
          <a:p>
            <a:r>
              <a:rPr lang="en-US" dirty="0"/>
              <a:t>IDS: Original Charter</a:t>
            </a:r>
          </a:p>
        </p:txBody>
      </p:sp>
      <p:sp>
        <p:nvSpPr>
          <p:cNvPr id="315" name="Shape 315"/>
          <p:cNvSpPr>
            <a:spLocks noGrp="1"/>
          </p:cNvSpPr>
          <p:nvPr>
            <p:ph type="body" idx="1"/>
          </p:nvPr>
        </p:nvSpPr>
        <p:spPr>
          <a:prstGeom prst="rect">
            <a:avLst/>
          </a:prstGeom>
        </p:spPr>
        <p:txBody>
          <a:bodyPr/>
          <a:lstStyle/>
          <a:p>
            <a:pPr marL="367953" indent="-327313">
              <a:defRPr sz="2100"/>
            </a:pPr>
            <a:r>
              <a:rPr lang="en-US" dirty="0"/>
              <a:t>Investigate </a:t>
            </a:r>
            <a:r>
              <a:rPr dirty="0"/>
              <a:t>and </a:t>
            </a:r>
            <a:r>
              <a:rPr lang="en-US" dirty="0"/>
              <a:t>define </a:t>
            </a:r>
            <a:r>
              <a:rPr dirty="0"/>
              <a:t>standards for addressing general security attributes for imaging devices and services. Our general goals </a:t>
            </a:r>
            <a:r>
              <a:rPr lang="en-US" dirty="0"/>
              <a:t>are </a:t>
            </a:r>
            <a:r>
              <a:rPr dirty="0"/>
              <a:t>to:</a:t>
            </a:r>
          </a:p>
          <a:p>
            <a:pPr marL="767715" lvl="1" indent="-269875">
              <a:defRPr sz="1700"/>
            </a:pPr>
            <a:r>
              <a:rPr dirty="0"/>
              <a:t>Define standard metrics and protocol bindings to assess the health of Hardcopy Devices to gauge if they should be granted access to a network.</a:t>
            </a:r>
          </a:p>
          <a:p>
            <a:pPr marL="767715" lvl="1" indent="-269875">
              <a:defRPr sz="1700"/>
            </a:pPr>
            <a:r>
              <a:rPr dirty="0"/>
              <a:t>Define a set of standard security and policy attributes and values for authorizing Hard Copy Devices, their services and users in a global workspace </a:t>
            </a:r>
          </a:p>
          <a:p>
            <a:pPr marL="767715" lvl="1" indent="-269875">
              <a:defRPr sz="1700"/>
            </a:pPr>
            <a:r>
              <a:rPr dirty="0"/>
              <a:t>Provide a general security model for other PWG standards to reference</a:t>
            </a:r>
          </a:p>
          <a:p>
            <a:pPr marL="367953" indent="-327313">
              <a:defRPr sz="2100"/>
            </a:pPr>
            <a:r>
              <a:rPr lang="en-US" dirty="0"/>
              <a:t>Provide </a:t>
            </a:r>
            <a:r>
              <a:rPr dirty="0"/>
              <a:t>a path for vendors to review and contribute to the definition of Common Criteria HCD Protection Profiles</a:t>
            </a:r>
          </a:p>
        </p:txBody>
      </p:sp>
      <p:sp>
        <p:nvSpPr>
          <p:cNvPr id="7" name="Shape 334">
            <a:extLst>
              <a:ext uri="{FF2B5EF4-FFF2-40B4-BE49-F238E27FC236}">
                <a16:creationId xmlns:a16="http://schemas.microsoft.com/office/drawing/2014/main" id="{0443CDA2-9EA8-A54D-A696-85CA285B2EAD}"/>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26</a:t>
            </a:fld>
            <a:endParaRPr/>
          </a:p>
        </p:txBody>
      </p:sp>
    </p:spTree>
    <p:extLst>
      <p:ext uri="{BB962C8B-B14F-4D97-AF65-F5344CB8AC3E}">
        <p14:creationId xmlns:p14="http://schemas.microsoft.com/office/powerpoint/2010/main" val="369351135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extLst>
      <p:ext uri="{BB962C8B-B14F-4D97-AF65-F5344CB8AC3E}">
        <p14:creationId xmlns:p14="http://schemas.microsoft.com/office/powerpoint/2010/main" val="357376136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fontScale="92500" lnSpcReduction="10000"/>
          </a:bodyPr>
          <a:lstStyle/>
          <a:p>
            <a:r>
              <a:rPr lang="en-US" dirty="0"/>
              <a:t>IDS Charter updated to reflect development of HCD Security Guidelines by Ira</a:t>
            </a:r>
          </a:p>
          <a:p>
            <a:r>
              <a:rPr lang="en-US" dirty="0"/>
              <a:t>Focus now is on Common Criteria HCD Protection Profiles (PPs), HCD Security Guidelines and Hardcopy Device security standards</a:t>
            </a:r>
          </a:p>
          <a:p>
            <a:pPr lvl="1"/>
            <a:r>
              <a:rPr lang="en-US" dirty="0"/>
              <a:t>IDS Charter updated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Conference Calls.</a:t>
            </a:r>
          </a:p>
          <a:p>
            <a:pPr lvl="2">
              <a:spcBef>
                <a:spcPts val="1200"/>
              </a:spcBef>
            </a:pPr>
            <a:r>
              <a:rPr lang="en-US" dirty="0"/>
              <a:t>Reinstated Regular IDS Conference Calls</a:t>
            </a:r>
          </a:p>
          <a:p>
            <a:pPr lvl="2">
              <a:spcBef>
                <a:spcPts val="1200"/>
              </a:spcBef>
            </a:pPr>
            <a:r>
              <a:rPr lang="en-US" dirty="0"/>
              <a:t>Since last IDS F2F </a:t>
            </a:r>
            <a:r>
              <a:rPr lang="en-US"/>
              <a:t>on 8/19/2020</a:t>
            </a:r>
            <a:r>
              <a:rPr lang="en-US" dirty="0"/>
              <a:t>, calls held on 9/17, 10/15 and 10/29</a:t>
            </a:r>
          </a:p>
          <a:p>
            <a:pPr lvl="2">
              <a:spcBef>
                <a:spcPts val="1200"/>
              </a:spcBef>
            </a:pPr>
            <a:r>
              <a:rPr lang="en-US" dirty="0"/>
              <a:t>Next Conference Call tentatively scheduled for 11/12/2020</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28</a:t>
            </a:fld>
            <a:endParaRPr lang="en-US" dirty="0"/>
          </a:p>
        </p:txBody>
      </p:sp>
    </p:spTree>
    <p:extLst>
      <p:ext uri="{BB962C8B-B14F-4D97-AF65-F5344CB8AC3E}">
        <p14:creationId xmlns:p14="http://schemas.microsoft.com/office/powerpoint/2010/main" val="408263264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85000" lnSpcReduction="20000"/>
          </a:bodyPr>
          <a:lstStyle/>
          <a:p>
            <a:r>
              <a:rPr lang="en-US" sz="2400" dirty="0"/>
              <a:t>Focus now is on Common Criteria HCD Protection Profiles and other HCD-related Security Standards</a:t>
            </a:r>
          </a:p>
          <a:p>
            <a:pPr lvl="1">
              <a:spcBef>
                <a:spcPts val="1200"/>
              </a:spcBef>
            </a:pPr>
            <a:r>
              <a:rPr lang="en-US" sz="2100" dirty="0"/>
              <a:t>HCD international Technical Committee (</a:t>
            </a:r>
            <a:r>
              <a:rPr lang="en-US" sz="2100" dirty="0" err="1"/>
              <a:t>iTC</a:t>
            </a:r>
            <a:r>
              <a:rPr lang="en-US" sz="2100" dirty="0"/>
              <a:t>) Bi-Weekly Meetings:</a:t>
            </a:r>
          </a:p>
          <a:p>
            <a:pPr lvl="2"/>
            <a:r>
              <a:rPr lang="en-US" sz="2100" dirty="0"/>
              <a:t>HCD </a:t>
            </a:r>
            <a:r>
              <a:rPr lang="en-US" sz="2100" dirty="0" err="1"/>
              <a:t>iTC</a:t>
            </a:r>
            <a:r>
              <a:rPr lang="en-US" sz="2100" dirty="0"/>
              <a:t> formally approved by CC Management Committee in Feb 2020</a:t>
            </a:r>
          </a:p>
          <a:p>
            <a:pPr lvl="2"/>
            <a:r>
              <a:rPr lang="en-US" sz="2100" dirty="0"/>
              <a:t>Since then have been holding bi-weekly HCD </a:t>
            </a:r>
            <a:r>
              <a:rPr lang="en-US" sz="2100" dirty="0" err="1"/>
              <a:t>iTC</a:t>
            </a:r>
            <a:r>
              <a:rPr lang="en-US" sz="2100" dirty="0"/>
              <a:t> Meetings; goal is to develop, review and publish an HCD </a:t>
            </a:r>
            <a:r>
              <a:rPr lang="en-US" sz="2100" dirty="0" err="1"/>
              <a:t>cPP</a:t>
            </a:r>
            <a:r>
              <a:rPr lang="en-US" sz="2100" dirty="0"/>
              <a:t>/SD v1.0 by 4Q 2021</a:t>
            </a:r>
          </a:p>
          <a:p>
            <a:pPr lvl="2"/>
            <a:r>
              <a:rPr lang="en-US" sz="2100" dirty="0"/>
              <a:t>Will discuss the results of the multiple Bi-Weekly HCD </a:t>
            </a:r>
            <a:r>
              <a:rPr lang="en-US" sz="2100" dirty="0" err="1"/>
              <a:t>iTC</a:t>
            </a:r>
            <a:r>
              <a:rPr lang="en-US" sz="2100" dirty="0"/>
              <a:t> Meetings held since last IDS F2F and the current HCD </a:t>
            </a:r>
            <a:r>
              <a:rPr lang="en-US" sz="2100" dirty="0" err="1"/>
              <a:t>cPP</a:t>
            </a:r>
            <a:r>
              <a:rPr lang="en-US" sz="2100" dirty="0"/>
              <a:t>/SD v1.0 status at the IDS F2F Session on Wednesday Nov 4</a:t>
            </a:r>
            <a:r>
              <a:rPr lang="en-US" sz="2100" baseline="30000" dirty="0"/>
              <a:t>th</a:t>
            </a:r>
            <a:endParaRPr lang="en-US" sz="2100" dirty="0"/>
          </a:p>
          <a:p>
            <a:pPr lvl="1">
              <a:spcBef>
                <a:spcPts val="1200"/>
              </a:spcBef>
            </a:pPr>
            <a:r>
              <a:rPr lang="en-US" sz="2300" dirty="0"/>
              <a:t>Will also discuss recent </a:t>
            </a:r>
            <a:r>
              <a:rPr lang="en-US" sz="2300"/>
              <a:t>presentation given to </a:t>
            </a:r>
            <a:r>
              <a:rPr lang="en-US" sz="2300" dirty="0"/>
              <a:t>INCITS on applying Common Criteria to 3D Printing</a:t>
            </a:r>
          </a:p>
          <a:p>
            <a:pPr>
              <a:spcBef>
                <a:spcPts val="1200"/>
              </a:spcBef>
            </a:pPr>
            <a:r>
              <a:rPr lang="en-US" sz="2300" dirty="0"/>
              <a:t>Developing Security Guidelines to provide guidance on current security technology and security issues</a:t>
            </a:r>
          </a:p>
          <a:p>
            <a:pPr lvl="1">
              <a:spcBef>
                <a:spcPts val="1200"/>
              </a:spcBef>
            </a:pPr>
            <a:r>
              <a:rPr lang="en-US" sz="2100" dirty="0"/>
              <a:t>Will review the latest status at the IDS F2F Session</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29</a:t>
            </a:fld>
            <a:endParaRPr lang="en-US" dirty="0"/>
          </a:p>
        </p:txBody>
      </p:sp>
    </p:spTree>
    <p:extLst>
      <p:ext uri="{BB962C8B-B14F-4D97-AF65-F5344CB8AC3E}">
        <p14:creationId xmlns:p14="http://schemas.microsoft.com/office/powerpoint/2010/main" val="421751728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Patent Policy</a:t>
            </a:r>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2"/>
              </a:rPr>
              <a:t>https://www.pwg.org/ids/</a:t>
            </a:r>
            <a:r>
              <a:rPr lang="en-US" dirty="0"/>
              <a:t> </a:t>
            </a:r>
          </a:p>
          <a:p>
            <a:r>
              <a:rPr lang="en-US" dirty="0"/>
              <a:t>Subscribe to the IDS mailing list </a:t>
            </a:r>
          </a:p>
          <a:p>
            <a:pPr lvl="1"/>
            <a:r>
              <a:rPr lang="en-US" u="sng" dirty="0">
                <a:hlinkClick r:id="rId3"/>
              </a:rPr>
              <a:t>https://www.pwg.org/mailman/listinfo/ids</a:t>
            </a:r>
          </a:p>
          <a:p>
            <a:r>
              <a:rPr lang="en-US" dirty="0"/>
              <a:t>IDS WG holds bi-weekly conference calls via Zoom announced on the IDS mailing list</a:t>
            </a:r>
          </a:p>
          <a:p>
            <a:pPr lvl="1"/>
            <a:r>
              <a:rPr dirty="0"/>
              <a:t>Next conference call</a:t>
            </a:r>
            <a:r>
              <a:rPr lang="en-US" dirty="0"/>
              <a:t> i</a:t>
            </a:r>
            <a:r>
              <a:rPr dirty="0"/>
              <a:t>s scheduled for Thursday, </a:t>
            </a:r>
            <a:r>
              <a:rPr lang="en-US" dirty="0"/>
              <a:t>November</a:t>
            </a:r>
            <a:r>
              <a:rPr dirty="0"/>
              <a:t> </a:t>
            </a:r>
            <a:r>
              <a:rPr lang="en-US" dirty="0"/>
              <a:t>12</a:t>
            </a:r>
            <a:r>
              <a:rPr dirty="0"/>
              <a:t>, </a:t>
            </a:r>
            <a:r>
              <a:rPr lang="en-US" dirty="0"/>
              <a:t>2020 </a:t>
            </a:r>
            <a:r>
              <a:rPr dirty="0"/>
              <a:t>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30</a:t>
            </a:fld>
            <a:endParaRPr/>
          </a:p>
        </p:txBody>
      </p:sp>
    </p:spTree>
    <p:extLst>
      <p:ext uri="{BB962C8B-B14F-4D97-AF65-F5344CB8AC3E}">
        <p14:creationId xmlns:p14="http://schemas.microsoft.com/office/powerpoint/2010/main" val="362998813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119" name="Copyright © 2020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2020 The Printer Working Group. All rights reserved. The IPP Everywhere and PWG logos are trademarks of the IEEE-ISTO.</a:t>
            </a:r>
          </a:p>
        </p:txBody>
      </p:sp>
      <p:sp>
        <p:nvSpPr>
          <p:cNvPr id="121" name="Charter"/>
          <p:cNvSpPr txBox="1">
            <a:spLocks noGrp="1"/>
          </p:cNvSpPr>
          <p:nvPr>
            <p:ph type="title"/>
          </p:nvPr>
        </p:nvSpPr>
        <p:spPr>
          <a:prstGeom prst="rect">
            <a:avLst/>
          </a:prstGeom>
        </p:spPr>
        <p:txBody>
          <a:bodyPr/>
          <a:lstStyle/>
          <a:p>
            <a:r>
              <a:t>Charter</a:t>
            </a:r>
          </a:p>
        </p:txBody>
      </p:sp>
      <p:sp>
        <p:nvSpPr>
          <p:cNvPr id="122" name="Current charter:…"/>
          <p:cNvSpPr txBox="1">
            <a:spLocks noGrp="1"/>
          </p:cNvSpPr>
          <p:nvPr>
            <p:ph type="body" idx="1"/>
          </p:nvPr>
        </p:nvSpPr>
        <p:spPr>
          <a:prstGeom prst="rect">
            <a:avLst/>
          </a:prstGeom>
        </p:spPr>
        <p:txBody>
          <a:bodyPr>
            <a:normAutofit lnSpcReduction="10000"/>
          </a:bodyPr>
          <a:lstStyle/>
          <a:p>
            <a:r>
              <a:t>Current charter:</a:t>
            </a:r>
          </a:p>
          <a:p>
            <a:pPr lvl="1"/>
            <a:r>
              <a:rPr u="sng">
                <a:solidFill>
                  <a:srgbClr val="0000FF"/>
                </a:solidFill>
                <a:uFill>
                  <a:solidFill>
                    <a:srgbClr val="0000FF"/>
                  </a:solidFill>
                </a:uFill>
                <a:hlinkClick r:id="rId2"/>
              </a:rPr>
              <a:t>https://ftp.pwg.org/pub/pwg/ipp/charter/ch-ipp-charter-20170615.pdf</a:t>
            </a:r>
          </a:p>
          <a:p>
            <a:r>
              <a:t>New draft charter:</a:t>
            </a:r>
          </a:p>
          <a:p>
            <a:pPr lvl="1"/>
            <a:r>
              <a:rPr u="sng">
                <a:solidFill>
                  <a:srgbClr val="0000FF"/>
                </a:solidFill>
                <a:uFill>
                  <a:solidFill>
                    <a:srgbClr val="0000FF"/>
                  </a:solidFill>
                </a:uFill>
                <a:hlinkClick r:id="rId3"/>
              </a:rPr>
              <a:t>https://ftp.pwg.org/pub/pwg/ipp/wd/wd-ipp-charter-20201009-rev.pdf</a:t>
            </a:r>
          </a:p>
          <a:p>
            <a:r>
              <a:t>The Internet Printing Protocol (IPP) workgroup is chartered with the maintenance of IPP, the IETF IPP registry, and support for new clients, network architectures (Cloud, SDN), service bindings for MFDs and Imaging Systems, and emerging technologies such as 3D Printing</a:t>
            </a:r>
          </a:p>
          <a:p>
            <a:r>
              <a:t>In addition, we maintain the IETF Finisher MIB, Job MIB, and Printer MIB registries, the PWG MIBs, and handle synchronization with changes in IPP</a:t>
            </a:r>
          </a:p>
        </p:txBody>
      </p:sp>
      <p:sp>
        <p:nvSpPr>
          <p:cNvPr id="10" name="Slide Number">
            <a:extLst>
              <a:ext uri="{FF2B5EF4-FFF2-40B4-BE49-F238E27FC236}">
                <a16:creationId xmlns:a16="http://schemas.microsoft.com/office/drawing/2014/main" id="{233EB996-3282-5D40-98A7-DD01E8232F68}"/>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32</a:t>
            </a:fld>
            <a:endParaRPr/>
          </a:p>
        </p:txBody>
      </p:sp>
    </p:spTree>
    <p:extLst>
      <p:ext uri="{BB962C8B-B14F-4D97-AF65-F5344CB8AC3E}">
        <p14:creationId xmlns:p14="http://schemas.microsoft.com/office/powerpoint/2010/main" val="25764984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Officers"/>
          <p:cNvSpPr txBox="1">
            <a:spLocks noGrp="1"/>
          </p:cNvSpPr>
          <p:nvPr>
            <p:ph type="title"/>
          </p:nvPr>
        </p:nvSpPr>
        <p:spPr>
          <a:prstGeom prst="rect">
            <a:avLst/>
          </a:prstGeom>
        </p:spPr>
        <p:txBody>
          <a:bodyPr/>
          <a:lstStyle/>
          <a:p>
            <a:r>
              <a:t>Officers</a:t>
            </a:r>
          </a:p>
        </p:txBody>
      </p:sp>
      <p:sp>
        <p:nvSpPr>
          <p:cNvPr id="132"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Ira McDonald (High North) - IPP WG Charter</a:t>
            </a:r>
          </a:p>
          <a:p>
            <a:pPr lvl="1"/>
            <a:r>
              <a:t>Michael Sweet (Lakeside Robotics) – IPP Encrypted Jobs and Documents v1.0, IPP Production Printing Extensions v2.0, Job Accounting with IPP v1.0</a:t>
            </a:r>
          </a:p>
          <a:p>
            <a:pPr lvl="1"/>
            <a:r>
              <a:t>Smith Kennedy (HP Inc.) – IPP Driverless Printing Extensions v2.0, IPP Encrypted Jobs and Documents v1.0, IPP Enterprise Printing Extensions v2.0</a:t>
            </a:r>
          </a:p>
        </p:txBody>
      </p:sp>
      <p:sp>
        <p:nvSpPr>
          <p:cNvPr id="10" name="Slide Number">
            <a:extLst>
              <a:ext uri="{FF2B5EF4-FFF2-40B4-BE49-F238E27FC236}">
                <a16:creationId xmlns:a16="http://schemas.microsoft.com/office/drawing/2014/main" id="{28553CFF-C1F8-F64D-B44B-88D40789E496}"/>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33</a:t>
            </a:fld>
            <a:endParaRPr/>
          </a:p>
        </p:txBody>
      </p:sp>
    </p:spTree>
    <p:extLst>
      <p:ext uri="{BB962C8B-B14F-4D97-AF65-F5344CB8AC3E}">
        <p14:creationId xmlns:p14="http://schemas.microsoft.com/office/powerpoint/2010/main" val="359801292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tatus (1/3)"/>
          <p:cNvSpPr txBox="1">
            <a:spLocks noGrp="1"/>
          </p:cNvSpPr>
          <p:nvPr>
            <p:ph type="title"/>
          </p:nvPr>
        </p:nvSpPr>
        <p:spPr>
          <a:prstGeom prst="rect">
            <a:avLst/>
          </a:prstGeom>
        </p:spPr>
        <p:txBody>
          <a:bodyPr/>
          <a:lstStyle/>
          <a:p>
            <a:r>
              <a:t>Status (1/3)</a:t>
            </a:r>
          </a:p>
        </p:txBody>
      </p:sp>
      <p:sp>
        <p:nvSpPr>
          <p:cNvPr id="140" name="PWG Specifications in development:…"/>
          <p:cNvSpPr txBox="1">
            <a:spLocks noGrp="1"/>
          </p:cNvSpPr>
          <p:nvPr>
            <p:ph type="body" idx="1"/>
          </p:nvPr>
        </p:nvSpPr>
        <p:spPr>
          <a:prstGeom prst="rect">
            <a:avLst/>
          </a:prstGeom>
        </p:spPr>
        <p:txBody>
          <a:bodyPr>
            <a:normAutofit fontScale="77500" lnSpcReduction="20000"/>
          </a:bodyPr>
          <a:lstStyle/>
          <a:p>
            <a:pPr marL="269666" indent="-241092">
              <a:defRPr sz="2800"/>
            </a:pPr>
            <a:r>
              <a:rPr dirty="0"/>
              <a:t>PWG Specifications in development:</a:t>
            </a:r>
          </a:p>
          <a:p>
            <a:pPr lvl="1">
              <a:defRPr sz="2200"/>
            </a:pPr>
            <a:r>
              <a:rPr dirty="0"/>
              <a:t>IPP Encrypted Jobs and Documents v1.0		- Prototype </a:t>
            </a:r>
          </a:p>
          <a:p>
            <a:pPr lvl="1">
              <a:defRPr sz="2200"/>
            </a:pPr>
            <a:r>
              <a:rPr dirty="0"/>
              <a:t>IPP Enterprise Printing Extensions v2.0		- Interim</a:t>
            </a:r>
          </a:p>
          <a:p>
            <a:pPr lvl="1">
              <a:defRPr sz="2200"/>
            </a:pPr>
            <a:r>
              <a:rPr dirty="0"/>
              <a:t>IPP Driverless Printing Extensions v2.0		- Interim</a:t>
            </a:r>
          </a:p>
          <a:p>
            <a:pPr lvl="1">
              <a:defRPr sz="2200"/>
            </a:pPr>
            <a:r>
              <a:rPr dirty="0"/>
              <a:t>IPP Production Printing Extensions v2.0		- Prototype</a:t>
            </a:r>
          </a:p>
          <a:p>
            <a:pPr lvl="1">
              <a:defRPr sz="2200"/>
            </a:pPr>
            <a:endParaRPr dirty="0"/>
          </a:p>
          <a:p>
            <a:pPr marL="269666" indent="-241092">
              <a:defRPr sz="2800"/>
            </a:pPr>
            <a:r>
              <a:rPr dirty="0"/>
              <a:t>IPP Best Practices/Registrations in development:</a:t>
            </a:r>
          </a:p>
          <a:p>
            <a:pPr lvl="1">
              <a:defRPr sz="2200"/>
            </a:pPr>
            <a:r>
              <a:rPr dirty="0"/>
              <a:t>Job Accounting with IPP v1.0			- Stable, PWG Last Call</a:t>
            </a:r>
          </a:p>
          <a:p>
            <a:pPr lvl="1">
              <a:defRPr sz="2200"/>
            </a:pPr>
            <a:endParaRPr dirty="0"/>
          </a:p>
          <a:p>
            <a:pPr marL="269666" indent="-241092">
              <a:defRPr sz="2800"/>
            </a:pPr>
            <a:r>
              <a:rPr dirty="0"/>
              <a:t>Recently published:</a:t>
            </a:r>
          </a:p>
          <a:p>
            <a:pPr lvl="1">
              <a:defRPr sz="2200"/>
            </a:pPr>
            <a:r>
              <a:rPr dirty="0"/>
              <a:t>IPP Label Printing Extensions v1.0 (registration)</a:t>
            </a:r>
          </a:p>
          <a:p>
            <a:pPr lvl="1">
              <a:defRPr sz="2200"/>
            </a:pPr>
            <a:r>
              <a:rPr dirty="0"/>
              <a:t>IPP System Service Discovery v1.0 (registration)</a:t>
            </a:r>
          </a:p>
          <a:p>
            <a:pPr lvl="1">
              <a:defRPr sz="2200"/>
            </a:pPr>
            <a:r>
              <a:rPr dirty="0"/>
              <a:t>PWG 5100.14-2020: IPP Everywhere v1.1</a:t>
            </a:r>
          </a:p>
          <a:p>
            <a:pPr lvl="1">
              <a:defRPr sz="2200"/>
            </a:pPr>
            <a:r>
              <a:rPr dirty="0"/>
              <a:t>PWG 5100.16-2020: IPP Transaction-Based Printing Extensions v1.1</a:t>
            </a:r>
          </a:p>
          <a:p>
            <a:pPr lvl="1">
              <a:defRPr sz="2200"/>
            </a:pPr>
            <a:r>
              <a:rPr dirty="0"/>
              <a:t>PWG 5100.20-2020: IPP Everywhere Printer Self-Certification Manual v1.1</a:t>
            </a:r>
          </a:p>
        </p:txBody>
      </p:sp>
      <p:sp>
        <p:nvSpPr>
          <p:cNvPr id="10" name="Slide Number">
            <a:extLst>
              <a:ext uri="{FF2B5EF4-FFF2-40B4-BE49-F238E27FC236}">
                <a16:creationId xmlns:a16="http://schemas.microsoft.com/office/drawing/2014/main" id="{24EE7CF9-255B-054F-AB33-2F3C6D3625DB}"/>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34</a:t>
            </a:fld>
            <a:endParaRPr/>
          </a:p>
        </p:txBody>
      </p:sp>
    </p:spTree>
    <p:extLst>
      <p:ext uri="{BB962C8B-B14F-4D97-AF65-F5344CB8AC3E}">
        <p14:creationId xmlns:p14="http://schemas.microsoft.com/office/powerpoint/2010/main" val="115732967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tatus (2/3)"/>
          <p:cNvSpPr txBox="1">
            <a:spLocks noGrp="1"/>
          </p:cNvSpPr>
          <p:nvPr>
            <p:ph type="title"/>
          </p:nvPr>
        </p:nvSpPr>
        <p:spPr>
          <a:prstGeom prst="rect">
            <a:avLst/>
          </a:prstGeom>
        </p:spPr>
        <p:txBody>
          <a:bodyPr/>
          <a:lstStyle/>
          <a:p>
            <a:r>
              <a:t>Status (2/3)</a:t>
            </a:r>
          </a:p>
        </p:txBody>
      </p:sp>
      <p:sp>
        <p:nvSpPr>
          <p:cNvPr id="149" name="Up-to-date pending IANA registrations online:…"/>
          <p:cNvSpPr txBox="1">
            <a:spLocks noGrp="1"/>
          </p:cNvSpPr>
          <p:nvPr>
            <p:ph type="body" idx="1"/>
          </p:nvPr>
        </p:nvSpPr>
        <p:spPr>
          <a:prstGeom prst="rect">
            <a:avLst/>
          </a:prstGeom>
        </p:spPr>
        <p:txBody>
          <a:bodyPr>
            <a:normAutofit fontScale="77500" lnSpcReduction="20000"/>
          </a:bodyPr>
          <a:lstStyle/>
          <a:p>
            <a:pPr marL="269666" indent="-241092">
              <a:defRPr sz="2900"/>
            </a:pPr>
            <a:r>
              <a:t>Up-to-date pending IANA registrations online:</a:t>
            </a:r>
          </a:p>
          <a:p>
            <a:pPr lvl="1">
              <a:defRPr sz="2300"/>
            </a:pPr>
            <a:r>
              <a:rPr u="sng">
                <a:solidFill>
                  <a:srgbClr val="0000FF"/>
                </a:solidFill>
                <a:uFill>
                  <a:solidFill>
                    <a:srgbClr val="0000FF"/>
                  </a:solidFill>
                </a:uFill>
                <a:hlinkClick r:id="rId2"/>
              </a:rPr>
              <a:t>https://www.pwg.org/ipp/ipp-registrations.xml</a:t>
            </a:r>
          </a:p>
          <a:p>
            <a:pPr lvl="1">
              <a:defRPr sz="2300"/>
            </a:pPr>
            <a:r>
              <a:t>Continue to maintain this in parallel for new specifications</a:t>
            </a:r>
          </a:p>
          <a:p>
            <a:pPr lvl="1">
              <a:defRPr sz="2300"/>
            </a:pPr>
            <a:r>
              <a:t>Github repository: </a:t>
            </a:r>
            <a:r>
              <a:rPr u="sng">
                <a:solidFill>
                  <a:srgbClr val="0000FF"/>
                </a:solidFill>
                <a:uFill>
                  <a:solidFill>
                    <a:srgbClr val="0000FF"/>
                  </a:solidFill>
                </a:uFill>
                <a:hlinkClick r:id="rId3"/>
              </a:rPr>
              <a:t>https://github.com/istopwg/ippregistry</a:t>
            </a:r>
            <a:br/>
            <a:endParaRPr/>
          </a:p>
          <a:p>
            <a:pPr marL="269666" indent="-241092">
              <a:defRPr sz="2900"/>
            </a:pPr>
            <a:r>
              <a:t>IPP Everywhere Printer Self-Certifications:</a:t>
            </a:r>
          </a:p>
          <a:p>
            <a:pPr lvl="1">
              <a:defRPr sz="2300"/>
            </a:pPr>
            <a:r>
              <a:rPr u="sng">
                <a:solidFill>
                  <a:srgbClr val="0000FF"/>
                </a:solidFill>
                <a:uFill>
                  <a:solidFill>
                    <a:srgbClr val="0000FF"/>
                  </a:solidFill>
                </a:uFill>
                <a:hlinkClick r:id="rId4"/>
              </a:rPr>
              <a:t>https://www.pwg.org/printers</a:t>
            </a:r>
            <a:r>
              <a:t> </a:t>
            </a:r>
          </a:p>
          <a:p>
            <a:pPr lvl="1">
              <a:defRPr sz="2300"/>
            </a:pPr>
            <a:r>
              <a:rPr strike="sngStrike"/>
              <a:t>412</a:t>
            </a:r>
            <a:r>
              <a:t> </a:t>
            </a:r>
            <a:r>
              <a:rPr b="1">
                <a:solidFill>
                  <a:schemeClr val="accent5"/>
                </a:solidFill>
              </a:rPr>
              <a:t>625</a:t>
            </a:r>
            <a:r>
              <a:t> printers currently listed from HP </a:t>
            </a:r>
            <a:r>
              <a:rPr b="1">
                <a:solidFill>
                  <a:schemeClr val="accent5"/>
                </a:solidFill>
              </a:rPr>
              <a:t>and Lexmark</a:t>
            </a:r>
          </a:p>
          <a:p>
            <a:pPr lvl="1">
              <a:defRPr sz="2300"/>
            </a:pPr>
            <a:r>
              <a:t>1.0 self-certification tools update 5 in June 2020, approved August 2020</a:t>
            </a:r>
          </a:p>
          <a:p>
            <a:pPr lvl="1">
              <a:defRPr sz="2300"/>
            </a:pPr>
            <a:r>
              <a:t>1.1 self-certification tools update 2 </a:t>
            </a:r>
            <a:r>
              <a:rPr b="1">
                <a:solidFill>
                  <a:schemeClr val="accent5"/>
                </a:solidFill>
              </a:rPr>
              <a:t>approved October 2020</a:t>
            </a:r>
            <a:br/>
            <a:endParaRPr/>
          </a:p>
          <a:p>
            <a:pPr marL="269666" indent="-241092">
              <a:defRPr sz="2900"/>
            </a:pPr>
            <a:r>
              <a:t>IPP Sample Code:</a:t>
            </a:r>
          </a:p>
          <a:p>
            <a:pPr lvl="1">
              <a:defRPr sz="2300"/>
            </a:pPr>
            <a:r>
              <a:t>Github repository:</a:t>
            </a:r>
          </a:p>
          <a:p>
            <a:pPr lvl="2">
              <a:defRPr sz="2300"/>
            </a:pPr>
            <a:r>
              <a:rPr u="sng">
                <a:solidFill>
                  <a:srgbClr val="0000FF"/>
                </a:solidFill>
                <a:uFill>
                  <a:solidFill>
                    <a:srgbClr val="0000FF"/>
                  </a:solidFill>
                </a:uFill>
                <a:hlinkClick r:id="rId5"/>
              </a:rPr>
              <a:t>https://github.com/istopwg/ippsample</a:t>
            </a:r>
          </a:p>
          <a:p>
            <a:pPr lvl="1">
              <a:defRPr sz="2300"/>
            </a:pPr>
            <a:r>
              <a:t>Fork of CUPS code includes ipp3dprinter, ippeveprinter, ippfind, ippproxy, ippserver, ipptool, ipptransform, and ipptransform3d</a:t>
            </a:r>
          </a:p>
        </p:txBody>
      </p:sp>
      <p:sp>
        <p:nvSpPr>
          <p:cNvPr id="10" name="Slide Number">
            <a:extLst>
              <a:ext uri="{FF2B5EF4-FFF2-40B4-BE49-F238E27FC236}">
                <a16:creationId xmlns:a16="http://schemas.microsoft.com/office/drawing/2014/main" id="{C1D3B03C-F06B-B848-8F29-7F373D1BE5F9}"/>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35</a:t>
            </a:fld>
            <a:endParaRPr/>
          </a:p>
        </p:txBody>
      </p:sp>
    </p:spTree>
    <p:extLst>
      <p:ext uri="{BB962C8B-B14F-4D97-AF65-F5344CB8AC3E}">
        <p14:creationId xmlns:p14="http://schemas.microsoft.com/office/powerpoint/2010/main" val="38379974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tatus (3/3)"/>
          <p:cNvSpPr txBox="1">
            <a:spLocks noGrp="1"/>
          </p:cNvSpPr>
          <p:nvPr>
            <p:ph type="title"/>
          </p:nvPr>
        </p:nvSpPr>
        <p:spPr>
          <a:prstGeom prst="rect">
            <a:avLst/>
          </a:prstGeom>
        </p:spPr>
        <p:txBody>
          <a:bodyPr/>
          <a:lstStyle/>
          <a:p>
            <a:r>
              <a:t>Status (3/3)</a:t>
            </a:r>
          </a:p>
        </p:txBody>
      </p:sp>
      <p:sp>
        <p:nvSpPr>
          <p:cNvPr id="158" name="Pending Errata:…"/>
          <p:cNvSpPr txBox="1">
            <a:spLocks noGrp="1"/>
          </p:cNvSpPr>
          <p:nvPr>
            <p:ph type="body" idx="1"/>
          </p:nvPr>
        </p:nvSpPr>
        <p:spPr>
          <a:prstGeom prst="rect">
            <a:avLst/>
          </a:prstGeom>
        </p:spPr>
        <p:txBody>
          <a:bodyPr>
            <a:normAutofit fontScale="77500" lnSpcReduction="20000"/>
          </a:bodyPr>
          <a:lstStyle/>
          <a:p>
            <a:pPr marL="269666" indent="-241092">
              <a:defRPr sz="2800"/>
            </a:pPr>
            <a:r>
              <a:t>Pending Errata:</a:t>
            </a:r>
          </a:p>
          <a:p>
            <a:pPr lvl="1">
              <a:defRPr sz="2200"/>
            </a:pPr>
            <a:r>
              <a:t>PWG 5100.1-2017 (Finishings v2.1): 3 issues</a:t>
            </a:r>
          </a:p>
          <a:p>
            <a:pPr lvl="1">
              <a:defRPr sz="2200"/>
            </a:pPr>
            <a:r>
              <a:t>PWG 5100.5-2019 (Document Object v1.1): 4 issues</a:t>
            </a:r>
          </a:p>
          <a:p>
            <a:pPr lvl="1">
              <a:defRPr sz="2200"/>
            </a:pPr>
            <a:r>
              <a:t>PWG 5100.6-2003 (Page Overrides v1.0): 2 issues</a:t>
            </a:r>
          </a:p>
          <a:p>
            <a:pPr lvl="1">
              <a:defRPr sz="2200"/>
            </a:pPr>
            <a:r>
              <a:t>PWG 5100.7-2019 (Job Extensions v2.0): 5 issues</a:t>
            </a:r>
          </a:p>
          <a:p>
            <a:pPr lvl="1">
              <a:defRPr sz="2200"/>
            </a:pPr>
            <a:r>
              <a:t>PWG 5100.8-2003 ("-actuals" v1.0): 1 issue</a:t>
            </a:r>
          </a:p>
          <a:p>
            <a:pPr lvl="1">
              <a:defRPr sz="2200"/>
            </a:pPr>
            <a:r>
              <a:t>PWG 5100.9-2009 (Printer State Extensions v1.0): 2 issues</a:t>
            </a:r>
          </a:p>
          <a:p>
            <a:pPr lvl="1">
              <a:defRPr sz="2200"/>
            </a:pPr>
            <a:r>
              <a:t>PWG 5100.12-2015 (IPP 2.0, 2.1, and 2.2): 2 issues</a:t>
            </a:r>
          </a:p>
          <a:p>
            <a:pPr lvl="1">
              <a:defRPr sz="2200"/>
            </a:pPr>
            <a:r>
              <a:t>PWG 5100.15-2014 (FaxOut v1.0): 2 issues</a:t>
            </a:r>
          </a:p>
          <a:p>
            <a:pPr lvl="1">
              <a:defRPr sz="2200"/>
            </a:pPr>
            <a:r>
              <a:t>PWG 5100.18-2015 (Infrastructure Extensions v1.0): 6 issues</a:t>
            </a:r>
          </a:p>
          <a:p>
            <a:pPr lvl="1">
              <a:defRPr sz="2200"/>
            </a:pPr>
            <a:r>
              <a:t>PWG 5100.19-2015 (Implementor's Guide v2.0): 6 issues</a:t>
            </a:r>
          </a:p>
          <a:p>
            <a:pPr lvl="1">
              <a:defRPr sz="2200"/>
            </a:pPr>
            <a:r>
              <a:t>PWG 5100.22-2019 (System Service v1.0): 2 issues</a:t>
            </a:r>
          </a:p>
          <a:p>
            <a:pPr lvl="1">
              <a:defRPr sz="2200"/>
            </a:pPr>
            <a:r>
              <a:t>PWG 5107.3-2019 (MFD Alerts v1.1): 1 issue</a:t>
            </a:r>
          </a:p>
          <a:p>
            <a:pPr marL="229485" indent="-200911">
              <a:spcBef>
                <a:spcPts val="422"/>
              </a:spcBef>
              <a:defRPr sz="2200"/>
            </a:pPr>
            <a:r>
              <a:t>In-Progress Errata:</a:t>
            </a:r>
          </a:p>
          <a:p>
            <a:pPr lvl="1">
              <a:defRPr sz="2200"/>
            </a:pPr>
            <a:r>
              <a:t>PWG 5100.3-2001 (Production Printing): 2 issues</a:t>
            </a:r>
          </a:p>
          <a:p>
            <a:pPr lvl="1">
              <a:defRPr sz="2200"/>
            </a:pPr>
            <a:r>
              <a:t>PWG 5100.11-2010 (JPS2 - Enterprise Printing): 7 issues</a:t>
            </a:r>
          </a:p>
          <a:p>
            <a:pPr lvl="1">
              <a:defRPr sz="2200"/>
            </a:pPr>
            <a:r>
              <a:t>PWG 5100.13-2012 (JPS3 - Driverless Printing): 15 issues</a:t>
            </a:r>
          </a:p>
        </p:txBody>
      </p:sp>
      <p:sp>
        <p:nvSpPr>
          <p:cNvPr id="10" name="Slide Number">
            <a:extLst>
              <a:ext uri="{FF2B5EF4-FFF2-40B4-BE49-F238E27FC236}">
                <a16:creationId xmlns:a16="http://schemas.microsoft.com/office/drawing/2014/main" id="{97B36536-FC7D-6E42-BEB4-CD0749C77FEB}"/>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36</a:t>
            </a:fld>
            <a:endParaRPr/>
          </a:p>
        </p:txBody>
      </p:sp>
    </p:spTree>
    <p:extLst>
      <p:ext uri="{BB962C8B-B14F-4D97-AF65-F5344CB8AC3E}">
        <p14:creationId xmlns:p14="http://schemas.microsoft.com/office/powerpoint/2010/main" val="279295593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More Information"/>
          <p:cNvSpPr txBox="1">
            <a:spLocks noGrp="1"/>
          </p:cNvSpPr>
          <p:nvPr>
            <p:ph type="title"/>
          </p:nvPr>
        </p:nvSpPr>
        <p:spPr>
          <a:prstGeom prst="rect">
            <a:avLst/>
          </a:prstGeom>
        </p:spPr>
        <p:txBody>
          <a:bodyPr/>
          <a:lstStyle/>
          <a:p>
            <a:r>
              <a:t>More Information</a:t>
            </a:r>
          </a:p>
        </p:txBody>
      </p:sp>
      <p:sp>
        <p:nvSpPr>
          <p:cNvPr id="358"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Working Group web page</a:t>
            </a:r>
          </a:p>
          <a:p>
            <a:pPr lvl="1"/>
            <a:r>
              <a:rPr u="sng">
                <a:solidFill>
                  <a:srgbClr val="0000FF"/>
                </a:solidFill>
                <a:uFill>
                  <a:solidFill>
                    <a:srgbClr val="0000FF"/>
                  </a:solidFill>
                </a:uFill>
                <a:hlinkClick r:id="rId2"/>
              </a:rPr>
              <a:t>https://www.pwg.org/ipp/index.html</a:t>
            </a:r>
            <a:r>
              <a:t> </a:t>
            </a:r>
          </a:p>
          <a:p>
            <a:r>
              <a:t>Subscribe to the IPP mailing list </a:t>
            </a:r>
          </a:p>
          <a:p>
            <a:pPr lvl="1"/>
            <a:r>
              <a:rPr u="sng">
                <a:solidFill>
                  <a:srgbClr val="0000FF"/>
                </a:solidFill>
                <a:uFill>
                  <a:solidFill>
                    <a:srgbClr val="0000FF"/>
                  </a:solidFill>
                </a:uFill>
                <a:hlinkClick r:id="rId3"/>
              </a:rPr>
              <a:t>https://www.pwg.org/mailman/listinfo/ipp</a:t>
            </a:r>
          </a:p>
          <a:p>
            <a:r>
              <a:t>IPP WG holds bi-weekly phone conferences announced on the IPP mailing list</a:t>
            </a:r>
          </a:p>
          <a:p>
            <a:pPr lvl="1"/>
            <a:r>
              <a:t>Next conference calls scheduled for Thursday, November 19, December 3, and December 17, 2020 at 3pm ET</a:t>
            </a:r>
          </a:p>
        </p:txBody>
      </p:sp>
      <p:sp>
        <p:nvSpPr>
          <p:cNvPr id="10" name="Slide Number">
            <a:extLst>
              <a:ext uri="{FF2B5EF4-FFF2-40B4-BE49-F238E27FC236}">
                <a16:creationId xmlns:a16="http://schemas.microsoft.com/office/drawing/2014/main" id="{F036C8AA-C970-0A4B-842C-EDB4DC316E58}"/>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37</a:t>
            </a:fld>
            <a:endParaRPr/>
          </a:p>
        </p:txBody>
      </p:sp>
    </p:spTree>
    <p:extLst>
      <p:ext uri="{BB962C8B-B14F-4D97-AF65-F5344CB8AC3E}">
        <p14:creationId xmlns:p14="http://schemas.microsoft.com/office/powerpoint/2010/main" val="126943959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sz="2800" dirty="0"/>
              <a:t>Trusted Computing Group (TCG)</a:t>
            </a:r>
          </a:p>
        </p:txBody>
      </p:sp>
      <p:sp>
        <p:nvSpPr>
          <p:cNvPr id="369" name="Shape 369"/>
          <p:cNvSpPr>
            <a:spLocks noGrp="1"/>
          </p:cNvSpPr>
          <p:nvPr>
            <p:ph type="body" idx="1"/>
          </p:nvPr>
        </p:nvSpPr>
        <p:spPr>
          <a:xfrm>
            <a:off x="457200" y="1185333"/>
            <a:ext cx="8229600" cy="5444067"/>
          </a:xfrm>
          <a:prstGeom prst="rect">
            <a:avLst/>
          </a:prstGeom>
        </p:spPr>
        <p:txBody>
          <a:bodyPr>
            <a:noAutofit/>
          </a:bodyPr>
          <a:lstStyle/>
          <a:p>
            <a:pPr marL="305608" indent="-264968">
              <a:defRPr sz="1700"/>
            </a:pPr>
            <a:r>
              <a:rPr lang="en-US" sz="1700" b="1" dirty="0"/>
              <a:t>Next TCG Members Meetings</a:t>
            </a:r>
          </a:p>
          <a:p>
            <a:pPr marL="767715" lvl="1" indent="-269875">
              <a:defRPr sz="1700"/>
            </a:pPr>
            <a:r>
              <a:rPr lang="en-US" sz="1300" b="1" dirty="0"/>
              <a:t>TCG Virtual F2F – TBD dates February, June, October 2021 – Ira to call in</a:t>
            </a:r>
          </a:p>
          <a:p>
            <a:pPr marL="305608" indent="-264968">
              <a:defRPr sz="1700"/>
            </a:pPr>
            <a:r>
              <a:rPr lang="en-US" sz="1700" b="1" dirty="0"/>
              <a:t>Trusted Mobility Solutions (TMS) – Ira is co-chair and co-editor</a:t>
            </a:r>
          </a:p>
          <a:p>
            <a:pPr marL="767715" lvl="1" indent="-269875">
              <a:defRPr sz="1700"/>
            </a:pPr>
            <a:r>
              <a:rPr lang="en-US" sz="1300" b="1" dirty="0"/>
              <a:t>Formal – GP (TEE, SE), ETSI (NFV/MEC), ATIS (5G Security) </a:t>
            </a:r>
          </a:p>
          <a:p>
            <a:pPr marL="767715" lvl="1" indent="-269875">
              <a:defRPr sz="1700"/>
            </a:pPr>
            <a:r>
              <a:rPr lang="en-US" sz="1300" b="1" dirty="0"/>
              <a:t>Informal – 3GPP, GSMA, IETF, ISO, ITU-T, SAE, US NIST</a:t>
            </a:r>
          </a:p>
          <a:p>
            <a:pPr marL="767715" lvl="1" indent="-269875">
              <a:defRPr sz="1700"/>
            </a:pPr>
            <a:r>
              <a:rPr lang="en-US" sz="1300" b="1" i="1" dirty="0">
                <a:solidFill>
                  <a:srgbClr val="0070C0"/>
                </a:solidFill>
              </a:rPr>
              <a:t>TCG TMS Use Cases v2 – published September 2018</a:t>
            </a:r>
          </a:p>
          <a:p>
            <a:pPr marL="305608" indent="-264968">
              <a:defRPr sz="1700"/>
            </a:pPr>
            <a:r>
              <a:rPr lang="en-US" sz="1700" b="1" dirty="0"/>
              <a:t>Mobile Platform (MPWG) – Ira is co-editor</a:t>
            </a:r>
          </a:p>
          <a:p>
            <a:pPr marL="762808" lvl="1" indent="-264968">
              <a:defRPr sz="1700"/>
            </a:pPr>
            <a:r>
              <a:rPr lang="en-US" sz="1300" b="1" dirty="0"/>
              <a:t>Formal – GP (TEE, SE), ETSI (NFV/MEC), ATIS (5G Security) </a:t>
            </a:r>
          </a:p>
          <a:p>
            <a:pPr marL="762808" lvl="1" indent="-264968">
              <a:defRPr sz="1700"/>
            </a:pPr>
            <a:r>
              <a:rPr lang="en-US" sz="1300" b="1" i="1" dirty="0">
                <a:solidFill>
                  <a:srgbClr val="0070C0"/>
                </a:solidFill>
              </a:rPr>
              <a:t>TCG Runtime Integrity Preservation for Mobile Devices – Nov 2019</a:t>
            </a:r>
          </a:p>
          <a:p>
            <a:pPr marL="762808" lvl="1" indent="-264968">
              <a:defRPr sz="1700"/>
            </a:pPr>
            <a:r>
              <a:rPr lang="en-US" sz="1300" b="1" i="1" dirty="0">
                <a:solidFill>
                  <a:srgbClr val="0070C0"/>
                </a:solidFill>
              </a:rPr>
              <a:t>TCG Mobile Reference Architecture v2 – work-in-progress</a:t>
            </a:r>
          </a:p>
          <a:p>
            <a:pPr marL="762808" lvl="1" indent="-264968">
              <a:defRPr sz="1700"/>
            </a:pPr>
            <a:r>
              <a:rPr lang="en-US" sz="1300" b="1" i="1" dirty="0">
                <a:solidFill>
                  <a:srgbClr val="0070C0"/>
                </a:solidFill>
              </a:rPr>
              <a:t>TCG TPM 2.0 Mobile Common Profile – work-in-progres</a:t>
            </a:r>
            <a:r>
              <a:rPr lang="en-US" sz="1400" b="1" i="1" dirty="0">
                <a:solidFill>
                  <a:srgbClr val="0070C0"/>
                </a:solidFill>
              </a:rPr>
              <a:t>s</a:t>
            </a:r>
          </a:p>
          <a:p>
            <a:pPr marL="762808" lvl="1" indent="-264968">
              <a:defRPr sz="1700"/>
            </a:pPr>
            <a:r>
              <a:rPr lang="en-US" sz="1400" b="1" i="1" dirty="0">
                <a:solidFill>
                  <a:srgbClr val="0070C0"/>
                </a:solidFill>
              </a:rPr>
              <a:t>GP Trusted Platform Services Client API – work-in-progress w/ TCG</a:t>
            </a:r>
          </a:p>
          <a:p>
            <a:pPr marL="362758" indent="-264968">
              <a:defRPr sz="1700"/>
            </a:pPr>
            <a:r>
              <a:rPr lang="en-US" sz="1700" b="1" dirty="0"/>
              <a:t>Recent Specifications</a:t>
            </a:r>
          </a:p>
          <a:p>
            <a:pPr marL="762808" lvl="1" indent="-264968">
              <a:defRPr sz="1700"/>
            </a:pPr>
            <a:r>
              <a:rPr lang="en-US" sz="1300" b="1" dirty="0">
                <a:solidFill>
                  <a:srgbClr val="0070C0"/>
                </a:solidFill>
                <a:hlinkClick r:id="rId2"/>
              </a:rPr>
              <a:t>http://www.trustedcomputinggroup.org/resources</a:t>
            </a:r>
            <a:endParaRPr lang="en-US" sz="1300" b="1" dirty="0">
              <a:solidFill>
                <a:srgbClr val="0070C0"/>
              </a:solidFill>
            </a:endParaRPr>
          </a:p>
          <a:p>
            <a:pPr marL="762808" lvl="1" indent="-264968">
              <a:defRPr sz="1700"/>
            </a:pPr>
            <a:r>
              <a:rPr lang="en-US" sz="1300" b="1" i="1" dirty="0">
                <a:solidFill>
                  <a:srgbClr val="0070C0"/>
                </a:solidFill>
              </a:rPr>
              <a:t>TCG PC Client Platform Firmware Profile – review October 2020</a:t>
            </a:r>
          </a:p>
          <a:p>
            <a:pPr marL="762808" lvl="1" indent="-264968">
              <a:defRPr sz="1700"/>
            </a:pPr>
            <a:r>
              <a:rPr lang="en-US" sz="1300" b="1" i="1" dirty="0">
                <a:solidFill>
                  <a:srgbClr val="0070C0"/>
                </a:solidFill>
              </a:rPr>
              <a:t>TCG TPM 2.0 Keys for Device Identity Attestation – review October 2020 </a:t>
            </a:r>
          </a:p>
          <a:p>
            <a:pPr marL="762808" lvl="1" indent="-264968">
              <a:defRPr sz="1700"/>
            </a:pPr>
            <a:r>
              <a:rPr lang="en-US" sz="1300" b="1" i="1" dirty="0">
                <a:solidFill>
                  <a:srgbClr val="0070C0"/>
                </a:solidFill>
              </a:rPr>
              <a:t>TCG  DICE Attestation Architecture – review October 2020 </a:t>
            </a:r>
          </a:p>
          <a:p>
            <a:pPr marL="762808" lvl="1" indent="-264968">
              <a:defRPr sz="1700"/>
            </a:pPr>
            <a:r>
              <a:rPr lang="en-US" sz="1300" b="1" i="1" dirty="0">
                <a:solidFill>
                  <a:srgbClr val="0070C0"/>
                </a:solidFill>
              </a:rPr>
              <a:t>TCG DICE Layering Architecture – July 2020 </a:t>
            </a:r>
            <a:endParaRPr lang="pt-BR" sz="1300" b="1" i="1" dirty="0">
              <a:solidFill>
                <a:srgbClr val="0070C0"/>
              </a:solidFill>
            </a:endParaRPr>
          </a:p>
          <a:p>
            <a:pPr marL="762808" lvl="1" indent="-264968">
              <a:defRPr sz="1700"/>
            </a:pPr>
            <a:r>
              <a:rPr lang="pt-BR" sz="1300" b="1" i="1" dirty="0">
                <a:solidFill>
                  <a:srgbClr val="0070C0"/>
                </a:solidFill>
              </a:rPr>
              <a:t>TCG Algorithm Registry r1.32 – June 2020</a:t>
            </a:r>
            <a:endParaRPr lang="en-US" sz="1300" b="1" i="1" dirty="0">
              <a:solidFill>
                <a:srgbClr val="0070C0"/>
              </a:solidFill>
            </a:endParaRPr>
          </a:p>
          <a:p>
            <a:pPr marL="762808" lvl="1" indent="-264968">
              <a:defRPr sz="1700"/>
            </a:pPr>
            <a:r>
              <a:rPr lang="en-US" sz="1300" b="1" i="1" dirty="0">
                <a:solidFill>
                  <a:srgbClr val="0070C0"/>
                </a:solidFill>
              </a:rPr>
              <a:t>TCG TSS 2.0 Feature API (FAPI) – June 2020</a:t>
            </a:r>
          </a:p>
        </p:txBody>
      </p:sp>
      <p:sp>
        <p:nvSpPr>
          <p:cNvPr id="6" name="Shape 334">
            <a:extLst>
              <a:ext uri="{FF2B5EF4-FFF2-40B4-BE49-F238E27FC236}">
                <a16:creationId xmlns:a16="http://schemas.microsoft.com/office/drawing/2014/main" id="{59A7B54C-A72B-3849-96B2-DB62988CAAD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39</a:t>
            </a:fld>
            <a:endParaRPr/>
          </a:p>
        </p:txBody>
      </p:sp>
    </p:spTree>
    <p:extLst>
      <p:ext uri="{BB962C8B-B14F-4D97-AF65-F5344CB8AC3E}">
        <p14:creationId xmlns:p14="http://schemas.microsoft.com/office/powerpoint/2010/main" val="166216053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p:txBody>
      </p:sp>
      <p:sp>
        <p:nvSpPr>
          <p:cNvPr id="100" name="Shape 100"/>
          <p:cNvSpPr>
            <a:spLocks noGrp="1"/>
          </p:cNvSpPr>
          <p:nvPr>
            <p:ph type="title"/>
          </p:nvPr>
        </p:nvSpPr>
        <p:spPr>
          <a:prstGeom prst="rect">
            <a:avLst/>
          </a:prstGeom>
        </p:spPr>
        <p:txBody>
          <a:bodyPr/>
          <a:lstStyle/>
          <a:p>
            <a:r>
              <a:rPr dirty="0"/>
              <a:t>PWG </a:t>
            </a:r>
            <a:r>
              <a:rPr lang="en-US" dirty="0"/>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(1 of 4)</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fontScale="92500" lnSpcReduction="20000"/>
          </a:bodyPr>
          <a:lstStyle/>
          <a:p>
            <a:pPr marL="305608" indent="-264968">
              <a:defRPr sz="1700"/>
            </a:pPr>
            <a:r>
              <a:rPr lang="en-US" b="1" dirty="0"/>
              <a:t>Next IETF Members Meetings</a:t>
            </a:r>
            <a:endParaRPr lang="en-US" sz="1500" b="1" dirty="0"/>
          </a:p>
          <a:p>
            <a:pPr marL="767715" lvl="1" indent="-269875">
              <a:defRPr sz="1700"/>
            </a:pPr>
            <a:r>
              <a:rPr lang="en-US" sz="1500" b="1" dirty="0"/>
              <a:t>IETF 109 Virtual F2F – 16-20 November 2020 – Ira to call in</a:t>
            </a:r>
          </a:p>
          <a:p>
            <a:pPr marL="767715" lvl="1" indent="-269875">
              <a:defRPr sz="1700"/>
            </a:pPr>
            <a:r>
              <a:rPr lang="en-US" sz="1500" b="1" dirty="0"/>
              <a:t>IETF 110 Virtual F2F – 8-12 March 2021 – Ira to call in</a:t>
            </a:r>
          </a:p>
          <a:p>
            <a:pPr marL="305608" indent="-264968">
              <a:defRPr sz="1700"/>
            </a:pPr>
            <a:r>
              <a:rPr lang="en-US" b="1" dirty="0"/>
              <a:t>Transport Layer Security (TLS)</a:t>
            </a:r>
            <a:endParaRPr lang="en-US" sz="1600" b="1" dirty="0"/>
          </a:p>
          <a:p>
            <a:pPr marL="767715" lvl="1" indent="-269875">
              <a:defRPr sz="1700"/>
            </a:pPr>
            <a:r>
              <a:rPr lang="en-US" sz="1500" b="1" dirty="0"/>
              <a:t>TLS 1.3 Extension Cert-Based Auth w/ Ext PSK – RFC 8773 – March 2020</a:t>
            </a:r>
            <a:br>
              <a:rPr lang="en-US" sz="1500" b="1" dirty="0"/>
            </a:br>
            <a:r>
              <a:rPr lang="en-US" sz="1500" b="1" dirty="0">
                <a:hlinkClick r:id="rId2"/>
              </a:rPr>
              <a:t>https://tools.ietf.org/html/rfc8773</a:t>
            </a:r>
            <a:endParaRPr lang="en-US" sz="1500" b="1" dirty="0"/>
          </a:p>
          <a:p>
            <a:pPr marL="767715" lvl="1" indent="-269875">
              <a:defRPr sz="1700"/>
            </a:pPr>
            <a:r>
              <a:rPr lang="en-US" sz="1500" b="1" dirty="0"/>
              <a:t>Applying GREASE to TLS Extensibility – RFC 8701 – January 2020</a:t>
            </a:r>
            <a:br>
              <a:rPr lang="en-US" sz="1500" b="1" dirty="0"/>
            </a:br>
            <a:r>
              <a:rPr lang="en-US" sz="1500" b="1" dirty="0">
                <a:hlinkClick r:id="rId3"/>
              </a:rPr>
              <a:t>https://tools.ietf.org/html/rfc8701</a:t>
            </a:r>
            <a:endParaRPr lang="en-US" sz="1500" b="1" dirty="0"/>
          </a:p>
          <a:p>
            <a:pPr marL="767715" lvl="1" indent="-269875">
              <a:defRPr sz="1700"/>
            </a:pPr>
            <a:r>
              <a:rPr lang="en-US" sz="1500" b="1" dirty="0"/>
              <a:t>TLS/1.3 – RFC 8446 – August 2018</a:t>
            </a:r>
            <a:br>
              <a:rPr lang="en-US" sz="1500" b="1" dirty="0"/>
            </a:br>
            <a:r>
              <a:rPr lang="en-US" sz="1500" b="1" dirty="0"/>
              <a:t>https://tools.ietf.org/html/rfc8446</a:t>
            </a:r>
          </a:p>
          <a:p>
            <a:pPr marL="767715" lvl="1" indent="-269875">
              <a:defRPr sz="1700"/>
            </a:pPr>
            <a:r>
              <a:rPr lang="en-US" sz="1500" b="1" dirty="0"/>
              <a:t>TLS/1.3 – draft-00 – October 2020</a:t>
            </a:r>
            <a:br>
              <a:rPr lang="en-US" sz="1500" b="1" dirty="0"/>
            </a:br>
            <a:r>
              <a:rPr lang="en-US" sz="1500" b="1" dirty="0">
                <a:hlinkClick r:id="rId4"/>
              </a:rPr>
              <a:t>https://datatracker.ietf.org/doc/draft-ietf-tls-rfc8446bis/</a:t>
            </a:r>
            <a:endParaRPr lang="en-US" sz="1500" b="1" dirty="0"/>
          </a:p>
          <a:p>
            <a:pPr marL="767715" lvl="1" indent="-269875">
              <a:defRPr sz="1700"/>
            </a:pPr>
            <a:r>
              <a:rPr lang="en-US" sz="1500" b="1" dirty="0"/>
              <a:t>TLS Encrypted Client Hello – draft-08- October 2020</a:t>
            </a:r>
            <a:br>
              <a:rPr lang="en-US" sz="1500" b="1" dirty="0"/>
            </a:br>
            <a:r>
              <a:rPr lang="en-US" sz="1500" b="1" dirty="0">
                <a:hlinkClick r:id="rId5"/>
              </a:rPr>
              <a:t>https://datatracker.ietf.org/doc/draft-ietf-tls-esni/</a:t>
            </a:r>
            <a:endParaRPr lang="en-US" sz="1500" b="1" dirty="0"/>
          </a:p>
          <a:p>
            <a:pPr marL="767715" lvl="1" indent="-269875">
              <a:defRPr sz="1700"/>
            </a:pPr>
            <a:r>
              <a:rPr lang="en-US" sz="1500" b="1" dirty="0"/>
              <a:t>Hybrid key exchange in TLS 1.3 – draft-01 – October 2020</a:t>
            </a:r>
            <a:br>
              <a:rPr lang="en-US" sz="1500" b="1" dirty="0"/>
            </a:br>
            <a:r>
              <a:rPr lang="en-US" sz="1500" b="1" dirty="0">
                <a:hlinkClick r:id="rId6"/>
              </a:rPr>
              <a:t>https://datatracker.ietf.org/doc/draft-ietf-tls-hybrid-design/</a:t>
            </a:r>
            <a:endParaRPr lang="en-US" sz="1500" b="1" dirty="0"/>
          </a:p>
          <a:p>
            <a:pPr marL="767715" lvl="1" indent="-269875">
              <a:defRPr sz="1700"/>
            </a:pPr>
            <a:r>
              <a:rPr lang="en-US" sz="1500" b="1" dirty="0"/>
              <a:t>Deprecating TLSv1.0 and TLSv1.1 – draft-08 – October 2020 – IETF LC</a:t>
            </a:r>
            <a:br>
              <a:rPr lang="en-US" sz="1500" b="1" dirty="0"/>
            </a:br>
            <a:r>
              <a:rPr lang="en-US" sz="1500" b="1" dirty="0">
                <a:hlinkClick r:id="rId7"/>
              </a:rPr>
              <a:t>https://datatracker.ietf.org/doc/draft-ietf-tls-oldversions-deprecate/</a:t>
            </a:r>
            <a:endParaRPr lang="en-US" sz="1500" b="1" dirty="0"/>
          </a:p>
          <a:p>
            <a:pPr marL="767715" lvl="1" indent="-269875">
              <a:defRPr sz="1700"/>
            </a:pPr>
            <a:r>
              <a:rPr lang="en-US" sz="1500" b="1" dirty="0"/>
              <a:t>Deprecating MD5 and SHA-1 in TLS 1.2 – draft-04 – October 2020 – IETF LC</a:t>
            </a:r>
            <a:br>
              <a:rPr lang="en-US" sz="1500" b="1" dirty="0"/>
            </a:br>
            <a:r>
              <a:rPr lang="en-US" sz="1500" b="1" dirty="0">
                <a:hlinkClick r:id="rId8"/>
              </a:rPr>
              <a:t>https://datatracker.ietf.org/doc/draft-ietf-tls-md5-sha1-deprecate/</a:t>
            </a:r>
            <a:endParaRPr lang="en-US" sz="1500" b="1" dirty="0"/>
          </a:p>
          <a:p>
            <a:pPr marL="767715" lvl="1" indent="-269875">
              <a:defRPr sz="1700"/>
            </a:pPr>
            <a:r>
              <a:rPr lang="en-US" sz="1500" b="1" dirty="0"/>
              <a:t>Flags Extension for TLS 1.3 – July 2020</a:t>
            </a:r>
            <a:br>
              <a:rPr lang="en-US" sz="1500" b="1" dirty="0"/>
            </a:br>
            <a:r>
              <a:rPr lang="en-US" sz="1500" b="1" dirty="0">
                <a:hlinkClick r:id="rId9"/>
              </a:rPr>
              <a:t>https://datatracker.ietf.org/doc/draft-ietf-tls-tlsflags/</a:t>
            </a:r>
            <a:endParaRPr lang="en-US" sz="1500" b="1" dirty="0"/>
          </a:p>
          <a:p>
            <a:pPr marL="767715" lvl="1" indent="-269875">
              <a:defRPr sz="1700"/>
            </a:pPr>
            <a:r>
              <a:rPr lang="en-US" sz="1500" b="1" dirty="0"/>
              <a:t>DTLS/1.3 – draft-38 – May 2020 – IETF LC</a:t>
            </a:r>
            <a:br>
              <a:rPr lang="en-US" sz="1500" b="1" dirty="0"/>
            </a:br>
            <a:r>
              <a:rPr lang="en-US" sz="1500" b="1" dirty="0">
                <a:hlinkClick r:id="rId10"/>
              </a:rPr>
              <a:t>https://datatracker.ietf.org/doc/draft-ietf-tls-dtls13/</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40</a:t>
            </a:fld>
            <a:endParaRPr/>
          </a:p>
        </p:txBody>
      </p:sp>
    </p:spTree>
    <p:extLst>
      <p:ext uri="{BB962C8B-B14F-4D97-AF65-F5344CB8AC3E}">
        <p14:creationId xmlns:p14="http://schemas.microsoft.com/office/powerpoint/2010/main" val="217853145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(2 of 4)</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fontScale="92500" lnSpcReduction="20000"/>
          </a:bodyPr>
          <a:lstStyle/>
          <a:p>
            <a:pPr marL="367665" indent="-269875">
              <a:defRPr sz="1700"/>
            </a:pPr>
            <a:r>
              <a:rPr lang="en-US" sz="1700" b="1" dirty="0"/>
              <a:t>Security Automation and Continuous Monitoring (SACM)</a:t>
            </a:r>
          </a:p>
          <a:p>
            <a:pPr marL="767715" lvl="1" indent="-269875">
              <a:defRPr sz="1700"/>
            </a:pPr>
            <a:r>
              <a:rPr lang="en-US" sz="1500" b="1" dirty="0"/>
              <a:t>SACM Architecture – draft-07 – September 2020</a:t>
            </a:r>
            <a:br>
              <a:rPr lang="en-US" sz="1500" b="1" dirty="0"/>
            </a:br>
            <a:r>
              <a:rPr lang="en-US" sz="1500" b="1" dirty="0">
                <a:hlinkClick r:id="rId2"/>
              </a:rPr>
              <a:t>https://datatracker.ietf.org/doc/draft-ietf-sacm-arch/</a:t>
            </a:r>
            <a:endParaRPr lang="en-US" sz="1500" b="1" dirty="0"/>
          </a:p>
          <a:p>
            <a:pPr marL="767715" lvl="1" indent="-269875">
              <a:defRPr sz="1700"/>
            </a:pPr>
            <a:r>
              <a:rPr lang="en-US" sz="1500" b="1" dirty="0"/>
              <a:t>Concise Software Identifiers – draft-15 – May 2020 – to IETF LC</a:t>
            </a:r>
            <a:br>
              <a:rPr lang="en-US" sz="1500" b="1" dirty="0"/>
            </a:br>
            <a:r>
              <a:rPr lang="en-US" sz="1500" b="1" dirty="0">
                <a:hlinkClick r:id="rId3"/>
              </a:rPr>
              <a:t>https://datatracker.ietf.org/doc/draft-ietf-sacm-coswid/ </a:t>
            </a:r>
            <a:endParaRPr lang="en-US" sz="1500" b="1" dirty="0"/>
          </a:p>
          <a:p>
            <a:pPr marL="767715" lvl="1" indent="-269875">
              <a:defRPr sz="1700"/>
            </a:pPr>
            <a:r>
              <a:rPr lang="fr-FR" sz="1500" b="1" dirty="0"/>
              <a:t>Endpoint Posture Collection Profile – draft-01 – </a:t>
            </a:r>
            <a:r>
              <a:rPr lang="fr-FR" sz="1500" b="1" dirty="0" err="1"/>
              <a:t>February</a:t>
            </a:r>
            <a:r>
              <a:rPr lang="fr-FR" sz="1500" b="1" dirty="0"/>
              <a:t> 2020 – to IETF  LC</a:t>
            </a:r>
            <a:br>
              <a:rPr lang="fr-FR" sz="1500" b="1" dirty="0"/>
            </a:br>
            <a:r>
              <a:rPr lang="fr-FR" sz="1500" b="1" dirty="0">
                <a:hlinkClick r:id="rId4"/>
              </a:rPr>
              <a:t>https://datatracker.ietf.org/doc/draft-ietf-sacm-epcp/</a:t>
            </a:r>
            <a:endParaRPr lang="fr-FR" sz="1500" b="1" dirty="0"/>
          </a:p>
          <a:p>
            <a:pPr marL="305608" indent="-264968">
              <a:defRPr sz="1700"/>
            </a:pPr>
            <a:r>
              <a:rPr lang="en-US" sz="1700" b="1" dirty="0"/>
              <a:t>Concise Binary Object Representation (CBOR)</a:t>
            </a:r>
          </a:p>
          <a:p>
            <a:pPr marL="762808" lvl="1" indent="-264968">
              <a:defRPr sz="1700"/>
            </a:pPr>
            <a:r>
              <a:rPr lang="en-US" sz="1500" b="1" dirty="0"/>
              <a:t>CBOR Tags for Typed Arrays – RFC 8746 – February 2020</a:t>
            </a:r>
            <a:br>
              <a:rPr lang="en-US" sz="1500" b="1" dirty="0"/>
            </a:br>
            <a:r>
              <a:rPr lang="en-US" sz="1500" b="1" dirty="0">
                <a:hlinkClick r:id="rId5"/>
              </a:rPr>
              <a:t>https://tools.ietf.org/html/rfc8746</a:t>
            </a:r>
            <a:endParaRPr lang="en-US" sz="1500" b="1" dirty="0"/>
          </a:p>
          <a:p>
            <a:pPr marL="762808" lvl="1" indent="-264968">
              <a:defRPr sz="1700"/>
            </a:pPr>
            <a:r>
              <a:rPr lang="en-US" sz="1500" b="1" dirty="0"/>
              <a:t>CBOR Sequences – RFC 8742 – February 2020</a:t>
            </a:r>
            <a:br>
              <a:rPr lang="en-US" sz="1500" b="1" dirty="0"/>
            </a:br>
            <a:r>
              <a:rPr lang="en-US" sz="1500" b="1" dirty="0">
                <a:hlinkClick r:id="rId6"/>
              </a:rPr>
              <a:t>https://tools.ietf.org/html/rfc8742</a:t>
            </a:r>
            <a:endParaRPr lang="en-US" sz="1500" b="1" dirty="0"/>
          </a:p>
          <a:p>
            <a:pPr marL="762808" lvl="1" indent="-264968">
              <a:defRPr sz="1700"/>
            </a:pPr>
            <a:r>
              <a:rPr lang="en-US" sz="1500" b="1" dirty="0"/>
              <a:t>Concise Data Definition Language (CDDL) – RFC 8610 – June 2019</a:t>
            </a:r>
            <a:br>
              <a:rPr lang="en-US" sz="1500" b="1" dirty="0"/>
            </a:br>
            <a:r>
              <a:rPr lang="en-US" sz="1500" b="1" dirty="0">
                <a:hlinkClick r:id="rId7"/>
              </a:rPr>
              <a:t>https://tools.ietf.org/html/rfc8610</a:t>
            </a:r>
            <a:r>
              <a:rPr lang="en-US" sz="1500" b="1" dirty="0"/>
              <a:t> - JSON/CBOR schema </a:t>
            </a:r>
          </a:p>
          <a:p>
            <a:pPr marL="762808" lvl="1" indent="-264968">
              <a:defRPr sz="1700"/>
            </a:pPr>
            <a:r>
              <a:rPr lang="en-US" sz="1500" b="1" dirty="0" err="1"/>
              <a:t>CBORbis</a:t>
            </a:r>
            <a:r>
              <a:rPr lang="en-US" sz="1500" b="1" dirty="0"/>
              <a:t> – draft-16 – September 2020 – RFC Editor</a:t>
            </a:r>
            <a:br>
              <a:rPr lang="en-US" sz="1500" b="1" dirty="0"/>
            </a:br>
            <a:r>
              <a:rPr lang="en-US" sz="1500" b="1" dirty="0">
                <a:hlinkClick r:id="rId8"/>
              </a:rPr>
              <a:t>https://datatracker.ietf.org/doc/draft-ietf-cbor-7049bis/</a:t>
            </a:r>
            <a:endParaRPr lang="en-US" sz="1500" b="1" dirty="0"/>
          </a:p>
          <a:p>
            <a:pPr marL="762808" lvl="1" indent="-264968">
              <a:defRPr sz="1700"/>
            </a:pPr>
            <a:r>
              <a:rPr lang="en-US" sz="1500" b="1" dirty="0"/>
              <a:t>CBOR Tags for Date – draft-07 – September 2020 – RFC Editor</a:t>
            </a:r>
            <a:br>
              <a:rPr lang="en-US" sz="1500" b="1" dirty="0"/>
            </a:br>
            <a:r>
              <a:rPr lang="en-US" sz="1500" b="1" dirty="0">
                <a:hlinkClick r:id="rId9"/>
              </a:rPr>
              <a:t>https://datatracker.ietf.org/doc/draft-ietf-cbor-date-tag/</a:t>
            </a:r>
            <a:endParaRPr lang="en-US" sz="1500" b="1" dirty="0"/>
          </a:p>
          <a:p>
            <a:pPr marL="762808" lvl="1" indent="-264968">
              <a:defRPr sz="1700"/>
            </a:pPr>
            <a:r>
              <a:rPr lang="en-US" sz="1500" b="1" dirty="0"/>
              <a:t>CBOR Tags for OIDs – draft-01 – September 2020</a:t>
            </a:r>
            <a:br>
              <a:rPr lang="en-US" sz="1500" b="1" dirty="0"/>
            </a:br>
            <a:r>
              <a:rPr lang="en-US" sz="1500" b="1" dirty="0">
                <a:hlinkClick r:id="rId10"/>
              </a:rPr>
              <a:t>https://datatracker.ietf.org/doc/draft-ietf-cbor-tags-oid/</a:t>
            </a:r>
            <a:endParaRPr lang="en-US" sz="1500" b="1" dirty="0"/>
          </a:p>
          <a:p>
            <a:pPr marL="762808" lvl="1" indent="-264968">
              <a:defRPr sz="1700"/>
            </a:pPr>
            <a:r>
              <a:rPr lang="en-US" sz="1500" b="1" dirty="0"/>
              <a:t>Packed CBOR – draft-00 – September 2020</a:t>
            </a:r>
            <a:br>
              <a:rPr lang="en-US" sz="1500" b="1" dirty="0"/>
            </a:br>
            <a:r>
              <a:rPr lang="en-US" sz="1500" b="1" dirty="0">
                <a:hlinkClick r:id="rId11"/>
              </a:rPr>
              <a:t>https://datatracker.ietf.org/doc/draft-ietf-cbor-packed/</a:t>
            </a:r>
            <a:endParaRPr lang="en-US" sz="1500" b="1" dirty="0"/>
          </a:p>
          <a:p>
            <a:pPr marL="762808" lvl="1" indent="-264968">
              <a:defRPr sz="1700"/>
            </a:pPr>
            <a:r>
              <a:rPr lang="en-US" sz="1500" b="1" dirty="0"/>
              <a:t>Additional Control Operators for CDDL – draft-00 – September 2020</a:t>
            </a:r>
            <a:br>
              <a:rPr lang="en-US" sz="1500" b="1" dirty="0"/>
            </a:br>
            <a:r>
              <a:rPr lang="en-US" sz="1500" b="1" dirty="0">
                <a:hlinkClick r:id="rId12"/>
              </a:rPr>
              <a:t>https://datatracker.ietf.org/doc/draft-ietf-cbor-cddl-control/</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41</a:t>
            </a:fld>
            <a:endParaRPr/>
          </a:p>
        </p:txBody>
      </p:sp>
    </p:spTree>
    <p:extLst>
      <p:ext uri="{BB962C8B-B14F-4D97-AF65-F5344CB8AC3E}">
        <p14:creationId xmlns:p14="http://schemas.microsoft.com/office/powerpoint/2010/main" val="1633343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(3 of 4)</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fontScale="85000" lnSpcReduction="20000"/>
          </a:bodyPr>
          <a:lstStyle/>
          <a:p>
            <a:pPr marL="362758" indent="-264968">
              <a:defRPr sz="1700"/>
            </a:pPr>
            <a:r>
              <a:rPr lang="en-US" sz="1700" b="1" dirty="0"/>
              <a:t>Remote </a:t>
            </a:r>
            <a:r>
              <a:rPr lang="en-US" sz="1700" b="1" dirty="0" err="1"/>
              <a:t>ATtestation</a:t>
            </a:r>
            <a:r>
              <a:rPr lang="en-US" sz="1700" b="1" dirty="0"/>
              <a:t> </a:t>
            </a:r>
            <a:r>
              <a:rPr lang="en-US" sz="1700" b="1" dirty="0" err="1"/>
              <a:t>ProcedureS</a:t>
            </a:r>
            <a:r>
              <a:rPr lang="en-US" sz="1700" b="1" dirty="0"/>
              <a:t> (RATS)</a:t>
            </a:r>
          </a:p>
          <a:p>
            <a:pPr marL="762808" lvl="1" indent="-264968">
              <a:defRPr sz="1700"/>
            </a:pPr>
            <a:r>
              <a:rPr lang="en-US" sz="1500" b="1" dirty="0"/>
              <a:t>RATS Architecture – draft-07 – October 2020</a:t>
            </a:r>
            <a:br>
              <a:rPr lang="en-US" sz="1500" b="1" dirty="0"/>
            </a:br>
            <a:r>
              <a:rPr lang="en-US" sz="1500" b="1" dirty="0">
                <a:hlinkClick r:id="rId2"/>
              </a:rPr>
              <a:t>https://datatracker.ietf.org/doc/draft-ietf-rats-architecture/</a:t>
            </a:r>
            <a:endParaRPr lang="en-US" sz="1500" b="1" dirty="0"/>
          </a:p>
          <a:p>
            <a:pPr marL="762808" lvl="1" indent="-264968">
              <a:defRPr sz="1700"/>
            </a:pPr>
            <a:r>
              <a:rPr lang="en-US" sz="1500" b="1" dirty="0"/>
              <a:t>Reference Interaction Models for RATS – draft-01 – October 2020</a:t>
            </a:r>
            <a:br>
              <a:rPr lang="en-US" sz="1500" b="1" dirty="0"/>
            </a:br>
            <a:r>
              <a:rPr lang="en-US" sz="1500" b="1" dirty="0">
                <a:hlinkClick r:id="rId3"/>
              </a:rPr>
              <a:t>https://datatracker.ietf.org/doc/draft-ietf-rats-reference-interaction-models/</a:t>
            </a:r>
            <a:endParaRPr lang="en-US" sz="1500" b="1" dirty="0"/>
          </a:p>
          <a:p>
            <a:pPr marL="762808" lvl="1" indent="-264968">
              <a:defRPr sz="1700"/>
            </a:pPr>
            <a:r>
              <a:rPr lang="en-US" sz="1500" b="1" dirty="0"/>
              <a:t>Attestation Event Stream Subscription – draft-01 – October 2020</a:t>
            </a:r>
            <a:br>
              <a:rPr lang="en-US" sz="1500" b="1" dirty="0"/>
            </a:br>
            <a:r>
              <a:rPr lang="en-US" sz="1500" b="1" dirty="0">
                <a:hlinkClick r:id="rId4"/>
              </a:rPr>
              <a:t>https://datatracker.ietf.org/doc/draft-birkholz-rats-network-device-subscription/</a:t>
            </a:r>
            <a:endParaRPr lang="en-US" sz="1500" b="1" dirty="0"/>
          </a:p>
          <a:p>
            <a:pPr marL="762808" lvl="1" indent="-264968">
              <a:defRPr sz="1700"/>
            </a:pPr>
            <a:r>
              <a:rPr lang="en-US" sz="1500" b="1" dirty="0"/>
              <a:t>YANG Data Model for CHARRA using TPMs – draft-03 – September 2020</a:t>
            </a:r>
            <a:br>
              <a:rPr lang="en-US" sz="1500" b="1" dirty="0"/>
            </a:br>
            <a:r>
              <a:rPr lang="en-US" sz="1500" b="1" dirty="0">
                <a:hlinkClick r:id="rId5"/>
              </a:rPr>
              <a:t>https://datatracker.ietf.org/doc/draft-ietf-rats-yang-tpm-charra/</a:t>
            </a:r>
            <a:endParaRPr lang="en-US" sz="1500" b="1" dirty="0"/>
          </a:p>
          <a:p>
            <a:pPr marL="762808" lvl="1" indent="-264968">
              <a:defRPr sz="1700"/>
            </a:pPr>
            <a:r>
              <a:rPr lang="en-US" sz="1500" b="1" dirty="0"/>
              <a:t>TPM-based Network Device RIV – draft-04 – September 2020</a:t>
            </a:r>
            <a:br>
              <a:rPr lang="en-US" sz="1500" b="1" dirty="0"/>
            </a:br>
            <a:r>
              <a:rPr lang="en-US" sz="1500" b="1" dirty="0">
                <a:hlinkClick r:id="rId6"/>
              </a:rPr>
              <a:t>https://datatracker.ietf.org/doc/draft-ietf-rats-tpm-based-network-device-attest/</a:t>
            </a:r>
            <a:endParaRPr lang="en-US" sz="1500" b="1" dirty="0"/>
          </a:p>
          <a:p>
            <a:pPr marL="762808" lvl="1" indent="-264968">
              <a:defRPr sz="1700"/>
            </a:pPr>
            <a:r>
              <a:rPr lang="en-US" sz="1500" b="1" dirty="0"/>
              <a:t>Entity Attestation Token (EAT) – draft-04 – August 2020</a:t>
            </a:r>
            <a:br>
              <a:rPr lang="en-US" sz="1500" b="1" dirty="0"/>
            </a:br>
            <a:r>
              <a:rPr lang="en-US" sz="1500" b="1" dirty="0">
                <a:hlinkClick r:id="rId7"/>
              </a:rPr>
              <a:t>https://datatracker.ietf.org/doc/draft-ietf-rats-eat/</a:t>
            </a:r>
            <a:endParaRPr lang="en-US" sz="1500" b="1" dirty="0"/>
          </a:p>
          <a:p>
            <a:pPr marL="762808" lvl="1" indent="-264968">
              <a:defRPr sz="1700"/>
            </a:pPr>
            <a:r>
              <a:rPr lang="en-US" sz="1500" b="1" dirty="0"/>
              <a:t>Trustworthiness Vectors for SUIT Workflow Model – draft-00 – July 2020</a:t>
            </a:r>
            <a:br>
              <a:rPr lang="en-US" sz="1500" b="1" dirty="0"/>
            </a:br>
            <a:r>
              <a:rPr lang="en-US" sz="1500" b="1" dirty="0">
                <a:hlinkClick r:id="rId8"/>
              </a:rPr>
              <a:t>https://datatracker.ietf.org/doc/draft-birkholz-rats-suit-claims/</a:t>
            </a:r>
            <a:endParaRPr lang="en-US" sz="1500" b="1" dirty="0"/>
          </a:p>
          <a:p>
            <a:pPr marL="762808" lvl="1" indent="-264968">
              <a:defRPr sz="1700"/>
            </a:pPr>
            <a:r>
              <a:rPr lang="en-US" sz="1500" b="1" dirty="0"/>
              <a:t>Time-Based Uni-Directional Attestation – draft-03 – July 2020</a:t>
            </a:r>
            <a:br>
              <a:rPr lang="en-US" sz="1500" b="1" dirty="0"/>
            </a:br>
            <a:r>
              <a:rPr lang="en-US" sz="1500" b="1" dirty="0">
                <a:hlinkClick r:id="rId9"/>
              </a:rPr>
              <a:t>https://datatracker.ietf.org/doc/draft-birkholz-rats-tuda/</a:t>
            </a:r>
            <a:endParaRPr lang="en-US" sz="1500" b="1" dirty="0"/>
          </a:p>
          <a:p>
            <a:pPr marL="762808" lvl="1" indent="-264968">
              <a:defRPr sz="1700"/>
            </a:pPr>
            <a:r>
              <a:rPr lang="en-US" sz="1500" b="1" dirty="0"/>
              <a:t>CBOR Tag for Unprotected CWT Claims Sets – draft-01 – June 2020</a:t>
            </a:r>
            <a:br>
              <a:rPr lang="en-US" sz="1500" b="1" dirty="0"/>
            </a:br>
            <a:r>
              <a:rPr lang="en-US" sz="1500" b="1" dirty="0">
                <a:hlinkClick r:id="rId10"/>
              </a:rPr>
              <a:t>https://datatracker.ietf.org/doc/draft-birkholz-rats-uccs/</a:t>
            </a:r>
            <a:endParaRPr lang="en-US" sz="1500" b="1" dirty="0"/>
          </a:p>
          <a:p>
            <a:pPr marL="762808" lvl="1" indent="-264968">
              <a:defRPr sz="1700"/>
            </a:pPr>
            <a:r>
              <a:rPr lang="en-US" sz="1500" b="1" dirty="0"/>
              <a:t>Trusted Path Routing – draft-00 – June 2020</a:t>
            </a:r>
            <a:br>
              <a:rPr lang="en-US" sz="1500" b="1" dirty="0"/>
            </a:br>
            <a:r>
              <a:rPr lang="en-US" sz="1500" b="1" dirty="0">
                <a:hlinkClick r:id="rId11"/>
              </a:rPr>
              <a:t>https://datatracker.ietf.org/doc/draft-voit-rats-trustworthy-path-routing/</a:t>
            </a:r>
            <a:endParaRPr lang="en-US" sz="1500" b="1" dirty="0"/>
          </a:p>
          <a:p>
            <a:pPr marL="762808" lvl="1" indent="-264968">
              <a:defRPr sz="1700"/>
            </a:pPr>
            <a:r>
              <a:rPr lang="en-US" sz="1500" b="1" dirty="0"/>
              <a:t>MUD-Based RATS Resources Discovery – draft-00 – March 2020</a:t>
            </a:r>
            <a:br>
              <a:rPr lang="en-US" sz="1500" b="1" dirty="0"/>
            </a:br>
            <a:r>
              <a:rPr lang="en-US" sz="1500" b="1" dirty="0">
                <a:hlinkClick r:id="rId12"/>
              </a:rPr>
              <a:t>https://datatracker.ietf.org/doc/draft-birkholz-rats-mud/</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42</a:t>
            </a:fld>
            <a:endParaRPr/>
          </a:p>
        </p:txBody>
      </p:sp>
    </p:spTree>
    <p:extLst>
      <p:ext uri="{BB962C8B-B14F-4D97-AF65-F5344CB8AC3E}">
        <p14:creationId xmlns:p14="http://schemas.microsoft.com/office/powerpoint/2010/main" val="220058529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(4 of 4)</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fontScale="85000" lnSpcReduction="20000"/>
          </a:bodyPr>
          <a:lstStyle/>
          <a:p>
            <a:pPr marL="362758" indent="-264968">
              <a:defRPr sz="1700"/>
            </a:pPr>
            <a:r>
              <a:rPr lang="en-US" sz="1700" b="1" dirty="0"/>
              <a:t>IRTF Crypto Forum Research Group (CFRG) – future algorithms</a:t>
            </a:r>
          </a:p>
          <a:p>
            <a:pPr marL="762808" lvl="1" indent="-264968">
              <a:defRPr sz="1700"/>
            </a:pPr>
            <a:r>
              <a:rPr lang="en-US" sz="1500" b="1" dirty="0"/>
              <a:t>Randomness for Security Protocols – RFC 8937 – October 2020</a:t>
            </a:r>
            <a:br>
              <a:rPr lang="en-US" sz="1400" b="1" dirty="0"/>
            </a:br>
            <a:r>
              <a:rPr lang="en-US" sz="1500" b="1" dirty="0">
                <a:hlinkClick r:id="rId2"/>
              </a:rPr>
              <a:t>https://datatracker.ietf.org/doc/rfc8937/</a:t>
            </a:r>
            <a:endParaRPr lang="en-US" sz="1500" b="1" dirty="0"/>
          </a:p>
          <a:p>
            <a:pPr marL="762808" lvl="1" indent="-264968">
              <a:defRPr sz="1700"/>
            </a:pPr>
            <a:r>
              <a:rPr lang="en-US" sz="1500" b="1" dirty="0"/>
              <a:t>Hybrid Public Key Encryption – draft-06 – October 2020 – RG LC</a:t>
            </a:r>
            <a:br>
              <a:rPr lang="en-US" sz="1500" b="1" dirty="0"/>
            </a:br>
            <a:r>
              <a:rPr lang="en-US" sz="1500" b="1" dirty="0">
                <a:hlinkClick r:id="rId3"/>
              </a:rPr>
              <a:t>https://datatracker.ietf.org/doc/draft-irtf-cfrg-hpke/</a:t>
            </a:r>
            <a:endParaRPr lang="en-US" sz="1500" b="1" dirty="0"/>
          </a:p>
          <a:p>
            <a:pPr marL="762808" lvl="1" indent="-264968">
              <a:defRPr sz="1700"/>
            </a:pPr>
            <a:r>
              <a:rPr lang="en-US" sz="1500" b="1" dirty="0"/>
              <a:t>Hashing to Elliptic Curves – draft-10 – October 2020</a:t>
            </a:r>
            <a:br>
              <a:rPr lang="en-US" sz="1500" b="1" dirty="0"/>
            </a:br>
            <a:r>
              <a:rPr lang="en-US" sz="1500" b="1" dirty="0">
                <a:hlinkClick r:id="rId4"/>
              </a:rPr>
              <a:t>https://datatracker.ietf.org/doc/draft-irtf-cfrg-hash-to-curve/</a:t>
            </a:r>
            <a:endParaRPr lang="en-US" sz="1500" b="1" dirty="0"/>
          </a:p>
          <a:p>
            <a:pPr marL="762808" lvl="1" indent="-264968">
              <a:defRPr sz="1700"/>
            </a:pPr>
            <a:r>
              <a:rPr lang="en-US" sz="1500" b="1" dirty="0"/>
              <a:t>The ristretto255 and decaf448 Groups – draft-00 – October 2020</a:t>
            </a:r>
            <a:br>
              <a:rPr lang="en-US" sz="1500" b="1" dirty="0"/>
            </a:br>
            <a:r>
              <a:rPr lang="en-US" sz="1500" b="1" dirty="0">
                <a:hlinkClick r:id="rId5"/>
              </a:rPr>
              <a:t>https://datatracker.ietf.org/doc/draft-irtf-cfrg-ristretto255-decaf448/</a:t>
            </a:r>
            <a:endParaRPr lang="en-US" sz="1500" b="1" dirty="0"/>
          </a:p>
          <a:p>
            <a:pPr marL="762808" lvl="1" indent="-264968">
              <a:defRPr sz="1700"/>
            </a:pPr>
            <a:r>
              <a:rPr lang="en-US" sz="1500" b="1" dirty="0"/>
              <a:t>Pairing-Friendly Curves – draft-08 – September 2020</a:t>
            </a:r>
            <a:br>
              <a:rPr lang="en-US" sz="1500" b="1" dirty="0"/>
            </a:br>
            <a:r>
              <a:rPr lang="en-US" sz="1500" b="1" dirty="0">
                <a:hlinkClick r:id="rId6"/>
              </a:rPr>
              <a:t>https://datatracker.ietf.org/doc/draft-irtf-cfrg-pairing-friendly-curves/</a:t>
            </a:r>
            <a:endParaRPr lang="en-US" sz="1500" b="1" dirty="0"/>
          </a:p>
          <a:p>
            <a:pPr marL="762808" lvl="1" indent="-264968">
              <a:defRPr sz="1700"/>
            </a:pPr>
            <a:r>
              <a:rPr lang="en-US" sz="1500" b="1" dirty="0"/>
              <a:t>OPAQUE Asymmetric PAKE Protocol – draft-00 – September 2020</a:t>
            </a:r>
            <a:br>
              <a:rPr lang="en-US" sz="1500" b="1" dirty="0"/>
            </a:br>
            <a:r>
              <a:rPr lang="en-US" sz="1500" b="1" dirty="0">
                <a:hlinkClick r:id="rId7"/>
              </a:rPr>
              <a:t>https://datatracker.ietf.org/doc/draft-irtf-cfrg-opaque/</a:t>
            </a:r>
            <a:endParaRPr lang="en-US" sz="1500" b="1" dirty="0"/>
          </a:p>
          <a:p>
            <a:pPr marL="762808" lvl="1" indent="-264968">
              <a:defRPr sz="1700"/>
            </a:pPr>
            <a:r>
              <a:rPr lang="en-US" sz="1500" b="1" dirty="0" err="1"/>
              <a:t>KangarooTwelve</a:t>
            </a:r>
            <a:r>
              <a:rPr lang="en-US" sz="1500" b="1" dirty="0"/>
              <a:t> – draft-04 – September 2020 – RG LC</a:t>
            </a:r>
            <a:br>
              <a:rPr lang="en-US" sz="1500" b="1" dirty="0"/>
            </a:br>
            <a:r>
              <a:rPr lang="en-US" sz="1500" b="1" dirty="0">
                <a:hlinkClick r:id="rId8"/>
              </a:rPr>
              <a:t>https://datatracker.ietf.org/doc/draft-irtf-cfrg-kangarootwelve/</a:t>
            </a:r>
            <a:endParaRPr lang="en-US" sz="1500" b="1" dirty="0"/>
          </a:p>
          <a:p>
            <a:pPr marL="762808" lvl="1" indent="-264968">
              <a:defRPr sz="1700"/>
            </a:pPr>
            <a:r>
              <a:rPr lang="en-US" sz="1500" b="1" dirty="0"/>
              <a:t>Usage Limits on AEAD Algorithms – draft-01 – September 2020</a:t>
            </a:r>
            <a:br>
              <a:rPr lang="en-US" sz="1500" b="1" dirty="0"/>
            </a:br>
            <a:r>
              <a:rPr lang="en-US" sz="1500" b="1" dirty="0">
                <a:hlinkClick r:id="rId9"/>
              </a:rPr>
              <a:t>https://datatracker.ietf.org/doc/draft-irtf-cfrg-aead-limits/</a:t>
            </a:r>
            <a:endParaRPr lang="en-US" sz="1500" b="1" dirty="0"/>
          </a:p>
          <a:p>
            <a:pPr marL="762808" lvl="1" indent="-264968">
              <a:defRPr sz="1700"/>
            </a:pPr>
            <a:r>
              <a:rPr lang="en-US" sz="1500" b="1" dirty="0"/>
              <a:t>SPAKE2, a PAKE – draft-13 – September 2020</a:t>
            </a:r>
            <a:br>
              <a:rPr lang="en-US" sz="1500" b="1" dirty="0"/>
            </a:br>
            <a:r>
              <a:rPr lang="en-US" sz="1500" b="1" dirty="0">
                <a:hlinkClick r:id="rId10"/>
              </a:rPr>
              <a:t>https://datatracker.ietf.org/doc/draft-irtf-cfrg-spake2/</a:t>
            </a:r>
            <a:endParaRPr lang="en-US" sz="1500" b="1" dirty="0"/>
          </a:p>
          <a:p>
            <a:pPr marL="762808" lvl="1" indent="-264968">
              <a:defRPr sz="1700"/>
            </a:pPr>
            <a:r>
              <a:rPr lang="en-US" sz="1500" b="1" dirty="0"/>
              <a:t>Memory-hard Argon2 Password Hash – draft-12 – September 2020</a:t>
            </a:r>
            <a:br>
              <a:rPr lang="en-US" sz="1500" b="1" dirty="0"/>
            </a:br>
            <a:r>
              <a:rPr lang="en-US" sz="1500" b="1" dirty="0">
                <a:hlinkClick r:id="rId11"/>
              </a:rPr>
              <a:t>https://datatracker.ietf.org/doc/draft-irtf-cfrg-argon2/</a:t>
            </a:r>
            <a:endParaRPr lang="en-US" sz="1500" b="1" dirty="0"/>
          </a:p>
          <a:p>
            <a:pPr marL="762808" lvl="1" indent="-264968">
              <a:defRPr sz="1700"/>
            </a:pPr>
            <a:r>
              <a:rPr lang="en-US" sz="1500" b="1" dirty="0"/>
              <a:t>Cpace Balanced Composable PAKE – draft-00 – July 2020</a:t>
            </a:r>
            <a:br>
              <a:rPr lang="en-US" sz="1500" b="1" dirty="0"/>
            </a:br>
            <a:r>
              <a:rPr lang="en-US" sz="1500" b="1" dirty="0">
                <a:hlinkClick r:id="rId12"/>
              </a:rPr>
              <a:t>https://datatracker.ietf.org/doc/draft-irtf-cfrg-cpace/</a:t>
            </a:r>
            <a:endParaRPr lang="en-US" sz="1500" b="1" dirty="0"/>
          </a:p>
          <a:p>
            <a:pPr marL="762808" lvl="1" indent="-264968">
              <a:defRPr sz="1700"/>
            </a:pPr>
            <a:r>
              <a:rPr lang="en-US" sz="1500" b="1" dirty="0"/>
              <a:t>Oblivious Pseudorandom Functions (OPRFs) – draft-04 – July 2020</a:t>
            </a:r>
            <a:br>
              <a:rPr lang="en-US" sz="1500" b="1" dirty="0"/>
            </a:br>
            <a:r>
              <a:rPr lang="en-US" sz="1500" b="1" dirty="0">
                <a:hlinkClick r:id="rId13"/>
              </a:rPr>
              <a:t>https://datatracker.ietf.org/doc/draft-irtf-cfrg-voprf/</a:t>
            </a:r>
            <a:endParaRPr lang="en-US" sz="1500" b="1" dirty="0"/>
          </a:p>
          <a:p>
            <a:pPr marL="762808" lvl="1" indent="-264968">
              <a:defRPr sz="1700"/>
            </a:pPr>
            <a:r>
              <a:rPr lang="en-US" sz="1500" b="1" dirty="0"/>
              <a:t>Transition from Classical to Post-Quantum Crypto – draft-07 – May 2020</a:t>
            </a:r>
            <a:br>
              <a:rPr lang="en-US" sz="1500" b="1" dirty="0"/>
            </a:br>
            <a:r>
              <a:rPr lang="en-US" sz="1500" b="1" dirty="0">
                <a:hlinkClick r:id="rId14"/>
              </a:rPr>
              <a:t>https://datatracker.ietf.org/doc/draft-hoffman-c2pq/</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43</a:t>
            </a:fld>
            <a:endParaRPr/>
          </a:p>
        </p:txBody>
      </p:sp>
    </p:spTree>
    <p:extLst>
      <p:ext uri="{BB962C8B-B14F-4D97-AF65-F5344CB8AC3E}">
        <p14:creationId xmlns:p14="http://schemas.microsoft.com/office/powerpoint/2010/main" val="179689085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92500" lnSpcReduction="10000"/>
          </a:bodyPr>
          <a:lstStyle/>
          <a:p>
            <a:pPr lvl="0">
              <a:buFont typeface="Arial" pitchFamily="34" charset="0"/>
              <a:buChar char="•"/>
            </a:pPr>
            <a:r>
              <a:rPr lang="en-US" b="1" dirty="0"/>
              <a:t>Linux Foundation OP Google Summer of Code 2020</a:t>
            </a:r>
          </a:p>
          <a:p>
            <a:pPr lvl="1">
              <a:buFont typeface="Arial" pitchFamily="34" charset="0"/>
              <a:buChar char="•"/>
            </a:pPr>
            <a:r>
              <a:rPr lang="en-US" b="1" dirty="0">
                <a:hlinkClick r:id="rId2"/>
              </a:rPr>
              <a:t>https://developers.google.com/open-source/gsoc</a:t>
            </a:r>
            <a:endParaRPr lang="en-US" b="1" dirty="0"/>
          </a:p>
          <a:p>
            <a:pPr lvl="1">
              <a:buFont typeface="Arial" pitchFamily="34" charset="0"/>
              <a:buChar char="•"/>
            </a:pPr>
            <a:r>
              <a:rPr lang="en-US" b="1" dirty="0" err="1"/>
              <a:t>GSoC</a:t>
            </a:r>
            <a:r>
              <a:rPr lang="en-US" b="1" dirty="0"/>
              <a:t> 2020 coding completed on 31 August 2020</a:t>
            </a:r>
            <a:endParaRPr lang="en-US" b="1" i="1" dirty="0"/>
          </a:p>
          <a:p>
            <a:pPr>
              <a:buFont typeface="Arial" pitchFamily="34" charset="0"/>
              <a:buChar char="•"/>
            </a:pPr>
            <a:r>
              <a:rPr lang="en-US" b="1" dirty="0"/>
              <a:t>Linux Foundation OP Google Season of Docs 2020</a:t>
            </a:r>
          </a:p>
          <a:p>
            <a:pPr lvl="1">
              <a:buFont typeface="Arial" pitchFamily="34" charset="0"/>
              <a:buChar char="•"/>
            </a:pPr>
            <a:r>
              <a:rPr lang="en-US" b="1" dirty="0">
                <a:hlinkClick r:id="rId3"/>
              </a:rPr>
              <a:t>https://developers.google.com/season-of-docs</a:t>
            </a:r>
            <a:endParaRPr lang="en-US" b="1" dirty="0"/>
          </a:p>
          <a:p>
            <a:pPr lvl="1">
              <a:buFont typeface="Arial" pitchFamily="34" charset="0"/>
              <a:buChar char="•"/>
            </a:pPr>
            <a:r>
              <a:rPr lang="en-US" b="1" dirty="0" err="1"/>
              <a:t>GSoD</a:t>
            </a:r>
            <a:r>
              <a:rPr lang="en-US" b="1" dirty="0"/>
              <a:t> 2020 documentation projects in progress</a:t>
            </a:r>
          </a:p>
          <a:p>
            <a:pPr>
              <a:buFont typeface="Arial" pitchFamily="34" charset="0"/>
              <a:buChar char="•"/>
            </a:pPr>
            <a:r>
              <a:rPr lang="en-US" b="1" dirty="0"/>
              <a:t>Linux Foundation OP Mentorship Program 2020</a:t>
            </a:r>
          </a:p>
          <a:p>
            <a:pPr lvl="1">
              <a:buFont typeface="Arial" pitchFamily="34" charset="0"/>
              <a:buChar char="•"/>
            </a:pPr>
            <a:r>
              <a:rPr lang="en-US" b="1" dirty="0">
                <a:hlinkClick r:id="rId4"/>
              </a:rPr>
              <a:t>https://communitybridge.org/</a:t>
            </a:r>
            <a:endParaRPr lang="en-US" b="1" dirty="0"/>
          </a:p>
          <a:p>
            <a:pPr lvl="1">
              <a:buFont typeface="Arial" pitchFamily="34" charset="0"/>
              <a:buChar char="•"/>
            </a:pPr>
            <a:r>
              <a:rPr lang="en-US" b="1" dirty="0"/>
              <a:t>LFMP 2020 IPP Scan and IPP </a:t>
            </a:r>
            <a:r>
              <a:rPr lang="en-US" b="1" dirty="0" err="1"/>
              <a:t>FaxOut</a:t>
            </a:r>
            <a:r>
              <a:rPr lang="en-US" b="1" dirty="0"/>
              <a:t> projects in progress</a:t>
            </a:r>
          </a:p>
          <a:p>
            <a:pPr>
              <a:buFont typeface="Arial" pitchFamily="34" charset="0"/>
              <a:buChar char="•"/>
            </a:pPr>
            <a:r>
              <a:rPr lang="en-US" b="1" dirty="0"/>
              <a:t>Linux Foundation OP New Website</a:t>
            </a:r>
          </a:p>
          <a:p>
            <a:pPr lvl="1">
              <a:buFont typeface="Arial" pitchFamily="34" charset="0"/>
              <a:buChar char="•"/>
            </a:pPr>
            <a:r>
              <a:rPr lang="en-US" b="1" dirty="0">
                <a:hlinkClick r:id="rId5"/>
              </a:rPr>
              <a:t>https://openprinting.github.io/</a:t>
            </a:r>
            <a:endParaRPr lang="en-US" b="1" dirty="0"/>
          </a:p>
          <a:p>
            <a:pPr lvl="1">
              <a:buFont typeface="Arial" pitchFamily="34" charset="0"/>
              <a:buChar char="•"/>
            </a:pPr>
            <a:r>
              <a:rPr lang="en-US" b="1" dirty="0">
                <a:hlinkClick r:id="rId6"/>
              </a:rPr>
              <a:t>https://openprinting.github.io/news/</a:t>
            </a:r>
            <a:endParaRPr lang="en-US" b="1" dirty="0"/>
          </a:p>
          <a:p>
            <a:pPr lvl="1">
              <a:buFont typeface="Arial" pitchFamily="34" charset="0"/>
              <a:buChar char="•"/>
            </a:pPr>
            <a:r>
              <a:rPr lang="en-US" b="1" dirty="0"/>
              <a:t>Driverless Printing pages w/ PWG IPP Everywhere™ logo</a:t>
            </a:r>
            <a:br>
              <a:rPr lang="en-US" b="1" dirty="0"/>
            </a:br>
            <a:r>
              <a:rPr lang="en-US" b="1" dirty="0">
                <a:hlinkClick r:id="rId7"/>
              </a:rPr>
              <a:t>https://openprinting.github.io/driverless/01-standards-and-their-pdls/</a:t>
            </a:r>
            <a:endParaRPr lang="en-US" b="1" dirty="0"/>
          </a:p>
          <a:p>
            <a:pPr lvl="1">
              <a:buFont typeface="Arial" pitchFamily="34" charset="0"/>
              <a:buChar char="•"/>
            </a:pPr>
            <a:r>
              <a:rPr lang="en-US" b="1" dirty="0"/>
              <a:t>OP website issues page</a:t>
            </a:r>
            <a:br>
              <a:rPr lang="en-US" b="1" dirty="0"/>
            </a:br>
            <a:r>
              <a:rPr lang="en-US" b="1" dirty="0">
                <a:hlinkClick r:id="rId8"/>
              </a:rPr>
              <a:t>https://github.com/OpenPrinting/openprinting.github.io/issues</a:t>
            </a:r>
            <a:endParaRPr lang="en-US" b="1" dirty="0"/>
          </a:p>
          <a:p>
            <a:pPr lvl="1">
              <a:buFont typeface="Arial" pitchFamily="34" charset="0"/>
              <a:buChar char="•"/>
            </a:pPr>
            <a:endParaRPr lang="en-US"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44</a:t>
            </a:fld>
            <a:endParaRPr/>
          </a:p>
        </p:txBody>
      </p:sp>
    </p:spTree>
    <p:extLst>
      <p:ext uri="{BB962C8B-B14F-4D97-AF65-F5344CB8AC3E}">
        <p14:creationId xmlns:p14="http://schemas.microsoft.com/office/powerpoint/2010/main" val="17410506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Mopria liaison to PWG : Michael </a:t>
            </a:r>
            <a:r>
              <a:rPr lang="en-US" dirty="0" err="1"/>
              <a:t>Rhines</a:t>
            </a:r>
            <a:r>
              <a:rPr lang="en-US" dirty="0"/>
              <a:t> (Qualcomm)</a:t>
            </a:r>
          </a:p>
          <a:p>
            <a:endParaRPr lang="en-US" dirty="0"/>
          </a:p>
          <a:p>
            <a:r>
              <a:rPr lang="en-US" dirty="0"/>
              <a:t>New 2-year liaison agreement signed April 3, 2020</a:t>
            </a:r>
          </a:p>
          <a:p>
            <a:endParaRPr lang="en-US" dirty="0"/>
          </a:p>
          <a:p>
            <a:r>
              <a:rPr lang="en-US" dirty="0"/>
              <a:t>PWG Chair to present at the November 2020 Mopria Member Meeting</a:t>
            </a:r>
          </a:p>
          <a:p>
            <a:pPr lvl="1"/>
            <a:r>
              <a:rPr lang="en-US" dirty="0"/>
              <a:t>Currently scheduled for Nov. 12</a:t>
            </a:r>
            <a:r>
              <a:rPr lang="en-US"/>
              <a:t>, 2020</a:t>
            </a: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45</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INCITS TC (1 of 2)</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PWG / INCITS TC Liaison established April 15, 2020</a:t>
            </a:r>
          </a:p>
          <a:p>
            <a:pPr marL="40640" indent="0">
              <a:buNone/>
            </a:pPr>
            <a:endParaRPr lang="en-US" dirty="0"/>
          </a:p>
          <a:p>
            <a:r>
              <a:rPr lang="en-US" dirty="0"/>
              <a:t>Paul Tykodi will represent the PWG in INCITS TC activities</a:t>
            </a:r>
          </a:p>
          <a:p>
            <a:endParaRPr lang="en-US" dirty="0"/>
          </a:p>
          <a:p>
            <a:r>
              <a:rPr lang="da-DK" dirty="0"/>
              <a:t>INCITS Digital Manufacturing Technical Committee</a:t>
            </a:r>
          </a:p>
          <a:p>
            <a:pPr lvl="1"/>
            <a:r>
              <a:rPr lang="en-US" sz="1700" dirty="0"/>
              <a:t>The IEEE-ISTO Printer Working Group has established a liaison relationship with INCITS Digital Manufacturing Technical Committee </a:t>
            </a:r>
            <a:r>
              <a:rPr lang="en-US" sz="1700" dirty="0">
                <a:hlinkClick r:id="rId2"/>
              </a:rPr>
              <a:t>https://www.businesswire.com/news/home/20200505006085/en/InterNational-Committee-Information-Technology-Standards-INCITS-IEEE-ISTO</a:t>
            </a:r>
            <a:r>
              <a:rPr lang="en-US" dirty="0"/>
              <a:t>.</a:t>
            </a:r>
          </a:p>
          <a:p>
            <a:pPr lvl="2"/>
            <a:r>
              <a:rPr lang="en-US" sz="1500" dirty="0"/>
              <a:t>The INCITS Digital Manufacturing Technical Committee meets monthly (third Tuesday of the month from12 pm to 2 pm EDT).</a:t>
            </a:r>
          </a:p>
          <a:p>
            <a:pPr lvl="2"/>
            <a:endParaRPr lang="en-US" sz="1500" dirty="0"/>
          </a:p>
          <a:p>
            <a:pPr lvl="2"/>
            <a:endParaRPr lang="en-US" dirty="0"/>
          </a:p>
          <a:p>
            <a:pPr marL="40640" indent="0">
              <a:buNone/>
            </a:pP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46</a:t>
            </a:fld>
            <a:endParaRPr/>
          </a:p>
        </p:txBody>
      </p:sp>
    </p:spTree>
    <p:extLst>
      <p:ext uri="{BB962C8B-B14F-4D97-AF65-F5344CB8AC3E}">
        <p14:creationId xmlns:p14="http://schemas.microsoft.com/office/powerpoint/2010/main" val="365608136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INCITS TC (2 of 2)</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da-DK" dirty="0"/>
              <a:t>INCITS Digital Manufacturing Technical Committee</a:t>
            </a:r>
          </a:p>
          <a:p>
            <a:pPr lvl="1"/>
            <a:r>
              <a:rPr lang="en-US" sz="1500" dirty="0"/>
              <a:t>Alan Sukert (chair of the PWG IDS Working Group) provided a presentation to the INCITS TC at their October 20</a:t>
            </a:r>
            <a:r>
              <a:rPr lang="en-US" sz="1500" baseline="30000" dirty="0"/>
              <a:t>th</a:t>
            </a:r>
            <a:r>
              <a:rPr lang="en-US" sz="1500" dirty="0"/>
              <a:t>, 2020 monthly meeting covering a historical overview of how common criteria profiles had been developed for 2D printing equipment and some potential benefits to consider in possibly developing common criteria profiles for 3D printing equipment as well</a:t>
            </a:r>
          </a:p>
          <a:p>
            <a:pPr lvl="1"/>
            <a:endParaRPr lang="en-US" sz="1500" dirty="0"/>
          </a:p>
          <a:p>
            <a:pPr lvl="1"/>
            <a:r>
              <a:rPr lang="en-US" sz="1500" dirty="0"/>
              <a:t>Paul Tykodi attended a virtual workshop mentioned on the INCITS TC mailing list: NIST - ASM International Virtual Additive Manufacturing Data Management Workshop on October 27-28, 2020 </a:t>
            </a:r>
            <a:r>
              <a:rPr lang="en-US" sz="1300" dirty="0">
                <a:hlinkClick r:id="rId2"/>
              </a:rPr>
              <a:t>https://connect.asminternational.org/nist-asmdatamanagementworkshop/aboutus</a:t>
            </a:r>
            <a:r>
              <a:rPr lang="en-US" sz="1300" dirty="0"/>
              <a:t> </a:t>
            </a:r>
          </a:p>
          <a:p>
            <a:pPr lvl="1"/>
            <a:endParaRPr lang="en-US" sz="1500" dirty="0"/>
          </a:p>
          <a:p>
            <a:pPr lvl="1"/>
            <a:r>
              <a:rPr lang="en-US" sz="1500" dirty="0"/>
              <a:t>The INCITS Digital Manufacturing TC is the current US TAG for ISO/IEC JTC 1 WG 12 (3D Printing and Scanning). The Printer Working Group is monitoring the activities of JTC 1 WG 12 via the INCITS liaison relationship </a:t>
            </a:r>
          </a:p>
          <a:p>
            <a:pPr lvl="2"/>
            <a:r>
              <a:rPr lang="en-US" sz="1500" dirty="0"/>
              <a:t>ISO/IEC JTC 1 WG 12 3D Printing and Scanning </a:t>
            </a:r>
            <a:r>
              <a:rPr lang="en-US" sz="1500" dirty="0" err="1"/>
              <a:t>eCommittee</a:t>
            </a:r>
            <a:r>
              <a:rPr lang="en-US" sz="1500" dirty="0"/>
              <a:t> - </a:t>
            </a:r>
            <a:r>
              <a:rPr lang="en-US" sz="1500" dirty="0">
                <a:hlinkClick r:id="rId3"/>
              </a:rPr>
              <a:t>https://www.web3d.org/sites/default/files/attachment/node/2326/edit/06_ByoungNamLee_JTC1_WG12_report_3D_Printing_and_ScanningSeoulJanuary2019.pdf</a:t>
            </a:r>
            <a:r>
              <a:rPr lang="en-US" sz="1500" dirty="0"/>
              <a:t> </a:t>
            </a:r>
            <a:endParaRPr lang="da-DK" sz="1500" dirty="0"/>
          </a:p>
          <a:p>
            <a:pPr marL="40640" indent="0">
              <a:buNone/>
            </a:pP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47</a:t>
            </a:fld>
            <a:endParaRPr/>
          </a:p>
        </p:txBody>
      </p:sp>
    </p:spTree>
    <p:extLst>
      <p:ext uri="{BB962C8B-B14F-4D97-AF65-F5344CB8AC3E}">
        <p14:creationId xmlns:p14="http://schemas.microsoft.com/office/powerpoint/2010/main" val="8635197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lnSpcReduction="10000"/>
          </a:bodyPr>
          <a:lstStyle/>
          <a:p>
            <a:r>
              <a:rPr lang="en-US" sz="2000" dirty="0"/>
              <a:t>America Makes &amp; ANSI Additive Manufacturing Standardization Collaborative (AMSC) - </a:t>
            </a:r>
          </a:p>
          <a:p>
            <a:pPr lvl="1"/>
            <a:r>
              <a:rPr lang="en-US" sz="1600" dirty="0">
                <a:hlinkClick r:id="rId2"/>
              </a:rPr>
              <a:t>https://www.ansi.org/standards_activities/standards_boards_panels/amsc/America-Makes-and-ANSI-AMSC-Overview</a:t>
            </a:r>
            <a:r>
              <a:rPr lang="en-US" sz="1600" u="sng" dirty="0"/>
              <a:t>.</a:t>
            </a:r>
            <a:r>
              <a:rPr lang="en-US" sz="1600" dirty="0"/>
              <a:t> The IEEE-ISTO Printer Working Group is participating in the AMSC initiative.</a:t>
            </a:r>
          </a:p>
          <a:p>
            <a:endParaRPr lang="da-DK" sz="2000" dirty="0"/>
          </a:p>
          <a:p>
            <a:r>
              <a:rPr lang="da-DK" sz="2000" dirty="0"/>
              <a:t>ASTM </a:t>
            </a:r>
            <a:r>
              <a:rPr lang="en-US" sz="2000" dirty="0"/>
              <a:t>Committee F42 on Additive Manufacturing Technologies </a:t>
            </a:r>
            <a:r>
              <a:rPr lang="en-US" dirty="0"/>
              <a:t>- </a:t>
            </a:r>
            <a:r>
              <a:rPr lang="en-US" sz="1600" dirty="0">
                <a:hlinkClick r:id="rId3"/>
              </a:rPr>
              <a:t>https://www.astm.org/COMMITTEE/F42.htm</a:t>
            </a:r>
            <a:endParaRPr lang="en-US" sz="1600" dirty="0"/>
          </a:p>
          <a:p>
            <a:pPr lvl="1"/>
            <a:r>
              <a:rPr lang="en-US" sz="1600" dirty="0"/>
              <a:t>The IEEE-ISTO Printer Working Group standardization efforts intersect with the activities of at least two ASTM F42 subcommittees. </a:t>
            </a:r>
          </a:p>
          <a:p>
            <a:pPr lvl="2"/>
            <a:r>
              <a:rPr lang="en-US" sz="1400" dirty="0"/>
              <a:t>Subcommittee F42.08 Data</a:t>
            </a:r>
          </a:p>
          <a:p>
            <a:pPr lvl="2"/>
            <a:r>
              <a:rPr lang="en-US" sz="1400" dirty="0"/>
              <a:t>Subcommittee F42.91 Terminology</a:t>
            </a:r>
          </a:p>
          <a:p>
            <a:pPr lvl="1"/>
            <a:r>
              <a:rPr lang="en-US" sz="1600" dirty="0"/>
              <a:t>The purpose of the liaison agreement is to keep the standardization efforts of ASTM F42 and the IEEE-ISTO PWG synchronized in areas where both organizations are actively working.</a:t>
            </a:r>
          </a:p>
          <a:p>
            <a:pPr marL="955039" lvl="2" indent="0">
              <a:buNone/>
            </a:pPr>
            <a:endParaRPr lang="en-US" sz="1400" dirty="0"/>
          </a:p>
          <a:p>
            <a:r>
              <a:rPr lang="da-DK" sz="2000" dirty="0"/>
              <a:t>3MF Consortium</a:t>
            </a:r>
          </a:p>
          <a:p>
            <a:pPr lvl="1"/>
            <a:r>
              <a:rPr lang="da-DK" sz="1600" dirty="0">
                <a:hlinkClick r:id="rId4"/>
              </a:rPr>
              <a:t>https://www.3mf.io</a:t>
            </a:r>
            <a:r>
              <a:rPr lang="da-DK" sz="1600" dirty="0"/>
              <a:t> </a:t>
            </a:r>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48</a:t>
            </a:fld>
            <a:endParaRPr/>
          </a:p>
        </p:txBody>
      </p:sp>
    </p:spTree>
    <p:extLst>
      <p:ext uri="{BB962C8B-B14F-4D97-AF65-F5344CB8AC3E}">
        <p14:creationId xmlns:p14="http://schemas.microsoft.com/office/powerpoint/2010/main" val="378832745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Possible Future 3D / Additive Manufacturing Liaisons</a:t>
            </a:r>
          </a:p>
        </p:txBody>
      </p:sp>
      <p:sp>
        <p:nvSpPr>
          <p:cNvPr id="369" name="Shape 369"/>
          <p:cNvSpPr>
            <a:spLocks noGrp="1"/>
          </p:cNvSpPr>
          <p:nvPr>
            <p:ph type="body" idx="1"/>
          </p:nvPr>
        </p:nvSpPr>
        <p:spPr>
          <a:prstGeom prst="rect">
            <a:avLst/>
          </a:prstGeom>
        </p:spPr>
        <p:txBody>
          <a:bodyPr>
            <a:normAutofit fontScale="77500" lnSpcReduction="20000"/>
          </a:bodyPr>
          <a:lstStyle/>
          <a:p>
            <a:r>
              <a:rPr lang="da-DK" sz="2600" dirty="0"/>
              <a:t>PDF Association</a:t>
            </a:r>
          </a:p>
          <a:p>
            <a:pPr lvl="1"/>
            <a:r>
              <a:rPr lang="en-US" dirty="0">
                <a:ea typeface="Verdana" panose="020B0604030504040204" pitchFamily="34" charset="0"/>
              </a:rPr>
              <a:t>Paul Tykodi has </a:t>
            </a:r>
            <a:r>
              <a:rPr lang="en-US" dirty="0">
                <a:effectLst/>
                <a:ea typeface="Verdana" panose="020B0604030504040204" pitchFamily="34" charset="0"/>
              </a:rPr>
              <a:t>been asked by the 3D PDF Consortium and PDF Association to chair an ad hoc for ISO TC171 SC2. The purpose of the ad hoc is to investigate how PDF files support 3D content stored within them and to make possible recommendations for enhancing future ISO 32000 (PDF standard) support for metadata describing 3D content placed into a PDF file.</a:t>
            </a:r>
          </a:p>
          <a:p>
            <a:pPr lvl="1"/>
            <a:r>
              <a:rPr lang="en-US" dirty="0">
                <a:effectLst/>
                <a:ea typeface="Verdana" panose="020B0604030504040204" pitchFamily="34" charset="0"/>
              </a:rPr>
              <a:t>The PDF Association has taken over the role of US TAG for ISO TC171 SC2 from the 3D PDF Consortium. </a:t>
            </a:r>
            <a:r>
              <a:rPr lang="en-US" dirty="0">
                <a:ea typeface="Verdana" panose="020B0604030504040204" pitchFamily="34" charset="0"/>
              </a:rPr>
              <a:t>Paul Tykodi </a:t>
            </a:r>
            <a:r>
              <a:rPr lang="en-US" dirty="0">
                <a:effectLst/>
                <a:ea typeface="Verdana" panose="020B0604030504040204" pitchFamily="34" charset="0"/>
              </a:rPr>
              <a:t>was asked to join the PDF Consortium as a member, in order to be allowed to create a PDF Association liaison working group, in support of the information gathering needs of the ad hoc. Once the ad hoc completes its efforts, the longer-term strategy for the PWG would likely be to create a liaison with the PDF Association.</a:t>
            </a:r>
          </a:p>
          <a:p>
            <a:pPr lvl="1"/>
            <a:endParaRPr lang="da-DK" sz="1600" dirty="0"/>
          </a:p>
          <a:p>
            <a:r>
              <a:rPr lang="da-DK" sz="2600" dirty="0"/>
              <a:t>ISO TC171 SC2 WG12 (PDF Metadata) </a:t>
            </a:r>
            <a:r>
              <a:rPr lang="da-DK" sz="1500" dirty="0"/>
              <a:t>- </a:t>
            </a:r>
            <a:r>
              <a:rPr lang="en-US" sz="1500" dirty="0">
                <a:hlinkClick r:id="rId2"/>
              </a:rPr>
              <a:t>https://www.iso.org/committee/53674.html</a:t>
            </a:r>
            <a:endParaRPr lang="da-DK" sz="1500" dirty="0"/>
          </a:p>
          <a:p>
            <a:pPr lvl="1"/>
            <a:r>
              <a:rPr lang="da-DK" dirty="0"/>
              <a:t>The IEEE-ISTO Printer Working Group has been asked to form a Category C liaison with ISO TC171 SC2 in order to participate in a new foundational metadata for 3D content contained in a PDF file standardization effort to be undertaken by WG12. This request is currently on hold pending the outcome of the research to be performed by the ad hoc described above.</a:t>
            </a:r>
          </a:p>
          <a:p>
            <a:endParaRPr lang="da-DK" sz="2000" dirty="0"/>
          </a:p>
          <a:p>
            <a:r>
              <a:rPr lang="da-DK" sz="2600" dirty="0"/>
              <a:t>Society of Manufacturing Engineers (iRAMP)</a:t>
            </a:r>
          </a:p>
          <a:p>
            <a:pPr lvl="1"/>
            <a:r>
              <a:rPr lang="en-US" dirty="0"/>
              <a:t>Interactive Rapid Additive Manufacturing Portal </a:t>
            </a:r>
            <a:r>
              <a:rPr lang="en-US" sz="1600" dirty="0"/>
              <a:t>–  </a:t>
            </a:r>
            <a:r>
              <a:rPr lang="da-DK" sz="1600" u="sng" dirty="0">
                <a:hlinkClick r:id="rId3"/>
              </a:rPr>
              <a:t>www.sme.org/iramp/</a:t>
            </a:r>
            <a:endParaRPr lang="da-DK" sz="1600" u="sng"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49</a:t>
            </a:fld>
            <a:endParaRPr/>
          </a:p>
        </p:txBody>
      </p:sp>
    </p:spTree>
    <p:extLst>
      <p:ext uri="{BB962C8B-B14F-4D97-AF65-F5344CB8AC3E}">
        <p14:creationId xmlns:p14="http://schemas.microsoft.com/office/powerpoint/2010/main" val="100503798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Possible Future 3D / Additive Manufacturing Liaisons</a:t>
            </a:r>
          </a:p>
        </p:txBody>
      </p:sp>
      <p:sp>
        <p:nvSpPr>
          <p:cNvPr id="369" name="Shape 369"/>
          <p:cNvSpPr>
            <a:spLocks noGrp="1"/>
          </p:cNvSpPr>
          <p:nvPr>
            <p:ph type="body" idx="1"/>
          </p:nvPr>
        </p:nvSpPr>
        <p:spPr>
          <a:prstGeom prst="rect">
            <a:avLst/>
          </a:prstGeom>
        </p:spPr>
        <p:txBody>
          <a:bodyPr>
            <a:normAutofit/>
          </a:bodyPr>
          <a:lstStyle/>
          <a:p>
            <a:r>
              <a:rPr lang="da-DK" sz="2600" dirty="0"/>
              <a:t>America Makes - AMNOW</a:t>
            </a:r>
          </a:p>
          <a:p>
            <a:pPr lvl="1"/>
            <a:r>
              <a:rPr lang="en-US" dirty="0"/>
              <a:t>Press Release – Nov 2019 </a:t>
            </a:r>
            <a:r>
              <a:rPr lang="en-US" dirty="0">
                <a:hlinkClick r:id="rId2"/>
              </a:rPr>
              <a:t>https://www.americamakes.us/ncdmm-and-catalyst-connection-announce-next-phase-of-amnow-program-to-support-additive-manufacturing-technology-insertion-into-the-u-s-army-supply-chain/</a:t>
            </a:r>
            <a:r>
              <a:rPr lang="en-US" dirty="0"/>
              <a:t> </a:t>
            </a:r>
            <a:endParaRPr lang="da-DK" sz="1600" u="sng" dirty="0"/>
          </a:p>
          <a:p>
            <a:pPr lvl="1"/>
            <a:endParaRPr lang="da-DK" sz="1600" dirty="0"/>
          </a:p>
          <a:p>
            <a:pPr lvl="1"/>
            <a:r>
              <a:rPr lang="da-DK" dirty="0"/>
              <a:t>AMNOW initiative working on piloting 3D Printers as ”Blackbox” devices. Possible opportunity to develop IPP 2.2 device capability for the IPP 3D Specification as part of AMNOW activities.</a:t>
            </a: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50</a:t>
            </a:fld>
            <a:endParaRPr/>
          </a:p>
        </p:txBody>
      </p:sp>
    </p:spTree>
    <p:extLst>
      <p:ext uri="{BB962C8B-B14F-4D97-AF65-F5344CB8AC3E}">
        <p14:creationId xmlns:p14="http://schemas.microsoft.com/office/powerpoint/2010/main" val="1943365327"/>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51</a:t>
            </a:fld>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February 9 </a:t>
            </a:r>
            <a:r>
              <a:rPr lang="mr-IN" dirty="0"/>
              <a:t>–</a:t>
            </a:r>
            <a:r>
              <a:rPr lang="en-US" dirty="0"/>
              <a:t> </a:t>
            </a:r>
            <a:r>
              <a:rPr lang="en-US" dirty="0">
                <a:solidFill>
                  <a:schemeClr val="tx1"/>
                </a:solidFill>
              </a:rPr>
              <a:t>11: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52</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p>
            <a:pPr marL="40640" indent="0">
              <a:buNone/>
            </a:pPr>
            <a:r>
              <a:rPr lang="en-US" dirty="0"/>
              <a:t>Do Not Discuss:</a:t>
            </a:r>
          </a:p>
          <a:p>
            <a:r>
              <a:rPr lang="en-US" dirty="0"/>
              <a:t>The </a:t>
            </a:r>
            <a:r>
              <a:rPr dirty="0"/>
              <a:t>validity/essentiality of patents/patent claims </a:t>
            </a:r>
          </a:p>
          <a:p>
            <a:r>
              <a:rPr lang="en-US" dirty="0"/>
              <a:t>T</a:t>
            </a:r>
            <a:r>
              <a:rPr dirty="0"/>
              <a:t>he cost of specific patent use</a:t>
            </a:r>
          </a:p>
          <a:p>
            <a:r>
              <a:rPr lang="en-US" dirty="0"/>
              <a:t>L</a:t>
            </a:r>
            <a:r>
              <a:rPr dirty="0"/>
              <a:t>icensing terms or conditions</a:t>
            </a:r>
          </a:p>
          <a:p>
            <a:r>
              <a:rPr lang="en-US" dirty="0"/>
              <a:t>P</a:t>
            </a:r>
            <a:r>
              <a:rPr dirty="0"/>
              <a:t>roduct pricing, territorial restrictions, or market share</a:t>
            </a:r>
          </a:p>
          <a:p>
            <a:r>
              <a:rPr dirty="0"/>
              <a:t>Don’t discuss ongoing litigation or threatened litigation</a:t>
            </a:r>
          </a:p>
          <a:p>
            <a:pPr lvl="1"/>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Tuesday, November  3</a:t>
            </a:r>
          </a:p>
          <a:p>
            <a:pPr marL="2289175" lvl="1" indent="-1944688">
              <a:buNone/>
            </a:pPr>
            <a:r>
              <a:rPr lang="en-US" dirty="0"/>
              <a:t>10:00 – 11:15	PWG Plenary</a:t>
            </a:r>
          </a:p>
          <a:p>
            <a:pPr marL="2289175" lvl="1" indent="-1944688">
              <a:buNone/>
            </a:pPr>
            <a:r>
              <a:rPr lang="en-US" dirty="0"/>
              <a:t>11:15 </a:t>
            </a:r>
            <a:r>
              <a:rPr lang="mr-IN" dirty="0"/>
              <a:t>–</a:t>
            </a:r>
            <a:r>
              <a:rPr lang="en-US" dirty="0"/>
              <a:t> 11:30	IPP WG : Status</a:t>
            </a:r>
          </a:p>
          <a:p>
            <a:pPr marL="2289175" lvl="1" indent="-1944688">
              <a:buNone/>
            </a:pPr>
            <a:r>
              <a:rPr lang="en-US" dirty="0"/>
              <a:t>11:30 </a:t>
            </a:r>
            <a:r>
              <a:rPr lang="mr-IN" dirty="0"/>
              <a:t>–</a:t>
            </a:r>
            <a:r>
              <a:rPr lang="en-US" dirty="0"/>
              <a:t> 12:00	IPP WG : Job Accounting with IPP v1.0</a:t>
            </a:r>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1:00	IPP WG : INFRA Cloud Proxy Registration</a:t>
            </a:r>
          </a:p>
          <a:p>
            <a:pPr marL="2289175" lvl="1" indent="-1944688">
              <a:buNone/>
            </a:pPr>
            <a:r>
              <a:rPr lang="en-US" dirty="0"/>
              <a:t>  1:00 </a:t>
            </a:r>
            <a:r>
              <a:rPr lang="mr-IN" dirty="0"/>
              <a:t>–</a:t>
            </a:r>
            <a:r>
              <a:rPr lang="en-US" dirty="0"/>
              <a:t>   1:30	IPP WG : IPP Production Printing Extensions v2.0</a:t>
            </a:r>
          </a:p>
          <a:p>
            <a:pPr marL="2289175" lvl="1" indent="-1944688">
              <a:buNone/>
            </a:pPr>
            <a:r>
              <a:rPr lang="en-US" dirty="0"/>
              <a:t>  1:30 </a:t>
            </a:r>
            <a:r>
              <a:rPr lang="mr-IN" dirty="0"/>
              <a:t>–</a:t>
            </a:r>
            <a:r>
              <a:rPr lang="en-US" dirty="0"/>
              <a:t>   2:00	IPP WG : IPP Everywhere Evolution</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Tree>
    <p:extLst>
      <p:ext uri="{BB962C8B-B14F-4D97-AF65-F5344CB8AC3E}">
        <p14:creationId xmlns:p14="http://schemas.microsoft.com/office/powerpoint/2010/main" val="365919751"/>
      </p:ext>
    </p:extLst>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50209</TotalTime>
  <Words>4834</Words>
  <Application>Microsoft Macintosh PowerPoint</Application>
  <PresentationFormat>On-screen Show (4:3)</PresentationFormat>
  <Paragraphs>546</Paragraphs>
  <Slides>52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Lucida Grande</vt:lpstr>
      <vt:lpstr>Verdana</vt:lpstr>
      <vt:lpstr>Wingdings</vt:lpstr>
      <vt:lpstr>White</vt:lpstr>
      <vt:lpstr> PWG November 2020 Face-to-Face Plenary Session</vt:lpstr>
      <vt:lpstr>Plenary Agenda</vt:lpstr>
      <vt:lpstr>Administrivia</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Steering Committee Updates</vt:lpstr>
      <vt:lpstr>Officers (2019-2021 Term)</vt:lpstr>
      <vt:lpstr>2020 Membership</vt:lpstr>
      <vt:lpstr>Thank You For Participating!</vt:lpstr>
      <vt:lpstr>Future Meeting Schedule</vt:lpstr>
      <vt:lpstr>IPP Everywhere™ Certified Printers</vt:lpstr>
      <vt:lpstr>IPP Everywhere™ - Next Generation</vt:lpstr>
      <vt:lpstr>Recently Approved</vt:lpstr>
      <vt:lpstr>Public Relations Efforts</vt:lpstr>
      <vt:lpstr>Process Updates</vt:lpstr>
      <vt:lpstr>Projects on GitHub</vt:lpstr>
      <vt:lpstr>Workgroup Status</vt:lpstr>
      <vt:lpstr>Work In Progress</vt:lpstr>
      <vt:lpstr>IDS Workgroup Status</vt:lpstr>
      <vt:lpstr>IDS: Original Charter</vt:lpstr>
      <vt:lpstr>IDS WG: Officers</vt:lpstr>
      <vt:lpstr>IDS: Current Status</vt:lpstr>
      <vt:lpstr>IDS: Current Status</vt:lpstr>
      <vt:lpstr>IDS WG: More Information</vt:lpstr>
      <vt:lpstr>IPP Workgroup Status</vt:lpstr>
      <vt:lpstr>Charter</vt:lpstr>
      <vt:lpstr>Officers</vt:lpstr>
      <vt:lpstr>Status (1/3)</vt:lpstr>
      <vt:lpstr>Status (2/3)</vt:lpstr>
      <vt:lpstr>Status (3/3)</vt:lpstr>
      <vt:lpstr>More Information</vt:lpstr>
      <vt:lpstr>Liaison Status</vt:lpstr>
      <vt:lpstr>Trusted Computing Group (TCG)</vt:lpstr>
      <vt:lpstr>Internet Engineering Task Force (IETF) (1 of 4)</vt:lpstr>
      <vt:lpstr>Internet Engineering Task Force (IETF) (2 of 4)</vt:lpstr>
      <vt:lpstr>Internet Engineering Task Force (IETF) (3 of 4)</vt:lpstr>
      <vt:lpstr>Internet Engineering Task Force (IETF) (4 of 4)</vt:lpstr>
      <vt:lpstr>Linux Foundation OpenPrinting</vt:lpstr>
      <vt:lpstr>Mopria</vt:lpstr>
      <vt:lpstr>INCITS TC (1 of 2)</vt:lpstr>
      <vt:lpstr>INCITS TC (2 of 2)</vt:lpstr>
      <vt:lpstr>3D / Additive Manufacturing Liaisons</vt:lpstr>
      <vt:lpstr>Possible Future 3D / Additive Manufacturing Liaisons</vt:lpstr>
      <vt:lpstr>Possible Future 3D / Additive Manufacturing Liaisons</vt:lpstr>
      <vt:lpstr>Other Questions / Comments</vt:lpstr>
      <vt:lpstr>Next PWG Face-to-Face Meeting</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Face-to-Face Plenary Session - May 2020</dc:title>
  <dc:subject/>
  <dc:creator>Smith Kennedy (PWG Chair, HP Inc.)</dc:creator>
  <cp:keywords/>
  <dc:description/>
  <cp:lastModifiedBy>Kennedy, Smith (Wireless &amp; IPP Standards)</cp:lastModifiedBy>
  <cp:revision>649</cp:revision>
  <cp:lastPrinted>2019-08-28T15:37:14Z</cp:lastPrinted>
  <dcterms:modified xsi:type="dcterms:W3CDTF">2020-11-03T16:12:38Z</dcterms:modified>
  <cp:category/>
</cp:coreProperties>
</file>