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7" r:id="rId3"/>
    <p:sldId id="258" r:id="rId4"/>
    <p:sldId id="374" r:id="rId5"/>
    <p:sldId id="259" r:id="rId6"/>
    <p:sldId id="260" r:id="rId7"/>
    <p:sldId id="261" r:id="rId8"/>
    <p:sldId id="262" r:id="rId9"/>
    <p:sldId id="395" r:id="rId10"/>
    <p:sldId id="305" r:id="rId11"/>
    <p:sldId id="375" r:id="rId12"/>
    <p:sldId id="264" r:id="rId13"/>
    <p:sldId id="394" r:id="rId14"/>
    <p:sldId id="266" r:id="rId15"/>
    <p:sldId id="332" r:id="rId16"/>
    <p:sldId id="267" r:id="rId17"/>
    <p:sldId id="268" r:id="rId18"/>
    <p:sldId id="269" r:id="rId19"/>
    <p:sldId id="281" r:id="rId20"/>
    <p:sldId id="292" r:id="rId21"/>
    <p:sldId id="388" r:id="rId22"/>
    <p:sldId id="294" r:id="rId23"/>
    <p:sldId id="378" r:id="rId24"/>
    <p:sldId id="389" r:id="rId25"/>
    <p:sldId id="390" r:id="rId26"/>
    <p:sldId id="391" r:id="rId27"/>
    <p:sldId id="392" r:id="rId28"/>
    <p:sldId id="393" r:id="rId29"/>
    <p:sldId id="287" r:id="rId30"/>
    <p:sldId id="370" r:id="rId31"/>
    <p:sldId id="371" r:id="rId32"/>
    <p:sldId id="382" r:id="rId33"/>
    <p:sldId id="387" r:id="rId34"/>
    <p:sldId id="380" r:id="rId35"/>
    <p:sldId id="289" r:id="rId36"/>
    <p:sldId id="290" r:id="rId37"/>
    <p:sldId id="377" r:id="rId38"/>
    <p:sldId id="356" r:id="rId39"/>
    <p:sldId id="369"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9"/>
    <p:restoredTop sz="86429"/>
  </p:normalViewPr>
  <p:slideViewPr>
    <p:cSldViewPr snapToGrid="0" snapToObjects="1">
      <p:cViewPr varScale="1">
        <p:scale>
          <a:sx n="119" d="100"/>
          <a:sy n="119" d="100"/>
        </p:scale>
        <p:origin x="1128" y="176"/>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361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56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2018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tiff"/><Relationship Id="rId13" Type="http://schemas.openxmlformats.org/officeDocument/2006/relationships/image" Target="../media/image15.tiff"/><Relationship Id="rId18" Type="http://schemas.openxmlformats.org/officeDocument/2006/relationships/image" Target="../media/image20.tiff"/><Relationship Id="rId3" Type="http://schemas.openxmlformats.org/officeDocument/2006/relationships/image" Target="../media/image5.tiff"/><Relationship Id="rId21" Type="http://schemas.openxmlformats.org/officeDocument/2006/relationships/image" Target="../media/image23.tiff"/><Relationship Id="rId7" Type="http://schemas.openxmlformats.org/officeDocument/2006/relationships/image" Target="../media/image9.tiff"/><Relationship Id="rId12" Type="http://schemas.openxmlformats.org/officeDocument/2006/relationships/image" Target="../media/image14.tiff"/><Relationship Id="rId17" Type="http://schemas.openxmlformats.org/officeDocument/2006/relationships/image" Target="../media/image19.tiff"/><Relationship Id="rId2" Type="http://schemas.openxmlformats.org/officeDocument/2006/relationships/image" Target="../media/image4.tiff"/><Relationship Id="rId16" Type="http://schemas.openxmlformats.org/officeDocument/2006/relationships/image" Target="../media/image18.tiff"/><Relationship Id="rId20" Type="http://schemas.openxmlformats.org/officeDocument/2006/relationships/image" Target="../media/image22.tiff"/><Relationship Id="rId1" Type="http://schemas.openxmlformats.org/officeDocument/2006/relationships/slideLayout" Target="../slideLayouts/slideLayout2.xml"/><Relationship Id="rId6" Type="http://schemas.openxmlformats.org/officeDocument/2006/relationships/image" Target="../media/image8.tiff"/><Relationship Id="rId11" Type="http://schemas.openxmlformats.org/officeDocument/2006/relationships/image" Target="../media/image13.tiff"/><Relationship Id="rId5" Type="http://schemas.openxmlformats.org/officeDocument/2006/relationships/image" Target="../media/image7.tiff"/><Relationship Id="rId15" Type="http://schemas.openxmlformats.org/officeDocument/2006/relationships/image" Target="../media/image17.tiff"/><Relationship Id="rId10" Type="http://schemas.openxmlformats.org/officeDocument/2006/relationships/image" Target="../media/image12.tiff"/><Relationship Id="rId19" Type="http://schemas.openxmlformats.org/officeDocument/2006/relationships/image" Target="../media/image21.tiff"/><Relationship Id="rId4" Type="http://schemas.openxmlformats.org/officeDocument/2006/relationships/image" Target="../media/image6.tiff"/><Relationship Id="rId9" Type="http://schemas.openxmlformats.org/officeDocument/2006/relationships/image" Target="../media/image11.tiff"/><Relationship Id="rId14" Type="http://schemas.openxmlformats.org/officeDocument/2006/relationships/image" Target="../media/image16.tiff"/><Relationship Id="rId22" Type="http://schemas.openxmlformats.org/officeDocument/2006/relationships/image" Target="../media/image2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wg.org/dynamo/eveprinters.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ftp.pwg.org/pub/pwg/ipp/charter/ch-ipp-charter-20170615.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istopwg/ippregistry" TargetMode="External"/><Relationship Id="rId2" Type="http://schemas.openxmlformats.org/officeDocument/2006/relationships/hyperlink" Target="http://www.pwg.org/ipp/ipp-registrations.xml" TargetMode="External"/><Relationship Id="rId1" Type="http://schemas.openxmlformats.org/officeDocument/2006/relationships/slideLayout" Target="../slideLayouts/slideLayout2.xml"/><Relationship Id="rId5" Type="http://schemas.openxmlformats.org/officeDocument/2006/relationships/hyperlink" Target="https://github.com/istopwg/ippsample" TargetMode="External"/><Relationship Id="rId4" Type="http://schemas.openxmlformats.org/officeDocument/2006/relationships/hyperlink" Target="https://www.pwg.org/printer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datatracker.ietf.org/doc/draft-ietf-core-yang-cbor/" TargetMode="External"/><Relationship Id="rId3" Type="http://schemas.openxmlformats.org/officeDocument/2006/relationships/hyperlink" Target="https://datatracker.ietf.org/doc/draft-ietf-tls-dtls13/" TargetMode="External"/><Relationship Id="rId7" Type="http://schemas.openxmlformats.org/officeDocument/2006/relationships/hyperlink" Target="https://datatracker.ietf.org/doc/draft-ietf-cbor-cddl" TargetMode="External"/><Relationship Id="rId12" Type="http://schemas.openxmlformats.org/officeDocument/2006/relationships/hyperlink" Target="https://datatracker.ietf.org/doc/rfc8391/" TargetMode="External"/><Relationship Id="rId2" Type="http://schemas.openxmlformats.org/officeDocument/2006/relationships/hyperlink" Target="https://tools.ietf.org/html/rfc8446"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cbor-7049bis/" TargetMode="External"/><Relationship Id="rId11" Type="http://schemas.openxmlformats.org/officeDocument/2006/relationships/hyperlink" Target="https://datatracker.ietf.org/doc/draft-mcgrew-hash-sigs/" TargetMode="External"/><Relationship Id="rId5" Type="http://schemas.openxmlformats.org/officeDocument/2006/relationships/hyperlink" Target="https://datatracker.ietf.org/doc/draft-ietf-sacm-ecp/" TargetMode="External"/><Relationship Id="rId10" Type="http://schemas.openxmlformats.org/officeDocument/2006/relationships/hyperlink" Target="https://datatracker.ietf.org/doc/draft-irtf-cfrg-hash-to-curve/" TargetMode="External"/><Relationship Id="rId4" Type="http://schemas.openxmlformats.org/officeDocument/2006/relationships/hyperlink" Target="https://datatracker.ietf.org/doc/draft-ietf-sacm-coswid/" TargetMode="External"/><Relationship Id="rId9" Type="http://schemas.openxmlformats.org/officeDocument/2006/relationships/hyperlink" Target="https://datatracker.ietf.org/doc/draft-irtf-cfrg-randomness-improvement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ftp.pwg.org/pub/pwg/liaison/mopria/Mopria-Alliance-October-2018.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isotc.iso.org/livelink/livelink?func=ll&amp;objId=19905763&amp;objAction=browse&amp;viewType=1" TargetMode="External"/><Relationship Id="rId2" Type="http://schemas.openxmlformats.org/officeDocument/2006/relationships/hyperlink" Target="https://www.ansi.org/standards_activities/standards_boards_panels/amsc/Default?menuid=3" TargetMode="External"/><Relationship Id="rId1" Type="http://schemas.openxmlformats.org/officeDocument/2006/relationships/slideLayout" Target="../slideLayouts/slideLayout2.xml"/><Relationship Id="rId5" Type="http://schemas.openxmlformats.org/officeDocument/2006/relationships/hyperlink" Target="https://3mf.io/" TargetMode="External"/><Relationship Id="rId4" Type="http://schemas.openxmlformats.org/officeDocument/2006/relationships/hyperlink" Target="http://www.3dpdfconsortium.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hair@pwg.org" TargetMode="External"/><Relationship Id="rId4" Type="http://schemas.openxmlformats.org/officeDocument/2006/relationships/hyperlink" Target="https://www.pwg.org/chair/meeting-info/meeting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November 2018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November 14, 2018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Wednesday, November 14</a:t>
            </a:r>
            <a:endParaRPr dirty="0"/>
          </a:p>
          <a:p>
            <a:pPr marL="2520950" lvl="1" indent="-2176463">
              <a:buNone/>
            </a:pPr>
            <a:r>
              <a:rPr lang="en-US" dirty="0"/>
              <a:t>  9:00 </a:t>
            </a:r>
            <a:r>
              <a:rPr lang="mr-IN" dirty="0"/>
              <a:t>–</a:t>
            </a:r>
            <a:r>
              <a:rPr lang="en-US" dirty="0"/>
              <a:t> 10:15	PWG Plenary · Mopria Alliance 2018 Overview</a:t>
            </a:r>
          </a:p>
          <a:p>
            <a:pPr marL="2520950" lvl="1" indent="-2176463">
              <a:buNone/>
            </a:pPr>
            <a:r>
              <a:rPr lang="en-US" dirty="0"/>
              <a:t>10:15 </a:t>
            </a:r>
            <a:r>
              <a:rPr lang="mr-IN" dirty="0"/>
              <a:t>–</a:t>
            </a:r>
            <a:r>
              <a:rPr lang="en-US" dirty="0"/>
              <a:t> 10:30	IPP WG : Status</a:t>
            </a:r>
          </a:p>
          <a:p>
            <a:pPr marL="2520950" lvl="1" indent="-2176463">
              <a:buNone/>
            </a:pPr>
            <a:r>
              <a:rPr lang="en-US" dirty="0"/>
              <a:t>10:30 </a:t>
            </a:r>
            <a:r>
              <a:rPr lang="mr-IN" dirty="0"/>
              <a:t>–</a:t>
            </a:r>
            <a:r>
              <a:rPr lang="en-US" dirty="0"/>
              <a:t> 11:00	IPP WG : IPP Everywhere v1.1 · IPP Everywhere Self Certification Manual v1.1</a:t>
            </a:r>
          </a:p>
          <a:p>
            <a:pPr marL="2520950" lvl="1" indent="-2176463">
              <a:buNone/>
            </a:pPr>
            <a:r>
              <a:rPr lang="en-US" dirty="0"/>
              <a:t>11:00 </a:t>
            </a:r>
            <a:r>
              <a:rPr lang="mr-IN" dirty="0"/>
              <a:t>–</a:t>
            </a:r>
            <a:r>
              <a:rPr lang="en-US" dirty="0"/>
              <a:t> 11:30	Break / Lunch</a:t>
            </a:r>
          </a:p>
          <a:p>
            <a:pPr marL="2520950" lvl="1" indent="-2176463">
              <a:buNone/>
              <a:tabLst>
                <a:tab pos="2511425" algn="l"/>
                <a:tab pos="2736850" algn="l"/>
              </a:tabLst>
            </a:pPr>
            <a:r>
              <a:rPr lang="en-US" dirty="0"/>
              <a:t>11:30 </a:t>
            </a:r>
            <a:r>
              <a:rPr lang="mr-IN" dirty="0"/>
              <a:t>–</a:t>
            </a:r>
            <a:r>
              <a:rPr lang="en-US" dirty="0"/>
              <a:t> 12:15	IPP WG: PWG 3D Liaison Discussion**</a:t>
            </a:r>
          </a:p>
          <a:p>
            <a:pPr marL="2520950" lvl="1" indent="-2176463">
              <a:buNone/>
              <a:tabLst>
                <a:tab pos="2511425" algn="l"/>
                <a:tab pos="2736850" algn="l"/>
              </a:tabLst>
            </a:pPr>
            <a:r>
              <a:rPr lang="en-US" dirty="0"/>
              <a:t>12:15 </a:t>
            </a:r>
            <a:r>
              <a:rPr lang="mr-IN" dirty="0"/>
              <a:t>–</a:t>
            </a:r>
            <a:r>
              <a:rPr lang="en-US" dirty="0"/>
              <a:t>   1:00	IPP WG: IPP 3D v1.1 · PWG Safe G-Code**</a:t>
            </a:r>
          </a:p>
          <a:p>
            <a:pPr marL="2520950" lvl="1" indent="-2176463">
              <a:buNone/>
            </a:pPr>
            <a:r>
              <a:rPr lang="en-US" dirty="0"/>
              <a:t> 1:00 </a:t>
            </a:r>
            <a:r>
              <a:rPr lang="mr-IN" dirty="0"/>
              <a:t>–</a:t>
            </a:r>
            <a:r>
              <a:rPr lang="en-US" dirty="0"/>
              <a:t>   1:15	Break</a:t>
            </a:r>
          </a:p>
          <a:p>
            <a:pPr marL="2520950" lvl="1" indent="-2176463">
              <a:buNone/>
            </a:pPr>
            <a:r>
              <a:rPr lang="en-US" dirty="0"/>
              <a:t> 1:15 </a:t>
            </a:r>
            <a:r>
              <a:rPr lang="mr-IN" dirty="0"/>
              <a:t>–</a:t>
            </a:r>
            <a:r>
              <a:rPr lang="en-US" dirty="0"/>
              <a:t>   2:00	IPP WG: System Service</a:t>
            </a:r>
          </a:p>
          <a:p>
            <a:pPr marL="2520950" lvl="1" indent="-2176463">
              <a:buNone/>
            </a:pPr>
            <a:r>
              <a:rPr lang="en-US" dirty="0"/>
              <a:t> 2:00 </a:t>
            </a:r>
            <a:r>
              <a:rPr lang="mr-IN" dirty="0"/>
              <a:t>–</a:t>
            </a:r>
            <a:r>
              <a:rPr lang="en-US" dirty="0"/>
              <a:t>   3:00	IPP WG: IPP Authentication Methods</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2" name="TextBox 1">
            <a:extLst>
              <a:ext uri="{FF2B5EF4-FFF2-40B4-BE49-F238E27FC236}">
                <a16:creationId xmlns:a16="http://schemas.microsoft.com/office/drawing/2014/main" id="{C6AEA056-9C23-AE48-87B8-9203A1A91592}"/>
              </a:ext>
            </a:extLst>
          </p:cNvPr>
          <p:cNvSpPr txBox="1"/>
          <p:nvPr/>
        </p:nvSpPr>
        <p:spPr>
          <a:xfrm>
            <a:off x="376518" y="6210257"/>
            <a:ext cx="383470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l" defTabSz="914400" rtl="0" fontAlgn="auto" latinLnBrk="0" hangingPunct="0">
              <a:lnSpc>
                <a:spcPct val="100000"/>
              </a:lnSpc>
              <a:spcBef>
                <a:spcPts val="0"/>
              </a:spcBef>
              <a:spcAft>
                <a:spcPts val="0"/>
              </a:spcAft>
              <a:buClrTx/>
              <a:buSzTx/>
              <a:buFontTx/>
              <a:buNone/>
              <a:tabLst/>
            </a:pPr>
            <a:r>
              <a:rPr lang="en-US" dirty="0"/>
              <a:t>** Note the last minute schedule change</a:t>
            </a:r>
            <a:endParaRPr kumimoji="0" lang="en-US" sz="1600" b="0" i="0" u="none" strike="noStrike" cap="none" spc="0" normalizeH="0" baseline="0" dirty="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36281311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Thursday, November 15</a:t>
            </a:r>
          </a:p>
          <a:p>
            <a:pPr marL="2520950" lvl="1" indent="-2176463">
              <a:buNone/>
              <a:tabLst>
                <a:tab pos="2736850" algn="l"/>
              </a:tabLst>
            </a:pPr>
            <a:r>
              <a:rPr lang="en-US" dirty="0"/>
              <a:t>  9:00 – 11:00	IDS WG: Status and Discussion</a:t>
            </a:r>
          </a:p>
          <a:p>
            <a:pPr marL="2520950" lvl="1" indent="-2176463">
              <a:buNone/>
              <a:tabLst>
                <a:tab pos="2511425" algn="l"/>
                <a:tab pos="2736850" algn="l"/>
              </a:tabLst>
            </a:pPr>
            <a:r>
              <a:rPr lang="en-US" dirty="0"/>
              <a:t>11:00 </a:t>
            </a:r>
            <a:r>
              <a:rPr lang="mr-IN" dirty="0"/>
              <a:t>–</a:t>
            </a:r>
            <a:r>
              <a:rPr lang="en-US" dirty="0"/>
              <a:t> 11:30	Break / Lunch</a:t>
            </a:r>
          </a:p>
          <a:p>
            <a:pPr marL="2520950" lvl="1" indent="-2176463">
              <a:buNone/>
              <a:tabLst>
                <a:tab pos="2511425" algn="l"/>
                <a:tab pos="2736850" algn="l"/>
              </a:tabLst>
            </a:pPr>
            <a:r>
              <a:rPr lang="en-US" dirty="0"/>
              <a:t>11:30 </a:t>
            </a:r>
            <a:r>
              <a:rPr lang="mr-IN" dirty="0"/>
              <a:t>–</a:t>
            </a:r>
            <a:r>
              <a:rPr lang="en-US" dirty="0"/>
              <a:t>   1:00	IPP WG: JPS2 v2.0**</a:t>
            </a:r>
          </a:p>
          <a:p>
            <a:pPr marL="2520950" lvl="1" indent="-2176463">
              <a:buNone/>
              <a:tabLst>
                <a:tab pos="2511425" algn="l"/>
                <a:tab pos="2736850" algn="l"/>
              </a:tabLst>
            </a:pPr>
            <a:r>
              <a:rPr lang="en-US" dirty="0"/>
              <a:t>  1:00 –   1:15	Break</a:t>
            </a:r>
          </a:p>
          <a:p>
            <a:pPr marL="2520950" lvl="1" indent="-2176463">
              <a:buNone/>
              <a:tabLst>
                <a:tab pos="2511425" algn="l"/>
                <a:tab pos="2736850" algn="l"/>
              </a:tabLst>
            </a:pPr>
            <a:r>
              <a:rPr lang="en-US" dirty="0"/>
              <a:t>  1:15 </a:t>
            </a:r>
            <a:r>
              <a:rPr lang="mr-IN" dirty="0"/>
              <a:t>–</a:t>
            </a:r>
            <a:r>
              <a:rPr lang="en-US" dirty="0"/>
              <a:t>   1:45	IPP WG: MFD Alerts v1.1</a:t>
            </a:r>
          </a:p>
          <a:p>
            <a:pPr marL="2520950" lvl="1" indent="-2176463">
              <a:buNone/>
              <a:tabLst>
                <a:tab pos="2511425" algn="l"/>
                <a:tab pos="2736850" algn="l"/>
              </a:tabLst>
            </a:pPr>
            <a:r>
              <a:rPr lang="en-US" dirty="0"/>
              <a:t>  1:45 </a:t>
            </a:r>
            <a:r>
              <a:rPr lang="mr-IN" dirty="0"/>
              <a:t>–</a:t>
            </a:r>
            <a:r>
              <a:rPr lang="en-US" dirty="0"/>
              <a:t>   2:30	IPP WG: IPP Document Object v1.1</a:t>
            </a:r>
          </a:p>
          <a:p>
            <a:pPr marL="2520950" lvl="1" indent="-2176463">
              <a:buNone/>
              <a:tabLst>
                <a:tab pos="2511425" algn="l"/>
                <a:tab pos="2736850" algn="l"/>
              </a:tabLst>
            </a:pPr>
            <a:r>
              <a:rPr lang="en-US" dirty="0"/>
              <a:t>  2:30 </a:t>
            </a:r>
            <a:r>
              <a:rPr lang="mr-IN" dirty="0"/>
              <a:t>–</a:t>
            </a:r>
            <a:r>
              <a:rPr lang="en-US" dirty="0"/>
              <a:t>   3:00	IPP WG: Next Steps</a:t>
            </a:r>
            <a:endParaRPr dirty="0"/>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767ABB49-9433-DB43-A38B-FDC40F96974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
        <p:nvSpPr>
          <p:cNvPr id="5" name="TextBox 4">
            <a:extLst>
              <a:ext uri="{FF2B5EF4-FFF2-40B4-BE49-F238E27FC236}">
                <a16:creationId xmlns:a16="http://schemas.microsoft.com/office/drawing/2014/main" id="{13412009-E675-E84A-BB05-DEF57F6F6217}"/>
              </a:ext>
            </a:extLst>
          </p:cNvPr>
          <p:cNvSpPr txBox="1"/>
          <p:nvPr/>
        </p:nvSpPr>
        <p:spPr>
          <a:xfrm>
            <a:off x="376518" y="6210257"/>
            <a:ext cx="383470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l" defTabSz="914400" rtl="0" fontAlgn="auto" latinLnBrk="0" hangingPunct="0">
              <a:lnSpc>
                <a:spcPct val="100000"/>
              </a:lnSpc>
              <a:spcBef>
                <a:spcPts val="0"/>
              </a:spcBef>
              <a:spcAft>
                <a:spcPts val="0"/>
              </a:spcAft>
              <a:buClrTx/>
              <a:buSzTx/>
              <a:buFontTx/>
              <a:buNone/>
              <a:tabLst/>
            </a:pPr>
            <a:r>
              <a:rPr lang="en-US" dirty="0"/>
              <a:t>** Note the last minute schedule change</a:t>
            </a:r>
            <a:endParaRPr kumimoji="0" lang="en-US" sz="1600" b="0" i="0" u="none" strike="noStrike" cap="none" spc="0" normalizeH="0" baseline="0" dirty="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402449282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r>
              <a:rPr lang="en-US" dirty="0"/>
              <a:t>2019 (Tentative Dates and Sites)</a:t>
            </a:r>
          </a:p>
          <a:p>
            <a:pPr lvl="1"/>
            <a:endParaRPr lang="en-US" dirty="0"/>
          </a:p>
          <a:p>
            <a:pPr lvl="1"/>
            <a:r>
              <a:rPr lang="en-US" dirty="0"/>
              <a:t>February 13-14 : Virtual</a:t>
            </a:r>
          </a:p>
          <a:p>
            <a:pPr lvl="1"/>
            <a:endParaRPr lang="en-US" dirty="0"/>
          </a:p>
          <a:p>
            <a:pPr lvl="1"/>
            <a:r>
              <a:rPr lang="en-US" dirty="0"/>
              <a:t>April 30 - May 2: Lexington, KY – Hosted by Lexmark, Inc.</a:t>
            </a:r>
          </a:p>
          <a:p>
            <a:pPr lvl="1"/>
            <a:endParaRPr lang="en-US" dirty="0"/>
          </a:p>
          <a:p>
            <a:pPr lvl="1"/>
            <a:r>
              <a:rPr lang="en-US"/>
              <a:t>August 28-29: </a:t>
            </a:r>
            <a:r>
              <a:rPr lang="en-US" dirty="0"/>
              <a:t>Virtual</a:t>
            </a:r>
          </a:p>
          <a:p>
            <a:pPr lvl="1"/>
            <a:endParaRPr lang="en-US" dirty="0"/>
          </a:p>
          <a:p>
            <a:pPr lvl="1"/>
            <a:r>
              <a:rPr lang="en-US" dirty="0"/>
              <a:t>November 13-14 : Virtual</a:t>
            </a:r>
          </a:p>
          <a:p>
            <a:endParaRPr lang="en-US" dirty="0"/>
          </a:p>
          <a:p>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r>
              <a:rPr lang="en-US" sz="1600" dirty="0">
                <a:solidFill>
                  <a:srgbClr val="FF0000"/>
                </a:solidFill>
              </a:rPr>
              <a:t>Contact </a:t>
            </a:r>
            <a:r>
              <a:rPr lang="en-US" sz="1600" dirty="0">
                <a:solidFill>
                  <a:srgbClr val="FF0000"/>
                </a:solidFill>
                <a:hlinkClick r:id="rId2"/>
              </a:rPr>
              <a:t>chair@pwg.org</a:t>
            </a:r>
            <a:r>
              <a:rPr lang="en-US" sz="1600" dirty="0">
                <a:solidFill>
                  <a:srgbClr val="FF0000"/>
                </a:solidFill>
              </a:rPr>
              <a:t> if you are interested in hosting a PWG F2F event</a:t>
            </a:r>
          </a:p>
        </p:txBody>
      </p:sp>
      <p:sp>
        <p:nvSpPr>
          <p:cNvPr id="145" name="Shape 145"/>
          <p:cNvSpPr>
            <a:spLocks noGrp="1"/>
          </p:cNvSpPr>
          <p:nvPr>
            <p:ph type="title"/>
          </p:nvPr>
        </p:nvSpPr>
        <p:spPr>
          <a:prstGeom prst="rect">
            <a:avLst/>
          </a:prstGeom>
        </p:spPr>
        <p:txBody>
          <a:bodyPr/>
          <a:lstStyle/>
          <a:p>
            <a:r>
              <a:t>Future PWG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dirty="0"/>
              <a:t>201</a:t>
            </a:r>
            <a:r>
              <a:rPr lang="en-US" dirty="0"/>
              <a:t>8</a:t>
            </a:r>
            <a:r>
              <a:rPr dirty="0"/>
              <a:t> Membership</a:t>
            </a:r>
          </a:p>
        </p:txBody>
      </p:sp>
      <p:graphicFrame>
        <p:nvGraphicFramePr>
          <p:cNvPr id="156" name="Table 156"/>
          <p:cNvGraphicFramePr/>
          <p:nvPr>
            <p:extLst>
              <p:ext uri="{D42A27DB-BD31-4B8C-83A1-F6EECF244321}">
                <p14:modId xmlns:p14="http://schemas.microsoft.com/office/powerpoint/2010/main" val="974008080"/>
              </p:ext>
            </p:extLst>
          </p:nvPr>
        </p:nvGraphicFramePr>
        <p:xfrm>
          <a:off x="457200" y="1915858"/>
          <a:ext cx="8108952" cy="4369326"/>
        </p:xfrm>
        <a:graphic>
          <a:graphicData uri="http://schemas.openxmlformats.org/drawingml/2006/table">
            <a:tbl>
              <a:tblPr>
                <a:tableStyleId>{8F44A2F1-9E1F-4B54-A3A2-5F16C0AD49E2}</a:tableStyleId>
              </a:tblPr>
              <a:tblGrid>
                <a:gridCol w="2027238">
                  <a:extLst>
                    <a:ext uri="{9D8B030D-6E8A-4147-A177-3AD203B41FA5}">
                      <a16:colId xmlns:a16="http://schemas.microsoft.com/office/drawing/2014/main" val="20000"/>
                    </a:ext>
                  </a:extLst>
                </a:gridCol>
                <a:gridCol w="2027238">
                  <a:extLst>
                    <a:ext uri="{9D8B030D-6E8A-4147-A177-3AD203B41FA5}">
                      <a16:colId xmlns:a16="http://schemas.microsoft.com/office/drawing/2014/main" val="20001"/>
                    </a:ext>
                  </a:extLst>
                </a:gridCol>
                <a:gridCol w="2027238">
                  <a:extLst>
                    <a:ext uri="{9D8B030D-6E8A-4147-A177-3AD203B41FA5}">
                      <a16:colId xmlns:a16="http://schemas.microsoft.com/office/drawing/2014/main" val="20002"/>
                    </a:ext>
                  </a:extLst>
                </a:gridCol>
                <a:gridCol w="2027238">
                  <a:extLst>
                    <a:ext uri="{9D8B030D-6E8A-4147-A177-3AD203B41FA5}">
                      <a16:colId xmlns:a16="http://schemas.microsoft.com/office/drawing/2014/main" val="20003"/>
                    </a:ext>
                  </a:extLst>
                </a:gridCol>
              </a:tblGrid>
              <a:tr h="728221">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Apple Inc.</a:t>
                      </a:r>
                      <a:endParaRPr sz="8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Fuji Xerox</a:t>
                      </a:r>
                      <a:endParaRPr lang="en-US" sz="8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Ricoh</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a:solidFill>
                        <a:srgbClr val="929292"/>
                      </a:solidFill>
                      <a:miter lim="400000"/>
                    </a:lnB>
                  </a:tcPr>
                </a:tc>
                <a:extLst>
                  <a:ext uri="{0D108BD9-81ED-4DB2-BD59-A6C34878D82A}">
                    <a16:rowId xmlns:a16="http://schemas.microsoft.com/office/drawing/2014/main" val="10000"/>
                  </a:ext>
                </a:extLst>
              </a:tr>
              <a:tr h="728221">
                <a:tc>
                  <a:txBody>
                    <a:bodyPr/>
                    <a:lstStyle/>
                    <a:p>
                      <a:pPr marR="40640" defTabSz="914400">
                        <a:spcBef>
                          <a:spcPts val="400"/>
                        </a:spcBef>
                        <a:tabLst>
                          <a:tab pos="914400" algn="l"/>
                        </a:tabLst>
                        <a:defRPr sz="1800">
                          <a:uFillTx/>
                        </a:defRPr>
                      </a:pPr>
                      <a:r>
                        <a:rPr sz="800" dirty="0">
                          <a:uFill>
                            <a:solidFill>
                              <a:srgbClr val="000000"/>
                            </a:solidFill>
                          </a:uFill>
                          <a:sym typeface="Verdana"/>
                        </a:rPr>
                        <a:t>Brother Industries</a:t>
                      </a:r>
                      <a:r>
                        <a:rPr lang="en-US" sz="800" dirty="0">
                          <a:uFill>
                            <a:solidFill>
                              <a:srgbClr val="000000"/>
                            </a:solidFill>
                          </a:uFill>
                          <a:sym typeface="Verdana"/>
                        </a:rPr>
                        <a:t>, Ltd.</a:t>
                      </a:r>
                      <a:endParaRPr sz="8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High North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Technical Interface Consulting (N-V)</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28221">
                <a:tc>
                  <a:txBody>
                    <a:bodyPr/>
                    <a:lstStyle/>
                    <a:p>
                      <a:pPr marR="40640" defTabSz="914400">
                        <a:spcBef>
                          <a:spcPts val="400"/>
                        </a:spcBef>
                        <a:tabLst>
                          <a:tab pos="914400" algn="l"/>
                        </a:tabLst>
                        <a:defRPr sz="1800">
                          <a:uFillTx/>
                        </a:defRPr>
                      </a:pPr>
                      <a:r>
                        <a:rPr sz="800" dirty="0">
                          <a:uFill>
                            <a:solidFill>
                              <a:srgbClr val="000000"/>
                            </a:solidFill>
                          </a:uFill>
                          <a:sym typeface="Verdana"/>
                        </a:rPr>
                        <a:t>Canon</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HP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800" dirty="0">
                          <a:uFill>
                            <a:solidFill>
                              <a:srgbClr val="000000"/>
                            </a:solidFill>
                          </a:uFill>
                          <a:sym typeface="Verdana"/>
                        </a:rPr>
                        <a:t>Microsoft</a:t>
                      </a:r>
                      <a:endParaRPr lang="en-US" sz="8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Toshiba America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28221">
                <a:tc>
                  <a:txBody>
                    <a:bodyPr/>
                    <a:lstStyle/>
                    <a:p>
                      <a:pPr marR="40640" defTabSz="914400">
                        <a:spcBef>
                          <a:spcPts val="400"/>
                        </a:spcBef>
                        <a:tabLst>
                          <a:tab pos="914400" algn="l"/>
                        </a:tabLst>
                        <a:defRPr sz="1800">
                          <a:uFillTx/>
                        </a:defRPr>
                      </a:pPr>
                      <a:r>
                        <a:rPr sz="800">
                          <a:uFill>
                            <a:solidFill>
                              <a:srgbClr val="000000"/>
                            </a:solidFill>
                          </a:uFill>
                          <a:sym typeface="Verdana"/>
                        </a:rPr>
                        <a:t>Conexant Systems</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Intel</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MPI Tech</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a:solidFill>
                        <a:srgbClr val="929292"/>
                      </a:solidFill>
                      <a:miter lim="400000"/>
                    </a:lnB>
                  </a:tcPr>
                </a:tc>
                <a:extLst>
                  <a:ext uri="{0D108BD9-81ED-4DB2-BD59-A6C34878D82A}">
                    <a16:rowId xmlns:a16="http://schemas.microsoft.com/office/drawing/2014/main" val="10003"/>
                  </a:ext>
                </a:extLst>
              </a:tr>
              <a:tr h="728221">
                <a:tc>
                  <a:txBody>
                    <a:bodyPr/>
                    <a:lstStyle/>
                    <a:p>
                      <a:pPr marR="40640" defTabSz="914400">
                        <a:spcBef>
                          <a:spcPts val="400"/>
                        </a:spcBef>
                        <a:tabLst>
                          <a:tab pos="914400" algn="l"/>
                        </a:tabLst>
                        <a:defRPr sz="1800">
                          <a:uFillTx/>
                        </a:defRPr>
                      </a:pPr>
                      <a:r>
                        <a:rPr sz="800" dirty="0">
                          <a:uFill>
                            <a:solidFill>
                              <a:srgbClr val="000000"/>
                            </a:solidFill>
                          </a:uFill>
                          <a:sym typeface="Verdana"/>
                        </a:rPr>
                        <a:t>Danny Brennan</a:t>
                      </a: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Oki Data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solidFill>
                            <a:schemeClr val="tx1"/>
                          </a:solidFill>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28221">
                <a:tc>
                  <a:txBody>
                    <a:bodyPr/>
                    <a:lstStyle/>
                    <a:p>
                      <a:pPr marR="40640" defTabSz="914400">
                        <a:spcBef>
                          <a:spcPts val="400"/>
                        </a:spcBef>
                        <a:tabLst>
                          <a:tab pos="914400" algn="l"/>
                        </a:tabLst>
                        <a:defRPr sz="1800">
                          <a:uFillTx/>
                        </a:defRPr>
                      </a:pPr>
                      <a:r>
                        <a:rPr sz="800">
                          <a:uFill>
                            <a:solidFill>
                              <a:srgbClr val="000000"/>
                            </a:solidFill>
                          </a:uFill>
                          <a:sym typeface="Verdana"/>
                        </a:rPr>
                        <a:t>Epson</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Kyocera Document Solutions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800" dirty="0"/>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800" dirty="0">
                          <a:solidFill>
                            <a:schemeClr val="tx1"/>
                          </a:solidFill>
                        </a:rPr>
                        <a:t>YSoft</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tcPr>
                </a:tc>
                <a:extLst>
                  <a:ext uri="{0D108BD9-81ED-4DB2-BD59-A6C34878D82A}">
                    <a16:rowId xmlns:a16="http://schemas.microsoft.com/office/drawing/2014/main" val="10005"/>
                  </a:ext>
                </a:extLst>
              </a:tr>
            </a:tbl>
          </a:graphicData>
        </a:graphic>
      </p:graphicFrame>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24 </a:t>
            </a:r>
            <a:r>
              <a:rPr dirty="0"/>
              <a:t>Members (2</a:t>
            </a:r>
            <a:r>
              <a:rPr lang="en-US" dirty="0"/>
              <a:t>3</a:t>
            </a:r>
            <a:r>
              <a:rPr dirty="0"/>
              <a:t> Voting, 1 Non-Voting)</a:t>
            </a: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5211" y="1942534"/>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906" y="2749442"/>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795051" y="3501672"/>
            <a:ext cx="1356555" cy="335149"/>
          </a:xfrm>
          <a:prstGeom prst="rect">
            <a:avLst/>
          </a:prstGeom>
        </p:spPr>
      </p:pic>
      <p:pic>
        <p:nvPicPr>
          <p:cNvPr id="5" name="Picture 4">
            <a:extLst>
              <a:ext uri="{FF2B5EF4-FFF2-40B4-BE49-F238E27FC236}">
                <a16:creationId xmlns:a16="http://schemas.microsoft.com/office/drawing/2014/main" id="{08667B78-4020-0445-B76E-F2169F20B9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2088" y="4211342"/>
            <a:ext cx="1756977" cy="358110"/>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6"/>
          <a:stretch>
            <a:fillRect/>
          </a:stretch>
        </p:blipFill>
        <p:spPr>
          <a:xfrm>
            <a:off x="1005142" y="5671715"/>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18413" y="1926922"/>
            <a:ext cx="1756976" cy="563357"/>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00203" y="2749442"/>
            <a:ext cx="1593395" cy="283090"/>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83754" y="3429000"/>
            <a:ext cx="426291" cy="426291"/>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58185" y="4157680"/>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58185" y="4867604"/>
            <a:ext cx="671069" cy="463826"/>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2"/>
          <a:stretch>
            <a:fillRect/>
          </a:stretch>
        </p:blipFill>
        <p:spPr>
          <a:xfrm>
            <a:off x="2933441" y="5618457"/>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768613" y="2042405"/>
            <a:ext cx="1526539" cy="315485"/>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08685" y="2758463"/>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808542" y="3566515"/>
            <a:ext cx="1456725" cy="233076"/>
          </a:xfrm>
          <a:prstGeom prst="rect">
            <a:avLst/>
          </a:prstGeom>
        </p:spPr>
      </p:pic>
      <p:pic>
        <p:nvPicPr>
          <p:cNvPr id="19" name="Picture 18">
            <a:extLst>
              <a:ext uri="{FF2B5EF4-FFF2-40B4-BE49-F238E27FC236}">
                <a16:creationId xmlns:a16="http://schemas.microsoft.com/office/drawing/2014/main" id="{F473FE72-7293-814C-84C3-1ED51BB121C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243489" y="4239785"/>
            <a:ext cx="530729" cy="312194"/>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098960" y="4978551"/>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573441" y="5146235"/>
            <a:ext cx="1926929" cy="1488991"/>
          </a:xfrm>
          <a:prstGeom prst="rect">
            <a:avLst/>
          </a:prstGeom>
        </p:spPr>
      </p:pic>
      <p:pic>
        <p:nvPicPr>
          <p:cNvPr id="22" name="Picture 21">
            <a:extLst>
              <a:ext uri="{FF2B5EF4-FFF2-40B4-BE49-F238E27FC236}">
                <a16:creationId xmlns:a16="http://schemas.microsoft.com/office/drawing/2014/main" id="{017AA74E-B3D1-3C41-B7AB-8753D64CBC67}"/>
              </a:ext>
            </a:extLst>
          </p:cNvPr>
          <p:cNvPicPr>
            <a:picLocks noChangeAspect="1"/>
          </p:cNvPicPr>
          <p:nvPr/>
        </p:nvPicPr>
        <p:blipFill>
          <a:blip r:embed="rId19"/>
          <a:stretch>
            <a:fillRect/>
          </a:stretch>
        </p:blipFill>
        <p:spPr>
          <a:xfrm>
            <a:off x="6940399" y="2103257"/>
            <a:ext cx="1270000" cy="228600"/>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866744" y="3431285"/>
            <a:ext cx="1356796" cy="434175"/>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034194" y="4172058"/>
            <a:ext cx="992205" cy="404820"/>
          </a:xfrm>
          <a:prstGeom prst="rect">
            <a:avLst/>
          </a:prstGeom>
        </p:spPr>
      </p:pic>
      <p:pic>
        <p:nvPicPr>
          <p:cNvPr id="23" name="Picture 22">
            <a:extLst>
              <a:ext uri="{FF2B5EF4-FFF2-40B4-BE49-F238E27FC236}">
                <a16:creationId xmlns:a16="http://schemas.microsoft.com/office/drawing/2014/main" id="{C17C605E-8C68-8544-9DC1-B7A8DC8F314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940398" y="4844644"/>
            <a:ext cx="1245177" cy="538405"/>
          </a:xfrm>
          <a:prstGeom prst="rect">
            <a:avLst/>
          </a:prstGeom>
        </p:spPr>
      </p:pic>
    </p:spTree>
    <p:extLst>
      <p:ext uri="{BB962C8B-B14F-4D97-AF65-F5344CB8AC3E}">
        <p14:creationId xmlns:p14="http://schemas.microsoft.com/office/powerpoint/2010/main" val="16538157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lstStyle/>
          <a:p>
            <a:r>
              <a:rPr dirty="0"/>
              <a:t>PWG Chair: Smith Kennedy, HP Inc.</a:t>
            </a:r>
          </a:p>
          <a:p>
            <a:pPr lvl="1"/>
            <a:endParaRPr dirty="0"/>
          </a:p>
          <a:p>
            <a:r>
              <a:rPr dirty="0"/>
              <a:t>PWG Vice-Chair: Alan Sukert, Xerox</a:t>
            </a:r>
          </a:p>
          <a:p>
            <a:pPr lvl="1"/>
            <a:endParaRPr dirty="0"/>
          </a:p>
          <a:p>
            <a:r>
              <a:rPr dirty="0"/>
              <a:t>PWG Secretary: Ira McDonald, High North</a:t>
            </a:r>
            <a:br>
              <a:rPr dirty="0"/>
            </a:br>
            <a:br>
              <a:rPr dirty="0"/>
            </a:br>
            <a:br>
              <a:rPr dirty="0"/>
            </a:br>
            <a:br>
              <a:rPr dirty="0"/>
            </a:br>
            <a:br>
              <a:rPr dirty="0"/>
            </a:br>
            <a:endParaRPr dirty="0"/>
          </a:p>
        </p:txBody>
      </p:sp>
      <p:sp>
        <p:nvSpPr>
          <p:cNvPr id="165" name="Shape 165"/>
          <p:cNvSpPr>
            <a:spLocks noGrp="1"/>
          </p:cNvSpPr>
          <p:nvPr>
            <p:ph type="title"/>
          </p:nvPr>
        </p:nvSpPr>
        <p:spPr>
          <a:prstGeom prst="rect">
            <a:avLst/>
          </a:prstGeom>
        </p:spPr>
        <p:txBody>
          <a:bodyPr/>
          <a:lstStyle/>
          <a:p>
            <a:r>
              <a:rPr dirty="0"/>
              <a:t>PWG Officers (201</a:t>
            </a:r>
            <a:r>
              <a:rPr lang="en-US" dirty="0"/>
              <a:t>7</a:t>
            </a:r>
            <a:r>
              <a:rPr dirty="0"/>
              <a:t>-201</a:t>
            </a:r>
            <a:r>
              <a:rPr lang="en-US" dirty="0"/>
              <a:t>9</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dirty="0"/>
              <a:t>IPP Everywhere™ Self Certification 1.0 Update 3</a:t>
            </a:r>
          </a:p>
          <a:p>
            <a:pPr lvl="1">
              <a:buFont typeface="Wingdings" pitchFamily="2" charset="2"/>
              <a:buChar char="à"/>
            </a:pPr>
            <a:r>
              <a:rPr lang="en-US" dirty="0">
                <a:sym typeface="Wingdings" pitchFamily="2" charset="2"/>
              </a:rPr>
              <a:t>Current certification toolset available on PWG website</a:t>
            </a:r>
          </a:p>
          <a:p>
            <a:pPr lvl="1">
              <a:buFont typeface="Wingdings" pitchFamily="2" charset="2"/>
              <a:buChar char="à"/>
            </a:pPr>
            <a:r>
              <a:rPr lang="en-US" dirty="0">
                <a:sym typeface="Wingdings" pitchFamily="2" charset="2"/>
              </a:rPr>
              <a:t>Released November 2018</a:t>
            </a:r>
          </a:p>
          <a:p>
            <a:pPr lvl="1">
              <a:buFont typeface="Wingdings" pitchFamily="2" charset="2"/>
              <a:buChar char="à"/>
            </a:pPr>
            <a:endParaRPr lang="en-US" dirty="0"/>
          </a:p>
          <a:p>
            <a:r>
              <a:rPr lang="en-US" dirty="0"/>
              <a:t> </a:t>
            </a:r>
            <a:r>
              <a:rPr lang="en-US" strike="sngStrike" dirty="0"/>
              <a:t>353</a:t>
            </a:r>
            <a:r>
              <a:rPr lang="en-US" dirty="0"/>
              <a:t> 355 printers now certified!</a:t>
            </a:r>
          </a:p>
          <a:p>
            <a:pPr lvl="1"/>
            <a:r>
              <a:rPr lang="en-US" dirty="0">
                <a:hlinkClick r:id="rId4"/>
              </a:rPr>
              <a:t>https://www.pwg.org/dynamo/eveprinters.php</a:t>
            </a:r>
            <a:endParaRPr lang="en-US" dirty="0"/>
          </a:p>
          <a:p>
            <a:pPr lvl="1"/>
            <a:r>
              <a:rPr lang="en-US" dirty="0"/>
              <a:t>More on the way</a:t>
            </a:r>
          </a:p>
          <a:p>
            <a:endParaRPr lang="en-US" dirty="0"/>
          </a:p>
          <a:p>
            <a:r>
              <a:rPr lang="en-US" dirty="0"/>
              <a:t>More to come</a:t>
            </a:r>
          </a:p>
          <a:p>
            <a:pPr lvl="1"/>
            <a:r>
              <a:rPr lang="en-US" dirty="0"/>
              <a:t>IPP Everywhere™ v1.1 – Q1 2019</a:t>
            </a:r>
          </a:p>
          <a:p>
            <a:pPr lvl="1"/>
            <a:r>
              <a:rPr lang="en-US" dirty="0"/>
              <a:t>IPP Everywhere™ Self Certification 1.1 – Q2 2019</a:t>
            </a:r>
          </a:p>
          <a:p>
            <a:endParaRPr lang="en-US" sz="1600" dirty="0"/>
          </a:p>
          <a:p>
            <a:endParaRPr lang="en-US" sz="1600"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PWG 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t>PWG Workgroup Status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379" y="1357173"/>
            <a:ext cx="8119242" cy="4203699"/>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p:nvPr/>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2017The Printer Working Group</a:t>
            </a:r>
            <a:r>
              <a:rPr dirty="0"/>
              <a:t>. All rights reserved. The IPP Everywhere and PWG logos are registered trademarks of the IEEE-ISTO.</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 (Xerox)</a:t>
            </a:r>
          </a:p>
        </p:txBody>
      </p:sp>
    </p:spTree>
    <p:extLst>
      <p:ext uri="{BB962C8B-B14F-4D97-AF65-F5344CB8AC3E}">
        <p14:creationId xmlns:p14="http://schemas.microsoft.com/office/powerpoint/2010/main" val="386441494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r>
              <a:rPr dirty="0"/>
              <a:t>Administrivia</a:t>
            </a:r>
          </a:p>
          <a:p>
            <a:r>
              <a:rPr lang="en-US" dirty="0"/>
              <a:t>PWG Steering Committee Updates</a:t>
            </a:r>
            <a:endParaRPr dirty="0"/>
          </a:p>
          <a:p>
            <a:r>
              <a:rPr dirty="0"/>
              <a:t>PWG Workgroup Status [WG Chairs]</a:t>
            </a:r>
          </a:p>
          <a:p>
            <a:pPr lvl="1"/>
            <a:r>
              <a:rPr lang="en-US" dirty="0"/>
              <a:t>Imaging Device Security (IDS)</a:t>
            </a:r>
          </a:p>
          <a:p>
            <a:pPr lvl="1"/>
            <a:r>
              <a:rPr dirty="0"/>
              <a:t>Internet Printing Protocol (IPP)</a:t>
            </a:r>
          </a:p>
          <a:p>
            <a:r>
              <a:rPr dirty="0"/>
              <a:t>Liaison Status</a:t>
            </a:r>
          </a:p>
          <a:p>
            <a:pPr lvl="1"/>
            <a:r>
              <a:rPr dirty="0"/>
              <a:t>Trusted Computing Group (TCG)</a:t>
            </a:r>
            <a:endParaRPr lang="en-US" dirty="0"/>
          </a:p>
          <a:p>
            <a:pPr lvl="1"/>
            <a:r>
              <a:rPr lang="en-US" dirty="0"/>
              <a:t>Internet Engineering Task Force (IETF)</a:t>
            </a:r>
          </a:p>
          <a:p>
            <a:pPr lvl="1"/>
            <a:r>
              <a:rPr lang="en-US" dirty="0"/>
              <a:t>Linux Foundation OpenPrinting</a:t>
            </a:r>
          </a:p>
          <a:p>
            <a:pPr lvl="1"/>
            <a:r>
              <a:rPr lang="en-US" dirty="0"/>
              <a:t>Mopria</a:t>
            </a:r>
          </a:p>
          <a:p>
            <a:pPr lvl="1"/>
            <a:r>
              <a:rPr lang="en-US" dirty="0"/>
              <a:t>3D Printing / Additive Manufacturing Liaisons</a:t>
            </a:r>
          </a:p>
          <a:p>
            <a:r>
              <a:rPr dirty="0"/>
              <a:t>Next Meeting</a:t>
            </a:r>
            <a:r>
              <a:rPr lang="en-US" dirty="0"/>
              <a:t>s</a:t>
            </a:r>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title"/>
          </p:nvPr>
        </p:nvSpPr>
        <p:spPr>
          <a:prstGeom prst="rect">
            <a:avLst/>
          </a:prstGeom>
        </p:spPr>
        <p:txBody>
          <a:bodyPr/>
          <a:lstStyle/>
          <a:p>
            <a:r>
              <a:rPr dirty="0"/>
              <a:t>IDS: </a:t>
            </a:r>
            <a:r>
              <a:rPr lang="en-US" dirty="0"/>
              <a:t>Original </a:t>
            </a:r>
            <a:r>
              <a:rPr dirty="0"/>
              <a:t>Charter</a:t>
            </a:r>
          </a:p>
        </p:txBody>
      </p:sp>
      <p:sp>
        <p:nvSpPr>
          <p:cNvPr id="315" name="Shape 315"/>
          <p:cNvSpPr>
            <a:spLocks noGrp="1"/>
          </p:cNvSpPr>
          <p:nvPr>
            <p:ph type="body" idx="1"/>
          </p:nvPr>
        </p:nvSpPr>
        <p:spPr>
          <a:prstGeom prst="rect">
            <a:avLst/>
          </a:prstGeom>
        </p:spPr>
        <p:txBody>
          <a:bodyPr/>
          <a:lstStyle/>
          <a:p>
            <a:pPr marL="367953" indent="-327313">
              <a:defRPr sz="2100"/>
            </a:pPr>
            <a:r>
              <a:rPr lang="en-US" dirty="0"/>
              <a:t>Investigate </a:t>
            </a:r>
            <a:r>
              <a:rPr dirty="0"/>
              <a:t>and </a:t>
            </a:r>
            <a:r>
              <a:rPr lang="en-US" dirty="0"/>
              <a:t>define </a:t>
            </a:r>
            <a:r>
              <a:rPr dirty="0"/>
              <a:t>standards for addressing general security attributes for imaging devices and services. Our general goals </a:t>
            </a:r>
            <a:r>
              <a:rPr lang="en-US" dirty="0"/>
              <a:t>are </a:t>
            </a:r>
            <a:r>
              <a:rPr dirty="0"/>
              <a:t>to:</a:t>
            </a:r>
          </a:p>
          <a:p>
            <a:pPr marL="767715" lvl="1" indent="-269875">
              <a:defRPr sz="1700"/>
            </a:pPr>
            <a:r>
              <a:rPr dirty="0"/>
              <a:t>Define standard metrics and protocol bindings to assess the health of Hardcopy Devices to gauge if they should be granted access to a network.</a:t>
            </a:r>
          </a:p>
          <a:p>
            <a:pPr marL="767715" lvl="1" indent="-269875">
              <a:defRPr sz="1700"/>
            </a:pPr>
            <a:r>
              <a:rPr dirty="0"/>
              <a:t>Define a set of standard security and policy attributes and values for authorizing Hard Copy Devices, their services and users in a global workspace </a:t>
            </a:r>
          </a:p>
          <a:p>
            <a:pPr marL="767715" lvl="1" indent="-269875">
              <a:defRPr sz="1700"/>
            </a:pPr>
            <a:r>
              <a:rPr dirty="0"/>
              <a:t>Provide a general security model for other PWG standards to reference</a:t>
            </a:r>
          </a:p>
          <a:p>
            <a:pPr marL="367953" indent="-327313">
              <a:defRPr sz="2100"/>
            </a:pPr>
            <a:r>
              <a:rPr lang="en-US" dirty="0"/>
              <a:t>Provide </a:t>
            </a:r>
            <a:r>
              <a:rPr dirty="0"/>
              <a:t>a path for vendors to review and contribute to the definition of Common Criteria HCD Protection Profiles</a:t>
            </a:r>
          </a:p>
        </p:txBody>
      </p:sp>
      <p:sp>
        <p:nvSpPr>
          <p:cNvPr id="2" name="Slide Number Placeholder 1">
            <a:extLst>
              <a:ext uri="{FF2B5EF4-FFF2-40B4-BE49-F238E27FC236}">
                <a16:creationId xmlns:a16="http://schemas.microsoft.com/office/drawing/2014/main" id="{C406A8EE-42A9-6A41-8804-76ED9D5E0DCD}"/>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19172022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 </a:t>
            </a:r>
            <a:r>
              <a:rPr dirty="0"/>
              <a:t>(</a:t>
            </a:r>
            <a:r>
              <a:rPr lang="en-US" dirty="0"/>
              <a:t>Xerox</a:t>
            </a:r>
            <a:r>
              <a:rPr dirty="0"/>
              <a:t>)</a:t>
            </a:r>
          </a:p>
          <a:p>
            <a:r>
              <a:rPr lang="en-US" dirty="0"/>
              <a:t>IDS WG Vice-Chair</a:t>
            </a:r>
          </a:p>
          <a:p>
            <a:pPr lvl="1"/>
            <a:r>
              <a:rPr lang="en-US" dirty="0"/>
              <a:t>Brian Smithson (Ricoh)</a:t>
            </a:r>
          </a:p>
          <a:p>
            <a:r>
              <a:rPr lang="en-US" dirty="0"/>
              <a:t>IDS</a:t>
            </a:r>
            <a:r>
              <a:rPr dirty="0"/>
              <a:t> WG Secretary:</a:t>
            </a:r>
          </a:p>
          <a:p>
            <a:pPr lvl="1"/>
            <a:r>
              <a:rPr lang="en-US" dirty="0"/>
              <a:t>Alan Sukert (Xerox)</a:t>
            </a:r>
          </a:p>
          <a:p>
            <a:r>
              <a:rPr lang="en-US" dirty="0"/>
              <a:t>IDS</a:t>
            </a:r>
            <a:r>
              <a:rPr dirty="0"/>
              <a:t> WG Document Editors:</a:t>
            </a:r>
          </a:p>
          <a:p>
            <a:pPr lvl="1"/>
            <a:r>
              <a:rPr lang="en-US" dirty="0"/>
              <a:t>None at the moment given our new charter</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extLst>
      <p:ext uri="{BB962C8B-B14F-4D97-AF65-F5344CB8AC3E}">
        <p14:creationId xmlns:p14="http://schemas.microsoft.com/office/powerpoint/2010/main" val="424204215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lstStyle/>
          <a:p>
            <a:r>
              <a:rPr lang="en-US" dirty="0"/>
              <a:t>Focus now is on Common Criteria HCD Protection Profiles</a:t>
            </a:r>
          </a:p>
          <a:p>
            <a:pPr lvl="1"/>
            <a:r>
              <a:rPr lang="en-US" dirty="0"/>
              <a:t>IDS Charter updated to focus the IDS WG on outreach with other standards bodies involved in HCD security issues.</a:t>
            </a:r>
          </a:p>
          <a:p>
            <a:pPr lvl="2">
              <a:spcAft>
                <a:spcPts val="600"/>
              </a:spcAft>
            </a:pPr>
            <a:r>
              <a:rPr lang="en-US" dirty="0"/>
              <a:t>Looking at initiating interface with TCG Joint Work Group</a:t>
            </a:r>
          </a:p>
          <a:p>
            <a:pPr lvl="1">
              <a:spcBef>
                <a:spcPts val="1200"/>
              </a:spcBef>
            </a:pPr>
            <a:r>
              <a:rPr lang="en-US" dirty="0"/>
              <a:t>HCD Technical Committee (TC) Meetings:</a:t>
            </a:r>
          </a:p>
          <a:p>
            <a:pPr lvl="2"/>
            <a:r>
              <a:rPr lang="en-US" dirty="0"/>
              <a:t>HCD TC Face-to-Face Meeting held on Oct 29</a:t>
            </a:r>
            <a:r>
              <a:rPr lang="en-US" baseline="30000" dirty="0"/>
              <a:t>th</a:t>
            </a:r>
            <a:r>
              <a:rPr lang="en-US" dirty="0"/>
              <a:t> as part of the Fall 2018 CCUF Workshop in Amsterdam Holland</a:t>
            </a:r>
          </a:p>
          <a:p>
            <a:pPr lvl="2"/>
            <a:r>
              <a:rPr lang="en-US" dirty="0"/>
              <a:t>Status of HCD TC and HCD PP Version 1.1 to be discussed at the IDS WG Session on Thursday, Nov 15</a:t>
            </a:r>
            <a:r>
              <a:rPr lang="en-US" baseline="30000" dirty="0"/>
              <a:t>th</a:t>
            </a:r>
            <a:r>
              <a:rPr lang="en-US" dirty="0"/>
              <a:t> </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22</a:t>
            </a:fld>
            <a:endParaRPr lang="en-US" dirty="0"/>
          </a:p>
        </p:txBody>
      </p:sp>
    </p:spTree>
    <p:extLst>
      <p:ext uri="{BB962C8B-B14F-4D97-AF65-F5344CB8AC3E}">
        <p14:creationId xmlns:p14="http://schemas.microsoft.com/office/powerpoint/2010/main" val="270579337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IPP WG: Charter"/>
          <p:cNvSpPr txBox="1">
            <a:spLocks noGrp="1"/>
          </p:cNvSpPr>
          <p:nvPr>
            <p:ph type="title"/>
          </p:nvPr>
        </p:nvSpPr>
        <p:spPr>
          <a:prstGeom prst="rect">
            <a:avLst/>
          </a:prstGeom>
        </p:spPr>
        <p:txBody>
          <a:bodyPr/>
          <a:lstStyle/>
          <a:p>
            <a:r>
              <a:t>IPP WG: Charter</a:t>
            </a:r>
          </a:p>
        </p:txBody>
      </p:sp>
      <p:sp>
        <p:nvSpPr>
          <p:cNvPr id="74" name="Current charter:…"/>
          <p:cNvSpPr txBox="1">
            <a:spLocks noGrp="1"/>
          </p:cNvSpPr>
          <p:nvPr>
            <p:ph type="body" idx="1"/>
          </p:nvPr>
        </p:nvSpPr>
        <p:spPr>
          <a:prstGeom prst="rect">
            <a:avLst/>
          </a:prstGeom>
        </p:spPr>
        <p:txBody>
          <a:bodyPr/>
          <a:lstStyle/>
          <a:p>
            <a:r>
              <a:t>Current charter:</a:t>
            </a:r>
          </a:p>
          <a:p>
            <a:pPr lvl="1"/>
            <a:r>
              <a:rPr u="sng">
                <a:hlinkClick r:id="rId2"/>
              </a:rPr>
              <a:t>http://ftp.pwg.org/pub/pwg/ipp/charter/ch-ipp-charter-20170615.pdf</a:t>
            </a:r>
          </a:p>
          <a:p>
            <a:r>
              <a:t>The Internet Printing Protocol (IPP) workgroup is chartered with the maintenance of IPP, the IETF IPP registry, and support for new clients, network architectures (Cloud, SDN), service bindings for MFDs and Imaging Systems, and emerging technologies such as 3D Printing</a:t>
            </a:r>
          </a:p>
          <a:p>
            <a:r>
              <a:t>In addition, we maintain the IETF Finisher MIB, Job MIB, and Printer MIB registries, and handle synchronization with changes in IPP</a:t>
            </a:r>
          </a:p>
        </p:txBody>
      </p:sp>
      <p:sp>
        <p:nvSpPr>
          <p:cNvPr id="2" name="Slide Number Placeholder 1">
            <a:extLst>
              <a:ext uri="{FF2B5EF4-FFF2-40B4-BE49-F238E27FC236}">
                <a16:creationId xmlns:a16="http://schemas.microsoft.com/office/drawing/2014/main" id="{E5D5128B-C09B-6D41-BEBB-8B3D90C7B114}"/>
              </a:ext>
            </a:extLst>
          </p:cNvPr>
          <p:cNvSpPr>
            <a:spLocks noGrp="1"/>
          </p:cNvSpPr>
          <p:nvPr>
            <p:ph type="sldNum" sz="quarter" idx="4"/>
          </p:nvPr>
        </p:nvSpPr>
        <p:spPr/>
        <p:txBody>
          <a:bodyPr/>
          <a:lstStyle/>
          <a:p>
            <a:fld id="{86CB4B4D-7CA3-9044-876B-883B54F8677D}" type="slidenum">
              <a:rPr lang="en-US" smtClean="0"/>
              <a:pPr/>
              <a:t>24</a:t>
            </a:fld>
            <a:endParaRPr lang="en-US" dirty="0"/>
          </a:p>
        </p:txBody>
      </p:sp>
    </p:spTree>
    <p:extLst>
      <p:ext uri="{BB962C8B-B14F-4D97-AF65-F5344CB8AC3E}">
        <p14:creationId xmlns:p14="http://schemas.microsoft.com/office/powerpoint/2010/main" val="97163593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t>IPP WG: Officers</a:t>
            </a:r>
          </a:p>
        </p:txBody>
      </p:sp>
      <p:sp>
        <p:nvSpPr>
          <p:cNvPr id="84" name="IPP WG Co-Chairs:…"/>
          <p:cNvSpPr txBox="1">
            <a:spLocks noGrp="1"/>
          </p:cNvSpPr>
          <p:nvPr>
            <p:ph type="body" idx="1"/>
          </p:nvPr>
        </p:nvSpPr>
        <p:spPr>
          <a:prstGeom prst="rect">
            <a:avLst/>
          </a:prstGeom>
        </p:spPr>
        <p:txBody>
          <a:bodyPr>
            <a:normAutofit fontScale="92500"/>
          </a:bodyPr>
          <a:lstStyle/>
          <a:p>
            <a:r>
              <a:t>IPP WG Co-Chairs:</a:t>
            </a:r>
          </a:p>
          <a:p>
            <a:pPr lvl="1"/>
            <a:r>
              <a:t>Paul Tykodi (TCS)</a:t>
            </a:r>
          </a:p>
          <a:p>
            <a:pPr lvl="1"/>
            <a:r>
              <a:t>Ira McDonald (High North)</a:t>
            </a:r>
          </a:p>
          <a:p>
            <a:r>
              <a:t>IPP WG Secretary:</a:t>
            </a:r>
          </a:p>
          <a:p>
            <a:pPr lvl="1"/>
            <a:r>
              <a:t>Michael Sweet (Apple)</a:t>
            </a:r>
          </a:p>
          <a:p>
            <a:r>
              <a:t>IPP WG Document Editors:</a:t>
            </a:r>
          </a:p>
          <a:p>
            <a:pPr lvl="1"/>
            <a:r>
              <a:t>Ira McDonald (High North) – IPP System Service, MFD Alerts v1.1</a:t>
            </a:r>
          </a:p>
          <a:p>
            <a:pPr lvl="1"/>
            <a:r>
              <a:t>Michael Sweet (Apple) – How to Use the Internet Printing Protocol, IPP 3D Printing Extensions v1.1, IPP Document Object v1.1, IPP Encrypted Jobs and Documents, IPP Everywhere v1.1, IPP Everywhere Printer Self-Certification Manual v1.1, IPP Job Extensions v1.1, IPP System Service, PWG Safe G-Code</a:t>
            </a:r>
          </a:p>
          <a:p>
            <a:pPr lvl="1"/>
            <a:r>
              <a:t>Smith Kennedy (HP Inc.) – IPP Authentication Methods, IPP Encrypted Jobs and Documents, IPP Job and Printer Extensions - Set 2 v2.0 (JPS2)</a:t>
            </a:r>
          </a:p>
          <a:p>
            <a:pPr lvl="1"/>
            <a:r>
              <a:t>Peter Zehler (Xerox) - How to Use the Internet Printing Protocol</a:t>
            </a:r>
          </a:p>
        </p:txBody>
      </p:sp>
      <p:sp>
        <p:nvSpPr>
          <p:cNvPr id="2" name="Slide Number Placeholder 1">
            <a:extLst>
              <a:ext uri="{FF2B5EF4-FFF2-40B4-BE49-F238E27FC236}">
                <a16:creationId xmlns:a16="http://schemas.microsoft.com/office/drawing/2014/main" id="{9EDE6E66-28F5-634D-AC8F-C32B873FAB11}"/>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34915827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IPP WG: Status (1/2)"/>
          <p:cNvSpPr txBox="1">
            <a:spLocks noGrp="1"/>
          </p:cNvSpPr>
          <p:nvPr>
            <p:ph type="title"/>
          </p:nvPr>
        </p:nvSpPr>
        <p:spPr>
          <a:prstGeom prst="rect">
            <a:avLst/>
          </a:prstGeom>
        </p:spPr>
        <p:txBody>
          <a:bodyPr/>
          <a:lstStyle/>
          <a:p>
            <a:r>
              <a:t>IPP WG: Status (1/2)</a:t>
            </a:r>
          </a:p>
        </p:txBody>
      </p:sp>
      <p:sp>
        <p:nvSpPr>
          <p:cNvPr id="92" name="PWG Specifications in development:…"/>
          <p:cNvSpPr txBox="1">
            <a:spLocks noGrp="1"/>
          </p:cNvSpPr>
          <p:nvPr>
            <p:ph type="body" idx="1"/>
          </p:nvPr>
        </p:nvSpPr>
        <p:spPr>
          <a:prstGeom prst="rect">
            <a:avLst/>
          </a:prstGeom>
        </p:spPr>
        <p:txBody>
          <a:bodyPr>
            <a:normAutofit fontScale="70000" lnSpcReduction="20000"/>
          </a:bodyPr>
          <a:lstStyle/>
          <a:p>
            <a:pPr marL="269666" indent="-241092">
              <a:defRPr sz="2900"/>
            </a:pPr>
            <a:r>
              <a:rPr dirty="0"/>
              <a:t>PWG Specifications in development:</a:t>
            </a:r>
          </a:p>
          <a:p>
            <a:pPr lvl="1">
              <a:defRPr sz="2300"/>
            </a:pPr>
            <a:r>
              <a:rPr dirty="0"/>
              <a:t>IPP 3D Printing Extensions v1.1		- Prototype Draft</a:t>
            </a:r>
          </a:p>
          <a:p>
            <a:pPr lvl="1">
              <a:defRPr sz="2300"/>
            </a:pPr>
            <a:r>
              <a:rPr dirty="0"/>
              <a:t>IPP Document Object v1.1			- Interim Draft</a:t>
            </a:r>
          </a:p>
          <a:p>
            <a:pPr lvl="1">
              <a:defRPr sz="2300"/>
            </a:pPr>
            <a:r>
              <a:rPr dirty="0"/>
              <a:t>IPP Everywhere v1.1			- Prototype Draft</a:t>
            </a:r>
          </a:p>
          <a:p>
            <a:pPr lvl="1">
              <a:defRPr sz="2300"/>
            </a:pPr>
            <a:r>
              <a:rPr dirty="0"/>
              <a:t>IPP Everywhere Printer Self-Certification </a:t>
            </a:r>
            <a:br>
              <a:rPr dirty="0"/>
            </a:br>
            <a:r>
              <a:rPr dirty="0"/>
              <a:t>Manual v1.1</a:t>
            </a:r>
            <a:r>
              <a:rPr lang="en-US" dirty="0"/>
              <a:t>				- Prototype Draft</a:t>
            </a:r>
            <a:endParaRPr dirty="0"/>
          </a:p>
          <a:p>
            <a:pPr lvl="1">
              <a:defRPr sz="2300"/>
            </a:pPr>
            <a:r>
              <a:rPr dirty="0"/>
              <a:t>IPP Job Extensions v1.1			- Interim Draft</a:t>
            </a:r>
          </a:p>
          <a:p>
            <a:pPr lvl="1">
              <a:defRPr sz="2300"/>
            </a:pPr>
            <a:r>
              <a:rPr dirty="0"/>
              <a:t>IPP Job and Printer Extensions - Set 2 v2.0	- Initial Draft</a:t>
            </a:r>
          </a:p>
          <a:p>
            <a:pPr lvl="1">
              <a:defRPr sz="2300"/>
            </a:pPr>
            <a:r>
              <a:rPr dirty="0"/>
              <a:t>IPP System Service v1.0			- Prototype Draft</a:t>
            </a:r>
          </a:p>
          <a:p>
            <a:pPr lvl="1">
              <a:defRPr sz="2300"/>
            </a:pPr>
            <a:r>
              <a:rPr dirty="0"/>
              <a:t>MFD Alerts v1.1				- Initial Draft</a:t>
            </a:r>
          </a:p>
          <a:p>
            <a:pPr marL="269666" indent="-241092">
              <a:defRPr sz="2900"/>
            </a:pPr>
            <a:endParaRPr lang="en-US" dirty="0"/>
          </a:p>
          <a:p>
            <a:pPr marL="269666" indent="-241092">
              <a:defRPr sz="2900"/>
            </a:pPr>
            <a:r>
              <a:rPr dirty="0"/>
              <a:t>IPP Best Practices in development:</a:t>
            </a:r>
          </a:p>
          <a:p>
            <a:pPr lvl="1">
              <a:defRPr sz="2300"/>
            </a:pPr>
            <a:r>
              <a:rPr dirty="0"/>
              <a:t>IPP Authentication Methods			- Interim Draft</a:t>
            </a:r>
          </a:p>
          <a:p>
            <a:pPr lvl="1">
              <a:defRPr sz="2300"/>
            </a:pPr>
            <a:r>
              <a:rPr dirty="0"/>
              <a:t>IPP Encrypted Jobs and Documents		- Interim Draft</a:t>
            </a:r>
          </a:p>
          <a:p>
            <a:pPr lvl="1">
              <a:defRPr sz="2300"/>
            </a:pPr>
            <a:r>
              <a:rPr dirty="0"/>
              <a:t>PWG Safe G-Code Subset for 3D Printing	- Stable Draft</a:t>
            </a:r>
          </a:p>
          <a:p>
            <a:pPr marL="269666" indent="-241092">
              <a:defRPr sz="2900"/>
            </a:pPr>
            <a:endParaRPr lang="en-US"/>
          </a:p>
          <a:p>
            <a:pPr marL="269666" indent="-241092">
              <a:defRPr sz="2900"/>
            </a:pPr>
            <a:r>
              <a:t>IPP </a:t>
            </a:r>
            <a:r>
              <a:rPr dirty="0"/>
              <a:t>Book in development:</a:t>
            </a:r>
          </a:p>
          <a:p>
            <a:pPr lvl="1">
              <a:defRPr sz="2300"/>
            </a:pPr>
            <a:r>
              <a:rPr dirty="0"/>
              <a:t>How to Use the Internet Printing Protocol	- Interim Draft</a:t>
            </a:r>
          </a:p>
        </p:txBody>
      </p:sp>
      <p:sp>
        <p:nvSpPr>
          <p:cNvPr id="2" name="Slide Number Placeholder 1">
            <a:extLst>
              <a:ext uri="{FF2B5EF4-FFF2-40B4-BE49-F238E27FC236}">
                <a16:creationId xmlns:a16="http://schemas.microsoft.com/office/drawing/2014/main" id="{E7F2FDE0-3A17-3147-ADAF-8C81D16E2831}"/>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7577740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IPP WG: Status (2/2)"/>
          <p:cNvSpPr txBox="1">
            <a:spLocks noGrp="1"/>
          </p:cNvSpPr>
          <p:nvPr>
            <p:ph type="title"/>
          </p:nvPr>
        </p:nvSpPr>
        <p:spPr>
          <a:prstGeom prst="rect">
            <a:avLst/>
          </a:prstGeom>
        </p:spPr>
        <p:txBody>
          <a:bodyPr/>
          <a:lstStyle/>
          <a:p>
            <a:r>
              <a:t>IPP WG: Status (2/2)</a:t>
            </a:r>
          </a:p>
        </p:txBody>
      </p:sp>
      <p:sp>
        <p:nvSpPr>
          <p:cNvPr id="101" name="Up-to-date pending IANA registrations online:…"/>
          <p:cNvSpPr txBox="1">
            <a:spLocks noGrp="1"/>
          </p:cNvSpPr>
          <p:nvPr>
            <p:ph type="body" idx="1"/>
          </p:nvPr>
        </p:nvSpPr>
        <p:spPr>
          <a:prstGeom prst="rect">
            <a:avLst/>
          </a:prstGeom>
        </p:spPr>
        <p:txBody>
          <a:bodyPr>
            <a:normAutofit fontScale="92500"/>
          </a:bodyPr>
          <a:lstStyle/>
          <a:p>
            <a:r>
              <a:t>Up-to-date pending IANA registrations online:</a:t>
            </a:r>
          </a:p>
          <a:p>
            <a:pPr lvl="1"/>
            <a:r>
              <a:rPr u="sng">
                <a:hlinkClick r:id="rId2"/>
              </a:rPr>
              <a:t>http://www.pwg.org/ipp/ipp-registrations.xml</a:t>
            </a:r>
          </a:p>
          <a:p>
            <a:pPr lvl="1"/>
            <a:r>
              <a:t>Continue to maintain this in parallel for new specifications</a:t>
            </a:r>
          </a:p>
          <a:p>
            <a:pPr lvl="1"/>
            <a:r>
              <a:t>Github repository: </a:t>
            </a:r>
            <a:r>
              <a:rPr u="sng">
                <a:hlinkClick r:id="rId3"/>
              </a:rPr>
              <a:t>https://github.com/istopwg/ippregistry</a:t>
            </a:r>
            <a:br/>
            <a:endParaRPr/>
          </a:p>
          <a:p>
            <a:r>
              <a:t>IPP Everywhere Printer Self-Certifications:</a:t>
            </a:r>
          </a:p>
          <a:p>
            <a:pPr lvl="1"/>
            <a:r>
              <a:rPr u="sng">
                <a:hlinkClick r:id="rId4"/>
              </a:rPr>
              <a:t>https://www.pwg.org/printers</a:t>
            </a:r>
            <a:r>
              <a:t> </a:t>
            </a:r>
          </a:p>
          <a:p>
            <a:pPr lvl="1"/>
            <a:r>
              <a:t>355 printers currently listed (tripled since August 2017)</a:t>
            </a:r>
          </a:p>
          <a:p>
            <a:pPr lvl="1"/>
            <a:r>
              <a:t>Second 1.0 self-certification tools update released in October 2017</a:t>
            </a:r>
          </a:p>
          <a:p>
            <a:pPr lvl="1"/>
            <a:r>
              <a:t>Third 1.0 self-certification tools update released in November 2018</a:t>
            </a:r>
            <a:br/>
            <a:endParaRPr/>
          </a:p>
          <a:p>
            <a:r>
              <a:t>IPP Sample Code:</a:t>
            </a:r>
          </a:p>
          <a:p>
            <a:pPr lvl="1"/>
            <a:r>
              <a:t>Github repository:</a:t>
            </a:r>
          </a:p>
          <a:p>
            <a:pPr lvl="2"/>
            <a:r>
              <a:rPr u="sng">
                <a:hlinkClick r:id="rId5"/>
              </a:rPr>
              <a:t>https://github.com/istopwg/ippsample</a:t>
            </a:r>
          </a:p>
          <a:p>
            <a:pPr lvl="1"/>
            <a:r>
              <a:t>Fork of CUPS code includes ippfind, ippproxy, ippserver, ipptool, ipptransform, and ipptransform3d</a:t>
            </a:r>
          </a:p>
        </p:txBody>
      </p:sp>
      <p:sp>
        <p:nvSpPr>
          <p:cNvPr id="2" name="Slide Number Placeholder 1">
            <a:extLst>
              <a:ext uri="{FF2B5EF4-FFF2-40B4-BE49-F238E27FC236}">
                <a16:creationId xmlns:a16="http://schemas.microsoft.com/office/drawing/2014/main" id="{780E5E04-108B-F94D-8583-E2DA44896655}"/>
              </a:ext>
            </a:extLst>
          </p:cNvPr>
          <p:cNvSpPr>
            <a:spLocks noGrp="1"/>
          </p:cNvSpPr>
          <p:nvPr>
            <p:ph type="sldNum" sz="quarter" idx="4"/>
          </p:nvPr>
        </p:nvSpPr>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412521544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IPP WG: More Information"/>
          <p:cNvSpPr txBox="1">
            <a:spLocks noGrp="1"/>
          </p:cNvSpPr>
          <p:nvPr>
            <p:ph type="title"/>
          </p:nvPr>
        </p:nvSpPr>
        <p:spPr>
          <a:prstGeom prst="rect">
            <a:avLst/>
          </a:prstGeom>
        </p:spPr>
        <p:txBody>
          <a:bodyPr/>
          <a:lstStyle/>
          <a:p>
            <a:r>
              <a:t>IPP WG: More Information</a:t>
            </a:r>
          </a:p>
        </p:txBody>
      </p:sp>
      <p:sp>
        <p:nvSpPr>
          <p:cNvPr id="110"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Working Group web page</a:t>
            </a:r>
          </a:p>
          <a:p>
            <a:pPr lvl="1"/>
            <a:r>
              <a:rPr u="sng">
                <a:hlinkClick r:id="rId2"/>
              </a:rPr>
              <a:t>https://www.pwg.org/ipp/index.html</a:t>
            </a:r>
            <a:r>
              <a:t> </a:t>
            </a:r>
          </a:p>
          <a:p>
            <a:r>
              <a:t>Subscribe to the IPP mailing list </a:t>
            </a:r>
          </a:p>
          <a:p>
            <a:pPr lvl="1"/>
            <a:r>
              <a:rPr u="sng">
                <a:hlinkClick r:id="rId3"/>
              </a:rPr>
              <a:t>https://www.pwg.org/mailman/listinfo/ipp</a:t>
            </a:r>
          </a:p>
          <a:p>
            <a:r>
              <a:t>IPP WG holds bi-weekly phone conferences announced on the IPP mailing list</a:t>
            </a:r>
          </a:p>
          <a:p>
            <a:pPr lvl="1"/>
            <a:r>
              <a:t>Next conference call scheduled for Thursday, December 6, 2018 at 3pm ET</a:t>
            </a:r>
          </a:p>
        </p:txBody>
      </p:sp>
      <p:sp>
        <p:nvSpPr>
          <p:cNvPr id="2" name="Slide Number Placeholder 1">
            <a:extLst>
              <a:ext uri="{FF2B5EF4-FFF2-40B4-BE49-F238E27FC236}">
                <a16:creationId xmlns:a16="http://schemas.microsoft.com/office/drawing/2014/main" id="{C32047B5-92D4-4844-A491-C3CB96025BB3}"/>
              </a:ext>
            </a:extLst>
          </p:cNvPr>
          <p:cNvSpPr>
            <a:spLocks noGrp="1"/>
          </p:cNvSpPr>
          <p:nvPr>
            <p:ph type="sldNum" sz="quarter" idx="4"/>
          </p:nvPr>
        </p:nvSpPr>
        <p:spPr/>
        <p:txBody>
          <a:bodyPr/>
          <a:lstStyle/>
          <a:p>
            <a:fld id="{86CB4B4D-7CA3-9044-876B-883B54F8677D}" type="slidenum">
              <a:rPr lang="en-US" smtClean="0"/>
              <a:pPr/>
              <a:t>28</a:t>
            </a:fld>
            <a:endParaRPr lang="en-US" dirty="0"/>
          </a:p>
        </p:txBody>
      </p:sp>
    </p:spTree>
    <p:extLst>
      <p:ext uri="{BB962C8B-B14F-4D97-AF65-F5344CB8AC3E}">
        <p14:creationId xmlns:p14="http://schemas.microsoft.com/office/powerpoint/2010/main" val="240286547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Patent Policy</a:t>
            </a:r>
          </a:p>
          <a:p>
            <a:r>
              <a:rPr dirty="0"/>
              <a:t>Agenda for the Week</a:t>
            </a:r>
          </a:p>
          <a:p>
            <a:r>
              <a:rPr dirty="0"/>
              <a:t>Future PWG Meeting Schedule</a:t>
            </a:r>
          </a:p>
          <a:p>
            <a:r>
              <a:rPr dirty="0"/>
              <a:t>201</a:t>
            </a:r>
            <a:r>
              <a:rPr lang="en-US" dirty="0"/>
              <a:t>8</a:t>
            </a:r>
            <a:r>
              <a:rPr dirty="0"/>
              <a:t> Membership</a:t>
            </a:r>
          </a:p>
          <a:p>
            <a:r>
              <a:rPr dirty="0"/>
              <a:t>PWG Officers</a:t>
            </a:r>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sz="2800" dirty="0"/>
              <a:t>Trusted Computing Group (TCG)</a:t>
            </a:r>
          </a:p>
        </p:txBody>
      </p:sp>
      <p:sp>
        <p:nvSpPr>
          <p:cNvPr id="369" name="Shape 369"/>
          <p:cNvSpPr>
            <a:spLocks noGrp="1"/>
          </p:cNvSpPr>
          <p:nvPr>
            <p:ph type="body" idx="1"/>
          </p:nvPr>
        </p:nvSpPr>
        <p:spPr>
          <a:prstGeom prst="rect">
            <a:avLst/>
          </a:prstGeom>
        </p:spPr>
        <p:txBody>
          <a:bodyPr>
            <a:normAutofit fontScale="77500" lnSpcReduction="20000"/>
          </a:bodyPr>
          <a:lstStyle/>
          <a:p>
            <a:pPr marL="305608" indent="-264968">
              <a:defRPr sz="1700"/>
            </a:pPr>
            <a:r>
              <a:rPr lang="en-US" b="1" dirty="0"/>
              <a:t>Next TCG Members Meetings</a:t>
            </a:r>
            <a:endParaRPr lang="en-US" dirty="0"/>
          </a:p>
          <a:p>
            <a:pPr marL="767715" lvl="1" indent="-269875">
              <a:defRPr sz="1700"/>
            </a:pPr>
            <a:r>
              <a:rPr lang="en-US" sz="1600" dirty="0"/>
              <a:t>25-28 February 2019 – Seoul, South Korea – Ira to call in</a:t>
            </a:r>
          </a:p>
          <a:p>
            <a:pPr marL="767715" lvl="1" indent="-269875">
              <a:defRPr sz="1700"/>
            </a:pPr>
            <a:r>
              <a:rPr lang="en-US" sz="1600" dirty="0"/>
              <a:t>10-13 June 2019 – Warsaw, Poland – Ira to call in</a:t>
            </a:r>
          </a:p>
          <a:p>
            <a:pPr marL="305608" indent="-264968">
              <a:defRPr sz="1700"/>
            </a:pPr>
            <a:r>
              <a:rPr lang="en-US" b="1" dirty="0"/>
              <a:t>Trusted Mobility Solutions (TMS) </a:t>
            </a:r>
            <a:r>
              <a:rPr lang="en-US" dirty="0"/>
              <a:t>– Ira is co-chair and co-editor</a:t>
            </a:r>
          </a:p>
          <a:p>
            <a:pPr marL="767715" lvl="1" indent="-269875">
              <a:defRPr sz="1700"/>
            </a:pPr>
            <a:r>
              <a:rPr lang="en-US" sz="1600" dirty="0"/>
              <a:t>Scope: mobile phones, telecom networks, enterprise/financial BYOD</a:t>
            </a:r>
          </a:p>
          <a:p>
            <a:pPr marL="767715" lvl="1" indent="-269875">
              <a:defRPr sz="1700"/>
            </a:pPr>
            <a:r>
              <a:rPr lang="en-US" sz="1600" dirty="0"/>
              <a:t>Formal liaisons – </a:t>
            </a:r>
            <a:r>
              <a:rPr lang="en-US" sz="1600" dirty="0">
                <a:solidFill>
                  <a:srgbClr val="0070C0"/>
                </a:solidFill>
              </a:rPr>
              <a:t>ATIS</a:t>
            </a:r>
            <a:r>
              <a:rPr lang="en-US" sz="1600" dirty="0"/>
              <a:t> (5G Security), ETSI (NFV), Global Platform (TEE and SE), OMA (mgmt)</a:t>
            </a:r>
          </a:p>
          <a:p>
            <a:pPr marL="767715" lvl="1" indent="-269875">
              <a:defRPr sz="1700"/>
            </a:pPr>
            <a:r>
              <a:rPr lang="en-US" sz="1600" dirty="0">
                <a:solidFill>
                  <a:srgbClr val="0070C0"/>
                </a:solidFill>
              </a:rPr>
              <a:t>ATIS/TCG </a:t>
            </a:r>
            <a:r>
              <a:rPr lang="en-US" sz="1600" dirty="0" err="1">
                <a:solidFill>
                  <a:srgbClr val="0070C0"/>
                </a:solidFill>
              </a:rPr>
              <a:t>MoU</a:t>
            </a:r>
            <a:r>
              <a:rPr lang="en-US" sz="1600" dirty="0">
                <a:solidFill>
                  <a:srgbClr val="0070C0"/>
                </a:solidFill>
              </a:rPr>
              <a:t> – completed in July 2018 – major collaboration plans</a:t>
            </a:r>
          </a:p>
          <a:p>
            <a:pPr marL="767715" lvl="1" indent="-269875">
              <a:defRPr sz="1700"/>
            </a:pPr>
            <a:r>
              <a:rPr lang="en-US" sz="1600" dirty="0"/>
              <a:t>Informal liaisons – </a:t>
            </a:r>
            <a:r>
              <a:rPr lang="en-US" sz="1600" dirty="0">
                <a:solidFill>
                  <a:srgbClr val="0070C0"/>
                </a:solidFill>
              </a:rPr>
              <a:t>GSMA</a:t>
            </a:r>
            <a:r>
              <a:rPr lang="en-US" sz="1600" dirty="0"/>
              <a:t>, 3GPP, ITU-T, SAE, IETF TLS, IETF SACM, US NIST</a:t>
            </a:r>
          </a:p>
          <a:p>
            <a:pPr marL="767715" lvl="1" indent="-269875">
              <a:defRPr sz="1700"/>
            </a:pPr>
            <a:r>
              <a:rPr lang="en-US" sz="1600" i="1" dirty="0">
                <a:solidFill>
                  <a:srgbClr val="0070C0"/>
                </a:solidFill>
              </a:rPr>
              <a:t>TCG TMS Use Cases v2 – published September 2018</a:t>
            </a:r>
          </a:p>
          <a:p>
            <a:pPr marL="305608" indent="-264968">
              <a:defRPr sz="1700"/>
            </a:pPr>
            <a:r>
              <a:rPr lang="en-US" b="1" dirty="0"/>
              <a:t>Mobile Platform (MPWG) </a:t>
            </a:r>
            <a:r>
              <a:rPr lang="en-US" dirty="0"/>
              <a:t>– Ira is co-editor</a:t>
            </a:r>
          </a:p>
          <a:p>
            <a:pPr marL="762808" lvl="1" indent="-264968">
              <a:defRPr sz="1700"/>
            </a:pPr>
            <a:r>
              <a:rPr lang="en-US" sz="1600" dirty="0"/>
              <a:t>Scope: mobile phones, PDAs, eBook readers, etc.</a:t>
            </a:r>
          </a:p>
          <a:p>
            <a:pPr marL="762808" lvl="1" indent="-264968">
              <a:defRPr sz="1700"/>
            </a:pPr>
            <a:r>
              <a:rPr lang="en-US" sz="1600" dirty="0"/>
              <a:t>Formal liaisons – </a:t>
            </a:r>
            <a:r>
              <a:rPr lang="en-US" sz="1600" dirty="0">
                <a:solidFill>
                  <a:srgbClr val="0070C0"/>
                </a:solidFill>
              </a:rPr>
              <a:t>ATIS</a:t>
            </a:r>
            <a:r>
              <a:rPr lang="en-US" sz="1600" dirty="0"/>
              <a:t> (5G Security), Global Platform (TEE), Mobey Forum (banking)</a:t>
            </a:r>
          </a:p>
          <a:p>
            <a:pPr marL="762808" lvl="1" indent="-264968">
              <a:defRPr sz="1700"/>
            </a:pPr>
            <a:r>
              <a:rPr lang="en-US" sz="1600" i="1" dirty="0"/>
              <a:t>TCG Mobile Runtime Integrity Preservation – public review in Q1 2019</a:t>
            </a:r>
          </a:p>
          <a:p>
            <a:pPr marL="762808" lvl="1" indent="-264968">
              <a:defRPr sz="1700"/>
            </a:pPr>
            <a:r>
              <a:rPr lang="en-US" sz="1600" i="1" dirty="0">
                <a:solidFill>
                  <a:schemeClr val="tx1"/>
                </a:solidFill>
              </a:rPr>
              <a:t>TCG/GP collaboration – Integrating GP and TCG Security Technologies</a:t>
            </a:r>
          </a:p>
          <a:p>
            <a:pPr marL="362758" indent="-264968">
              <a:defRPr sz="1700"/>
            </a:pPr>
            <a:r>
              <a:rPr lang="en-US" b="1" dirty="0"/>
              <a:t>Recent Specifications</a:t>
            </a:r>
          </a:p>
          <a:p>
            <a:pPr marL="762808" lvl="1" indent="-264968">
              <a:defRPr sz="1700"/>
            </a:pPr>
            <a:r>
              <a:rPr lang="en-US" sz="1600" dirty="0">
                <a:solidFill>
                  <a:srgbClr val="0070C0"/>
                </a:solidFill>
                <a:hlinkClick r:id="rId2"/>
              </a:rPr>
              <a:t>http://www.trustedcomputinggroup.org/resources</a:t>
            </a:r>
            <a:endParaRPr lang="en-US" sz="1600" dirty="0">
              <a:solidFill>
                <a:srgbClr val="0070C0"/>
              </a:solidFill>
            </a:endParaRPr>
          </a:p>
          <a:p>
            <a:pPr marL="762808" lvl="1" indent="-264968">
              <a:defRPr sz="1700"/>
            </a:pPr>
            <a:r>
              <a:rPr lang="en-US" sz="1600" i="1" dirty="0">
                <a:solidFill>
                  <a:srgbClr val="0070C0"/>
                </a:solidFill>
              </a:rPr>
              <a:t>TCG Storage Security Subsystem Class: Ruby v1.0 – public review November 2018 </a:t>
            </a:r>
          </a:p>
          <a:p>
            <a:pPr marL="762808" lvl="1" indent="-264968">
              <a:defRPr sz="1700"/>
            </a:pPr>
            <a:r>
              <a:rPr lang="en-US" sz="1600" i="1" dirty="0">
                <a:solidFill>
                  <a:srgbClr val="0070C0"/>
                </a:solidFill>
              </a:rPr>
              <a:t>TCG TMS Use Cases v2 – published September 2018</a:t>
            </a:r>
          </a:p>
          <a:p>
            <a:pPr marL="762808" lvl="1" indent="-264968">
              <a:defRPr sz="1700"/>
            </a:pPr>
            <a:r>
              <a:rPr lang="en-US" sz="1600" i="1" dirty="0">
                <a:solidFill>
                  <a:srgbClr val="0070C0"/>
                </a:solidFill>
              </a:rPr>
              <a:t>TCG Trusted Network Communications for Mobile Platforms – published September 2018</a:t>
            </a:r>
          </a:p>
          <a:p>
            <a:pPr marL="762808" lvl="1" indent="-264968">
              <a:defRPr sz="1700"/>
            </a:pPr>
            <a:r>
              <a:rPr lang="en-US" sz="1600" dirty="0">
                <a:solidFill>
                  <a:schemeClr val="tx1"/>
                </a:solidFill>
              </a:rPr>
              <a:t>TCG Protection Profile Automotive-Thin TPM/2.0 – public review September 2018</a:t>
            </a:r>
          </a:p>
          <a:p>
            <a:pPr marL="762808" lvl="1" indent="-264968">
              <a:defRPr sz="1700"/>
            </a:pPr>
            <a:r>
              <a:rPr lang="en-US" sz="1600" i="1" dirty="0">
                <a:solidFill>
                  <a:srgbClr val="0070C0"/>
                </a:solidFill>
              </a:rPr>
              <a:t>TCG Establishing Network Equipment Security – published August 2018</a:t>
            </a:r>
          </a:p>
          <a:p>
            <a:pPr marL="762808" lvl="1" indent="-264968">
              <a:defRPr sz="1700"/>
            </a:pPr>
            <a:r>
              <a:rPr lang="en-US" sz="1600" dirty="0"/>
              <a:t>TCG EK Credential Profile for TPM  v2.1 – public review August 2018</a:t>
            </a:r>
          </a:p>
          <a:p>
            <a:pPr marL="762808" lvl="1" indent="-264968">
              <a:defRPr sz="1700"/>
            </a:pPr>
            <a:r>
              <a:rPr lang="en-US" sz="1600" dirty="0"/>
              <a:t>TCG SNMP MIB for TPM-based Attestation – public review July 2018</a:t>
            </a:r>
          </a:p>
        </p:txBody>
      </p:sp>
      <p:sp>
        <p:nvSpPr>
          <p:cNvPr id="6" name="Shape 334">
            <a:extLst>
              <a:ext uri="{FF2B5EF4-FFF2-40B4-BE49-F238E27FC236}">
                <a16:creationId xmlns:a16="http://schemas.microsoft.com/office/drawing/2014/main" id="{59A7B54C-A72B-3849-96B2-DB62988CAAD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30</a:t>
            </a:fld>
            <a:endParaRPr/>
          </a:p>
        </p:txBody>
      </p:sp>
    </p:spTree>
    <p:extLst>
      <p:ext uri="{BB962C8B-B14F-4D97-AF65-F5344CB8AC3E}">
        <p14:creationId xmlns:p14="http://schemas.microsoft.com/office/powerpoint/2010/main" val="385664331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800" dirty="0"/>
              <a:t>Internet Engineering Task Force (IETF)</a:t>
            </a:r>
            <a:endParaRPr sz="28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70000" lnSpcReduction="20000"/>
          </a:bodyPr>
          <a:lstStyle/>
          <a:p>
            <a:pPr marL="305608" indent="-264968">
              <a:defRPr sz="1700"/>
            </a:pPr>
            <a:r>
              <a:rPr lang="en-US" b="1" dirty="0"/>
              <a:t>Next IETF Members Meetings</a:t>
            </a:r>
            <a:endParaRPr lang="en-US" sz="1500" dirty="0"/>
          </a:p>
          <a:p>
            <a:pPr marL="767715" lvl="1" indent="-269875">
              <a:defRPr sz="1700"/>
            </a:pPr>
            <a:r>
              <a:rPr lang="en-US" sz="1500" dirty="0"/>
              <a:t>IETF 104 – 23-29 March 2019 – Prague, Czech Republic – Ira to call in</a:t>
            </a:r>
          </a:p>
          <a:p>
            <a:pPr marL="767715" lvl="1" indent="-269875">
              <a:defRPr sz="1700"/>
            </a:pPr>
            <a:r>
              <a:rPr lang="en-US" sz="1500" dirty="0"/>
              <a:t>IETF 105 – 20-26 July 2019 – Montreal, Canada – Ira to call in</a:t>
            </a:r>
          </a:p>
          <a:p>
            <a:pPr marL="305608" indent="-264968">
              <a:defRPr sz="1700"/>
            </a:pPr>
            <a:r>
              <a:rPr lang="en-US" b="1" dirty="0"/>
              <a:t>Transport Layer Security (TLS)</a:t>
            </a:r>
            <a:endParaRPr lang="en-US" sz="1600" dirty="0"/>
          </a:p>
          <a:p>
            <a:pPr marL="767715" lvl="1" indent="-269875">
              <a:defRPr sz="1700"/>
            </a:pPr>
            <a:r>
              <a:rPr lang="en-US" sz="1500" dirty="0"/>
              <a:t>TLS/1.3 – RFC 8446 – August 2018</a:t>
            </a:r>
            <a:br>
              <a:rPr lang="en-US" sz="1500" dirty="0"/>
            </a:br>
            <a:r>
              <a:rPr lang="en-US" sz="1500" dirty="0">
                <a:hlinkClick r:id="rId2"/>
              </a:rPr>
              <a:t>https://tools.ietf.org/html/rfc8446</a:t>
            </a:r>
            <a:endParaRPr lang="en-US" sz="1500" dirty="0"/>
          </a:p>
          <a:p>
            <a:pPr marL="767715" lvl="1" indent="-269875">
              <a:defRPr sz="1700"/>
            </a:pPr>
            <a:r>
              <a:rPr lang="en-US" sz="1500" dirty="0"/>
              <a:t>DTLS/1.3 – draft-30 – November - in TLS WG Last Call</a:t>
            </a:r>
            <a:br>
              <a:rPr lang="en-US" sz="1500" dirty="0"/>
            </a:br>
            <a:r>
              <a:rPr lang="en-US" sz="1500" dirty="0"/>
              <a:t> </a:t>
            </a:r>
            <a:r>
              <a:rPr lang="en-US" sz="1500" dirty="0">
                <a:hlinkClick r:id="rId3"/>
              </a:rPr>
              <a:t>https://datatracker.ietf.org/doc/draft-ietf-tls-dtls13/</a:t>
            </a:r>
            <a:endParaRPr lang="en-US" sz="1500" dirty="0"/>
          </a:p>
          <a:p>
            <a:pPr marL="367665" indent="-269875">
              <a:defRPr sz="1700"/>
            </a:pPr>
            <a:r>
              <a:rPr lang="en-US" sz="1700" b="1" dirty="0"/>
              <a:t>Security Automation and Continuous Monitoring (SACM)</a:t>
            </a:r>
          </a:p>
          <a:p>
            <a:pPr marL="767715" lvl="1" indent="-269875">
              <a:defRPr sz="1700"/>
            </a:pPr>
            <a:r>
              <a:rPr lang="en-US" sz="1500" dirty="0"/>
              <a:t>Concise Software Identifiers – draft-07 – October 2018</a:t>
            </a:r>
            <a:br>
              <a:rPr lang="en-US" sz="1500" dirty="0"/>
            </a:br>
            <a:r>
              <a:rPr lang="en-US" sz="1500" dirty="0">
                <a:hlinkClick r:id="rId4"/>
              </a:rPr>
              <a:t>https://datatracker.ietf.org/doc/draft-ietf-sacm-coswid/</a:t>
            </a:r>
            <a:endParaRPr lang="en-US" sz="1500" dirty="0"/>
          </a:p>
          <a:p>
            <a:pPr marL="767715" lvl="1" indent="-269875">
              <a:defRPr sz="1700"/>
            </a:pPr>
            <a:r>
              <a:rPr lang="en-US" sz="1500" dirty="0"/>
              <a:t>SACM Endpoint Posture Collection Profile – draft-03 – September 2018</a:t>
            </a:r>
            <a:br>
              <a:rPr lang="en-US" sz="1500" dirty="0"/>
            </a:br>
            <a:r>
              <a:rPr lang="en-US" sz="1500" dirty="0">
                <a:hlinkClick r:id="rId5"/>
              </a:rPr>
              <a:t>https://datatracker.ietf.org/doc/draft-ietf-sacm-ecp/</a:t>
            </a:r>
            <a:endParaRPr lang="en-US" sz="1500" dirty="0"/>
          </a:p>
          <a:p>
            <a:pPr marL="305608" indent="-264968">
              <a:defRPr sz="1700"/>
            </a:pPr>
            <a:r>
              <a:rPr lang="en-US" sz="1700" b="1" dirty="0"/>
              <a:t>Concise Binary Object Representation (CBOR)</a:t>
            </a:r>
            <a:endParaRPr lang="en-US" sz="1700" dirty="0"/>
          </a:p>
          <a:p>
            <a:pPr marL="762808" lvl="1" indent="-264968">
              <a:defRPr sz="1700"/>
            </a:pPr>
            <a:r>
              <a:rPr lang="en-US" sz="1500" dirty="0"/>
              <a:t>Concise Binary Object Representation (CBOR) – draft-04 – October 2018</a:t>
            </a:r>
            <a:br>
              <a:rPr lang="en-US" sz="1500" dirty="0"/>
            </a:br>
            <a:r>
              <a:rPr lang="en-US" sz="1500" dirty="0">
                <a:hlinkClick r:id="rId6"/>
              </a:rPr>
              <a:t>https://datatracker.ietf.org/doc/draft-ietf-cbor-7049bis/</a:t>
            </a:r>
            <a:endParaRPr lang="en-US" sz="1500" dirty="0"/>
          </a:p>
          <a:p>
            <a:pPr marL="762808" lvl="1" indent="-264968">
              <a:defRPr sz="1700"/>
            </a:pPr>
            <a:r>
              <a:rPr lang="en-US" sz="1500" dirty="0"/>
              <a:t>Concise Data Definition </a:t>
            </a:r>
            <a:r>
              <a:rPr lang="en-US" sz="1500" dirty="0" err="1"/>
              <a:t>Danguage</a:t>
            </a:r>
            <a:r>
              <a:rPr lang="en-US" sz="1500" dirty="0"/>
              <a:t> (CDDL) – draft-05 – August 2018 – in IESG review</a:t>
            </a:r>
            <a:br>
              <a:rPr lang="en-US" sz="1500" dirty="0"/>
            </a:br>
            <a:r>
              <a:rPr lang="en-US" sz="1500" dirty="0">
                <a:hlinkClick r:id="rId7"/>
              </a:rPr>
              <a:t>https://datatracker.ietf.org/doc/draft-ietf-cbor-cddl</a:t>
            </a:r>
            <a:r>
              <a:rPr lang="en-US" sz="1500" dirty="0"/>
              <a:t> - JSON/CBOR schema</a:t>
            </a:r>
          </a:p>
          <a:p>
            <a:pPr marL="362758" indent="-264968">
              <a:defRPr sz="1700"/>
            </a:pPr>
            <a:r>
              <a:rPr lang="en-US" sz="1700" b="1" dirty="0"/>
              <a:t>Constrained </a:t>
            </a:r>
            <a:r>
              <a:rPr lang="en-US" sz="1700" b="1" dirty="0" err="1"/>
              <a:t>RESTful</a:t>
            </a:r>
            <a:r>
              <a:rPr lang="en-US" sz="1700" b="1" dirty="0"/>
              <a:t> Environments (CORE)</a:t>
            </a:r>
          </a:p>
          <a:p>
            <a:pPr marL="762808" lvl="1" indent="-264968">
              <a:defRPr sz="1700"/>
            </a:pPr>
            <a:r>
              <a:rPr lang="en-US" sz="1500" dirty="0"/>
              <a:t>CBOR Encoding of Data Modeled with YANG – draft-07 – September 2018</a:t>
            </a:r>
            <a:br>
              <a:rPr lang="en-US" sz="1500" dirty="0"/>
            </a:br>
            <a:r>
              <a:rPr lang="en-US" sz="1500" dirty="0">
                <a:hlinkClick r:id="rId8"/>
              </a:rPr>
              <a:t>https://datatracker.ietf.org/doc/draft-ietf-core-yang-cbor/</a:t>
            </a:r>
            <a:endParaRPr lang="en-US" sz="1500" b="1" dirty="0"/>
          </a:p>
          <a:p>
            <a:pPr marL="362758" indent="-264968">
              <a:defRPr sz="1700"/>
            </a:pPr>
            <a:r>
              <a:rPr lang="en-US" sz="1700" b="1" dirty="0"/>
              <a:t>IRTF Crypto Forum Research Group (CFRG) </a:t>
            </a:r>
            <a:r>
              <a:rPr lang="en-US" sz="1700" dirty="0"/>
              <a:t>– future algorithms</a:t>
            </a:r>
          </a:p>
          <a:p>
            <a:pPr marL="762808" lvl="1" indent="-264968">
              <a:defRPr sz="1700"/>
            </a:pPr>
            <a:r>
              <a:rPr lang="en-US" sz="1500" dirty="0"/>
              <a:t>Randomness Improvements for Security Protocols – draft-03 – October 2018 – fundamental</a:t>
            </a:r>
            <a:br>
              <a:rPr lang="en-US" sz="1500" dirty="0"/>
            </a:br>
            <a:r>
              <a:rPr lang="en-US" sz="1500" dirty="0">
                <a:hlinkClick r:id="rId9"/>
              </a:rPr>
              <a:t>https://datatracker.ietf.org/doc/draft-irtf-cfrg-randomness-improvements/</a:t>
            </a:r>
            <a:endParaRPr lang="en-US" sz="1500" dirty="0"/>
          </a:p>
          <a:p>
            <a:pPr marL="762808" lvl="1" indent="-264968">
              <a:defRPr sz="1700"/>
            </a:pPr>
            <a:r>
              <a:rPr lang="en-US" sz="1500" dirty="0"/>
              <a:t>Hash to Curve – draft-02 – October 2018 – hash arbitrary strings to points on Elliptic Curves</a:t>
            </a:r>
            <a:br>
              <a:rPr lang="en-US" sz="1500" dirty="0"/>
            </a:br>
            <a:r>
              <a:rPr lang="en-US" sz="1500" dirty="0">
                <a:hlinkClick r:id="rId10"/>
              </a:rPr>
              <a:t>https://datatracker.ietf.org/doc/draft-irtf-cfrg-hash-to-curve/</a:t>
            </a:r>
            <a:endParaRPr lang="en-US" sz="1500" dirty="0"/>
          </a:p>
          <a:p>
            <a:pPr marL="762808" lvl="1" indent="-264968">
              <a:defRPr sz="1700"/>
            </a:pPr>
            <a:r>
              <a:rPr lang="en-US" sz="1500" dirty="0"/>
              <a:t>Hash-Based Signatures – draft-13 – September 2018 – complementary to XMSS</a:t>
            </a:r>
            <a:br>
              <a:rPr lang="en-US" sz="1500" dirty="0"/>
            </a:br>
            <a:r>
              <a:rPr lang="en-US" sz="1500" dirty="0">
                <a:hlinkClick r:id="rId11"/>
              </a:rPr>
              <a:t>https://datatracker.ietf.org/doc/draft-mcgrew-hash-sigs/</a:t>
            </a:r>
            <a:endParaRPr lang="en-US" sz="1500" dirty="0"/>
          </a:p>
          <a:p>
            <a:pPr marL="762808" lvl="1" indent="-264968">
              <a:defRPr sz="1700"/>
            </a:pPr>
            <a:r>
              <a:rPr lang="en-US" sz="1500" dirty="0"/>
              <a:t>Extended Hash-Based Signatures (XMSS) – RFC 8391 – May 2018</a:t>
            </a:r>
            <a:br>
              <a:rPr lang="en-US" sz="1500" dirty="0"/>
            </a:br>
            <a:r>
              <a:rPr lang="en-US" sz="1500" dirty="0">
                <a:hlinkClick r:id="rId12"/>
              </a:rPr>
              <a:t>https://datatracker.ietf.org/doc/rfc8391/</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31</a:t>
            </a:fld>
            <a:endParaRPr/>
          </a:p>
        </p:txBody>
      </p:sp>
    </p:spTree>
    <p:extLst>
      <p:ext uri="{BB962C8B-B14F-4D97-AF65-F5344CB8AC3E}">
        <p14:creationId xmlns:p14="http://schemas.microsoft.com/office/powerpoint/2010/main" val="327716541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fontScale="92500" lnSpcReduction="10000"/>
          </a:bodyPr>
          <a:lstStyle/>
          <a:p>
            <a:pPr>
              <a:buFont typeface="Arial" pitchFamily="34" charset="0"/>
              <a:buChar char="•"/>
            </a:pPr>
            <a:r>
              <a:rPr lang="en-US" dirty="0"/>
              <a:t>Linux Foundation OP Google Summer of Code 2018</a:t>
            </a:r>
          </a:p>
          <a:p>
            <a:pPr lvl="1">
              <a:buFont typeface="Arial" pitchFamily="34" charset="0"/>
              <a:buChar char="•"/>
            </a:pPr>
            <a:r>
              <a:rPr lang="en-US" dirty="0"/>
              <a:t>Lots of good work and contributions to PWG's GitHub projects</a:t>
            </a:r>
          </a:p>
          <a:p>
            <a:pPr lvl="1">
              <a:buFont typeface="Arial" pitchFamily="34" charset="0"/>
              <a:buChar char="•"/>
            </a:pPr>
            <a:r>
              <a:rPr lang="en-US" dirty="0"/>
              <a:t>Close reading of a number of PWG specs revealed additional errata – now in progress for several PWG specs</a:t>
            </a:r>
          </a:p>
          <a:p>
            <a:pPr lvl="1">
              <a:buFont typeface="Arial" pitchFamily="34" charset="0"/>
              <a:buChar char="•"/>
            </a:pPr>
            <a:r>
              <a:rPr lang="en-US" dirty="0"/>
              <a:t>Thanks to Linux </a:t>
            </a:r>
            <a:r>
              <a:rPr lang="en-US" dirty="0" err="1"/>
              <a:t>OpenPrinting</a:t>
            </a:r>
            <a:r>
              <a:rPr lang="en-US" dirty="0"/>
              <a:t> coordinators, mentors, and all the students for your hard work and contributions!</a:t>
            </a:r>
          </a:p>
          <a:p>
            <a:pPr>
              <a:buFont typeface="Arial" pitchFamily="34" charset="0"/>
              <a:buChar char="•"/>
            </a:pPr>
            <a:r>
              <a:rPr lang="en-US" dirty="0"/>
              <a:t>Linux Foundation OP Website Renovation – ongoing</a:t>
            </a:r>
          </a:p>
          <a:p>
            <a:pPr lvl="1">
              <a:buFont typeface="Arial" pitchFamily="34" charset="0"/>
              <a:buChar char="•"/>
            </a:pPr>
            <a:r>
              <a:rPr lang="en-US" dirty="0" err="1"/>
              <a:t>Aveek</a:t>
            </a:r>
            <a:r>
              <a:rPr lang="en-US" dirty="0"/>
              <a:t> and Till found six GSoC 2017/2018 students to do the work</a:t>
            </a:r>
          </a:p>
          <a:p>
            <a:pPr lvl="1">
              <a:buFont typeface="Arial" pitchFamily="34" charset="0"/>
              <a:buChar char="•"/>
            </a:pPr>
            <a:r>
              <a:rPr lang="en-US" dirty="0"/>
              <a:t>Weekly meetings on OP website design and development</a:t>
            </a:r>
          </a:p>
          <a:p>
            <a:pPr lvl="1">
              <a:buFont typeface="Arial" pitchFamily="34" charset="0"/>
              <a:buChar char="•"/>
            </a:pPr>
            <a:r>
              <a:rPr lang="en-US" dirty="0"/>
              <a:t>Changed from WordPress to Jekyll (used by Mike for years)</a:t>
            </a:r>
          </a:p>
          <a:p>
            <a:pPr lvl="1">
              <a:buFont typeface="Arial" pitchFamily="34" charset="0"/>
              <a:buChar char="•"/>
            </a:pPr>
            <a:r>
              <a:rPr lang="en-US" dirty="0"/>
              <a:t>Driverless Printing page will describe IPP Everywhere™ and display the PWG IPP Everywhere™ logo</a:t>
            </a:r>
          </a:p>
          <a:p>
            <a:pPr>
              <a:buFont typeface="Arial" pitchFamily="34" charset="0"/>
              <a:buChar char="•"/>
            </a:pPr>
            <a:r>
              <a:rPr lang="en-US" dirty="0"/>
              <a:t>Linux Foundation OP Google Summer of Code 2019 – ideas</a:t>
            </a:r>
          </a:p>
          <a:p>
            <a:pPr lvl="1">
              <a:buFont typeface="Arial" pitchFamily="34" charset="0"/>
              <a:buChar char="•"/>
            </a:pPr>
            <a:r>
              <a:rPr lang="en-US" dirty="0"/>
              <a:t>Generic Framework: Printer Application from Legacy Driver</a:t>
            </a:r>
          </a:p>
          <a:p>
            <a:pPr lvl="1">
              <a:buFont typeface="Arial" pitchFamily="34" charset="0"/>
              <a:buChar char="•"/>
            </a:pPr>
            <a:r>
              <a:rPr lang="en-US" dirty="0"/>
              <a:t>Printer Applications from Foomatic, Gutenprint, HPLIP, etc.</a:t>
            </a:r>
          </a:p>
          <a:p>
            <a:pPr lvl="1">
              <a:buFont typeface="Arial" pitchFamily="34" charset="0"/>
              <a:buChar char="•"/>
            </a:pPr>
            <a:r>
              <a:rPr lang="en-US" dirty="0"/>
              <a:t>Printer Application from SANE scanner (via IPP Scan Service)</a:t>
            </a:r>
          </a:p>
          <a:p>
            <a:pPr lvl="1">
              <a:buFont typeface="Arial" pitchFamily="34" charset="0"/>
              <a:buChar char="•"/>
            </a:pPr>
            <a:r>
              <a:rPr lang="en-US" dirty="0"/>
              <a:t>Linux GUI app for MFD system admin (via IPP System Service) </a:t>
            </a:r>
          </a:p>
          <a:p>
            <a:pPr lvl="1">
              <a:buFont typeface="Arial" pitchFamily="34" charset="0"/>
              <a:buChar char="•"/>
            </a:pPr>
            <a:endParaRPr lang="en-US"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32</a:t>
            </a:fld>
            <a:endParaRPr/>
          </a:p>
        </p:txBody>
      </p:sp>
    </p:spTree>
    <p:extLst>
      <p:ext uri="{BB962C8B-B14F-4D97-AF65-F5344CB8AC3E}">
        <p14:creationId xmlns:p14="http://schemas.microsoft.com/office/powerpoint/2010/main" val="149939891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the PWG : Jeremy Reitz (Xerox)</a:t>
            </a:r>
          </a:p>
          <a:p>
            <a:endParaRPr lang="en-US" dirty="0"/>
          </a:p>
          <a:p>
            <a:r>
              <a:rPr lang="en-US"/>
              <a:t>Mopria Alliance </a:t>
            </a:r>
            <a:r>
              <a:rPr lang="en-US" dirty="0"/>
              <a:t>2018 Overview Presentation</a:t>
            </a:r>
          </a:p>
          <a:p>
            <a:pPr lvl="1"/>
            <a:r>
              <a:rPr lang="en-US" dirty="0">
                <a:hlinkClick r:id="rId2"/>
              </a:rPr>
              <a:t>https://ftp.pwg.org/pub/pwg/liaison/mopria/Mopria-Alliance-October-2018.pdf</a:t>
            </a:r>
            <a:r>
              <a:rPr lang="en-US" dirty="0"/>
              <a:t> </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33</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p:nvPr/>
        </p:nvSpPr>
        <p:spPr>
          <a:xfrm>
            <a:off x="127000" y="6661796"/>
            <a:ext cx="84836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2016 The Printer Working Group</a:t>
            </a:r>
            <a:r>
              <a:rPr dirty="0"/>
              <a:t>. All rights reserved. The IPP Everywhere and PWG logos are registered trademarks of the IEEE-ISTO.</a:t>
            </a:r>
          </a:p>
        </p:txBody>
      </p:sp>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fontScale="92500"/>
          </a:bodyPr>
          <a:lstStyle/>
          <a:p>
            <a:r>
              <a:rPr lang="en-US" dirty="0"/>
              <a:t>America Makes &amp; ANSI Additive Manufacturing Standardization Collaborative (AMSC) - </a:t>
            </a:r>
          </a:p>
          <a:p>
            <a:pPr lvl="1"/>
            <a:r>
              <a:rPr lang="en-US" u="sng" dirty="0">
                <a:hlinkClick r:id="rId2"/>
              </a:rPr>
              <a:t>www.ansi.org/standards_activities/standards_boards_panels/amsc/Default?menuid=3</a:t>
            </a:r>
            <a:r>
              <a:rPr lang="en-US" u="sng" dirty="0"/>
              <a:t>.</a:t>
            </a:r>
            <a:r>
              <a:rPr lang="en-US" dirty="0"/>
              <a:t> The IEEE-ISTO Printer Working Group is participating in the AMSC initiative.</a:t>
            </a:r>
          </a:p>
          <a:p>
            <a:r>
              <a:rPr lang="en-US" dirty="0"/>
              <a:t>ISO/IEC JTC 1 WG 12 3D Printing and Scanning </a:t>
            </a:r>
            <a:r>
              <a:rPr lang="en-US" dirty="0" err="1"/>
              <a:t>eCommittee</a:t>
            </a:r>
            <a:endParaRPr lang="en-US" dirty="0"/>
          </a:p>
          <a:p>
            <a:pPr lvl="1"/>
            <a:r>
              <a:rPr lang="en-US" u="sng" dirty="0">
                <a:hlinkClick r:id="rId3"/>
              </a:rPr>
              <a:t>https://isotc.iso.org/livelink/livelink?func=ll&amp;objId=19905763&amp;objAction=browse&amp;viewType=1</a:t>
            </a:r>
            <a:r>
              <a:rPr lang="en-US" u="sng" dirty="0"/>
              <a:t> </a:t>
            </a:r>
            <a:r>
              <a:rPr lang="en-US" dirty="0"/>
              <a:t>The IEEE-ISTO Printer Working Group is participating in the ISO initiative via the INCITS Ad Hoc.</a:t>
            </a:r>
          </a:p>
          <a:p>
            <a:r>
              <a:rPr lang="da-DK" dirty="0"/>
              <a:t>Society of Manufacturing Engineers (ITEAM)</a:t>
            </a:r>
          </a:p>
          <a:p>
            <a:pPr lvl="1"/>
            <a:r>
              <a:rPr lang="da-DK" u="sng" dirty="0">
                <a:hlinkClick r:id="rId4"/>
              </a:rPr>
              <a:t>www.sme.org/iteam/</a:t>
            </a:r>
          </a:p>
          <a:p>
            <a:r>
              <a:rPr lang="da-DK" dirty="0"/>
              <a:t>3D PDF Consortium</a:t>
            </a:r>
          </a:p>
          <a:p>
            <a:pPr lvl="1"/>
            <a:r>
              <a:rPr lang="da-DK" u="sng" dirty="0">
                <a:hlinkClick r:id="rId4"/>
              </a:rPr>
              <a:t>www.3dpdfconsortium.org</a:t>
            </a:r>
          </a:p>
          <a:p>
            <a:r>
              <a:rPr lang="da-DK" dirty="0"/>
              <a:t>3MF Consortium</a:t>
            </a:r>
          </a:p>
          <a:p>
            <a:pPr lvl="1"/>
            <a:r>
              <a:rPr lang="da-DK" u="sng" dirty="0">
                <a:hlinkClick r:id="rId5"/>
              </a:rPr>
              <a:t>3mf.io</a:t>
            </a:r>
            <a:endParaRPr lang="da-DK" u="sng" dirty="0">
              <a:hlinkClick r:id="rId4"/>
            </a:endParaRPr>
          </a:p>
          <a:p>
            <a:pPr marL="705658" lvl="1" indent="-264968">
              <a:defRPr sz="1700"/>
            </a:pPr>
            <a:endParaRPr lang="en-US" sz="17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34</a:t>
            </a:fld>
            <a:endParaRPr/>
          </a:p>
        </p:txBody>
      </p:sp>
    </p:spTree>
    <p:extLst>
      <p:ext uri="{BB962C8B-B14F-4D97-AF65-F5344CB8AC3E}">
        <p14:creationId xmlns:p14="http://schemas.microsoft.com/office/powerpoint/2010/main" val="7450839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35</a:t>
            </a:fld>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February 13-14, 2019 : Virtual</a:t>
            </a:r>
          </a:p>
          <a:p>
            <a:pPr marL="40640" indent="0">
              <a:buNone/>
            </a:pPr>
            <a:endParaRPr lang="en-US" dirty="0">
              <a:solidFill>
                <a:schemeClr val="tx1"/>
              </a:solidFill>
            </a:endParaRPr>
          </a:p>
          <a:p>
            <a:pPr marL="40640"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r>
              <a:rPr lang="en-US" sz="2000" dirty="0">
                <a:solidFill>
                  <a:srgbClr val="FF0000"/>
                </a:solidFill>
              </a:rPr>
              <a:t>Any companies willing to host, please contact </a:t>
            </a:r>
            <a:r>
              <a:rPr lang="en-US" sz="2000" dirty="0">
                <a:solidFill>
                  <a:srgbClr val="FF0000"/>
                </a:solidFill>
                <a:hlinkClick r:id="rId5"/>
              </a:rPr>
              <a:t>chair@pwg.org</a:t>
            </a:r>
            <a:r>
              <a:rPr lang="en-US" sz="2000" dirty="0">
                <a:solidFill>
                  <a:srgbClr val="FF0000"/>
                </a:solidFill>
              </a:rPr>
              <a:t> </a:t>
            </a: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36</a:t>
            </a:fld>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9A0B62-E686-9D44-AA6F-E349183855E5}"/>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18035761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t>Purpose:</a:t>
            </a:r>
          </a:p>
          <a:p>
            <a:pPr lvl="1"/>
            <a:r>
              <a:rPr lang="en-US" dirty="0"/>
              <a:t>A document that describes the PWG's core tenets and design principles that guide the design and creation of its IPP, Semantic Model, MIBs, and other technologies</a:t>
            </a:r>
          </a:p>
          <a:p>
            <a:pPr lvl="1"/>
            <a:endParaRPr lang="en-US" dirty="0"/>
          </a:p>
          <a:p>
            <a:r>
              <a:rPr lang="en-US" dirty="0"/>
              <a:t>Scope / Topics to be Covered:</a:t>
            </a:r>
          </a:p>
          <a:p>
            <a:pPr lvl="1"/>
            <a:r>
              <a:rPr lang="en-US" sz="1600" dirty="0"/>
              <a:t>IPP</a:t>
            </a:r>
          </a:p>
          <a:p>
            <a:pPr lvl="2"/>
            <a:r>
              <a:rPr lang="en-US" sz="1600" dirty="0"/>
              <a:t>Late binding principle</a:t>
            </a:r>
          </a:p>
          <a:p>
            <a:pPr lvl="2"/>
            <a:r>
              <a:rPr lang="en-US" sz="1600" dirty="0"/>
              <a:t>Intent vs. process for Job fidelity</a:t>
            </a:r>
          </a:p>
          <a:p>
            <a:pPr lvl="2"/>
            <a:r>
              <a:rPr lang="en-US" sz="1600" dirty="0"/>
              <a:t>Value of separating Job attributes from Document content</a:t>
            </a:r>
          </a:p>
          <a:p>
            <a:pPr lvl="2"/>
            <a:r>
              <a:rPr lang="en-US" sz="1600" dirty="0"/>
              <a:t>IPP attribute types and design patterns</a:t>
            </a:r>
          </a:p>
          <a:p>
            <a:pPr lvl="3"/>
            <a:r>
              <a:rPr lang="en-US" sz="1200" dirty="0"/>
              <a:t>Printer Status vs. Printer Description</a:t>
            </a:r>
          </a:p>
          <a:p>
            <a:pPr lvl="3"/>
            <a:r>
              <a:rPr lang="en-US" sz="1200" dirty="0"/>
              <a:t>xxx / xxx-supported / xxx-default vs. xxx / xxx-configured / xxx-supported</a:t>
            </a:r>
          </a:p>
          <a:p>
            <a:pPr lvl="3"/>
            <a:r>
              <a:rPr lang="en-US" sz="1200" dirty="0"/>
              <a:t>Collections vs. textual encoding of MIB sequences ("printer-finisher")</a:t>
            </a:r>
          </a:p>
          <a:p>
            <a:pPr lvl="1"/>
            <a:endParaRPr lang="en-US" sz="1600" dirty="0"/>
          </a:p>
          <a:p>
            <a:pPr lvl="1"/>
            <a:r>
              <a:rPr lang="en-US" sz="1600" dirty="0"/>
              <a:t>Semantic Model</a:t>
            </a:r>
          </a:p>
          <a:p>
            <a:pPr lvl="2"/>
            <a:r>
              <a:rPr lang="en-US" sz="1600" dirty="0"/>
              <a:t>Creates comprehensible view of the elements in an Imaging System,  allowing better communication with other standards organizations dealing with related matters.  </a:t>
            </a:r>
          </a:p>
          <a:p>
            <a:pPr lvl="2"/>
            <a:r>
              <a:rPr lang="en-US" sz="1600" dirty="0"/>
              <a:t>Presents the basic features necessary in communicating with imaging services, independent of the protocols used in that communication</a:t>
            </a:r>
          </a:p>
          <a:p>
            <a:pPr lvl="2"/>
            <a:r>
              <a:rPr lang="en-US" sz="1600" dirty="0"/>
              <a:t>Allows exploitation of the inherent parallelism between different types of imaging services (Print, Scan, Fax, etc.)</a:t>
            </a:r>
          </a:p>
        </p:txBody>
      </p:sp>
      <p:sp>
        <p:nvSpPr>
          <p:cNvPr id="2" name="Title 1"/>
          <p:cNvSpPr>
            <a:spLocks noGrp="1"/>
          </p:cNvSpPr>
          <p:nvPr>
            <p:ph type="title"/>
          </p:nvPr>
        </p:nvSpPr>
        <p:spPr/>
        <p:txBody>
          <a:bodyPr/>
          <a:lstStyle/>
          <a:p>
            <a:r>
              <a:rPr lang="en-US" dirty="0"/>
              <a:t>PWG Design Principles Whitepaper</a:t>
            </a:r>
          </a:p>
        </p:txBody>
      </p:sp>
      <p:sp>
        <p:nvSpPr>
          <p:cNvPr id="4" name="Shape 334">
            <a:extLst>
              <a:ext uri="{FF2B5EF4-FFF2-40B4-BE49-F238E27FC236}">
                <a16:creationId xmlns:a16="http://schemas.microsoft.com/office/drawing/2014/main" id="{35191DEA-33EC-334A-9C03-F5CC51F8A02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38</a:t>
            </a:fld>
            <a:endParaRPr/>
          </a:p>
        </p:txBody>
      </p:sp>
    </p:spTree>
    <p:extLst>
      <p:ext uri="{BB962C8B-B14F-4D97-AF65-F5344CB8AC3E}">
        <p14:creationId xmlns:p14="http://schemas.microsoft.com/office/powerpoint/2010/main" val="133299910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US" dirty="0"/>
              <a:t>Original notion: Update existing Process 3.0 to merge in subsequently published PWG process documents</a:t>
            </a:r>
          </a:p>
          <a:p>
            <a:pPr lvl="1"/>
            <a:r>
              <a:rPr lang="en-US" sz="1200" dirty="0">
                <a:solidFill>
                  <a:srgbClr val="FF0000"/>
                </a:solidFill>
              </a:rPr>
              <a:t>pwg-policy-call-for-obj-last-call-formal-vote-draft-2.txt (draft)</a:t>
            </a:r>
          </a:p>
          <a:p>
            <a:pPr lvl="1"/>
            <a:r>
              <a:rPr lang="en-US" sz="1200" dirty="0" err="1"/>
              <a:t>ipp</a:t>
            </a:r>
            <a:r>
              <a:rPr lang="en-US" sz="1200" dirty="0"/>
              <a:t>-registry-</a:t>
            </a:r>
            <a:r>
              <a:rPr lang="en-US" sz="1200" dirty="0" err="1"/>
              <a:t>policy.txt</a:t>
            </a:r>
            <a:endParaRPr lang="en-US" sz="1200" dirty="0"/>
          </a:p>
          <a:p>
            <a:pPr lvl="1"/>
            <a:r>
              <a:rPr lang="en-US" sz="1200" dirty="0"/>
              <a:t>pwg-billing-policy-20141001.txt</a:t>
            </a:r>
          </a:p>
          <a:p>
            <a:pPr lvl="1"/>
            <a:r>
              <a:rPr lang="en-US" sz="1200" dirty="0"/>
              <a:t>pwg-white-policy-20140505.txt</a:t>
            </a:r>
          </a:p>
          <a:p>
            <a:pPr lvl="1"/>
            <a:r>
              <a:rPr lang="en-US" sz="1200" dirty="0"/>
              <a:t>pwg-charter-policy-20140407.txt</a:t>
            </a:r>
          </a:p>
          <a:p>
            <a:pPr lvl="1"/>
            <a:r>
              <a:rPr lang="en-US" sz="1200" dirty="0"/>
              <a:t>pwg-prototype-policy-20121029.txt</a:t>
            </a:r>
          </a:p>
          <a:p>
            <a:pPr lvl="1"/>
            <a:r>
              <a:rPr lang="en-US" sz="1200" dirty="0">
                <a:solidFill>
                  <a:srgbClr val="FF0000"/>
                </a:solidFill>
              </a:rPr>
              <a:t>pwg-namespace-policy-20160820.txt (new updated draft)</a:t>
            </a:r>
          </a:p>
          <a:p>
            <a:r>
              <a:rPr lang="en-US" sz="2000" dirty="0"/>
              <a:t>Revised notion: Refactor the Process document to describe the processes of the PWG to make them simple and obvious to the uninitiated reader:</a:t>
            </a:r>
          </a:p>
          <a:p>
            <a:pPr lvl="1"/>
            <a:r>
              <a:rPr lang="en-US" sz="1600" dirty="0"/>
              <a:t>Proposing new work to the PWG</a:t>
            </a:r>
          </a:p>
          <a:p>
            <a:pPr lvl="1"/>
            <a:r>
              <a:rPr lang="en-US" sz="1600" dirty="0"/>
              <a:t>Approving new work and assigning to a PWG work group</a:t>
            </a:r>
          </a:p>
          <a:p>
            <a:pPr lvl="1"/>
            <a:r>
              <a:rPr lang="en-US" sz="1600" dirty="0"/>
              <a:t>PWG approval for various document types</a:t>
            </a:r>
          </a:p>
          <a:p>
            <a:pPr lvl="2"/>
            <a:r>
              <a:rPr lang="en-US" sz="1600" dirty="0"/>
              <a:t>whitepaper</a:t>
            </a:r>
          </a:p>
          <a:p>
            <a:pPr lvl="2"/>
            <a:r>
              <a:rPr lang="en-US" sz="1600" dirty="0"/>
              <a:t>standard</a:t>
            </a:r>
          </a:p>
          <a:p>
            <a:pPr lvl="2"/>
            <a:r>
              <a:rPr lang="en-US" sz="1600" dirty="0"/>
              <a:t>etc.</a:t>
            </a:r>
          </a:p>
        </p:txBody>
      </p:sp>
      <p:sp>
        <p:nvSpPr>
          <p:cNvPr id="2" name="Title 1"/>
          <p:cNvSpPr>
            <a:spLocks noGrp="1"/>
          </p:cNvSpPr>
          <p:nvPr>
            <p:ph type="title"/>
          </p:nvPr>
        </p:nvSpPr>
        <p:spPr/>
        <p:txBody>
          <a:bodyPr/>
          <a:lstStyle/>
          <a:p>
            <a:r>
              <a:rPr lang="en-US" dirty="0"/>
              <a:t>PWG Process v4.0</a:t>
            </a:r>
          </a:p>
        </p:txBody>
      </p:sp>
      <p:sp>
        <p:nvSpPr>
          <p:cNvPr id="4" name="Shape 334">
            <a:extLst>
              <a:ext uri="{FF2B5EF4-FFF2-40B4-BE49-F238E27FC236}">
                <a16:creationId xmlns:a16="http://schemas.microsoft.com/office/drawing/2014/main" id="{73C27915-5971-8946-AD70-85D600A5047A}"/>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39</a:t>
            </a:fld>
            <a:endParaRPr/>
          </a:p>
        </p:txBody>
      </p:sp>
    </p:spTree>
    <p:extLst>
      <p:ext uri="{BB962C8B-B14F-4D97-AF65-F5344CB8AC3E}">
        <p14:creationId xmlns:p14="http://schemas.microsoft.com/office/powerpoint/2010/main" val="16639602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lstStyle/>
          <a:p>
            <a:r>
              <a:rPr lang="en-US" dirty="0"/>
              <a:t>"This meeting is being held in accordance with the PWG Intellectual Property Policy"</a:t>
            </a:r>
          </a:p>
          <a:p>
            <a:pPr lvl="1"/>
            <a:r>
              <a:rPr lang="en-US" dirty="0"/>
              <a:t>https://</a:t>
            </a:r>
            <a:r>
              <a:rPr lang="en-US" dirty="0" err="1"/>
              <a:t>www.pwg.org</a:t>
            </a:r>
            <a:r>
              <a:rPr lang="en-US" dirty="0"/>
              <a:t>/chair/</a:t>
            </a:r>
            <a:r>
              <a:rPr lang="en-US" dirty="0" err="1"/>
              <a:t>membership_docs</a:t>
            </a:r>
            <a:r>
              <a:rPr lang="en-US" dirty="0"/>
              <a:t>/</a:t>
            </a:r>
            <a:r>
              <a:rPr lang="en-US" dirty="0" err="1"/>
              <a:t>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p:txBody>
      </p:sp>
      <p:sp>
        <p:nvSpPr>
          <p:cNvPr id="100" name="Shape 100"/>
          <p:cNvSpPr>
            <a:spLocks noGrp="1"/>
          </p:cNvSpPr>
          <p:nvPr>
            <p:ph type="title"/>
          </p:nvPr>
        </p:nvSpPr>
        <p:spPr>
          <a:prstGeom prst="rect">
            <a:avLst/>
          </a:prstGeom>
        </p:spPr>
        <p:txBody>
          <a:bodyPr/>
          <a:lstStyle/>
          <a:p>
            <a:r>
              <a:rPr dirty="0"/>
              <a:t>PWG </a:t>
            </a:r>
            <a:r>
              <a:rPr lang="en-US" dirty="0"/>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40640" indent="0">
              <a:buNone/>
            </a:pPr>
            <a:r>
              <a:rPr lang="en-US" dirty="0"/>
              <a:t>Do Not Discuss:</a:t>
            </a:r>
          </a:p>
          <a:p>
            <a:r>
              <a:rPr lang="en-US" dirty="0"/>
              <a:t>The </a:t>
            </a:r>
            <a:r>
              <a:rPr dirty="0"/>
              <a:t>validity/essentiality of patents/patent claims </a:t>
            </a:r>
          </a:p>
          <a:p>
            <a:r>
              <a:rPr lang="en-US" dirty="0"/>
              <a:t>T</a:t>
            </a:r>
            <a:r>
              <a:rPr dirty="0"/>
              <a:t>he cost of specific patent use</a:t>
            </a:r>
          </a:p>
          <a:p>
            <a:r>
              <a:rPr lang="en-US" dirty="0"/>
              <a:t>L</a:t>
            </a:r>
            <a:r>
              <a:rPr dirty="0"/>
              <a:t>icensing terms or conditions</a:t>
            </a:r>
          </a:p>
          <a:p>
            <a:r>
              <a:rPr lang="en-US" dirty="0"/>
              <a:t>P</a:t>
            </a:r>
            <a:r>
              <a:rPr dirty="0"/>
              <a:t>roduct pricing, territorial restrictions, or market share</a:t>
            </a:r>
          </a:p>
          <a:p>
            <a:r>
              <a:rPr dirty="0"/>
              <a:t>Don’t discuss ongoing litigation or threatened litigation</a:t>
            </a:r>
          </a:p>
          <a:p>
            <a:pPr lvl="1"/>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8480-4149-6E4D-B798-DA10B58C75C2}"/>
              </a:ext>
            </a:extLst>
          </p:cNvPr>
          <p:cNvSpPr>
            <a:spLocks noGrp="1"/>
          </p:cNvSpPr>
          <p:nvPr>
            <p:ph type="title"/>
          </p:nvPr>
        </p:nvSpPr>
        <p:spPr/>
        <p:txBody>
          <a:bodyPr/>
          <a:lstStyle/>
          <a:p>
            <a:r>
              <a:rPr lang="en-US" dirty="0"/>
              <a:t>In Memoriam – Peter Zehler (Xerox)</a:t>
            </a:r>
          </a:p>
        </p:txBody>
      </p:sp>
      <p:sp>
        <p:nvSpPr>
          <p:cNvPr id="3" name="Text Placeholder 2">
            <a:extLst>
              <a:ext uri="{FF2B5EF4-FFF2-40B4-BE49-F238E27FC236}">
                <a16:creationId xmlns:a16="http://schemas.microsoft.com/office/drawing/2014/main" id="{8FACDDF0-86FC-894C-8BF5-7308DE8084DD}"/>
              </a:ext>
            </a:extLst>
          </p:cNvPr>
          <p:cNvSpPr>
            <a:spLocks noGrp="1"/>
          </p:cNvSpPr>
          <p:nvPr>
            <p:ph type="body" idx="1"/>
          </p:nvPr>
        </p:nvSpPr>
        <p:spPr>
          <a:xfrm>
            <a:off x="457200" y="1371600"/>
            <a:ext cx="5287384" cy="5130800"/>
          </a:xfrm>
        </p:spPr>
        <p:txBody>
          <a:bodyPr/>
          <a:lstStyle/>
          <a:p>
            <a:r>
              <a:rPr lang="en-US" dirty="0"/>
              <a:t>Pete was a long time contributor to the PWG and many in the PWG knew him and worked with him</a:t>
            </a:r>
          </a:p>
          <a:p>
            <a:endParaRPr lang="en-US" dirty="0"/>
          </a:p>
          <a:p>
            <a:r>
              <a:rPr lang="en-US" dirty="0"/>
              <a:t>Pete passed away on August 18, 2018</a:t>
            </a:r>
          </a:p>
          <a:p>
            <a:pPr marL="40640" indent="0">
              <a:buNone/>
            </a:pPr>
            <a:endParaRPr lang="en-US" dirty="0"/>
          </a:p>
          <a:p>
            <a:r>
              <a:rPr lang="en-US" dirty="0"/>
              <a:t>Pete, you will be greatly missed!</a:t>
            </a:r>
          </a:p>
        </p:txBody>
      </p:sp>
      <p:sp>
        <p:nvSpPr>
          <p:cNvPr id="4" name="Slide Number Placeholder 3">
            <a:extLst>
              <a:ext uri="{FF2B5EF4-FFF2-40B4-BE49-F238E27FC236}">
                <a16:creationId xmlns:a16="http://schemas.microsoft.com/office/drawing/2014/main" id="{9F938B56-AA0E-F24A-81F2-2F2D596F3032}"/>
              </a:ext>
            </a:extLst>
          </p:cNvPr>
          <p:cNvSpPr>
            <a:spLocks noGrp="1"/>
          </p:cNvSpPr>
          <p:nvPr>
            <p:ph type="sldNum" sz="quarter" idx="4"/>
          </p:nvPr>
        </p:nvSpPr>
        <p:spPr/>
        <p:txBody>
          <a:bodyPr/>
          <a:lstStyle/>
          <a:p>
            <a:fld id="{86CB4B4D-7CA3-9044-876B-883B54F8677D}" type="slidenum">
              <a:rPr lang="en-US" smtClean="0"/>
              <a:pPr/>
              <a:t>9</a:t>
            </a:fld>
            <a:endParaRPr lang="en-US" dirty="0"/>
          </a:p>
        </p:txBody>
      </p:sp>
      <p:pic>
        <p:nvPicPr>
          <p:cNvPr id="8" name="Picture 7">
            <a:extLst>
              <a:ext uri="{FF2B5EF4-FFF2-40B4-BE49-F238E27FC236}">
                <a16:creationId xmlns:a16="http://schemas.microsoft.com/office/drawing/2014/main" id="{0E98E916-D1C7-A241-8762-307AB033CF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5352" y="2222500"/>
            <a:ext cx="2441448" cy="3429000"/>
          </a:xfrm>
          <a:prstGeom prst="rect">
            <a:avLst/>
          </a:prstGeom>
        </p:spPr>
      </p:pic>
    </p:spTree>
    <p:extLst>
      <p:ext uri="{BB962C8B-B14F-4D97-AF65-F5344CB8AC3E}">
        <p14:creationId xmlns:p14="http://schemas.microsoft.com/office/powerpoint/2010/main" val="129874845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24038</TotalTime>
  <Words>2533</Words>
  <Application>Microsoft Macintosh PowerPoint</Application>
  <PresentationFormat>On-screen Show (4:3)</PresentationFormat>
  <Paragraphs>410</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Lucida Grande</vt:lpstr>
      <vt:lpstr>Verdana</vt:lpstr>
      <vt:lpstr>Wingdings</vt:lpstr>
      <vt:lpstr>White</vt:lpstr>
      <vt:lpstr> PWG November 2018 Face-to-Face Plenary Session</vt:lpstr>
      <vt:lpstr>Plenary Agenda</vt:lpstr>
      <vt:lpstr>Administrivia</vt:lpstr>
      <vt:lpstr>PWG IP Policy</vt:lpstr>
      <vt:lpstr>PWG Patent Statement</vt:lpstr>
      <vt:lpstr>PWG Patent Statement</vt:lpstr>
      <vt:lpstr>PWG Patent Statement</vt:lpstr>
      <vt:lpstr>Inappropriate Topics for PWG Working Group Meetings</vt:lpstr>
      <vt:lpstr>In Memoriam – Peter Zehler (Xerox)</vt:lpstr>
      <vt:lpstr>Agenda Overview – Day 1</vt:lpstr>
      <vt:lpstr>Agenda Overview – Day 2</vt:lpstr>
      <vt:lpstr>Future PWG Meeting Schedule</vt:lpstr>
      <vt:lpstr>2018 Membership</vt:lpstr>
      <vt:lpstr>PWG Officers (2017-2019 Term)</vt:lpstr>
      <vt:lpstr>IPP Everywhere™ Certified Printers</vt:lpstr>
      <vt:lpstr>PWG Projects on GitHub</vt:lpstr>
      <vt:lpstr>PWG Workgroup Status</vt:lpstr>
      <vt:lpstr>Work In Progress</vt:lpstr>
      <vt:lpstr>IDS Workgroup Status</vt:lpstr>
      <vt:lpstr>IDS: Original Charter</vt:lpstr>
      <vt:lpstr>IDS WG: Officers</vt:lpstr>
      <vt:lpstr>IDS: Current Status</vt:lpstr>
      <vt:lpstr>IPP Workgroup Status</vt:lpstr>
      <vt:lpstr>IPP WG: Charter</vt:lpstr>
      <vt:lpstr>IPP WG: Officers</vt:lpstr>
      <vt:lpstr>IPP WG: Status (1/2)</vt:lpstr>
      <vt:lpstr>IPP WG: Status (2/2)</vt:lpstr>
      <vt:lpstr>IPP WG: More Information</vt:lpstr>
      <vt:lpstr>Liaison Status</vt:lpstr>
      <vt:lpstr>Trusted Computing Group (TCG)</vt:lpstr>
      <vt:lpstr>Internet Engineering Task Force (IETF)</vt:lpstr>
      <vt:lpstr>Linux Foundation OpenPrinting</vt:lpstr>
      <vt:lpstr>Mopria</vt:lpstr>
      <vt:lpstr>3D / Additive Manufacturing Liaisons</vt:lpstr>
      <vt:lpstr>Other Questions / Comments</vt:lpstr>
      <vt:lpstr>Next PWG Face-to-Face Meeting</vt:lpstr>
      <vt:lpstr>Backup</vt:lpstr>
      <vt:lpstr>PWG Design Principles Whitepaper</vt:lpstr>
      <vt:lpstr>PWG Process v4.0</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May 2018</dc:title>
  <dc:subject/>
  <dc:creator>Smith Kennedy [HP Inc.]</dc:creator>
  <cp:keywords/>
  <dc:description/>
  <cp:lastModifiedBy>Kennedy, Smith (Wireless  &amp; Standards Architect)</cp:lastModifiedBy>
  <cp:revision>431</cp:revision>
  <cp:lastPrinted>2018-11-14T12:53:47Z</cp:lastPrinted>
  <dcterms:modified xsi:type="dcterms:W3CDTF">2018-11-26T17:08:57Z</dcterms:modified>
  <cp:category/>
</cp:coreProperties>
</file>