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Shape 16"/>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7" name="Shape 1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defRPr>
            </a:lvl1pPr>
          </a:lstStyle>
          <a:p>
            <a:pPr/>
            <a:r>
              <a:t>The Printer Working Group</a:t>
            </a:r>
          </a:p>
        </p:txBody>
      </p:sp>
      <p:pic>
        <p:nvPicPr>
          <p:cNvPr id="1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9" name="Shape 19"/>
          <p:cNvSpPr/>
          <p:nvPr/>
        </p:nvSpPr>
        <p:spPr>
          <a:xfrm>
            <a:off x="127000" y="6668889"/>
            <a:ext cx="85471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pPr/>
            <a:r>
              <a:t>®</a:t>
            </a:r>
          </a:p>
        </p:txBody>
      </p:sp>
      <p:sp>
        <p:nvSpPr>
          <p:cNvPr id="21" name="Shape 2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Shape 22"/>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Shape 30"/>
          <p:cNvSpPr/>
          <p:nvPr>
            <p:ph type="title"/>
          </p:nvPr>
        </p:nvSpPr>
        <p:spPr>
          <a:prstGeom prst="rect">
            <a:avLst/>
          </a:prstGeom>
        </p:spPr>
        <p:txBody>
          <a:bodyPr/>
          <a:lstStyle/>
          <a:p>
            <a:pPr/>
            <a:r>
              <a:t>Title Text</a:t>
            </a:r>
          </a:p>
        </p:txBody>
      </p:sp>
      <p:sp>
        <p:nvSpPr>
          <p:cNvPr id="31" name="Shape 31"/>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hape 3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Shape 39"/>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40" name="Shape 40"/>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42" name="Shape 42"/>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43" name="Shape 4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44" name="Shape 44"/>
          <p:cNvSpPr/>
          <p:nvPr>
            <p:ph type="title"/>
          </p:nvPr>
        </p:nvSpPr>
        <p:spPr>
          <a:xfrm>
            <a:off x="457200" y="46037"/>
            <a:ext cx="7581900" cy="1016001"/>
          </a:xfrm>
          <a:prstGeom prst="rect">
            <a:avLst/>
          </a:prstGeom>
        </p:spPr>
        <p:txBody>
          <a:bodyPr/>
          <a:lstStyle/>
          <a:p>
            <a:pPr/>
            <a:r>
              <a:t>Title Text</a:t>
            </a:r>
          </a:p>
        </p:txBody>
      </p:sp>
      <p:sp>
        <p:nvSpPr>
          <p:cNvPr id="45" name="Shape 4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Shape 52"/>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53" name="Shape 53"/>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5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55" name="Shape 55"/>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56" name="Shape 5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57" name="Shape 57"/>
          <p:cNvSpPr/>
          <p:nvPr>
            <p:ph type="title"/>
          </p:nvPr>
        </p:nvSpPr>
        <p:spPr>
          <a:xfrm>
            <a:off x="457200" y="46037"/>
            <a:ext cx="7556500" cy="1016001"/>
          </a:xfrm>
          <a:prstGeom prst="rect">
            <a:avLst/>
          </a:prstGeom>
        </p:spPr>
        <p:txBody>
          <a:bodyPr/>
          <a:lstStyle/>
          <a:p>
            <a:pPr/>
            <a:r>
              <a:t>Title Text</a:t>
            </a:r>
          </a:p>
        </p:txBody>
      </p:sp>
      <p:sp>
        <p:nvSpPr>
          <p:cNvPr id="58" name="Shape 58"/>
          <p:cNvSpPr/>
          <p:nvPr>
            <p:ph type="body" idx="1"/>
          </p:nvPr>
        </p:nvSpPr>
        <p:spPr>
          <a:xfrm>
            <a:off x="457200" y="1371600"/>
            <a:ext cx="8128000" cy="5257800"/>
          </a:xfrm>
          <a:prstGeom prst="rect">
            <a:avLst/>
          </a:prstGeom>
        </p:spPr>
        <p:txBody>
          <a:bodyPr numCol="2" spcCol="406400"/>
          <a:lstStyle/>
          <a:p>
            <a:pPr/>
            <a:r>
              <a:t>Body Level One</a:t>
            </a:r>
          </a:p>
          <a:p>
            <a:pPr lvl="1"/>
            <a:r>
              <a:t>Body Level Two</a:t>
            </a:r>
          </a:p>
          <a:p>
            <a:pPr lvl="2"/>
            <a:r>
              <a:t>Body Level Three</a:t>
            </a:r>
          </a:p>
          <a:p>
            <a:pPr lvl="3"/>
            <a:r>
              <a:t>Body Level Four</a:t>
            </a:r>
          </a:p>
          <a:p>
            <a:pPr lvl="4"/>
            <a:r>
              <a:t>Body Level Five</a:t>
            </a:r>
          </a:p>
        </p:txBody>
      </p:sp>
      <p:sp>
        <p:nvSpPr>
          <p:cNvPr id="59" name="Shape 5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4" name="Shape 4"/>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5" name="Shape 5"/>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7" name="Shape 7"/>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Shape 8"/>
          <p:cNvSpPr/>
          <p:nvPr>
            <p:ph type="body" idx="1"/>
          </p:nvPr>
        </p:nvSpPr>
        <p:spPr>
          <a:xfrm>
            <a:off x="457200" y="1371600"/>
            <a:ext cx="8229600" cy="5257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pPr/>
            <a:r>
              <a:t>Body Level One</a:t>
            </a:r>
          </a:p>
          <a:p>
            <a:pPr lvl="1"/>
            <a:r>
              <a:t>Body Level Two</a:t>
            </a:r>
          </a:p>
          <a:p>
            <a:pPr lvl="2"/>
            <a:r>
              <a:t>Body Level Three</a:t>
            </a:r>
          </a:p>
          <a:p>
            <a:pPr lvl="3"/>
            <a:r>
              <a:t>Body Level Four</a:t>
            </a:r>
          </a:p>
          <a:p>
            <a:pPr lvl="4"/>
            <a:r>
              <a:t>Body Level Five</a:t>
            </a:r>
          </a:p>
        </p:txBody>
      </p:sp>
      <p:sp>
        <p:nvSpPr>
          <p:cNvPr id="9" name="Shape 9"/>
          <p:cNvSpPr/>
          <p:nvPr>
            <p:ph type="sldNum" sz="quarter" idx="2"/>
          </p:nvPr>
        </p:nvSpPr>
        <p:spPr>
          <a:xfrm>
            <a:off x="8795463" y="6670966"/>
            <a:ext cx="153963" cy="135546"/>
          </a:xfrm>
          <a:prstGeom prst="rect">
            <a:avLst/>
          </a:prstGeom>
          <a:ln w="12700">
            <a:miter lim="400000"/>
          </a:ln>
        </p:spPr>
        <p:txBody>
          <a:bodyPr wrap="none" lIns="0" tIns="0" rIns="0" bIns="0" anchor="ctr">
            <a:spAutoFit/>
          </a:bodyPr>
          <a:lstStyle>
            <a:lvl1pPr marL="0" marR="0" algn="ctr" defTabSz="584200">
              <a:defRPr sz="10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40640" marR="40640" indent="0" algn="l" defTabSz="91440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b="0" baseline="0" cap="none" i="0" spc="0" strike="noStrike" sz="3000" u="none">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b="0" baseline="0" cap="none" i="0" spc="0" strike="noStrike" sz="22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b="0" baseline="0" cap="none" i="0" spc="0" strike="noStrike" sz="10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 TargetMode="External"/><Relationship Id="rId4" Type="http://schemas.openxmlformats.org/officeDocument/2006/relationships/hyperlink" Target="https://github.com/istopwg/website" TargetMode="External"/><Relationship Id="rId5" Type="http://schemas.openxmlformats.org/officeDocument/2006/relationships/hyperlink" Target="https://github.com/istopwg/website.git" TargetMode="Externa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sm" TargetMode="External"/><Relationship Id="rId4" Type="http://schemas.openxmlformats.org/officeDocument/2006/relationships/hyperlink" Target="https://www.pwg.org/mailman/listinfo/sm3"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www.pwg.org/mailman/listinfo/ipp" TargetMode="Externa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ds/wd/wd-idstnc10-20151026-rev.pdf" TargetMode="External"/><Relationship Id="rId4" Type="http://schemas.openxmlformats.org/officeDocument/2006/relationships/hyperlink" Target="http://ftp.pwg.org/pub/pwg/ids/wd/lcrc-hcdtnc-20151026.txt" TargetMode="Externa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msweet.org/" TargetMode="Externa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69" name="Shape 6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defRPr>
            </a:lvl1pPr>
          </a:lstStyle>
          <a:p>
            <a:pPr/>
            <a:r>
              <a:t>The Printer Working Group</a:t>
            </a:r>
          </a:p>
        </p:txBody>
      </p:sp>
      <p:pic>
        <p:nvPicPr>
          <p:cNvPr id="7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71" name="Shape 71"/>
          <p:cNvSpPr/>
          <p:nvPr/>
        </p:nvSpPr>
        <p:spPr>
          <a:xfrm>
            <a:off x="127000" y="6668889"/>
            <a:ext cx="85471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72" name="Shape 7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pPr/>
            <a:r>
              <a:t>®</a:t>
            </a:r>
          </a:p>
        </p:txBody>
      </p:sp>
      <p:sp>
        <p:nvSpPr>
          <p:cNvPr id="73" name="Shape 73"/>
          <p:cNvSpPr/>
          <p:nvPr>
            <p:ph type="ctrTitle"/>
          </p:nvPr>
        </p:nvSpPr>
        <p:spPr>
          <a:prstGeom prst="rect">
            <a:avLst/>
          </a:prstGeom>
        </p:spPr>
        <p:txBody>
          <a:bodyPr/>
          <a:lstStyle/>
          <a:p>
            <a:pPr/>
            <a:r>
              <a:t>Printer Working Group Plenary Session</a:t>
            </a:r>
          </a:p>
        </p:txBody>
      </p:sp>
      <p:sp>
        <p:nvSpPr>
          <p:cNvPr id="74" name="Shape 74"/>
          <p:cNvSpPr/>
          <p:nvPr>
            <p:ph type="subTitle" sz="half" idx="1"/>
          </p:nvPr>
        </p:nvSpPr>
        <p:spPr>
          <a:prstGeom prst="rect">
            <a:avLst/>
          </a:prstGeom>
        </p:spPr>
        <p:txBody>
          <a:bodyPr/>
          <a:lstStyle/>
          <a:p>
            <a:pPr/>
            <a:r>
              <a:t>November 3, 2015</a:t>
            </a:r>
          </a:p>
          <a:p>
            <a:pPr/>
            <a:r>
              <a:t>PWG F2F Meeting</a:t>
            </a:r>
          </a:p>
          <a:p>
            <a:pPr/>
            <a:r>
              <a:t>Somewhere in the Ether...</a:t>
            </a:r>
          </a:p>
          <a:p>
            <a:pPr/>
            <a:r>
              <a:t>Smith Kennedy (HP Inc.)</a:t>
            </a:r>
          </a:p>
        </p:txBody>
      </p:sp>
      <p:sp>
        <p:nvSpPr>
          <p:cNvPr id="75" name="Shape 7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Shape 149"/>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5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51" name="Shape 151"/>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52" name="Shape 152"/>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53" name="Shape 15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54" name="Shape 154"/>
          <p:cNvSpPr/>
          <p:nvPr>
            <p:ph type="title"/>
          </p:nvPr>
        </p:nvSpPr>
        <p:spPr>
          <a:prstGeom prst="rect">
            <a:avLst/>
          </a:prstGeom>
        </p:spPr>
        <p:txBody>
          <a:bodyPr/>
          <a:lstStyle/>
          <a:p>
            <a:pPr/>
            <a:r>
              <a:t>2015 Membership</a:t>
            </a:r>
          </a:p>
        </p:txBody>
      </p:sp>
      <p:sp>
        <p:nvSpPr>
          <p:cNvPr id="155" name="Shape 15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156" name="Table 156"/>
          <p:cNvGraphicFramePr/>
          <p:nvPr/>
        </p:nvGraphicFramePr>
        <p:xfrm>
          <a:off x="1092199" y="1590039"/>
          <a:ext cx="6972301" cy="4572001"/>
        </p:xfrm>
        <a:graphic xmlns:a="http://schemas.openxmlformats.org/drawingml/2006/main">
          <a:graphicData uri="http://schemas.openxmlformats.org/drawingml/2006/table">
            <a:tbl>
              <a:tblPr firstCol="0" firstRow="0" lastCol="0" lastRow="0" bandCol="0" bandRow="0" rtl="0">
                <a:tableStyleId>{8F44A2F1-9E1F-4B54-A3A2-5F16C0AD49E2}</a:tableStyleId>
              </a:tblPr>
              <a:tblGrid>
                <a:gridCol w="1743075"/>
                <a:gridCol w="1743075"/>
                <a:gridCol w="1743075"/>
                <a:gridCol w="1743075"/>
              </a:tblGrid>
              <a:tr h="571500">
                <a:tc>
                  <a:txBody>
                    <a:bodyPr/>
                    <a:lstStyle/>
                    <a:p>
                      <a:pPr marR="40640" defTabSz="914400">
                        <a:spcBef>
                          <a:spcPts val="400"/>
                        </a:spcBef>
                        <a:tabLst>
                          <a:tab pos="914400" algn="l"/>
                        </a:tabLst>
                        <a:defRPr sz="1800">
                          <a:uFillTx/>
                        </a:defRPr>
                      </a:pPr>
                      <a:r>
                        <a:rPr sz="1100">
                          <a:uFill>
                            <a:solidFill>
                              <a:srgbClr val="000000"/>
                            </a:solidFill>
                          </a:uFill>
                          <a:sym typeface="Verdana"/>
                        </a:rPr>
                        <a:t>Apple</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Fuji Xerox</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Microsoft</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Sharp Labs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Brother Industries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HP Inc.</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MPI Tech</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Technical Interface Consulting (N-V)</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Canon</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High North</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MWA Intelligence</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Thinxtream Technologies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Conexant Systems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Intel</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Nancy Chen</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Toshiba America Business Solutions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CSR*</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Konica Minolta</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Northlake</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Tykodi Consulting Services LLC</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Danny Brennan</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Kyocera Document Solutions Inc.</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Oki Data</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Xerox</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Epson</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Lexmark</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Ricoh</a:t>
                      </a:r>
                    </a:p>
                  </a:txBody>
                  <a:tcPr marL="50800" marR="50800" marT="50800" marB="50800" anchor="ctr" anchorCtr="0" horzOverflow="overflow">
                    <a:lnL w="12700">
                      <a:solidFill>
                        <a:srgbClr val="929292"/>
                      </a:solidFill>
                      <a:miter lim="400000"/>
                    </a:lnL>
                    <a:lnT w="12700">
                      <a:solidFill>
                        <a:srgbClr val="929292"/>
                      </a:solidFill>
                      <a:miter lim="400000"/>
                    </a:lnT>
                    <a:lnB w="12700">
                      <a:solidFill>
                        <a:srgbClr val="929292"/>
                      </a:solidFill>
                      <a:miter lim="400000"/>
                    </a:lnB>
                  </a:tcPr>
                </a:tc>
                <a:tc>
                  <a:txBody>
                    <a:bodyPr/>
                    <a:lstStyle/>
                    <a:p>
                      <a:pPr marR="40640" algn="l" defTabSz="914400">
                        <a:spcBef>
                          <a:spcPts val="400"/>
                        </a:spcBef>
                        <a:tabLst>
                          <a:tab pos="914400" algn="l"/>
                        </a:tabLst>
                        <a:defRPr sz="1800">
                          <a:sym typeface="Verdana"/>
                        </a:defRPr>
                      </a:pPr>
                    </a:p>
                  </a:txBody>
                  <a:tcPr marL="50800" marR="50800" marT="50800" marB="50800" anchor="t" anchorCtr="0" horzOverflow="overflow"/>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Fenestrae B.V.</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Meteor Network</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Samsung</a:t>
                      </a:r>
                    </a:p>
                  </a:txBody>
                  <a:tcPr marL="50800" marR="50800" marT="50800" marB="50800" anchor="ctr" anchorCtr="0" horzOverflow="overflow">
                    <a:lnL w="12700">
                      <a:solidFill>
                        <a:srgbClr val="929292"/>
                      </a:solidFill>
                      <a:miter lim="400000"/>
                    </a:lnL>
                    <a:lnT w="12700">
                      <a:solidFill>
                        <a:srgbClr val="929292"/>
                      </a:solidFill>
                      <a:miter lim="400000"/>
                    </a:lnT>
                    <a:lnB w="12700">
                      <a:solidFill>
                        <a:srgbClr val="929292"/>
                      </a:solidFill>
                      <a:miter lim="400000"/>
                    </a:lnB>
                  </a:tcPr>
                </a:tc>
                <a:tc>
                  <a:txBody>
                    <a:bodyPr/>
                    <a:lstStyle/>
                    <a:p>
                      <a:pPr marR="40640" algn="l" defTabSz="914400">
                        <a:spcBef>
                          <a:spcPts val="400"/>
                        </a:spcBef>
                        <a:tabLst>
                          <a:tab pos="914400" algn="l"/>
                        </a:tabLst>
                        <a:defRPr sz="1800">
                          <a:sym typeface="Verdana"/>
                        </a:defRPr>
                      </a:pPr>
                    </a:p>
                  </a:txBody>
                  <a:tcPr marL="50800" marR="50800" marT="50800" marB="50800" anchor="t" anchorCtr="0" horzOverflow="overflow"/>
                </a:tc>
              </a:tr>
            </a:tbl>
          </a:graphicData>
        </a:graphic>
      </p:graphicFrame>
      <p:sp>
        <p:nvSpPr>
          <p:cNvPr id="157" name="Shape 157"/>
          <p:cNvSpPr/>
          <p:nvPr/>
        </p:nvSpPr>
        <p:spPr>
          <a:xfrm>
            <a:off x="457200" y="1219200"/>
            <a:ext cx="8356600" cy="342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lgn="ctr">
              <a:defRPr b="1">
                <a:latin typeface="+mn-lt"/>
                <a:ea typeface="+mn-ea"/>
                <a:cs typeface="+mn-cs"/>
                <a:sym typeface="Verdana"/>
              </a:defRPr>
            </a:lvl1pPr>
          </a:lstStyle>
          <a:p>
            <a:pPr/>
            <a:r>
              <a:t>30 Members (29 Voting, 1 Non-Voting)</a:t>
            </a:r>
          </a:p>
        </p:txBody>
      </p:sp>
      <p:sp>
        <p:nvSpPr>
          <p:cNvPr id="158" name="Shape 158"/>
          <p:cNvSpPr/>
          <p:nvPr/>
        </p:nvSpPr>
        <p:spPr>
          <a:xfrm>
            <a:off x="3279013" y="6261687"/>
            <a:ext cx="2585974" cy="27441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200"/>
            </a:lvl1pPr>
          </a:lstStyle>
          <a:p>
            <a:pPr/>
            <a:r>
              <a:t>* Recently purchased by Qualcomm</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0" name="Shape 160"/>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6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62" name="Shape 162"/>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63" name="Shape 163"/>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64" name="Shape 16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65" name="Shape 165"/>
          <p:cNvSpPr/>
          <p:nvPr>
            <p:ph type="title"/>
          </p:nvPr>
        </p:nvSpPr>
        <p:spPr>
          <a:prstGeom prst="rect">
            <a:avLst/>
          </a:prstGeom>
        </p:spPr>
        <p:txBody>
          <a:bodyPr/>
          <a:lstStyle/>
          <a:p>
            <a:pPr/>
            <a:r>
              <a:t>PWG Officers (2015-2017 Term)</a:t>
            </a:r>
          </a:p>
        </p:txBody>
      </p:sp>
      <p:sp>
        <p:nvSpPr>
          <p:cNvPr id="166" name="Shape 166"/>
          <p:cNvSpPr/>
          <p:nvPr>
            <p:ph type="body" idx="1"/>
          </p:nvPr>
        </p:nvSpPr>
        <p:spPr>
          <a:prstGeom prst="rect">
            <a:avLst/>
          </a:prstGeom>
        </p:spPr>
        <p:txBody>
          <a:bodyPr/>
          <a:lstStyle/>
          <a:p>
            <a:pPr/>
            <a:r>
              <a:t>PWG Chair: Smith Kennedy, HP Inc.</a:t>
            </a:r>
          </a:p>
          <a:p>
            <a:pPr lvl="1"/>
          </a:p>
          <a:p>
            <a:pPr/>
            <a:r>
              <a:t>PWG Vice-Chair: Alan Sukert, Xerox</a:t>
            </a:r>
          </a:p>
          <a:p>
            <a:pPr lvl="1"/>
          </a:p>
          <a:p>
            <a:pPr/>
            <a:r>
              <a:t>PWG Secretary: Ira McDonald, High North</a:t>
            </a:r>
            <a:br/>
            <a:br/>
            <a:br/>
            <a:br/>
            <a:br/>
          </a:p>
          <a:p>
            <a:pPr/>
            <a:r>
              <a:t>Many thanks to our retiring officers:</a:t>
            </a:r>
          </a:p>
          <a:p>
            <a:pPr lvl="1"/>
            <a:r>
              <a:t>Michael Sweet, Apple Inc.</a:t>
            </a:r>
          </a:p>
          <a:p>
            <a:pPr lvl="1"/>
            <a:r>
              <a:t>Nancy Chen</a:t>
            </a:r>
          </a:p>
        </p:txBody>
      </p:sp>
      <p:sp>
        <p:nvSpPr>
          <p:cNvPr id="167" name="Shape 16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7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71" name="Shape 171"/>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72" name="Shape 172"/>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73" name="Shape 17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74" name="Shape 174"/>
          <p:cNvSpPr/>
          <p:nvPr>
            <p:ph type="title"/>
          </p:nvPr>
        </p:nvSpPr>
        <p:spPr>
          <a:prstGeom prst="rect">
            <a:avLst/>
          </a:prstGeom>
        </p:spPr>
        <p:txBody>
          <a:bodyPr/>
          <a:lstStyle/>
          <a:p>
            <a:pPr/>
            <a:r>
              <a:t>New Github Organization and Repositories</a:t>
            </a:r>
          </a:p>
        </p:txBody>
      </p:sp>
      <p:sp>
        <p:nvSpPr>
          <p:cNvPr id="175" name="Shape 175"/>
          <p:cNvSpPr/>
          <p:nvPr>
            <p:ph type="body" idx="1"/>
          </p:nvPr>
        </p:nvSpPr>
        <p:spPr>
          <a:prstGeom prst="rect">
            <a:avLst/>
          </a:prstGeom>
        </p:spPr>
        <p:txBody>
          <a:bodyPr/>
          <a:lstStyle/>
          <a:p>
            <a:pPr/>
            <a:r>
              <a:t>New Github organization account:</a:t>
            </a:r>
          </a:p>
          <a:p>
            <a:pPr lvl="1"/>
            <a:r>
              <a:rPr u="sng">
                <a:hlinkClick r:id="rId3" invalidUrl="" action="" tgtFrame="" tooltip="" history="1" highlightClick="0" endSnd="0"/>
              </a:rPr>
              <a:t>https://github.com/istopwg</a:t>
            </a:r>
          </a:p>
          <a:p>
            <a:pPr/>
            <a:r>
              <a:t>Web site repository:</a:t>
            </a:r>
          </a:p>
          <a:p>
            <a:pPr lvl="1"/>
            <a:r>
              <a:rPr u="sng">
                <a:hlinkClick r:id="rId4" invalidUrl="" action="" tgtFrame="" tooltip="" history="1" highlightClick="0" endSnd="0"/>
              </a:rPr>
              <a:t>https://github.com/istopwg/website</a:t>
            </a:r>
          </a:p>
          <a:p>
            <a:pPr lvl="1"/>
            <a:r>
              <a:rPr u="sng">
                <a:hlinkClick r:id="rId5" invalidUrl="" action="" tgtFrame="" tooltip="" history="1" highlightClick="0" endSnd="0"/>
              </a:rPr>
              <a:t>https://github.com/istopwg/website.git</a:t>
            </a:r>
          </a:p>
        </p:txBody>
      </p:sp>
      <p:sp>
        <p:nvSpPr>
          <p:cNvPr id="176" name="Shape 17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8" name="Shape 178"/>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79" name="Shape 17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defRPr>
            </a:lvl1pPr>
          </a:lstStyle>
          <a:p>
            <a:pPr/>
            <a:r>
              <a:t>The Printer Working Group</a:t>
            </a:r>
          </a:p>
        </p:txBody>
      </p:sp>
      <p:pic>
        <p:nvPicPr>
          <p:cNvPr id="18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81" name="Shape 181"/>
          <p:cNvSpPr/>
          <p:nvPr/>
        </p:nvSpPr>
        <p:spPr>
          <a:xfrm>
            <a:off x="127000" y="6668889"/>
            <a:ext cx="85471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82" name="Shape 18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pPr/>
            <a:r>
              <a:t>®</a:t>
            </a:r>
          </a:p>
        </p:txBody>
      </p:sp>
      <p:sp>
        <p:nvSpPr>
          <p:cNvPr id="183" name="Shape 183"/>
          <p:cNvSpPr/>
          <p:nvPr>
            <p:ph type="ctrTitle"/>
          </p:nvPr>
        </p:nvSpPr>
        <p:spPr>
          <a:prstGeom prst="rect">
            <a:avLst/>
          </a:prstGeom>
        </p:spPr>
        <p:txBody>
          <a:bodyPr/>
          <a:lstStyle/>
          <a:p>
            <a:pPr/>
            <a:r>
              <a:t>PWG Workgroup Status</a:t>
            </a:r>
          </a:p>
        </p:txBody>
      </p:sp>
      <p:sp>
        <p:nvSpPr>
          <p:cNvPr id="184" name="Shape 184"/>
          <p:cNvSpPr/>
          <p:nvPr>
            <p:ph type="subTitle" sz="half" idx="1"/>
          </p:nvPr>
        </p:nvSpPr>
        <p:spPr>
          <a:prstGeom prst="rect">
            <a:avLst/>
          </a:prstGeom>
        </p:spPr>
        <p:txBody>
          <a:bodyPr/>
          <a:lstStyle/>
          <a:p>
            <a:pPr/>
          </a:p>
        </p:txBody>
      </p:sp>
      <p:sp>
        <p:nvSpPr>
          <p:cNvPr id="185" name="Shape 18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7" name="Shape 187"/>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88" name="Shape 188"/>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8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90" name="Shape 190"/>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91" name="Shape 19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92" name="Shape 192"/>
          <p:cNvSpPr/>
          <p:nvPr>
            <p:ph type="title"/>
          </p:nvPr>
        </p:nvSpPr>
        <p:spPr>
          <a:prstGeom prst="rect">
            <a:avLst/>
          </a:prstGeom>
        </p:spPr>
        <p:txBody>
          <a:bodyPr/>
          <a:lstStyle/>
          <a:p>
            <a:pPr/>
            <a:r>
              <a:t>Work In Progress</a:t>
            </a:r>
          </a:p>
        </p:txBody>
      </p:sp>
      <p:sp>
        <p:nvSpPr>
          <p:cNvPr id="193" name="Shape 19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94" name="Shape 194"/>
          <p:cNvSpPr/>
          <p:nvPr/>
        </p:nvSpPr>
        <p:spPr>
          <a:xfrm>
            <a:off x="3810000" y="5791200"/>
            <a:ext cx="1524000" cy="381000"/>
          </a:xfrm>
          <a:prstGeom prst="roundRect">
            <a:avLst>
              <a:gd name="adj" fmla="val 21180"/>
            </a:avLst>
          </a:prstGeom>
          <a:gradFill>
            <a:gsLst>
              <a:gs pos="0">
                <a:srgbClr val="FF2600"/>
              </a:gs>
              <a:gs pos="100000">
                <a:srgbClr val="BF1903"/>
              </a:gs>
            </a:gsLst>
            <a:lin ang="5400000"/>
          </a:gradFill>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pPr/>
            <a:r>
              <a:t>Prototype</a:t>
            </a:r>
          </a:p>
        </p:txBody>
      </p:sp>
      <p:sp>
        <p:nvSpPr>
          <p:cNvPr id="195" name="Shape 195"/>
          <p:cNvSpPr/>
          <p:nvPr/>
        </p:nvSpPr>
        <p:spPr>
          <a:xfrm>
            <a:off x="5461000" y="5791200"/>
            <a:ext cx="1524000" cy="381000"/>
          </a:xfrm>
          <a:prstGeom prst="roundRect">
            <a:avLst>
              <a:gd name="adj" fmla="val 21180"/>
            </a:avLst>
          </a:prstGeom>
          <a:gradFill>
            <a:gsLst>
              <a:gs pos="0">
                <a:srgbClr val="FFA941"/>
              </a:gs>
              <a:gs pos="100000">
                <a:srgbClr val="D96C00"/>
              </a:gs>
            </a:gsLst>
            <a:lin ang="5400000"/>
          </a:gradFill>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pPr/>
            <a:r>
              <a:t>Prototyped</a:t>
            </a:r>
          </a:p>
        </p:txBody>
      </p:sp>
      <p:sp>
        <p:nvSpPr>
          <p:cNvPr id="196" name="Shape 196"/>
          <p:cNvSpPr/>
          <p:nvPr/>
        </p:nvSpPr>
        <p:spPr>
          <a:xfrm>
            <a:off x="7112000" y="5791200"/>
            <a:ext cx="1524000" cy="381000"/>
          </a:xfrm>
          <a:prstGeom prst="roundRect">
            <a:avLst>
              <a:gd name="adj" fmla="val 21180"/>
            </a:avLst>
          </a:prstGeom>
          <a:gradFill>
            <a:gsLst>
              <a:gs pos="0">
                <a:srgbClr val="E5E500"/>
              </a:gs>
              <a:gs pos="100000">
                <a:srgbClr val="AAAA00"/>
              </a:gs>
            </a:gsLst>
            <a:lin ang="5400000"/>
          </a:gradFill>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pPr/>
            <a:r>
              <a:t>Stable</a:t>
            </a:r>
          </a:p>
        </p:txBody>
      </p:sp>
      <p:sp>
        <p:nvSpPr>
          <p:cNvPr id="197" name="Shape 197"/>
          <p:cNvSpPr/>
          <p:nvPr/>
        </p:nvSpPr>
        <p:spPr>
          <a:xfrm>
            <a:off x="2159000" y="5791200"/>
            <a:ext cx="1524000" cy="381000"/>
          </a:xfrm>
          <a:prstGeom prst="roundRect">
            <a:avLst>
              <a:gd name="adj" fmla="val 21180"/>
            </a:avLst>
          </a:prstGeom>
          <a:gradFill>
            <a:gsLst>
              <a:gs pos="0">
                <a:srgbClr val="809FFF"/>
              </a:gs>
              <a:gs pos="100000">
                <a:srgbClr val="5268BF"/>
              </a:gs>
            </a:gsLst>
            <a:lin ang="5400000"/>
          </a:gradFill>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pPr/>
            <a:r>
              <a:t>Interim</a:t>
            </a:r>
          </a:p>
        </p:txBody>
      </p:sp>
      <p:sp>
        <p:nvSpPr>
          <p:cNvPr id="198" name="Shape 198"/>
          <p:cNvSpPr/>
          <p:nvPr/>
        </p:nvSpPr>
        <p:spPr>
          <a:xfrm>
            <a:off x="508000" y="5791200"/>
            <a:ext cx="1524000" cy="381000"/>
          </a:xfrm>
          <a:prstGeom prst="roundRect">
            <a:avLst>
              <a:gd name="adj" fmla="val 21180"/>
            </a:avLst>
          </a:prstGeom>
          <a:gradFill>
            <a:gsLst>
              <a:gs pos="0">
                <a:srgbClr val="808080"/>
              </a:gs>
              <a:gs pos="100000">
                <a:srgbClr val="414141"/>
              </a:gs>
            </a:gsLst>
            <a:lin ang="5400000"/>
          </a:gradFill>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pPr/>
            <a:r>
              <a:t>Planned</a:t>
            </a:r>
          </a:p>
        </p:txBody>
      </p:sp>
      <p:pic>
        <p:nvPicPr>
          <p:cNvPr id="199" name="PWG Schedule.pdf"/>
          <p:cNvPicPr>
            <a:picLocks noChangeAspect="1"/>
          </p:cNvPicPr>
          <p:nvPr/>
        </p:nvPicPr>
        <p:blipFill>
          <a:blip r:embed="rId3">
            <a:extLst/>
          </a:blip>
          <a:stretch>
            <a:fillRect/>
          </a:stretch>
        </p:blipFill>
        <p:spPr>
          <a:xfrm>
            <a:off x="-1" y="1518712"/>
            <a:ext cx="9144001" cy="1819777"/>
          </a:xfrm>
          <a:prstGeom prst="rect">
            <a:avLst/>
          </a:prstGeom>
        </p:spPr>
      </p:pic>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1" name="Shape 201"/>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202" name="Shape 202"/>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defRPr>
            </a:lvl1pPr>
          </a:lstStyle>
          <a:p>
            <a:pPr/>
            <a:r>
              <a:t>The Printer Working Group</a:t>
            </a:r>
          </a:p>
        </p:txBody>
      </p:sp>
      <p:pic>
        <p:nvPicPr>
          <p:cNvPr id="203"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04" name="Shape 204"/>
          <p:cNvSpPr/>
          <p:nvPr/>
        </p:nvSpPr>
        <p:spPr>
          <a:xfrm>
            <a:off x="127000" y="6668889"/>
            <a:ext cx="85471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05" name="Shape 205"/>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pPr/>
            <a:r>
              <a:t>®</a:t>
            </a:r>
          </a:p>
        </p:txBody>
      </p:sp>
      <p:sp>
        <p:nvSpPr>
          <p:cNvPr id="206" name="Shape 206"/>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07" name="Shape 207"/>
          <p:cNvSpPr/>
          <p:nvPr>
            <p:ph type="ctrTitle"/>
          </p:nvPr>
        </p:nvSpPr>
        <p:spPr>
          <a:prstGeom prst="rect">
            <a:avLst/>
          </a:prstGeom>
        </p:spPr>
        <p:txBody>
          <a:bodyPr/>
          <a:lstStyle/>
          <a:p>
            <a:pPr/>
            <a:r>
              <a:t>Semantic Model Workgroup Status</a:t>
            </a:r>
          </a:p>
        </p:txBody>
      </p:sp>
      <p:sp>
        <p:nvSpPr>
          <p:cNvPr id="208" name="Shape 208"/>
          <p:cNvSpPr/>
          <p:nvPr>
            <p:ph type="subTitle" sz="half" idx="1"/>
          </p:nvPr>
        </p:nvSpPr>
        <p:spPr>
          <a:prstGeom prst="rect">
            <a:avLst/>
          </a:prstGeom>
        </p:spPr>
        <p:txBody>
          <a:bodyPr/>
          <a:lstStyle/>
          <a:p>
            <a:pPr/>
            <a:r>
              <a:t>Daniel Manchala (Xerox)</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0" name="Shape 210"/>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21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12" name="Shape 212"/>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213" name="Shape 213"/>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14" name="Shape 21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215" name="Shape 21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16" name="Shape 216"/>
          <p:cNvSpPr/>
          <p:nvPr>
            <p:ph type="title"/>
          </p:nvPr>
        </p:nvSpPr>
        <p:spPr>
          <a:prstGeom prst="rect">
            <a:avLst/>
          </a:prstGeom>
        </p:spPr>
        <p:txBody>
          <a:bodyPr/>
          <a:lstStyle/>
          <a:p>
            <a:pPr/>
            <a:r>
              <a:t>SM: Charter</a:t>
            </a:r>
          </a:p>
        </p:txBody>
      </p:sp>
      <p:sp>
        <p:nvSpPr>
          <p:cNvPr id="217" name="Shape 217"/>
          <p:cNvSpPr/>
          <p:nvPr>
            <p:ph type="body" idx="1"/>
          </p:nvPr>
        </p:nvSpPr>
        <p:spPr>
          <a:prstGeom prst="rect">
            <a:avLst/>
          </a:prstGeom>
        </p:spPr>
        <p:txBody>
          <a:bodyPr/>
          <a:lstStyle/>
          <a:p>
            <a:pPr/>
            <a:r>
              <a:t>The Semantic Model workgroup is concerned with the modeling of imaging services and subunits that comprise a network connected Imaging System. The Objectives are: </a:t>
            </a:r>
          </a:p>
          <a:p>
            <a:pPr lvl="1"/>
            <a:r>
              <a:t>The definition of a framework for the complete Imaging Semantic Model.</a:t>
            </a:r>
          </a:p>
          <a:p>
            <a:pPr lvl="1"/>
            <a:r>
              <a:t>Drive to a standard semantic definition for an Imaging System’s Subunits, Services, Jobs and Documents.</a:t>
            </a:r>
          </a:p>
          <a:p>
            <a:pPr lvl="1"/>
            <a:r>
              <a:t>Agreement on the semantics of their attributes, operations and parameters.</a:t>
            </a:r>
          </a:p>
          <a:p>
            <a:pPr>
              <a:defRPr i="1"/>
            </a:pPr>
            <a:r>
              <a:t>Please vote on the proposed Semantic Model charter!</a:t>
            </a:r>
          </a:p>
          <a:p>
            <a:pPr lvl="1">
              <a:defRPr i="1"/>
            </a:pPr>
            <a:r>
              <a:t>Just need two more votes for quorum!</a:t>
            </a:r>
          </a:p>
          <a:p>
            <a:pPr lvl="1">
              <a:defRPr i="1"/>
            </a:pPr>
            <a:r>
              <a:t>Abstains count toward quorum...</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9" name="Shape 219"/>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22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21" name="Shape 221"/>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222" name="Shape 222"/>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23" name="Shape 22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224" name="Shape 224"/>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25" name="Shape 225"/>
          <p:cNvSpPr/>
          <p:nvPr>
            <p:ph type="title"/>
          </p:nvPr>
        </p:nvSpPr>
        <p:spPr>
          <a:prstGeom prst="rect">
            <a:avLst/>
          </a:prstGeom>
        </p:spPr>
        <p:txBody>
          <a:bodyPr/>
          <a:lstStyle/>
          <a:p>
            <a:pPr/>
            <a:r>
              <a:t>SM: Officers</a:t>
            </a:r>
          </a:p>
        </p:txBody>
      </p:sp>
      <p:sp>
        <p:nvSpPr>
          <p:cNvPr id="226" name="Shape 226"/>
          <p:cNvSpPr/>
          <p:nvPr>
            <p:ph type="body" idx="1"/>
          </p:nvPr>
        </p:nvSpPr>
        <p:spPr>
          <a:prstGeom prst="rect">
            <a:avLst/>
          </a:prstGeom>
        </p:spPr>
        <p:txBody>
          <a:bodyPr/>
          <a:lstStyle/>
          <a:p>
            <a:pPr marL="367953" indent="-327313">
              <a:defRPr sz="2100"/>
            </a:pPr>
            <a:r>
              <a:t>SM WG Chair:</a:t>
            </a:r>
          </a:p>
          <a:p>
            <a:pPr lvl="1" marL="767715" indent="-269875">
              <a:defRPr sz="1700"/>
            </a:pPr>
            <a:r>
              <a:t>Daniel Manchala (Xerox)</a:t>
            </a:r>
          </a:p>
          <a:p>
            <a:pPr marL="367953" indent="-327313">
              <a:defRPr sz="2100"/>
            </a:pPr>
            <a:r>
              <a:t>SM WG Vice-Chair</a:t>
            </a:r>
          </a:p>
          <a:p>
            <a:pPr lvl="1" marL="767715" indent="-269875">
              <a:defRPr sz="1700"/>
            </a:pPr>
            <a:r>
              <a:t>Paul Tykodi (TCS)</a:t>
            </a:r>
          </a:p>
          <a:p>
            <a:pPr marL="367953" indent="-327313">
              <a:defRPr sz="2100"/>
            </a:pPr>
            <a:r>
              <a:t>SM WG Secretary:</a:t>
            </a:r>
          </a:p>
          <a:p>
            <a:pPr lvl="1" marL="767715" indent="-269875">
              <a:defRPr sz="1700"/>
            </a:pPr>
            <a:r>
              <a:t>Bill Wagner (TIC)</a:t>
            </a:r>
          </a:p>
          <a:p>
            <a:pPr marL="367953" indent="-327313">
              <a:defRPr sz="2100"/>
            </a:pPr>
            <a:r>
              <a:t>SM WG Document Editors:</a:t>
            </a:r>
          </a:p>
          <a:p>
            <a:pPr lvl="1" marL="767715" indent="-269875">
              <a:defRPr sz="1700"/>
            </a:pPr>
            <a:r>
              <a:t>Daniel Manchala (Xerox) - SM3 Schema</a:t>
            </a:r>
          </a:p>
          <a:p>
            <a:pPr lvl="1" marL="767715" indent="-269875">
              <a:defRPr sz="1700"/>
            </a:pPr>
            <a:r>
              <a:t>Ira McDonald (High North) – JDFMAP</a:t>
            </a:r>
          </a:p>
          <a:p>
            <a:pPr lvl="1" marL="767715" indent="-269875">
              <a:defRPr sz="1700"/>
            </a:pPr>
            <a:r>
              <a:t>Rick Yardumian (Canon) - JDFMAP</a:t>
            </a: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8" name="Shape 228"/>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22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30" name="Shape 230"/>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231" name="Shape 231"/>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32" name="Shape 232"/>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233" name="Shape 23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4" name="Shape 234"/>
          <p:cNvSpPr/>
          <p:nvPr>
            <p:ph type="title"/>
          </p:nvPr>
        </p:nvSpPr>
        <p:spPr>
          <a:prstGeom prst="rect">
            <a:avLst/>
          </a:prstGeom>
        </p:spPr>
        <p:txBody>
          <a:bodyPr/>
          <a:lstStyle/>
          <a:p>
            <a:pPr/>
            <a:br/>
            <a:r>
              <a:t>SM: Active Work</a:t>
            </a:r>
          </a:p>
        </p:txBody>
      </p:sp>
      <p:sp>
        <p:nvSpPr>
          <p:cNvPr id="235" name="Shape 235"/>
          <p:cNvSpPr/>
          <p:nvPr>
            <p:ph type="body" idx="1"/>
          </p:nvPr>
        </p:nvSpPr>
        <p:spPr>
          <a:prstGeom prst="rect">
            <a:avLst/>
          </a:prstGeom>
        </p:spPr>
        <p:txBody>
          <a:bodyPr/>
          <a:lstStyle/>
          <a:p>
            <a:pPr/>
            <a:r>
              <a:t>CIP4 JDF to PWG PJT mapping (JDFMAP)</a:t>
            </a:r>
          </a:p>
          <a:p>
            <a:pPr lvl="1"/>
            <a:r>
              <a:t>Complete, awaiting prototype</a:t>
            </a:r>
          </a:p>
          <a:p>
            <a:pPr/>
            <a:r>
              <a:t>SM Schema:</a:t>
            </a:r>
          </a:p>
          <a:p>
            <a:pPr lvl="1"/>
            <a:r>
              <a:t>Named version (v1.180) published for PWG Print Job Ticket and Associated Capabilities</a:t>
            </a:r>
          </a:p>
          <a:p>
            <a:pPr lvl="1"/>
            <a:r>
              <a:t>Latest (v2.904) Up to date with In Progress specifications </a:t>
            </a:r>
          </a:p>
          <a:p>
            <a:pPr lvl="1"/>
            <a:r>
              <a:t>Cloud Imaging Model extensions (WIP – WSDL operations need update)</a:t>
            </a: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7" name="Shape 237"/>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23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39" name="Shape 239"/>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240" name="Shape 240"/>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41" name="Shape 24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242" name="Shape 242"/>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43" name="Shape 243"/>
          <p:cNvSpPr/>
          <p:nvPr>
            <p:ph type="title"/>
          </p:nvPr>
        </p:nvSpPr>
        <p:spPr>
          <a:prstGeom prst="rect">
            <a:avLst/>
          </a:prstGeom>
        </p:spPr>
        <p:txBody>
          <a:bodyPr/>
          <a:lstStyle/>
          <a:p>
            <a:pPr/>
            <a:r>
              <a:t>SM: More Information</a:t>
            </a:r>
          </a:p>
        </p:txBody>
      </p:sp>
      <p:sp>
        <p:nvSpPr>
          <p:cNvPr id="244" name="Shape 244"/>
          <p:cNvSpPr/>
          <p:nvPr>
            <p:ph type="body" idx="1"/>
          </p:nvPr>
        </p:nvSpPr>
        <p:spPr>
          <a:prstGeom prst="rect">
            <a:avLst/>
          </a:prstGeom>
        </p:spPr>
        <p:txBody>
          <a:bodyPr/>
          <a:lstStyle/>
          <a:p>
            <a:pPr/>
            <a:r>
              <a:t>We welcome participation from all interested parties</a:t>
            </a:r>
          </a:p>
          <a:p>
            <a:pPr/>
            <a:r>
              <a:t>SM Web Page:</a:t>
            </a:r>
          </a:p>
          <a:p>
            <a:pPr lvl="1"/>
            <a:r>
              <a:rPr u="sng">
                <a:hlinkClick r:id="rId3" invalidUrl="" action="" tgtFrame="" tooltip="" history="1" highlightClick="0" endSnd="0"/>
              </a:rPr>
              <a:t>http://www.pwg.org/sm</a:t>
            </a:r>
          </a:p>
          <a:p>
            <a:pPr/>
            <a:r>
              <a:t>Subscribe to the SM3 mailing list:</a:t>
            </a:r>
          </a:p>
          <a:p>
            <a:pPr lvl="1"/>
            <a:r>
              <a:rPr u="sng">
                <a:hlinkClick r:id="rId4" invalidUrl="" action="" tgtFrame="" tooltip="" history="1" highlightClick="0" endSnd="0"/>
              </a:rPr>
              <a:t>https://www.pwg.org/mailman/listinfo/sm3</a:t>
            </a:r>
          </a:p>
          <a:p>
            <a:pPr lvl="1"/>
            <a:r>
              <a:t>sm3@pwg.org</a:t>
            </a:r>
          </a:p>
          <a:p>
            <a:pPr/>
            <a:r>
              <a:t>SM WG holds bi-weekly phone conferences announced on the SM3 mailing list</a:t>
            </a:r>
          </a:p>
          <a:p>
            <a:pPr lvl="1"/>
            <a:r>
              <a:t>Next conference call is November 23, 2015 at 3pm ET</a:t>
            </a:r>
          </a:p>
          <a:p>
            <a:pPr lvl="1"/>
            <a:r>
              <a:t>Conference calls on opposite weeks of IDS conference calls</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7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79" name="Shape 79"/>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80" name="Shape 80"/>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81" name="Shape 8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82" name="Shape 82"/>
          <p:cNvSpPr/>
          <p:nvPr>
            <p:ph type="title"/>
          </p:nvPr>
        </p:nvSpPr>
        <p:spPr>
          <a:prstGeom prst="rect">
            <a:avLst/>
          </a:prstGeom>
        </p:spPr>
        <p:txBody>
          <a:bodyPr/>
          <a:lstStyle/>
          <a:p>
            <a:pPr/>
            <a:r>
              <a:t>Plenary Agenda</a:t>
            </a:r>
          </a:p>
        </p:txBody>
      </p:sp>
      <p:sp>
        <p:nvSpPr>
          <p:cNvPr id="83" name="Shape 83"/>
          <p:cNvSpPr/>
          <p:nvPr>
            <p:ph type="body" idx="1"/>
          </p:nvPr>
        </p:nvSpPr>
        <p:spPr>
          <a:prstGeom prst="rect">
            <a:avLst/>
          </a:prstGeom>
        </p:spPr>
        <p:txBody>
          <a:bodyPr/>
          <a:lstStyle/>
          <a:p>
            <a:pPr/>
            <a:r>
              <a:t>Administrivia</a:t>
            </a:r>
          </a:p>
          <a:p>
            <a:pPr/>
            <a:r>
              <a:t>New Github Organization and Repositories</a:t>
            </a:r>
          </a:p>
          <a:p>
            <a:pPr/>
            <a:r>
              <a:t>PWG Workgroup Status [WG Chairs]</a:t>
            </a:r>
          </a:p>
          <a:p>
            <a:pPr lvl="1"/>
            <a:r>
              <a:t>Semantic Model (SM)</a:t>
            </a:r>
          </a:p>
          <a:p>
            <a:pPr lvl="1"/>
            <a:r>
              <a:t>Internet Printing Protocol (IPP)</a:t>
            </a:r>
          </a:p>
          <a:p>
            <a:pPr lvl="1"/>
            <a:r>
              <a:t>Imaging Device Security (IDS)</a:t>
            </a:r>
          </a:p>
          <a:p>
            <a:pPr/>
            <a:r>
              <a:t>Liaison Status</a:t>
            </a:r>
          </a:p>
          <a:p>
            <a:pPr lvl="1"/>
            <a:r>
              <a:t>Trusted Computing Group (TCG)</a:t>
            </a:r>
          </a:p>
          <a:p>
            <a:pPr/>
            <a:r>
              <a:t>Next Meeting Details</a:t>
            </a:r>
          </a:p>
        </p:txBody>
      </p:sp>
      <p:sp>
        <p:nvSpPr>
          <p:cNvPr id="84" name="Shape 84"/>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6" name="Shape 246"/>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247" name="Shape 24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defRPr>
            </a:lvl1pPr>
          </a:lstStyle>
          <a:p>
            <a:pPr/>
            <a:r>
              <a:t>The Printer Working Group</a:t>
            </a:r>
          </a:p>
        </p:txBody>
      </p:sp>
      <p:pic>
        <p:nvPicPr>
          <p:cNvPr id="24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49" name="Shape 249"/>
          <p:cNvSpPr/>
          <p:nvPr/>
        </p:nvSpPr>
        <p:spPr>
          <a:xfrm>
            <a:off x="127000" y="6668889"/>
            <a:ext cx="85471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50" name="Shape 25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pPr/>
            <a:r>
              <a:t>®</a:t>
            </a:r>
          </a:p>
        </p:txBody>
      </p:sp>
      <p:sp>
        <p:nvSpPr>
          <p:cNvPr id="251" name="Shape 251"/>
          <p:cNvSpPr/>
          <p:nvPr>
            <p:ph type="ctrTitle"/>
          </p:nvPr>
        </p:nvSpPr>
        <p:spPr>
          <a:prstGeom prst="rect">
            <a:avLst/>
          </a:prstGeom>
        </p:spPr>
        <p:txBody>
          <a:bodyPr/>
          <a:lstStyle/>
          <a:p>
            <a:pPr/>
            <a:r>
              <a:t>IPP Workgroup Status</a:t>
            </a:r>
          </a:p>
        </p:txBody>
      </p:sp>
      <p:sp>
        <p:nvSpPr>
          <p:cNvPr id="252" name="Shape 252"/>
          <p:cNvSpPr/>
          <p:nvPr>
            <p:ph type="subTitle" sz="half" idx="1"/>
          </p:nvPr>
        </p:nvSpPr>
        <p:spPr>
          <a:prstGeom prst="rect">
            <a:avLst/>
          </a:prstGeom>
        </p:spPr>
        <p:txBody>
          <a:bodyPr/>
          <a:lstStyle/>
          <a:p>
            <a:pPr/>
            <a:r>
              <a:t>Paul Tykodi (TCS), Ira McDonald (High North)</a:t>
            </a:r>
          </a:p>
        </p:txBody>
      </p:sp>
      <p:sp>
        <p:nvSpPr>
          <p:cNvPr id="253" name="Shape 25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5" name="Shape 255"/>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25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57" name="Shape 257"/>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258" name="Shape 258"/>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59" name="Shape 259"/>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260" name="Shape 260"/>
          <p:cNvSpPr/>
          <p:nvPr>
            <p:ph type="title"/>
          </p:nvPr>
        </p:nvSpPr>
        <p:spPr>
          <a:prstGeom prst="rect">
            <a:avLst/>
          </a:prstGeom>
        </p:spPr>
        <p:txBody>
          <a:bodyPr/>
          <a:lstStyle>
            <a:lvl1pPr>
              <a:defRPr sz="2800"/>
            </a:lvl1pPr>
          </a:lstStyle>
          <a:p>
            <a:pPr/>
            <a:r>
              <a:t>IPP: Charter</a:t>
            </a:r>
          </a:p>
        </p:txBody>
      </p:sp>
      <p:sp>
        <p:nvSpPr>
          <p:cNvPr id="261" name="Shape 261"/>
          <p:cNvSpPr/>
          <p:nvPr>
            <p:ph type="body" idx="1"/>
          </p:nvPr>
        </p:nvSpPr>
        <p:spPr>
          <a:prstGeom prst="rect">
            <a:avLst/>
          </a:prstGeom>
        </p:spPr>
        <p:txBody>
          <a:bodyPr/>
          <a:lstStyle/>
          <a:p>
            <a:pPr/>
            <a:r>
              <a:t>The Internet Printing Protocol (IPP) workgroup is chartered with the maintenance of IPP, the IETF IPP registry, and to support new clients, network architectures, and service bindings for MFDs and Imaging Systems</a:t>
            </a:r>
          </a:p>
          <a:p>
            <a:pPr/>
            <a:r>
              <a:t>In addition, we maintain the IETF Finisher MIB, Job MIB, and Printer MIB registries, and handle synchronization with changes in IPP</a:t>
            </a:r>
          </a:p>
        </p:txBody>
      </p:sp>
      <p:sp>
        <p:nvSpPr>
          <p:cNvPr id="262" name="Shape 262"/>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4" name="Shape 264"/>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265"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66" name="Shape 266"/>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267" name="Shape 267"/>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68" name="Shape 268"/>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269" name="Shape 269"/>
          <p:cNvSpPr/>
          <p:nvPr>
            <p:ph type="title"/>
          </p:nvPr>
        </p:nvSpPr>
        <p:spPr>
          <a:prstGeom prst="rect">
            <a:avLst/>
          </a:prstGeom>
        </p:spPr>
        <p:txBody>
          <a:bodyPr/>
          <a:lstStyle/>
          <a:p>
            <a:pPr/>
            <a:r>
              <a:t>IPP: Officers</a:t>
            </a:r>
          </a:p>
        </p:txBody>
      </p:sp>
      <p:sp>
        <p:nvSpPr>
          <p:cNvPr id="270" name="Shape 270"/>
          <p:cNvSpPr/>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 IETF IPP/1.1</a:t>
            </a:r>
          </a:p>
          <a:p>
            <a:pPr lvl="1"/>
            <a:r>
              <a:t>Michael Sweet (Apple) – IPP System Service (SYSTEM), IETF IPP/1.1</a:t>
            </a:r>
          </a:p>
        </p:txBody>
      </p:sp>
      <p:sp>
        <p:nvSpPr>
          <p:cNvPr id="271" name="Shape 27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3" name="Shape 273"/>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27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75" name="Shape 275"/>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276" name="Shape 276"/>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77" name="Shape 27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278" name="Shape 278"/>
          <p:cNvSpPr/>
          <p:nvPr>
            <p:ph type="title"/>
          </p:nvPr>
        </p:nvSpPr>
        <p:spPr>
          <a:prstGeom prst="rect">
            <a:avLst/>
          </a:prstGeom>
        </p:spPr>
        <p:txBody>
          <a:bodyPr/>
          <a:lstStyle/>
          <a:p>
            <a:pPr/>
            <a:r>
              <a:t>IPP: Active Work</a:t>
            </a:r>
          </a:p>
        </p:txBody>
      </p:sp>
      <p:sp>
        <p:nvSpPr>
          <p:cNvPr id="279" name="Shape 279"/>
          <p:cNvSpPr/>
          <p:nvPr>
            <p:ph type="body" idx="1"/>
          </p:nvPr>
        </p:nvSpPr>
        <p:spPr>
          <a:prstGeom prst="rect">
            <a:avLst/>
          </a:prstGeom>
        </p:spPr>
        <p:txBody>
          <a:bodyPr/>
          <a:lstStyle/>
          <a:p>
            <a:pPr/>
            <a:r>
              <a:t>IETF RFCs in development:</a:t>
            </a:r>
          </a:p>
          <a:p>
            <a:pPr lvl="1"/>
            <a:r>
              <a:t>IETF IPP/1.1: Encoding and Transport (obsoletes RFC 2910/3382)			- Stable Draft, AD Sponsor</a:t>
            </a:r>
          </a:p>
          <a:p>
            <a:pPr lvl="1"/>
            <a:r>
              <a:t>IETF IPP/1.1: Model and Semantics (obsoletes RFC 2911/3381/3382)		- Stable Draft, AD Sponsor</a:t>
            </a:r>
            <a:br/>
          </a:p>
          <a:p>
            <a:pPr/>
            <a:r>
              <a:t>PWG Specifications in development:</a:t>
            </a:r>
          </a:p>
          <a:p>
            <a:pPr lvl="1"/>
            <a:r>
              <a:t>IPP Everywhere Printer Self-Certification Manual 1.0 (SELFCERT)			- WG Last Call Completed</a:t>
            </a:r>
          </a:p>
          <a:p>
            <a:pPr lvl="1"/>
            <a:r>
              <a:t>IPP System Service (SYSTEM)	- Interim Draft</a:t>
            </a:r>
            <a:br/>
          </a:p>
          <a:p>
            <a:pPr/>
            <a:r>
              <a:t>Up-to-date pending IANA registrations online:</a:t>
            </a:r>
          </a:p>
          <a:p>
            <a:pPr lvl="1"/>
            <a:r>
              <a:rPr>
                <a:hlinkClick r:id="rId3" invalidUrl="" action="" tgtFrame="" tooltip="" history="1" highlightClick="0" endSnd="0"/>
              </a:rPr>
              <a:t>http://www.pwg.org/ipp/ipp-registrations.xml</a:t>
            </a:r>
          </a:p>
          <a:p>
            <a:pPr lvl="1"/>
            <a:r>
              <a:t>Continue to maintain this in parallel for new specifications</a:t>
            </a:r>
          </a:p>
        </p:txBody>
      </p:sp>
      <p:sp>
        <p:nvSpPr>
          <p:cNvPr id="280" name="Shape 28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lvl1pPr defTabSz="580429"/>
          </a:lstStyle>
          <a:p>
            <a:pPr/>
            <a:fld id="{86CB4B4D-7CA3-9044-876B-883B54F8677D}" type="slidenum"/>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2" name="Shape 282"/>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28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84" name="Shape 284"/>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285" name="Shape 285"/>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86" name="Shape 28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287" name="Shape 287"/>
          <p:cNvSpPr/>
          <p:nvPr>
            <p:ph type="title"/>
          </p:nvPr>
        </p:nvSpPr>
        <p:spPr>
          <a:prstGeom prst="rect">
            <a:avLst/>
          </a:prstGeom>
        </p:spPr>
        <p:txBody>
          <a:bodyPr/>
          <a:lstStyle/>
          <a:p>
            <a:pPr/>
            <a:r>
              <a:t>IPP: Recently Published Work</a:t>
            </a:r>
          </a:p>
        </p:txBody>
      </p:sp>
      <p:sp>
        <p:nvSpPr>
          <p:cNvPr id="288" name="Shape 288"/>
          <p:cNvSpPr/>
          <p:nvPr>
            <p:ph type="body" idx="1"/>
          </p:nvPr>
        </p:nvSpPr>
        <p:spPr>
          <a:prstGeom prst="rect">
            <a:avLst/>
          </a:prstGeom>
        </p:spPr>
        <p:txBody>
          <a:bodyPr/>
          <a:lstStyle/>
          <a:p>
            <a:pPr/>
            <a:r>
              <a:t>Recent Full Standard:</a:t>
            </a:r>
          </a:p>
          <a:p>
            <a:pPr lvl="1"/>
            <a:r>
              <a:t>PWG 5100.12-2015: IPP 2.0, 2.1, and 2.2</a:t>
            </a:r>
            <a:br/>
          </a:p>
          <a:p>
            <a:pPr/>
            <a:r>
              <a:t>Recent Candidate Standards:</a:t>
            </a:r>
          </a:p>
          <a:p>
            <a:pPr lvl="1"/>
            <a:r>
              <a:t>PWG 5100.19-2015: IPP Implementor's Guide v2.0 (IG)</a:t>
            </a:r>
          </a:p>
          <a:p>
            <a:pPr lvl="1"/>
            <a:r>
              <a:t>PWG 5100.18-2015: IPP Shared Infrastructure Extensions (INFRA)</a:t>
            </a:r>
            <a:br/>
          </a:p>
          <a:p>
            <a:pPr/>
            <a:r>
              <a:t>Recent IETF RFCs:</a:t>
            </a:r>
          </a:p>
          <a:p>
            <a:pPr lvl="1" marL="703580" indent="-205740"/>
            <a:r>
              <a:t>RFC 7612: LDAP Schema for Printer Services</a:t>
            </a:r>
          </a:p>
          <a:p>
            <a:pPr lvl="1" marL="703580" indent="-205740"/>
            <a:r>
              <a:t>RFC 7472: IPP over HTTPS Transport Binding and “ipps” URI Scheme</a:t>
            </a:r>
          </a:p>
        </p:txBody>
      </p:sp>
      <p:sp>
        <p:nvSpPr>
          <p:cNvPr id="289" name="Shape 28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1" name="Shape 291"/>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29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293" name="Shape 293"/>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294" name="Shape 294"/>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95" name="Shape 295"/>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296" name="Shape 296"/>
          <p:cNvSpPr/>
          <p:nvPr>
            <p:ph type="title"/>
          </p:nvPr>
        </p:nvSpPr>
        <p:spPr>
          <a:prstGeom prst="rect">
            <a:avLst/>
          </a:prstGeom>
        </p:spPr>
        <p:txBody>
          <a:bodyPr/>
          <a:lstStyle/>
          <a:p>
            <a:pPr/>
            <a:r>
              <a:t>IPP: More Information</a:t>
            </a:r>
          </a:p>
        </p:txBody>
      </p:sp>
      <p:sp>
        <p:nvSpPr>
          <p:cNvPr id="297" name="Shape 297"/>
          <p:cNvSpPr/>
          <p:nvPr>
            <p:ph type="body" idx="1"/>
          </p:nvPr>
        </p:nvSpPr>
        <p:spPr>
          <a:prstGeom prst="rect">
            <a:avLst/>
          </a:prstGeom>
        </p:spPr>
        <p:txBody>
          <a:bodyPr/>
          <a:lstStyle/>
          <a:p>
            <a:pPr/>
            <a:r>
              <a:t>We welcome participation from all interested parties</a:t>
            </a:r>
          </a:p>
          <a:p>
            <a:pPr/>
            <a:r>
              <a:t>IPP Working Group web page</a:t>
            </a:r>
          </a:p>
          <a:p>
            <a:pPr lvl="1"/>
            <a:r>
              <a:rPr>
                <a:hlinkClick r:id="rId3" invalidUrl="" action="" tgtFrame="" tooltip="" history="1" highlightClick="0" endSnd="0"/>
              </a:rPr>
              <a:t>http://www.pwg.org/ipp/index.html</a:t>
            </a:r>
            <a:r>
              <a:t> </a:t>
            </a:r>
          </a:p>
          <a:p>
            <a:pPr/>
            <a:r>
              <a:t>Subscribe to the IPP mailing list </a:t>
            </a:r>
          </a:p>
          <a:p>
            <a:pPr lvl="1"/>
            <a:r>
              <a:rPr>
                <a:hlinkClick r:id="rId4" invalidUrl="" action="" tgtFrame="" tooltip="" history="1" highlightClick="0" endSnd="0"/>
              </a:rPr>
              <a:t>https://www.pwg.org/mailman/listinfo/ipp</a:t>
            </a:r>
          </a:p>
          <a:p>
            <a:pPr/>
            <a:r>
              <a:t>IPP WG holds bi-weekly phone conferences announced on the IPP mailing list</a:t>
            </a:r>
          </a:p>
          <a:p>
            <a:pPr lvl="1"/>
            <a:r>
              <a:t>Next conference calls November 16 and 30, 2015 at 3pm ET</a:t>
            </a:r>
          </a:p>
          <a:p>
            <a:pPr lvl="1"/>
            <a:r>
              <a:t>Held on same weeks of Imaging Device Security WG</a:t>
            </a:r>
          </a:p>
        </p:txBody>
      </p:sp>
      <p:sp>
        <p:nvSpPr>
          <p:cNvPr id="298" name="Shape 29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lvl1pPr defTabSz="580429"/>
          </a:lstStyle>
          <a:p>
            <a:pPr/>
            <a:fld id="{86CB4B4D-7CA3-9044-876B-883B54F8677D}" type="slidenum"/>
          </a:p>
        </p:txBody>
      </p:sp>
    </p:spTree>
  </p:cSld>
  <p:clrMapOvr>
    <a:masterClrMapping/>
  </p:clrMapOvr>
  <p:transition xmlns:p14="http://schemas.microsoft.com/office/powerpoint/2010/main" spd="med" advClick="1" p14:dur="1000"/>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0" name="Shape 300"/>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301" name="Shape 301"/>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defRPr>
            </a:lvl1pPr>
          </a:lstStyle>
          <a:p>
            <a:pPr/>
            <a:r>
              <a:t>The Printer Working Group</a:t>
            </a:r>
          </a:p>
        </p:txBody>
      </p:sp>
      <p:pic>
        <p:nvPicPr>
          <p:cNvPr id="302"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03" name="Shape 303"/>
          <p:cNvSpPr/>
          <p:nvPr/>
        </p:nvSpPr>
        <p:spPr>
          <a:xfrm>
            <a:off x="127000" y="6668889"/>
            <a:ext cx="85471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304" name="Shape 304"/>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pPr/>
            <a:r>
              <a:t>®</a:t>
            </a:r>
          </a:p>
        </p:txBody>
      </p:sp>
      <p:sp>
        <p:nvSpPr>
          <p:cNvPr id="305" name="Shape 305"/>
          <p:cNvSpPr/>
          <p:nvPr>
            <p:ph type="ctrTitle"/>
          </p:nvPr>
        </p:nvSpPr>
        <p:spPr>
          <a:prstGeom prst="rect">
            <a:avLst/>
          </a:prstGeom>
        </p:spPr>
        <p:txBody>
          <a:bodyPr/>
          <a:lstStyle/>
          <a:p>
            <a:pPr/>
            <a:r>
              <a:t>IDS Workgroup Status</a:t>
            </a:r>
          </a:p>
        </p:txBody>
      </p:sp>
      <p:sp>
        <p:nvSpPr>
          <p:cNvPr id="306" name="Shape 306"/>
          <p:cNvSpPr/>
          <p:nvPr>
            <p:ph type="subTitle" sz="half" idx="1"/>
          </p:nvPr>
        </p:nvSpPr>
        <p:spPr>
          <a:prstGeom prst="rect">
            <a:avLst/>
          </a:prstGeom>
        </p:spPr>
        <p:txBody>
          <a:bodyPr/>
          <a:lstStyle/>
          <a:p>
            <a:pPr/>
            <a:r>
              <a:t>Alan Sukert (Xerox)</a:t>
            </a:r>
          </a:p>
        </p:txBody>
      </p:sp>
      <p:sp>
        <p:nvSpPr>
          <p:cNvPr id="307" name="Shape 30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9" name="Shape 309"/>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31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11" name="Shape 311"/>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312" name="Shape 312"/>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313" name="Shape 31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314" name="Shape 314"/>
          <p:cNvSpPr/>
          <p:nvPr>
            <p:ph type="title"/>
          </p:nvPr>
        </p:nvSpPr>
        <p:spPr>
          <a:prstGeom prst="rect">
            <a:avLst/>
          </a:prstGeom>
        </p:spPr>
        <p:txBody>
          <a:bodyPr/>
          <a:lstStyle/>
          <a:p>
            <a:pPr/>
            <a:r>
              <a:t>IDS: Charter</a:t>
            </a:r>
          </a:p>
        </p:txBody>
      </p:sp>
      <p:sp>
        <p:nvSpPr>
          <p:cNvPr id="315" name="Shape 315"/>
          <p:cNvSpPr/>
          <p:nvPr>
            <p:ph type="body" idx="1"/>
          </p:nvPr>
        </p:nvSpPr>
        <p:spPr>
          <a:prstGeom prst="rect">
            <a:avLst/>
          </a:prstGeom>
        </p:spPr>
        <p:txBody>
          <a:bodyPr/>
          <a:lstStyle/>
          <a:p>
            <a:pPr marL="367953" indent="-327313">
              <a:defRPr sz="2100"/>
            </a:pPr>
            <a:r>
              <a:t>IDS is investigating and defining standards for addressing general security attributes for imaging devices and services. Our general goals are to:</a:t>
            </a:r>
          </a:p>
          <a:p>
            <a:pPr lvl="1" marL="767715" indent="-269875">
              <a:defRPr sz="1700"/>
            </a:pPr>
            <a:r>
              <a:t>Define standard metrics and protocol bindings to assess the health of Hardcopy Devices to gauge if they should be granted access to a network.</a:t>
            </a:r>
          </a:p>
          <a:p>
            <a:pPr lvl="1" marL="767715" indent="-269875">
              <a:defRPr sz="1700"/>
            </a:pPr>
            <a:r>
              <a:t>Define a set of standard security and policy attributes and values for authorizing Hard Copy Devices, their services and users in a global workspace </a:t>
            </a:r>
          </a:p>
          <a:p>
            <a:pPr lvl="1" marL="767715" indent="-269875">
              <a:defRPr sz="1700"/>
            </a:pPr>
            <a:r>
              <a:t>Provide a general security model for other PWG standards to reference</a:t>
            </a:r>
          </a:p>
          <a:p>
            <a:pPr marL="367953" indent="-327313">
              <a:defRPr sz="2100"/>
            </a:pPr>
            <a:r>
              <a:t>IDS is also providing a path for vendors to review and contribute to the definition of new Common Criteria HCD Protection Profiles</a:t>
            </a:r>
          </a:p>
        </p:txBody>
      </p:sp>
      <p:sp>
        <p:nvSpPr>
          <p:cNvPr id="316" name="Shape 316"/>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8" name="Shape 318"/>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31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0" name="Shape 320"/>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321" name="Shape 321"/>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322" name="Shape 322"/>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323" name="Shape 323"/>
          <p:cNvSpPr/>
          <p:nvPr>
            <p:ph type="title"/>
          </p:nvPr>
        </p:nvSpPr>
        <p:spPr>
          <a:prstGeom prst="rect">
            <a:avLst/>
          </a:prstGeom>
        </p:spPr>
        <p:txBody>
          <a:bodyPr/>
          <a:lstStyle/>
          <a:p>
            <a:pPr/>
            <a:r>
              <a:t>IDS: Officers</a:t>
            </a:r>
          </a:p>
        </p:txBody>
      </p:sp>
      <p:sp>
        <p:nvSpPr>
          <p:cNvPr id="324" name="Shape 324"/>
          <p:cNvSpPr/>
          <p:nvPr>
            <p:ph type="body" idx="1"/>
          </p:nvPr>
        </p:nvSpPr>
        <p:spPr>
          <a:prstGeom prst="rect">
            <a:avLst/>
          </a:prstGeom>
        </p:spPr>
        <p:txBody>
          <a:bodyPr/>
          <a:lstStyle/>
          <a:p>
            <a:pPr/>
            <a:r>
              <a:t>Chair:</a:t>
            </a:r>
          </a:p>
          <a:p>
            <a:pPr lvl="1"/>
            <a:r>
              <a:t>Alan Sukert (Xerox)</a:t>
            </a:r>
          </a:p>
          <a:p>
            <a:pPr/>
            <a:r>
              <a:t>Vice-Chair:</a:t>
            </a:r>
          </a:p>
          <a:p>
            <a:pPr lvl="1">
              <a:defRPr i="1"/>
            </a:pPr>
            <a:r>
              <a:t>Currently vacant</a:t>
            </a:r>
          </a:p>
          <a:p>
            <a:pPr/>
            <a:r>
              <a:t>Secretary:</a:t>
            </a:r>
          </a:p>
          <a:p>
            <a:pPr lvl="1"/>
            <a:r>
              <a:t>Alan Sukert (Xerox)</a:t>
            </a:r>
          </a:p>
          <a:p>
            <a:pPr/>
            <a:r>
              <a:t>Document Editors:</a:t>
            </a:r>
          </a:p>
          <a:p>
            <a:pPr lvl="1"/>
            <a:r>
              <a:t>Ira McDonald (High North): HCD-TNC</a:t>
            </a:r>
          </a:p>
        </p:txBody>
      </p:sp>
      <p:sp>
        <p:nvSpPr>
          <p:cNvPr id="325" name="Shape 32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7" name="Shape 327"/>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32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9" name="Shape 329"/>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330" name="Shape 330"/>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331" name="Shape 33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332" name="Shape 332"/>
          <p:cNvSpPr/>
          <p:nvPr>
            <p:ph type="title"/>
          </p:nvPr>
        </p:nvSpPr>
        <p:spPr>
          <a:prstGeom prst="rect">
            <a:avLst/>
          </a:prstGeom>
        </p:spPr>
        <p:txBody>
          <a:bodyPr/>
          <a:lstStyle/>
          <a:p>
            <a:pPr/>
            <a:r>
              <a:t>IDS: Status</a:t>
            </a:r>
          </a:p>
        </p:txBody>
      </p:sp>
      <p:sp>
        <p:nvSpPr>
          <p:cNvPr id="333" name="Shape 333"/>
          <p:cNvSpPr/>
          <p:nvPr>
            <p:ph type="body" idx="1"/>
          </p:nvPr>
        </p:nvSpPr>
        <p:spPr>
          <a:prstGeom prst="rect">
            <a:avLst/>
          </a:prstGeom>
        </p:spPr>
        <p:txBody>
          <a:bodyPr/>
          <a:lstStyle/>
          <a:p>
            <a:pPr/>
            <a:r>
              <a:t>The IDS workgroup is going into “hibernation” following the conclusion of the formal vote of the HCD-TNC specification</a:t>
            </a:r>
          </a:p>
          <a:p>
            <a:pPr lvl="1"/>
            <a:r>
              <a:t>Will be revived as needed</a:t>
            </a:r>
          </a:p>
          <a:p>
            <a:pPr/>
            <a:r>
              <a:t>The following specifications will be archived:</a:t>
            </a:r>
          </a:p>
          <a:p>
            <a:pPr lvl="1"/>
            <a:r>
              <a:t>IDS Model</a:t>
            </a:r>
          </a:p>
          <a:p>
            <a:pPr lvl="1"/>
            <a:r>
              <a:t>IDS Identification, Authentication, and Authorization (IAA)</a:t>
            </a:r>
          </a:p>
          <a:p>
            <a:pPr lvl="1"/>
            <a:r>
              <a:t>IDS Health Remediation </a:t>
            </a:r>
          </a:p>
        </p:txBody>
      </p:sp>
      <p:sp>
        <p:nvSpPr>
          <p:cNvPr id="334" name="Shape 33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87"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88" name="Shape 88"/>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89" name="Shape 89"/>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90" name="Shape 90"/>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91" name="Shape 91"/>
          <p:cNvSpPr/>
          <p:nvPr>
            <p:ph type="title"/>
          </p:nvPr>
        </p:nvSpPr>
        <p:spPr>
          <a:prstGeom prst="rect">
            <a:avLst/>
          </a:prstGeom>
        </p:spPr>
        <p:txBody>
          <a:bodyPr/>
          <a:lstStyle/>
          <a:p>
            <a:pPr/>
            <a:r>
              <a:t>Administrivia</a:t>
            </a:r>
          </a:p>
        </p:txBody>
      </p:sp>
      <p:sp>
        <p:nvSpPr>
          <p:cNvPr id="92" name="Shape 92"/>
          <p:cNvSpPr/>
          <p:nvPr>
            <p:ph type="body" idx="1"/>
          </p:nvPr>
        </p:nvSpPr>
        <p:spPr>
          <a:prstGeom prst="rect">
            <a:avLst/>
          </a:prstGeom>
        </p:spPr>
        <p:txBody>
          <a:bodyPr/>
          <a:lstStyle/>
          <a:p>
            <a:pPr/>
            <a:r>
              <a:t>Welcome and Introductions</a:t>
            </a:r>
          </a:p>
          <a:p>
            <a:pPr/>
            <a:r>
              <a:t>Confirm Minutes Taker</a:t>
            </a:r>
          </a:p>
          <a:p>
            <a:pPr/>
            <a:r>
              <a:t>Review PWG Patent Policy</a:t>
            </a:r>
          </a:p>
          <a:p>
            <a:pPr/>
            <a:r>
              <a:t>Agenda for the Week</a:t>
            </a:r>
          </a:p>
          <a:p>
            <a:pPr/>
            <a:r>
              <a:t>Future PWG Meeting Schedule</a:t>
            </a:r>
          </a:p>
          <a:p>
            <a:pPr/>
            <a:r>
              <a:t>2015 Membership</a:t>
            </a:r>
          </a:p>
          <a:p>
            <a:pPr/>
            <a:r>
              <a:t>PWG Officers</a:t>
            </a:r>
          </a:p>
        </p:txBody>
      </p:sp>
      <p:sp>
        <p:nvSpPr>
          <p:cNvPr id="93" name="Shape 9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6" name="Shape 336"/>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337"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38" name="Shape 338"/>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339" name="Shape 339"/>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340" name="Shape 340"/>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341" name="Shape 341"/>
          <p:cNvSpPr/>
          <p:nvPr>
            <p:ph type="title"/>
          </p:nvPr>
        </p:nvSpPr>
        <p:spPr>
          <a:prstGeom prst="rect">
            <a:avLst/>
          </a:prstGeom>
        </p:spPr>
        <p:txBody>
          <a:bodyPr/>
          <a:lstStyle/>
          <a:p>
            <a:pPr/>
            <a:r>
              <a:t>IDS: Active Work</a:t>
            </a:r>
          </a:p>
        </p:txBody>
      </p:sp>
      <p:sp>
        <p:nvSpPr>
          <p:cNvPr id="342" name="Shape 342"/>
          <p:cNvSpPr/>
          <p:nvPr>
            <p:ph type="body" idx="1"/>
          </p:nvPr>
        </p:nvSpPr>
        <p:spPr>
          <a:prstGeom prst="rect">
            <a:avLst/>
          </a:prstGeom>
        </p:spPr>
        <p:txBody>
          <a:bodyPr/>
          <a:lstStyle/>
          <a:p>
            <a:pPr/>
            <a:r>
              <a:t>HCD-TNC Binding Document</a:t>
            </a:r>
          </a:p>
          <a:p>
            <a:pPr lvl="1"/>
            <a:r>
              <a:t>PWG Last Call completed – LCRC Call for Objections completed</a:t>
            </a:r>
          </a:p>
          <a:p>
            <a:pPr lvl="2"/>
            <a:r>
              <a:rPr u="sng">
                <a:hlinkClick r:id="rId3" invalidUrl="" action="" tgtFrame="" tooltip="" history="1" highlightClick="0" endSnd="0"/>
              </a:rPr>
              <a:t>http://ftp.pwg.org/pub/pwg/ids/wd/wd-idstnc10-20151026-rev.pdf</a:t>
            </a:r>
            <a:endParaRPr u="sng"/>
          </a:p>
          <a:p>
            <a:pPr lvl="2"/>
            <a:r>
              <a:rPr u="sng">
                <a:hlinkClick r:id="rId4" invalidUrl="" action="" tgtFrame="" tooltip="" history="1" highlightClick="0" endSnd="0"/>
              </a:rPr>
              <a:t>http://ftp.pwg.org/pub/pwg/ids/wd/lcrc-hcdtnc-20151026.txt</a:t>
            </a:r>
          </a:p>
          <a:p>
            <a:pPr lvl="1"/>
            <a:r>
              <a:t>PWG Formal Vote starting in November 2015</a:t>
            </a:r>
          </a:p>
          <a:p>
            <a:pPr/>
            <a:r>
              <a:t>Review of Common Criteria HCD Protection Profiles </a:t>
            </a:r>
          </a:p>
        </p:txBody>
      </p:sp>
      <p:sp>
        <p:nvSpPr>
          <p:cNvPr id="343" name="Shape 34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5" name="Shape 345"/>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34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47" name="Shape 347"/>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348" name="Shape 348"/>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349" name="Shape 349"/>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350" name="Shape 350"/>
          <p:cNvSpPr/>
          <p:nvPr>
            <p:ph type="title"/>
          </p:nvPr>
        </p:nvSpPr>
        <p:spPr>
          <a:prstGeom prst="rect">
            <a:avLst/>
          </a:prstGeom>
        </p:spPr>
        <p:txBody>
          <a:bodyPr/>
          <a:lstStyle/>
          <a:p>
            <a:pPr/>
            <a:r>
              <a:t>IDS: More Information</a:t>
            </a:r>
          </a:p>
        </p:txBody>
      </p:sp>
      <p:sp>
        <p:nvSpPr>
          <p:cNvPr id="351" name="Shape 351"/>
          <p:cNvSpPr/>
          <p:nvPr>
            <p:ph type="body" idx="1"/>
          </p:nvPr>
        </p:nvSpPr>
        <p:spPr>
          <a:prstGeom prst="rect">
            <a:avLst/>
          </a:prstGeom>
        </p:spPr>
        <p:txBody>
          <a:bodyPr/>
          <a:lstStyle/>
          <a:p>
            <a:pPr/>
            <a:r>
              <a:t>We welcome participation from PWG member companies and input from the user community</a:t>
            </a:r>
          </a:p>
          <a:p>
            <a:pPr/>
            <a:r>
              <a:t>The group maintains a Web Page for IDS update:</a:t>
            </a:r>
          </a:p>
          <a:p>
            <a:pPr lvl="1"/>
            <a:r>
              <a:rPr>
                <a:hlinkClick r:id="rId3" invalidUrl="" action="" tgtFrame="" tooltip="" history="1" highlightClick="0" endSnd="0"/>
              </a:rPr>
              <a:t>http://www.pwg.org/ids/index.html</a:t>
            </a:r>
          </a:p>
          <a:p>
            <a:pPr/>
            <a:r>
              <a:t>To subscribe to the IDS mailing list, go to:</a:t>
            </a:r>
          </a:p>
          <a:p>
            <a:pPr lvl="1"/>
            <a:r>
              <a:rPr>
                <a:hlinkClick r:id="rId3" invalidUrl="" action="" tgtFrame="" tooltip="" history="1" highlightClick="0" endSnd="0"/>
              </a:rPr>
              <a:t>https://www.pwg.org/mailman/listinfo/ids</a:t>
            </a:r>
          </a:p>
          <a:p>
            <a:pPr/>
            <a:r>
              <a:t>The group holds bi-weekly conference calls on Mondays at 11:00AM PT/2:00PM ET</a:t>
            </a:r>
          </a:p>
          <a:p>
            <a:pPr lvl="1"/>
            <a:r>
              <a:t>Conference calls on same weeks as IPP conference calls</a:t>
            </a:r>
          </a:p>
          <a:p>
            <a:pPr lvl="1"/>
            <a:r>
              <a:t>Conference calls on opposite weeks of SM conference calls</a:t>
            </a:r>
          </a:p>
          <a:p>
            <a:pPr lvl="1"/>
            <a:r>
              <a:t>No Conference Calls have been scheduled at this time, but one may be necessary to approve IDS Charter update </a:t>
            </a:r>
            <a:br/>
          </a:p>
        </p:txBody>
      </p:sp>
      <p:sp>
        <p:nvSpPr>
          <p:cNvPr id="352" name="Shape 352"/>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4" name="Shape 354"/>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355" name="Shape 355"/>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defRPr>
            </a:lvl1pPr>
          </a:lstStyle>
          <a:p>
            <a:pPr/>
            <a:r>
              <a:t>The Printer Working Group</a:t>
            </a:r>
          </a:p>
        </p:txBody>
      </p:sp>
      <p:pic>
        <p:nvPicPr>
          <p:cNvPr id="356"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57" name="Shape 357"/>
          <p:cNvSpPr/>
          <p:nvPr/>
        </p:nvSpPr>
        <p:spPr>
          <a:xfrm>
            <a:off x="127000" y="6668889"/>
            <a:ext cx="85471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358" name="Shape 358"/>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pPr/>
            <a:r>
              <a:t>®</a:t>
            </a:r>
          </a:p>
        </p:txBody>
      </p:sp>
      <p:sp>
        <p:nvSpPr>
          <p:cNvPr id="359" name="Shape 359"/>
          <p:cNvSpPr/>
          <p:nvPr>
            <p:ph type="ctrTitle"/>
          </p:nvPr>
        </p:nvSpPr>
        <p:spPr>
          <a:prstGeom prst="rect">
            <a:avLst/>
          </a:prstGeom>
        </p:spPr>
        <p:txBody>
          <a:bodyPr/>
          <a:lstStyle/>
          <a:p>
            <a:pPr/>
            <a:r>
              <a:t>Liaison Status</a:t>
            </a:r>
          </a:p>
        </p:txBody>
      </p:sp>
      <p:sp>
        <p:nvSpPr>
          <p:cNvPr id="360" name="Shape 360"/>
          <p:cNvSpPr/>
          <p:nvPr>
            <p:ph type="subTitle" sz="half" idx="1"/>
          </p:nvPr>
        </p:nvSpPr>
        <p:spPr>
          <a:prstGeom prst="rect">
            <a:avLst/>
          </a:prstGeom>
        </p:spPr>
        <p:txBody>
          <a:bodyPr/>
          <a:lstStyle/>
          <a:p>
            <a:pPr/>
          </a:p>
        </p:txBody>
      </p:sp>
      <p:sp>
        <p:nvSpPr>
          <p:cNvPr id="361" name="Shape 36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36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366" name="Shape 366"/>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368" name="Shape 368"/>
          <p:cNvSpPr/>
          <p:nvPr>
            <p:ph type="title"/>
          </p:nvPr>
        </p:nvSpPr>
        <p:spPr>
          <a:prstGeom prst="rect">
            <a:avLst/>
          </a:prstGeom>
        </p:spPr>
        <p:txBody>
          <a:bodyPr/>
          <a:lstStyle/>
          <a:p>
            <a:pPr/>
            <a:r>
              <a:t>Trusted Computing Group (TCG)</a:t>
            </a:r>
          </a:p>
        </p:txBody>
      </p:sp>
      <p:sp>
        <p:nvSpPr>
          <p:cNvPr id="369" name="Shape 369"/>
          <p:cNvSpPr/>
          <p:nvPr>
            <p:ph type="body" idx="1"/>
          </p:nvPr>
        </p:nvSpPr>
        <p:spPr>
          <a:prstGeom prst="rect">
            <a:avLst/>
          </a:prstGeom>
        </p:spPr>
        <p:txBody>
          <a:bodyPr/>
          <a:lstStyle/>
          <a:p>
            <a:pPr marL="305608" indent="-264968">
              <a:defRPr sz="1700"/>
            </a:pPr>
            <a:r>
              <a:t>Next TCG Members Meetings</a:t>
            </a:r>
          </a:p>
          <a:p>
            <a:pPr lvl="1" marL="767715" indent="-269875">
              <a:defRPr sz="1700"/>
            </a:pPr>
            <a:r>
              <a:t>22-26 February 2016 – San Francisco, CA – Ira to attend by phone</a:t>
            </a:r>
          </a:p>
          <a:p>
            <a:pPr marL="305608" indent="-264968">
              <a:defRPr sz="1700"/>
            </a:pPr>
            <a:r>
              <a:t>Trusted Mobility Solutions (TMS) – Ira is co-chair</a:t>
            </a:r>
          </a:p>
          <a:p>
            <a:pPr lvl="1" marL="767715" indent="-269875">
              <a:defRPr sz="1700"/>
            </a:pPr>
            <a:r>
              <a:t>Scope: enterprise, medical, banking, virtualization, mobile mgmt</a:t>
            </a:r>
          </a:p>
          <a:p>
            <a:pPr lvl="1" marL="767715" indent="-269875">
              <a:defRPr sz="1700"/>
            </a:pPr>
            <a:r>
              <a:t>Formal liaisons – ETSI (NFV), Open Mobile Alliance (device mgmt), Global Platform (TEE protected environment), Mobey Forum (banking/payments, biometrics authentication, integrity)</a:t>
            </a:r>
          </a:p>
          <a:p>
            <a:pPr lvl="1" marL="767715" indent="-269875">
              <a:defRPr sz="1700"/>
            </a:pPr>
            <a:r>
              <a:t>Potential formal liaisons – ITU-T (integrity, 5G &amp; Cloud, security)</a:t>
            </a:r>
          </a:p>
          <a:p>
            <a:pPr lvl="1" marL="767715" indent="-269875">
              <a:defRPr sz="1700"/>
            </a:pPr>
            <a:r>
              <a:t>Informal liaisons - 3GPP (integrity), Small Cell Forum (integrity)</a:t>
            </a:r>
          </a:p>
          <a:p>
            <a:pPr marL="305608" indent="-264968">
              <a:defRPr sz="1700"/>
            </a:pPr>
            <a:r>
              <a:t>Mobile Platform (MPWG) – Ira is co-editor</a:t>
            </a:r>
          </a:p>
          <a:p>
            <a:pPr lvl="1" marL="762808" indent="-264968">
              <a:defRPr sz="1700"/>
            </a:pPr>
            <a:r>
              <a:t>Scope: Mobile phones, PDAs, eBook readers, etc.</a:t>
            </a:r>
          </a:p>
          <a:p>
            <a:pPr lvl="1" marL="762808" indent="-264968">
              <a:defRPr sz="1700"/>
            </a:pPr>
            <a:r>
              <a:t>Formal liaisons – Global Platform (TEE), Mobey Forum (banking)</a:t>
            </a:r>
          </a:p>
          <a:p>
            <a:pPr lvl="1" marL="762808" indent="-264968">
              <a:defRPr sz="1700"/>
            </a:pPr>
            <a:r>
              <a:t>TPM 2.0 Mobile Common Profile – public review ended 26 Oct 2015</a:t>
            </a:r>
          </a:p>
          <a:p>
            <a:pPr lvl="2" marL="1220008" indent="-264968">
              <a:defRPr sz="1700"/>
            </a:pPr>
            <a:r>
              <a:t>http://www.trustedcomputinggroup.org/resources/tcg_tpm_20_mobile_common_profile</a:t>
            </a:r>
          </a:p>
          <a:p>
            <a:pPr lvl="2" marL="1220008" indent="-264968">
              <a:defRPr sz="1700"/>
            </a:pPr>
            <a:r>
              <a:t>Schedule - TCG publication in Q4 2015 / Q1 2016</a:t>
            </a:r>
          </a:p>
        </p:txBody>
      </p:sp>
      <p:sp>
        <p:nvSpPr>
          <p:cNvPr id="370" name="Shape 37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2" name="Shape 372"/>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37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74" name="Shape 374"/>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375" name="Shape 375"/>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376" name="Shape 37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377" name="Shape 377"/>
          <p:cNvSpPr/>
          <p:nvPr>
            <p:ph type="title"/>
          </p:nvPr>
        </p:nvSpPr>
        <p:spPr>
          <a:prstGeom prst="rect">
            <a:avLst/>
          </a:prstGeom>
        </p:spPr>
        <p:txBody>
          <a:bodyPr/>
          <a:lstStyle/>
          <a:p>
            <a:pPr/>
            <a:r>
              <a:t>Other Questions / Comments</a:t>
            </a: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p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p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a:p>
          </p:txBody>
        </p:sp>
      </p:grpSp>
      <p:sp>
        <p:nvSpPr>
          <p:cNvPr id="387" name="Shape 387"/>
          <p:cNvSpPr/>
          <p:nvPr>
            <p:ph type="body" idx="1"/>
          </p:nvPr>
        </p:nvSpPr>
        <p:spPr>
          <a:prstGeom prst="rect">
            <a:avLst/>
          </a:prstGeom>
        </p:spPr>
        <p:txBody>
          <a:bodyPr/>
          <a:lstStyle/>
          <a:p>
            <a:pPr/>
          </a:p>
        </p:txBody>
      </p:sp>
      <p:sp>
        <p:nvSpPr>
          <p:cNvPr id="388" name="Shape 388"/>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0" name="Shape 390"/>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39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92" name="Shape 392"/>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393" name="Shape 393"/>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394" name="Shape 39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395" name="Shape 395"/>
          <p:cNvSpPr/>
          <p:nvPr>
            <p:ph type="title"/>
          </p:nvPr>
        </p:nvSpPr>
        <p:spPr>
          <a:prstGeom prst="rect">
            <a:avLst/>
          </a:prstGeom>
        </p:spPr>
        <p:txBody>
          <a:bodyPr/>
          <a:lstStyle/>
          <a:p>
            <a:pPr/>
            <a:r>
              <a:t>Next PWG Meetings</a:t>
            </a:r>
          </a:p>
        </p:txBody>
      </p:sp>
      <p:sp>
        <p:nvSpPr>
          <p:cNvPr id="396" name="Shape 396"/>
          <p:cNvSpPr/>
          <p:nvPr>
            <p:ph type="body" idx="1"/>
          </p:nvPr>
        </p:nvSpPr>
        <p:spPr>
          <a:prstGeom prst="rect">
            <a:avLst/>
          </a:prstGeom>
        </p:spPr>
        <p:txBody>
          <a:bodyPr/>
          <a:lstStyle/>
          <a:p>
            <a:pPr/>
            <a:r>
              <a:t>February 2-3 in Sunnyvale, CA (hosted by Apple)</a:t>
            </a:r>
          </a:p>
          <a:p>
            <a:pPr/>
            <a:r>
              <a:t>April 26-28 (Boise, ID, hosted by HP Inc.)</a:t>
            </a:r>
          </a:p>
          <a:p>
            <a:pPr lvl="1"/>
            <a:r>
              <a:t>Joint PWG/OpenPrinting</a:t>
            </a:r>
          </a:p>
        </p:txBody>
      </p:sp>
      <p:sp>
        <p:nvSpPr>
          <p:cNvPr id="397" name="Shape 39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9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7" name="Shape 97"/>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98" name="Shape 98"/>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99" name="Shape 99"/>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00" name="Shape 100"/>
          <p:cNvSpPr/>
          <p:nvPr>
            <p:ph type="title"/>
          </p:nvPr>
        </p:nvSpPr>
        <p:spPr>
          <a:prstGeom prst="rect">
            <a:avLst/>
          </a:prstGeom>
        </p:spPr>
        <p:txBody>
          <a:bodyPr/>
          <a:lstStyle/>
          <a:p>
            <a:pPr/>
            <a:r>
              <a:t>PWG Patent Statement</a:t>
            </a:r>
          </a:p>
        </p:txBody>
      </p:sp>
      <p:sp>
        <p:nvSpPr>
          <p:cNvPr id="101" name="Shape 101"/>
          <p:cNvSpPr/>
          <p:nvPr>
            <p:ph type="body" idx="1"/>
          </p:nvPr>
        </p:nvSpPr>
        <p:spPr>
          <a:prstGeom prst="rect">
            <a:avLst/>
          </a:prstGeom>
        </p:spPr>
        <p:txBody>
          <a:bodyPr/>
          <a:lstStyle/>
          <a:p>
            <a:pPr/>
            <a:r>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2" name="Shape 102"/>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4" name="Shape 104"/>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05"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06" name="Shape 106"/>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07" name="Shape 107"/>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08" name="Shape 108"/>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09" name="Shape 109"/>
          <p:cNvSpPr/>
          <p:nvPr>
            <p:ph type="title"/>
          </p:nvPr>
        </p:nvSpPr>
        <p:spPr>
          <a:prstGeom prst="rect">
            <a:avLst/>
          </a:prstGeom>
        </p:spPr>
        <p:txBody>
          <a:bodyPr/>
          <a:lstStyle/>
          <a:p>
            <a:pPr/>
            <a:r>
              <a:t>PWG Patent Statement</a:t>
            </a:r>
          </a:p>
        </p:txBody>
      </p:sp>
      <p:sp>
        <p:nvSpPr>
          <p:cNvPr id="110" name="Shape 110"/>
          <p:cNvSpPr/>
          <p:nvPr>
            <p:ph type="body" idx="1"/>
          </p:nvPr>
        </p:nvSpPr>
        <p:spPr>
          <a:prstGeom prst="rect">
            <a:avLst/>
          </a:prstGeom>
        </p:spPr>
        <p:txBody>
          <a:bodyPr/>
          <a:lstStyle/>
          <a:p>
            <a:pPr/>
            <a:r>
              <a:t>This assurance shall be either: </a:t>
            </a:r>
          </a:p>
          <a:p>
            <a:pPr lvl="1"/>
            <a:r>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t>A statement that a license for such implementation will be made available without compensation or under reasonable rates, with reasonable terms and conditions that are demonstrably free of any unfair discrimination.</a:t>
            </a:r>
          </a:p>
        </p:txBody>
      </p:sp>
      <p:sp>
        <p:nvSpPr>
          <p:cNvPr id="111" name="Shape 11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Shape 113"/>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1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15" name="Shape 115"/>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16" name="Shape 116"/>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17" name="Shape 11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18" name="Shape 118"/>
          <p:cNvSpPr/>
          <p:nvPr>
            <p:ph type="title"/>
          </p:nvPr>
        </p:nvSpPr>
        <p:spPr>
          <a:prstGeom prst="rect">
            <a:avLst/>
          </a:prstGeom>
        </p:spPr>
        <p:txBody>
          <a:bodyPr/>
          <a:lstStyle/>
          <a:p>
            <a:pPr/>
            <a:r>
              <a:t>PWG Patent Statement</a:t>
            </a:r>
          </a:p>
        </p:txBody>
      </p:sp>
      <p:sp>
        <p:nvSpPr>
          <p:cNvPr id="119" name="Shape 119"/>
          <p:cNvSpPr/>
          <p:nvPr>
            <p:ph type="body" idx="1"/>
          </p:nvPr>
        </p:nvSpPr>
        <p:spPr>
          <a:prstGeom prst="rect">
            <a:avLst/>
          </a:prstGeom>
        </p:spPr>
        <p:txBody>
          <a:bodyPr/>
          <a:lstStyle/>
          <a:p>
            <a:pPr/>
            <a:r>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120" name="Shape 120"/>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2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24" name="Shape 124"/>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25" name="Shape 125"/>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26" name="Shape 12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27" name="Shape 127"/>
          <p:cNvSpPr/>
          <p:nvPr>
            <p:ph type="title"/>
          </p:nvPr>
        </p:nvSpPr>
        <p:spPr>
          <a:prstGeom prst="rect">
            <a:avLst/>
          </a:prstGeom>
        </p:spPr>
        <p:txBody>
          <a:bodyPr/>
          <a:lstStyle/>
          <a:p>
            <a:pPr/>
            <a:r>
              <a:t>Inappropriate Topics for PWG WG Meetings</a:t>
            </a:r>
          </a:p>
        </p:txBody>
      </p:sp>
      <p:sp>
        <p:nvSpPr>
          <p:cNvPr id="128" name="Shape 128"/>
          <p:cNvSpPr/>
          <p:nvPr>
            <p:ph type="body" idx="1"/>
          </p:nvPr>
        </p:nvSpPr>
        <p:spPr>
          <a:prstGeom prst="rect">
            <a:avLst/>
          </a:prstGeom>
        </p:spPr>
        <p:txBody>
          <a:bodyPr/>
          <a:lstStyle/>
          <a:p>
            <a:pPr/>
            <a:r>
              <a:t>Don’t discuss the validity/essentiality of patents/patent claims </a:t>
            </a:r>
          </a:p>
          <a:p>
            <a:pPr/>
            <a:r>
              <a:t>Don’t discuss the cost of specific patent use</a:t>
            </a:r>
          </a:p>
          <a:p>
            <a:pPr/>
            <a:r>
              <a:t>Don’t discuss licensing terms or conditions</a:t>
            </a:r>
          </a:p>
          <a:p>
            <a:pPr/>
            <a:r>
              <a:t>Don’t discuss product pricing, territorial restrictions, or market share</a:t>
            </a:r>
          </a:p>
          <a:p>
            <a:pPr/>
            <a:r>
              <a:t>Don’t discuss ongoing litigation or threatened litigation</a:t>
            </a:r>
          </a:p>
          <a:p>
            <a:pPr lvl="1"/>
            <a:r>
              <a:t>Don’t be silent if inappropriate topics are discussed</a:t>
            </a:r>
          </a:p>
          <a:p>
            <a:pPr lvl="1"/>
            <a:r>
              <a:t>…do formally object.</a:t>
            </a:r>
          </a:p>
        </p:txBody>
      </p:sp>
      <p:sp>
        <p:nvSpPr>
          <p:cNvPr id="129" name="Shape 129"/>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131"/>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3" name="Shape 133"/>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34" name="Shape 134"/>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35" name="Shape 135"/>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36" name="Shape 136"/>
          <p:cNvSpPr/>
          <p:nvPr>
            <p:ph type="title"/>
          </p:nvPr>
        </p:nvSpPr>
        <p:spPr>
          <a:prstGeom prst="rect">
            <a:avLst/>
          </a:prstGeom>
        </p:spPr>
        <p:txBody>
          <a:bodyPr/>
          <a:lstStyle/>
          <a:p>
            <a:pPr/>
            <a:r>
              <a:t>Agenda for the Week</a:t>
            </a:r>
          </a:p>
        </p:txBody>
      </p:sp>
      <p:sp>
        <p:nvSpPr>
          <p:cNvPr id="137" name="Shape 137"/>
          <p:cNvSpPr/>
          <p:nvPr>
            <p:ph type="body" idx="1"/>
          </p:nvPr>
        </p:nvSpPr>
        <p:spPr>
          <a:prstGeom prst="rect">
            <a:avLst/>
          </a:prstGeom>
        </p:spPr>
        <p:txBody>
          <a:bodyPr/>
          <a:lstStyle/>
          <a:p>
            <a:pPr/>
            <a:r>
              <a:t>Tuesday, November 3</a:t>
            </a:r>
          </a:p>
          <a:p>
            <a:pPr lvl="1"/>
            <a:r>
              <a:t>9:00 - 9:45	PWG Plenary</a:t>
            </a:r>
          </a:p>
          <a:p>
            <a:pPr lvl="1"/>
            <a:r>
              <a:t>9:45 - 10:45	IDS - Charter, HCD-PP, ICCC</a:t>
            </a:r>
          </a:p>
          <a:p>
            <a:pPr lvl="1"/>
            <a:r>
              <a:t>10:45 - 11:00	Break</a:t>
            </a:r>
          </a:p>
          <a:p>
            <a:pPr lvl="1"/>
            <a:r>
              <a:t>11:00 - 12:30	Semantic Model - Schema, JDFMAP</a:t>
            </a:r>
          </a:p>
          <a:p>
            <a:pPr lvl="1"/>
            <a:r>
              <a:t>12:30 - 1:30	Lunch</a:t>
            </a:r>
          </a:p>
          <a:p>
            <a:pPr lvl="1"/>
            <a:r>
              <a:t>1:30 - 4:00	3D Printing BOF</a:t>
            </a:r>
            <a:br/>
          </a:p>
          <a:p>
            <a:pPr/>
            <a:r>
              <a:t>Wednesday, November 4</a:t>
            </a:r>
          </a:p>
          <a:p>
            <a:pPr lvl="1"/>
            <a:r>
              <a:t>9:00 - 12:00	IPP - Status, IPP/1.1, Self-Certification</a:t>
            </a:r>
          </a:p>
          <a:p>
            <a:pPr lvl="1"/>
            <a:r>
              <a:t>12:00 - 1:00	Lunch</a:t>
            </a:r>
          </a:p>
          <a:p>
            <a:pPr lvl="1"/>
            <a:r>
              <a:t>1:00 - 4:00	IPP - System Service</a:t>
            </a:r>
          </a:p>
        </p:txBody>
      </p:sp>
      <p:sp>
        <p:nvSpPr>
          <p:cNvPr id="138" name="Shape 138"/>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nvSpPr>
        <p:spPr>
          <a:xfrm>
            <a:off x="0" y="0"/>
            <a:ext cx="9144000" cy="1143000"/>
          </a:xfrm>
          <a:prstGeom prst="rect">
            <a:avLst/>
          </a:prstGeom>
          <a:solidFill>
            <a:srgbClr val="5D70B7"/>
          </a:solidFill>
        </p:spPr>
        <p:txBody>
          <a:bodyPr lIns="50800" tIns="50800" rIns="50800" bIns="50800" anchor="ctr"/>
          <a:lstStyle/>
          <a:p>
            <a:pPr/>
          </a:p>
        </p:txBody>
      </p:sp>
      <p:pic>
        <p:nvPicPr>
          <p:cNvPr id="1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42" name="Shape 142"/>
          <p:cNvSpPr/>
          <p:nvPr/>
        </p:nvSpPr>
        <p:spPr>
          <a:xfrm>
            <a:off x="0" y="6629400"/>
            <a:ext cx="9144000" cy="228600"/>
          </a:xfrm>
          <a:prstGeom prst="rect">
            <a:avLst/>
          </a:prstGeom>
          <a:solidFill>
            <a:srgbClr val="5D70B7"/>
          </a:solidFill>
          <a:ln>
            <a:miter lim="400000"/>
          </a:ln>
        </p:spPr>
        <p:txBody>
          <a:bodyPr lIns="50800" tIns="50800" rIns="50800" bIns="50800" anchor="ctr"/>
          <a:lstStyle/>
          <a:p>
            <a:pPr/>
          </a:p>
        </p:txBody>
      </p:sp>
      <p:sp>
        <p:nvSpPr>
          <p:cNvPr id="143" name="Shape 143"/>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44" name="Shape 14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pPr/>
            <a:r>
              <a:t>®</a:t>
            </a:r>
          </a:p>
        </p:txBody>
      </p:sp>
      <p:sp>
        <p:nvSpPr>
          <p:cNvPr id="145" name="Shape 145"/>
          <p:cNvSpPr/>
          <p:nvPr>
            <p:ph type="title"/>
          </p:nvPr>
        </p:nvSpPr>
        <p:spPr>
          <a:prstGeom prst="rect">
            <a:avLst/>
          </a:prstGeom>
        </p:spPr>
        <p:txBody>
          <a:bodyPr/>
          <a:lstStyle/>
          <a:p>
            <a:pPr/>
            <a:r>
              <a:t>Future PWG Meeting Schedule</a:t>
            </a:r>
          </a:p>
        </p:txBody>
      </p:sp>
      <p:sp>
        <p:nvSpPr>
          <p:cNvPr id="146" name="Shape 146"/>
          <p:cNvSpPr/>
          <p:nvPr>
            <p:ph type="body" idx="1"/>
          </p:nvPr>
        </p:nvSpPr>
        <p:spPr>
          <a:prstGeom prst="rect">
            <a:avLst/>
          </a:prstGeom>
        </p:spPr>
        <p:txBody>
          <a:bodyPr/>
          <a:lstStyle/>
          <a:p>
            <a:pPr/>
            <a:r>
              <a:t>2016 Meetings:</a:t>
            </a:r>
          </a:p>
          <a:p>
            <a:pPr lvl="1"/>
            <a:r>
              <a:t>February 2-3 (Sunnyvale, CA, hosted by Apple)</a:t>
            </a:r>
          </a:p>
          <a:p>
            <a:pPr lvl="1"/>
            <a:r>
              <a:t>April 26-28 (Boise, ID, hosted by HP Inc.)</a:t>
            </a:r>
          </a:p>
          <a:p>
            <a:pPr lvl="2"/>
            <a:r>
              <a:t>Joint PWG/OpenPrinting</a:t>
            </a:r>
          </a:p>
          <a:p>
            <a:pPr lvl="1"/>
            <a:r>
              <a:t>August 9-11 (TBD)</a:t>
            </a:r>
          </a:p>
          <a:p>
            <a:pPr lvl="1"/>
            <a:r>
              <a:t>October 25-27 (TBD)</a:t>
            </a:r>
          </a:p>
          <a:p>
            <a:pPr/>
            <a:r>
              <a:t>Note change in locations for February and April meetings!</a:t>
            </a:r>
          </a:p>
          <a:p>
            <a:pPr/>
            <a:r>
              <a:t>Discuss future meeting schedule:</a:t>
            </a:r>
          </a:p>
          <a:p>
            <a:pPr lvl="1"/>
            <a:r>
              <a:t>Q: Do more virtual face-to-face meetings?</a:t>
            </a:r>
          </a:p>
          <a:p>
            <a:pPr lvl="1"/>
            <a:r>
              <a:t>Q: Resume old six meeting per year schedule?</a:t>
            </a:r>
          </a:p>
        </p:txBody>
      </p:sp>
      <p:sp>
        <p:nvSpPr>
          <p:cNvPr id="147" name="Shape 14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