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417" r:id="rId2"/>
    <p:sldId id="418" r:id="rId3"/>
    <p:sldId id="258" r:id="rId4"/>
    <p:sldId id="374" r:id="rId5"/>
    <p:sldId id="449" r:id="rId6"/>
    <p:sldId id="259" r:id="rId7"/>
    <p:sldId id="260" r:id="rId8"/>
    <p:sldId id="448" r:id="rId9"/>
    <p:sldId id="262" r:id="rId10"/>
    <p:sldId id="1637155240" r:id="rId11"/>
    <p:sldId id="1637155252" r:id="rId12"/>
    <p:sldId id="404" r:id="rId13"/>
    <p:sldId id="266" r:id="rId14"/>
    <p:sldId id="403" r:id="rId15"/>
    <p:sldId id="523" r:id="rId16"/>
    <p:sldId id="264" r:id="rId17"/>
    <p:sldId id="481" r:id="rId18"/>
    <p:sldId id="267" r:id="rId19"/>
    <p:sldId id="268" r:id="rId20"/>
    <p:sldId id="487" r:id="rId21"/>
    <p:sldId id="1637155248" r:id="rId22"/>
    <p:sldId id="392" r:id="rId23"/>
    <p:sldId id="393" r:id="rId24"/>
    <p:sldId id="394" r:id="rId25"/>
    <p:sldId id="386" r:id="rId26"/>
    <p:sldId id="378" r:id="rId27"/>
    <p:sldId id="256" r:id="rId28"/>
    <p:sldId id="257" r:id="rId29"/>
    <p:sldId id="1637155241" r:id="rId30"/>
    <p:sldId id="287" r:id="rId31"/>
    <p:sldId id="382" r:id="rId32"/>
    <p:sldId id="508" r:id="rId33"/>
    <p:sldId id="1637155242" r:id="rId34"/>
    <p:sldId id="1637155258" r:id="rId35"/>
    <p:sldId id="1637155259" r:id="rId36"/>
    <p:sldId id="1637155260" r:id="rId37"/>
    <p:sldId id="1637155261" r:id="rId38"/>
    <p:sldId id="1637155262" r:id="rId39"/>
    <p:sldId id="1637155244" r:id="rId40"/>
    <p:sldId id="1637155243" r:id="rId41"/>
    <p:sldId id="1637155263" r:id="rId42"/>
    <p:sldId id="289" r:id="rId43"/>
    <p:sldId id="441" r:id="rId44"/>
    <p:sldId id="1637155245" r:id="rId45"/>
    <p:sldId id="1637155246" r:id="rId46"/>
    <p:sldId id="1637155247" r:id="rId47"/>
    <p:sldId id="420" r:id="rId48"/>
    <p:sldId id="421" r:id="rId49"/>
  </p:sldIdLst>
  <p:sldSz cx="10160000" cy="571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23"/>
    <p:restoredTop sz="86429"/>
  </p:normalViewPr>
  <p:slideViewPr>
    <p:cSldViewPr snapToGrid="0" snapToObjects="1">
      <p:cViewPr varScale="1">
        <p:scale>
          <a:sx n="182" d="100"/>
          <a:sy n="182" d="100"/>
        </p:scale>
        <p:origin x="640" y="168"/>
      </p:cViewPr>
      <p:guideLst>
        <p:guide orient="horz" pos="1800"/>
        <p:guide pos="3200"/>
      </p:guideLst>
    </p:cSldViewPr>
  </p:slideViewPr>
  <p:outlineViewPr>
    <p:cViewPr>
      <p:scale>
        <a:sx n="33" d="100"/>
        <a:sy n="33" d="100"/>
      </p:scale>
      <p:origin x="0" y="-4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381000" y="685800"/>
            <a:ext cx="6096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479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65667" y="2137835"/>
            <a:ext cx="5569153" cy="51289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rPr sz="3333"/>
              <a:t>The Printer Working Group</a:t>
            </a:r>
          </a:p>
        </p:txBody>
      </p:sp>
      <p:sp>
        <p:nvSpPr>
          <p:cNvPr id="21" name="Shape 21"/>
          <p:cNvSpPr>
            <a:spLocks noGrp="1"/>
          </p:cNvSpPr>
          <p:nvPr>
            <p:ph type="title"/>
          </p:nvPr>
        </p:nvSpPr>
        <p:spPr>
          <a:xfrm>
            <a:off x="508000" y="2656418"/>
            <a:ext cx="9144000" cy="1058333"/>
          </a:xfrm>
          <a:prstGeom prst="rect">
            <a:avLst/>
          </a:prstGeom>
        </p:spPr>
        <p:txBody>
          <a:bodyPr/>
          <a:lstStyle>
            <a:lvl1pPr>
              <a:defRPr>
                <a:solidFill>
                  <a:srgbClr val="000000"/>
                </a:solidFill>
                <a:uFill>
                  <a:solidFill>
                    <a:srgbClr val="000000"/>
                  </a:solidFill>
                </a:uFill>
              </a:defRPr>
            </a:lvl1pPr>
          </a:lstStyle>
          <a:p>
            <a:r>
              <a:rPr lang="en-US"/>
              <a:t>Click to edit Master title style</a:t>
            </a:r>
            <a:endParaRPr dirty="0"/>
          </a:p>
        </p:txBody>
      </p:sp>
      <p:sp>
        <p:nvSpPr>
          <p:cNvPr id="22" name="Shape 22"/>
          <p:cNvSpPr>
            <a:spLocks noGrp="1"/>
          </p:cNvSpPr>
          <p:nvPr>
            <p:ph type="body" sz="half" idx="1"/>
          </p:nvPr>
        </p:nvSpPr>
        <p:spPr>
          <a:xfrm>
            <a:off x="508000" y="3704168"/>
            <a:ext cx="9144000" cy="1693333"/>
          </a:xfrm>
          <a:prstGeom prst="rect">
            <a:avLst/>
          </a:prstGeom>
        </p:spPr>
        <p:txBody>
          <a:bodyPr/>
          <a:lstStyle>
            <a:lvl1pPr marL="0" indent="0">
              <a:buSzTx/>
              <a:buNone/>
              <a:defRPr sz="2222"/>
            </a:lvl1pPr>
            <a:lvl2pPr marL="0" indent="0">
              <a:buSzTx/>
              <a:buNone/>
              <a:defRPr sz="2222"/>
            </a:lvl2pPr>
            <a:lvl3pPr marL="0" indent="0">
              <a:buSzTx/>
              <a:buNone/>
              <a:defRPr sz="2222"/>
            </a:lvl3pPr>
            <a:lvl4pPr marL="0" indent="0">
              <a:buSzTx/>
              <a:buNone/>
              <a:defRPr sz="2222"/>
            </a:lvl4pPr>
            <a:lvl5pPr marL="0" indent="0">
              <a:buSzTx/>
              <a:buNone/>
              <a:defRPr sz="222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grpSp>
        <p:nvGrpSpPr>
          <p:cNvPr id="8" name="Group 7">
            <a:extLst>
              <a:ext uri="{FF2B5EF4-FFF2-40B4-BE49-F238E27FC236}">
                <a16:creationId xmlns:a16="http://schemas.microsoft.com/office/drawing/2014/main" id="{6D980CBF-79B9-B3A3-FB47-870C56C31910}"/>
              </a:ext>
            </a:extLst>
          </p:cNvPr>
          <p:cNvGrpSpPr/>
          <p:nvPr userDrawn="1"/>
        </p:nvGrpSpPr>
        <p:grpSpPr>
          <a:xfrm>
            <a:off x="465667" y="294988"/>
            <a:ext cx="1840494" cy="1837161"/>
            <a:chOff x="457200" y="368545"/>
            <a:chExt cx="1840494" cy="1837161"/>
          </a:xfrm>
        </p:grpSpPr>
        <p:pic>
          <p:nvPicPr>
            <p:cNvPr id="9" name="pwg-transparency.png">
              <a:extLst>
                <a:ext uri="{FF2B5EF4-FFF2-40B4-BE49-F238E27FC236}">
                  <a16:creationId xmlns:a16="http://schemas.microsoft.com/office/drawing/2014/main" id="{029DA0FF-97E6-2A1A-750F-D4E4B7A93C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368545"/>
              <a:ext cx="1586365" cy="1723850"/>
            </a:xfrm>
            <a:prstGeom prst="rect">
              <a:avLst/>
            </a:prstGeom>
          </p:spPr>
        </p:pic>
        <p:sp>
          <p:nvSpPr>
            <p:cNvPr id="10" name="Shape 20">
              <a:extLst>
                <a:ext uri="{FF2B5EF4-FFF2-40B4-BE49-F238E27FC236}">
                  <a16:creationId xmlns:a16="http://schemas.microsoft.com/office/drawing/2014/main" id="{6BBBDCAA-D9BC-3B08-090D-6DB6CA32669B}"/>
                </a:ext>
              </a:extLst>
            </p:cNvPr>
            <p:cNvSpPr/>
            <p:nvPr/>
          </p:nvSpPr>
          <p:spPr>
            <a:xfrm>
              <a:off x="2043565" y="1979084"/>
              <a:ext cx="254129" cy="226622"/>
            </a:xfrm>
            <a:prstGeom prst="rect">
              <a:avLst/>
            </a:prstGeom>
            <a:ln w="12700">
              <a:miter lim="400000"/>
            </a:ln>
            <a:extLst>
              <a:ext uri="{C572A759-6A51-4108-AA02-DFA0A04FC94B}">
                <ma14:wrappingTextBoxFlag xmlns:ma14="http://schemas.microsoft.com/office/mac/drawingml/2011/main" xmlns="" val="1"/>
              </a:ext>
            </a:extLst>
          </p:spPr>
          <p:txBody>
            <a:bodyPr wrap="none" lIns="42333" tIns="42333" rIns="42333" bIns="42333">
              <a:spAutoFit/>
            </a:bodyPr>
            <a:lstStyle>
              <a:lvl1pPr>
                <a:defRPr sz="1100"/>
              </a:lvl1pPr>
            </a:lstStyle>
            <a:p>
              <a:r>
                <a:rPr sz="917" dirty="0"/>
                <a:t>®</a:t>
              </a:r>
            </a:p>
          </p:txBody>
        </p:sp>
      </p:gr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rPr lang="en-US"/>
              <a:t>Click to edit Master title style</a:t>
            </a:r>
            <a:endParaRPr/>
          </a:p>
        </p:txBody>
      </p:sp>
      <p:sp>
        <p:nvSpPr>
          <p:cNvPr id="31" name="Shape 31"/>
          <p:cNvSpPr>
            <a:spLocks noGrp="1"/>
          </p:cNvSpPr>
          <p:nvPr>
            <p:ph type="body" idx="1" hasCustomPrompt="1"/>
          </p:nvPr>
        </p:nvSpPr>
        <p:spPr>
          <a:prstGeom prst="rect">
            <a:avLst/>
          </a:prstGeom>
        </p:spPr>
        <p:txBody>
          <a:bodyPr>
            <a:normAutofit/>
          </a:bodyPr>
          <a:lstStyle>
            <a:lvl1pPr>
              <a:defRPr sz="2222"/>
            </a:lvl1pPr>
            <a:lvl3pPr>
              <a:defRPr sz="1778"/>
            </a:lvl3pPr>
            <a:lvl5pPr>
              <a:defRPr sz="1333"/>
            </a:lvl5pPr>
          </a:lstStyle>
          <a:p>
            <a:r>
              <a:rPr lang="en-US" dirty="0"/>
              <a:t>Body Level One</a:t>
            </a:r>
          </a:p>
          <a:p>
            <a:pPr lvl="1"/>
            <a:r>
              <a:rPr lang="en-US" dirty="0"/>
              <a:t>Body Level Two</a:t>
            </a:r>
          </a:p>
          <a:p>
            <a:pPr lvl="2"/>
            <a:r>
              <a:rPr lang="en-US" dirty="0"/>
              <a:t>Body Level Three</a:t>
            </a:r>
          </a:p>
          <a:p>
            <a:pPr lvl="3"/>
            <a:r>
              <a:rPr lang="en-US" dirty="0"/>
              <a:t>Body Level Four</a:t>
            </a:r>
          </a:p>
          <a:p>
            <a:pPr lvl="4"/>
            <a:r>
              <a:rPr lang="en-US" dirty="0"/>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9517946" y="5524500"/>
            <a:ext cx="642054" cy="190500"/>
          </a:xfrm>
          <a:prstGeom prst="rect">
            <a:avLst/>
          </a:prstGeom>
          <a:extLst>
            <a:ext uri="{C572A759-6A51-4108-AA02-DFA0A04FC94B}">
              <ma14:wrappingTextBoxFlag xmlns="" xmlns:ma14="http://schemas.microsoft.com/office/mac/drawingml/2011/main" val="1"/>
            </a:ext>
          </a:extLst>
        </p:spPr>
        <p:txBody>
          <a:bodyPr/>
          <a:lstStyle>
            <a:lvl1pPr algn="ctr">
              <a:defRPr sz="833">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5524500"/>
            <a:ext cx="10160000" cy="190500"/>
          </a:xfrm>
          <a:prstGeom prst="rect">
            <a:avLst/>
          </a:prstGeom>
          <a:solidFill>
            <a:srgbClr val="5D6FB7"/>
          </a:solidFill>
          <a:ln>
            <a:miter lim="400000"/>
          </a:ln>
        </p:spPr>
        <p:txBody>
          <a:bodyPr lIns="47037" tIns="47037" rIns="47037" bIns="47037" anchor="ctr"/>
          <a:lstStyle/>
          <a:p>
            <a:endParaRPr sz="1481"/>
          </a:p>
        </p:txBody>
      </p:sp>
      <p:sp>
        <p:nvSpPr>
          <p:cNvPr id="2" name="Shape 2"/>
          <p:cNvSpPr/>
          <p:nvPr/>
        </p:nvSpPr>
        <p:spPr>
          <a:xfrm>
            <a:off x="0" y="0"/>
            <a:ext cx="10160000" cy="952500"/>
          </a:xfrm>
          <a:prstGeom prst="rect">
            <a:avLst/>
          </a:prstGeom>
          <a:solidFill>
            <a:srgbClr val="5D6FB7"/>
          </a:solidFill>
        </p:spPr>
        <p:txBody>
          <a:bodyPr lIns="47037" tIns="47037" rIns="47037" bIns="47037" anchor="ctr"/>
          <a:lstStyle/>
          <a:p>
            <a:endParaRPr sz="1481"/>
          </a:p>
        </p:txBody>
      </p:sp>
      <p:sp>
        <p:nvSpPr>
          <p:cNvPr id="8" name="Shape 8"/>
          <p:cNvSpPr>
            <a:spLocks noGrp="1"/>
          </p:cNvSpPr>
          <p:nvPr>
            <p:ph type="body" idx="1"/>
          </p:nvPr>
        </p:nvSpPr>
        <p:spPr>
          <a:xfrm>
            <a:off x="508000" y="1143001"/>
            <a:ext cx="9144000" cy="42756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hape 7"/>
          <p:cNvSpPr>
            <a:spLocks noGrp="1"/>
          </p:cNvSpPr>
          <p:nvPr>
            <p:ph type="title"/>
          </p:nvPr>
        </p:nvSpPr>
        <p:spPr>
          <a:xfrm>
            <a:off x="508000" y="38364"/>
            <a:ext cx="8410222" cy="84666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41111" y="5544381"/>
            <a:ext cx="9496778" cy="1424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sz="926" dirty="0"/>
              <a:t>Copyright © </a:t>
            </a:r>
            <a:r>
              <a:rPr lang="en-US" sz="926" dirty="0"/>
              <a:t>2024 The Printer Working Group</a:t>
            </a:r>
            <a:r>
              <a:rPr sz="926" dirty="0"/>
              <a:t>. All rights reserved. The IPP Everywhere and PWG logos are registered trademarks of the IEEE-ISTO.</a:t>
            </a:r>
          </a:p>
        </p:txBody>
      </p:sp>
      <p:grpSp>
        <p:nvGrpSpPr>
          <p:cNvPr id="4" name="Group 3">
            <a:extLst>
              <a:ext uri="{FF2B5EF4-FFF2-40B4-BE49-F238E27FC236}">
                <a16:creationId xmlns:a16="http://schemas.microsoft.com/office/drawing/2014/main" id="{9E1A0CF4-CF6B-CDAD-7C78-51B39D2AF287}"/>
              </a:ext>
            </a:extLst>
          </p:cNvPr>
          <p:cNvGrpSpPr/>
          <p:nvPr userDrawn="1"/>
        </p:nvGrpSpPr>
        <p:grpSpPr>
          <a:xfrm>
            <a:off x="9155479" y="105833"/>
            <a:ext cx="767263" cy="740833"/>
            <a:chOff x="8237460" y="105833"/>
            <a:chExt cx="767263" cy="740833"/>
          </a:xfrm>
        </p:grpSpPr>
        <p:pic>
          <p:nvPicPr>
            <p:cNvPr id="5" name="pwg-4dark-bkgrnd-transparency.png">
              <a:extLst>
                <a:ext uri="{FF2B5EF4-FFF2-40B4-BE49-F238E27FC236}">
                  <a16:creationId xmlns:a16="http://schemas.microsoft.com/office/drawing/2014/main" id="{A43B0F66-6107-6188-629F-7E6CFBF11D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37460" y="105833"/>
              <a:ext cx="709083" cy="740833"/>
            </a:xfrm>
            <a:prstGeom prst="rect">
              <a:avLst/>
            </a:prstGeom>
          </p:spPr>
        </p:pic>
        <p:sp>
          <p:nvSpPr>
            <p:cNvPr id="9" name="Shape 6">
              <a:extLst>
                <a:ext uri="{FF2B5EF4-FFF2-40B4-BE49-F238E27FC236}">
                  <a16:creationId xmlns:a16="http://schemas.microsoft.com/office/drawing/2014/main" id="{4DDDDEC7-51B7-DA0D-B669-E02DD1D9D25C}"/>
                </a:ext>
              </a:extLst>
            </p:cNvPr>
            <p:cNvSpPr/>
            <p:nvPr/>
          </p:nvSpPr>
          <p:spPr>
            <a:xfrm>
              <a:off x="8756044" y="675419"/>
              <a:ext cx="248679" cy="162437"/>
            </a:xfrm>
            <a:prstGeom prst="rect">
              <a:avLst/>
            </a:prstGeom>
            <a:ln w="12700">
              <a:miter lim="400000"/>
            </a:ln>
            <a:extLst>
              <a:ext uri="{C572A759-6A51-4108-AA02-DFA0A04FC94B}">
                <ma14:wrappingTextBoxFlag xmlns:ma14="http://schemas.microsoft.com/office/mac/drawingml/2011/main" xmlns="" val="1"/>
              </a:ext>
            </a:extLst>
          </p:spPr>
          <p:txBody>
            <a:bodyPr wrap="none" lIns="42333" tIns="42333" rIns="42333" bIns="42333">
              <a:spAutoFit/>
            </a:bodyPr>
            <a:lstStyle>
              <a:lvl1pPr marL="57799" marR="57799" defTabSz="1295400">
                <a:defRPr sz="600"/>
              </a:lvl1pPr>
            </a:lstStyle>
            <a:p>
              <a:r>
                <a:rPr sz="500"/>
                <a:t>®</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37627" marR="37627" indent="0"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1pPr>
      <a:lvl2pPr marL="37627" marR="37627" indent="21165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2pPr>
      <a:lvl3pPr marL="37627" marR="37627" indent="423312"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3pPr>
      <a:lvl4pPr marL="37627" marR="37627" indent="634968"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4pPr>
      <a:lvl5pPr marL="37627" marR="37627" indent="846625"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5pPr>
      <a:lvl6pPr marL="37627" marR="37627" indent="1058281"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6pPr>
      <a:lvl7pPr marL="37627" marR="37627" indent="126993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7pPr>
      <a:lvl8pPr marL="37627" marR="37627" indent="1481593"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8pPr>
      <a:lvl9pPr marL="37627" marR="37627" indent="1693249"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55112" marR="37627" indent="-317485"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1pPr>
      <a:lvl2pPr marL="784302" marR="37627" indent="-32336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2pPr>
      <a:lvl3pPr marL="1142942" marR="37627" indent="-258691"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3pPr>
      <a:lvl4pPr marL="1640166"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4pPr>
      <a:lvl5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5pPr>
      <a:lvl6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6pPr>
      <a:lvl7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7pPr>
      <a:lvl8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8pPr>
      <a:lvl9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1165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23312"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34968"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4pPr>
      <a:lvl5pPr marL="0" marR="0" indent="846625"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058281"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26993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481593"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693249"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emf"/><Relationship Id="rId26" Type="http://schemas.openxmlformats.org/officeDocument/2006/relationships/image" Target="../media/image27.png"/><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tiff"/><Relationship Id="rId2" Type="http://schemas.openxmlformats.org/officeDocument/2006/relationships/image" Target="../media/image3.tif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24" Type="http://schemas.openxmlformats.org/officeDocument/2006/relationships/image" Target="../media/image25.tiff"/><Relationship Id="rId5" Type="http://schemas.openxmlformats.org/officeDocument/2006/relationships/image" Target="../media/image6.png"/><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n.astm.org/features/shape-concrete-come-ma21.html" TargetMode="External"/><Relationship Id="rId2" Type="http://schemas.openxmlformats.org/officeDocument/2006/relationships/hyperlink" Target="https://www.concrete.org/committees/directoryofcommittees/acommitteehome.aspx?committee_code=C005640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amcoe.org/event/icam202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ormnextchicago.com/" TargetMode="External"/><Relationship Id="rId2" Type="http://schemas.openxmlformats.org/officeDocument/2006/relationships/hyperlink" Target="https://formnext.mesago.com/frankfurt/en.html" TargetMode="External"/><Relationship Id="rId1" Type="http://schemas.openxmlformats.org/officeDocument/2006/relationships/slideLayout" Target="../slideLayouts/slideLayout2.xml"/><Relationship Id="rId4" Type="http://schemas.openxmlformats.org/officeDocument/2006/relationships/hyperlink" Target="https://www.imts.com/"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amcoe.org/event/icam202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ct3sixty.com/" TargetMode="External"/><Relationship Id="rId2" Type="http://schemas.openxmlformats.org/officeDocument/2006/relationships/hyperlink" Target="https://www.drupa.com/en/Media_News/Press/Press_Material/Press_releases/drupa_next_age_Platform_for_networking_and_new_busines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iso.org/standard/77686.html" TargetMode="External"/><Relationship Id="rId3" Type="http://schemas.openxmlformats.org/officeDocument/2006/relationships/hyperlink" Target="https://www.pdfa.org/3d-pdf-at-the-pdf-association/" TargetMode="External"/><Relationship Id="rId7" Type="http://schemas.openxmlformats.org/officeDocument/2006/relationships/hyperlink" Target="https://pdfa.org/resource/3d-formats/#prc-1" TargetMode="External"/><Relationship Id="rId2" Type="http://schemas.openxmlformats.org/officeDocument/2006/relationships/hyperlink" Target="https://www.vdma.org/events-trade-fairs/-/event/view/70649" TargetMode="External"/><Relationship Id="rId1" Type="http://schemas.openxmlformats.org/officeDocument/2006/relationships/slideLayout" Target="../slideLayouts/slideLayout2.xml"/><Relationship Id="rId6" Type="http://schemas.openxmlformats.org/officeDocument/2006/relationships/hyperlink" Target="https://pdfa.org/resource/iso-21757-ecmascript/" TargetMode="External"/><Relationship Id="rId5" Type="http://schemas.openxmlformats.org/officeDocument/2006/relationships/hyperlink" Target="https://pdfa.org/resource/iso-32000-pdf/#pdf-2" TargetMode="External"/><Relationship Id="rId4" Type="http://schemas.openxmlformats.org/officeDocument/2006/relationships/hyperlink" Target="https://www.iso.org/committee/53674.html" TargetMode="External"/><Relationship Id="rId9" Type="http://schemas.openxmlformats.org/officeDocument/2006/relationships/hyperlink" Target="https://www.iso.org/standard/45880.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trustedcomputinggroup.org/resource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datatracker.ietf.org/doc/draft-ietf-tls-dtls-rrc/" TargetMode="External"/><Relationship Id="rId3" Type="http://schemas.openxmlformats.org/officeDocument/2006/relationships/hyperlink" Target="https://datatracker.ietf.org/doc/rfc9261/" TargetMode="External"/><Relationship Id="rId7" Type="http://schemas.openxmlformats.org/officeDocument/2006/relationships/hyperlink" Target="https://datatracker.ietf.org/doc/draft-ietf-tls-tls12-frozen/" TargetMode="External"/><Relationship Id="rId12" Type="http://schemas.openxmlformats.org/officeDocument/2006/relationships/hyperlink" Target="https://datatracker.ietf.org/doc/draft-ietf-tls-rfc8446bis/" TargetMode="External"/><Relationship Id="rId2" Type="http://schemas.openxmlformats.org/officeDocument/2006/relationships/hyperlink" Target="https://datatracker.ietf.org/doc/rfc9345/"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tls-hybrid-design/" TargetMode="External"/><Relationship Id="rId11" Type="http://schemas.openxmlformats.org/officeDocument/2006/relationships/hyperlink" Target="https://datatracker.ietf.org/doc/draft-ietf-tls-esni/" TargetMode="External"/><Relationship Id="rId5" Type="http://schemas.openxmlformats.org/officeDocument/2006/relationships/hyperlink" Target="https://datatracker.ietf.org/doc/draft-ietf-tls-ctls/" TargetMode="External"/><Relationship Id="rId10" Type="http://schemas.openxmlformats.org/officeDocument/2006/relationships/hyperlink" Target="https://datatracker.ietf.org/doc/draft-ietf-tls-tlsflags/" TargetMode="External"/><Relationship Id="rId4" Type="http://schemas.openxmlformats.org/officeDocument/2006/relationships/hyperlink" Target="https://datatracker.ietf.org/doc/draft-ietf-tls-keylogfile/" TargetMode="External"/><Relationship Id="rId9" Type="http://schemas.openxmlformats.org/officeDocument/2006/relationships/hyperlink" Target="https://datatracker.ietf.org/doc/draft-ietf-tls-svcb-ech/"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datatracker.ietf.org/doc/draft-ietf-cbor-time-tag/" TargetMode="External"/><Relationship Id="rId13" Type="http://schemas.openxmlformats.org/officeDocument/2006/relationships/hyperlink" Target="https://datatracker.ietf.org/doc/draft-ietf-ntp-update-registries/" TargetMode="External"/><Relationship Id="rId3" Type="http://schemas.openxmlformats.org/officeDocument/2006/relationships/hyperlink" Target="https://datatracker.ietf.org/doc/draft-ietf-cbor-cddl-modules/" TargetMode="External"/><Relationship Id="rId7" Type="http://schemas.openxmlformats.org/officeDocument/2006/relationships/hyperlink" Target="https://datatracker.ietf.org/doc/draft-ietf-cbor-edn-literals/" TargetMode="External"/><Relationship Id="rId12" Type="http://schemas.openxmlformats.org/officeDocument/2006/relationships/hyperlink" Target="https://datatracker.ietf.org/doc/draft-ietf-ntp-over-ptp/" TargetMode="External"/><Relationship Id="rId2" Type="http://schemas.openxmlformats.org/officeDocument/2006/relationships/hyperlink" Target="https://datatracker.ietf.org/doc/draft-ietf-cbor-cddl-more-control/"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cbor-update-8610-grammar/" TargetMode="External"/><Relationship Id="rId11" Type="http://schemas.openxmlformats.org/officeDocument/2006/relationships/hyperlink" Target="https://datatracker.ietf.org/doc/draft-ietf-ntp-ntpv5-requirements/" TargetMode="External"/><Relationship Id="rId5" Type="http://schemas.openxmlformats.org/officeDocument/2006/relationships/hyperlink" Target="https://datatracker.ietf.org/doc/draft-ietf-cbor-packed/" TargetMode="External"/><Relationship Id="rId10" Type="http://schemas.openxmlformats.org/officeDocument/2006/relationships/hyperlink" Target="https://datatracker.ietf.org/doc/draft-ietf-ntp-roughtime/" TargetMode="External"/><Relationship Id="rId4" Type="http://schemas.openxmlformats.org/officeDocument/2006/relationships/hyperlink" Target="https://datatracker.ietf.org/doc/draft-ietf-cbor-cde/" TargetMode="External"/><Relationship Id="rId9" Type="http://schemas.openxmlformats.org/officeDocument/2006/relationships/hyperlink" Target="https://datatracker.ietf.org/doc/rfc9523/" TargetMode="External"/><Relationship Id="rId14" Type="http://schemas.openxmlformats.org/officeDocument/2006/relationships/hyperlink" Target="https://datatracker.ietf.org/doc/draft-ietf-ntp-ntpv5/"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datatracker.ietf.org/doc/draft-ietf-rats-reference-interaction-models/" TargetMode="External"/><Relationship Id="rId13" Type="http://schemas.openxmlformats.org/officeDocument/2006/relationships/hyperlink" Target="https://datatracker.ietf.org/doc/draft-ietf-rats-concise-ta-stores/" TargetMode="External"/><Relationship Id="rId3" Type="http://schemas.openxmlformats.org/officeDocument/2006/relationships/hyperlink" Target="https://datatracker.ietf.org/doc/draft-ietf-rats-yang-tpm-charra/" TargetMode="External"/><Relationship Id="rId7" Type="http://schemas.openxmlformats.org/officeDocument/2006/relationships/hyperlink" Target="https://datatracker.ietf.org/doc/draft-ietf-rats-daa/" TargetMode="External"/><Relationship Id="rId12" Type="http://schemas.openxmlformats.org/officeDocument/2006/relationships/hyperlink" Target="https://datatracker.ietf.org/doc/draft-tschofenig-rats-psa-token/" TargetMode="External"/><Relationship Id="rId2" Type="http://schemas.openxmlformats.org/officeDocument/2006/relationships/hyperlink" Target="https://datatracker.ietf.org/doc/rfc9334/"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rats-corim/" TargetMode="External"/><Relationship Id="rId11" Type="http://schemas.openxmlformats.org/officeDocument/2006/relationships/hyperlink" Target="https://datatracker.ietf.org/doc/draft-ietf-rats-eat/" TargetMode="External"/><Relationship Id="rId5" Type="http://schemas.openxmlformats.org/officeDocument/2006/relationships/hyperlink" Target="https://datatracker.ietf.org/doc/draft-ietf-rats-ar4si/" TargetMode="External"/><Relationship Id="rId10" Type="http://schemas.openxmlformats.org/officeDocument/2006/relationships/hyperlink" Target="https://datatracker.ietf.org/doc/draft-ietf-rats-msg-wrap/" TargetMode="External"/><Relationship Id="rId4" Type="http://schemas.openxmlformats.org/officeDocument/2006/relationships/hyperlink" Target="https://datatracker.ietf.org/doc/draft-ietf-rats-eat-media-type/" TargetMode="External"/><Relationship Id="rId9" Type="http://schemas.openxmlformats.org/officeDocument/2006/relationships/hyperlink" Target="https://datatracker.ietf.org/doc/draft-ietf-rats-uccs/" TargetMode="External"/><Relationship Id="rId14" Type="http://schemas.openxmlformats.org/officeDocument/2006/relationships/hyperlink" Target="https://datatracker.ietf.org/doc/draft-ietf-rats-endorsements/"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datatracker.ietf.org/doc/draft-fluhrer-lms-more-parm-sets/" TargetMode="External"/><Relationship Id="rId13" Type="http://schemas.openxmlformats.org/officeDocument/2006/relationships/hyperlink" Target="https://datatracker.ietf.org/doc/draft-irtf-cfrg-cpace/" TargetMode="External"/><Relationship Id="rId3" Type="http://schemas.openxmlformats.org/officeDocument/2006/relationships/hyperlink" Target="https://datatracker.ietf.org/doc/rfc9496/" TargetMode="External"/><Relationship Id="rId7" Type="http://schemas.openxmlformats.org/officeDocument/2006/relationships/hyperlink" Target="https://datatracker.ietf.org/doc/rfc9380/" TargetMode="External"/><Relationship Id="rId12" Type="http://schemas.openxmlformats.org/officeDocument/2006/relationships/hyperlink" Target="https://datatracker.ietf.org/doc/draft-irtf-cfrg-signature-key-blinding/" TargetMode="External"/><Relationship Id="rId2" Type="http://schemas.openxmlformats.org/officeDocument/2006/relationships/hyperlink" Target="https://datatracker.ietf.org/doc/rfc9497/" TargetMode="External"/><Relationship Id="rId16" Type="http://schemas.openxmlformats.org/officeDocument/2006/relationships/hyperlink" Target="https://datatracker.ietf.org/doc/draft-irtf-cfrg-kangarootwelve/" TargetMode="External"/><Relationship Id="rId1" Type="http://schemas.openxmlformats.org/officeDocument/2006/relationships/slideLayout" Target="../slideLayouts/slideLayout2.xml"/><Relationship Id="rId6" Type="http://schemas.openxmlformats.org/officeDocument/2006/relationships/hyperlink" Target="https://datatracker.ietf.org/doc/rfc9381/" TargetMode="External"/><Relationship Id="rId11" Type="http://schemas.openxmlformats.org/officeDocument/2006/relationships/hyperlink" Target="https://datatracker.ietf.org/doc/draft-irtf-cfrg-aead-properties/" TargetMode="External"/><Relationship Id="rId5" Type="http://schemas.openxmlformats.org/officeDocument/2006/relationships/hyperlink" Target="https://datatracker.ietf.org/doc/rfc9382/" TargetMode="External"/><Relationship Id="rId15" Type="http://schemas.openxmlformats.org/officeDocument/2006/relationships/hyperlink" Target="https://datatracker.ietf.org/doc/draft-irtf-cfrg-det-sigs-with-noise/" TargetMode="External"/><Relationship Id="rId10" Type="http://schemas.openxmlformats.org/officeDocument/2006/relationships/hyperlink" Target="https://datatracker.ietf.org/doc/draft-irtf-cfrg-aead-limits/" TargetMode="External"/><Relationship Id="rId4" Type="http://schemas.openxmlformats.org/officeDocument/2006/relationships/hyperlink" Target="https://datatracker.ietf.org/doc/rfc9474/" TargetMode="External"/><Relationship Id="rId9" Type="http://schemas.openxmlformats.org/officeDocument/2006/relationships/hyperlink" Target="https://datatracker.ietf.org/doc/draft-irtf-cfrg-cryptography-specification/" TargetMode="External"/><Relationship Id="rId14" Type="http://schemas.openxmlformats.org/officeDocument/2006/relationships/hyperlink" Target="https://datatracker.ietf.org/doc/draft-irtf-cfrg-opaque/"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508000" y="3007311"/>
            <a:ext cx="6858000" cy="1058333"/>
          </a:xfrm>
          <a:prstGeom prst="rect">
            <a:avLst/>
          </a:prstGeom>
        </p:spPr>
        <p:txBody>
          <a:bodyPr lIns="0" tIns="50800" rIns="50800" bIns="50800" anchor="b"/>
          <a:lstStyle/>
          <a:p>
            <a:br>
              <a:rPr lang="en-US" dirty="0"/>
            </a:br>
            <a:r>
              <a:rPr lang="en-US" dirty="0"/>
              <a:t>PWG May 2024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May 7, 2024</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33865" indent="0">
              <a:buNone/>
            </a:pPr>
            <a:r>
              <a:rPr lang="en-US" sz="1167" dirty="0"/>
              <a:t>(All times Eastern Daylight Time)</a:t>
            </a:r>
          </a:p>
          <a:p>
            <a:pPr marL="33865" indent="0">
              <a:buNone/>
            </a:pPr>
            <a:endParaRPr lang="en-US" sz="1167" dirty="0"/>
          </a:p>
          <a:p>
            <a:pPr marL="33865" indent="0">
              <a:buNone/>
            </a:pPr>
            <a:r>
              <a:rPr lang="en-US" b="1" u="sng" dirty="0"/>
              <a:t>Tuesday, May 7 </a:t>
            </a:r>
          </a:p>
          <a:p>
            <a:pPr marL="1907570" lvl="1" indent="-1620509">
              <a:buNone/>
            </a:pPr>
            <a:r>
              <a:rPr lang="en-US" dirty="0"/>
              <a:t>12:45 – 1:45		PWG Plenary</a:t>
            </a:r>
          </a:p>
          <a:p>
            <a:pPr marL="1907570" lvl="1" indent="-1620509">
              <a:buNone/>
            </a:pPr>
            <a:r>
              <a:rPr lang="en-US" dirty="0"/>
              <a:t>  1:45 </a:t>
            </a:r>
            <a:r>
              <a:rPr lang="mr-IN" dirty="0"/>
              <a:t>–</a:t>
            </a:r>
            <a:r>
              <a:rPr lang="en-US" dirty="0"/>
              <a:t> 2:15		IPP WG: Status / Charter / IPP OAuth Extensions v1.0</a:t>
            </a:r>
          </a:p>
          <a:p>
            <a:pPr marL="1907570" lvl="1" indent="-1620509">
              <a:buNone/>
            </a:pPr>
            <a:r>
              <a:rPr lang="en-US" dirty="0"/>
              <a:t>  2:15 </a:t>
            </a:r>
            <a:r>
              <a:rPr lang="mr-IN" dirty="0"/>
              <a:t>–</a:t>
            </a:r>
            <a:r>
              <a:rPr lang="en-US" dirty="0"/>
              <a:t> 2:45		Break </a:t>
            </a:r>
          </a:p>
          <a:p>
            <a:pPr marL="1907570" lvl="1" indent="-1620509">
              <a:buNone/>
            </a:pPr>
            <a:r>
              <a:rPr lang="en-US" dirty="0"/>
              <a:t>  2:45 – 3:30     	IPP WG: 3D Printing Liaisons / Status &amp; Guidance</a:t>
            </a:r>
          </a:p>
          <a:p>
            <a:pPr marL="1907570" lvl="1" indent="-1620509">
              <a:buNone/>
            </a:pPr>
            <a:r>
              <a:rPr lang="en-US" dirty="0"/>
              <a:t>  3:30 – 5:00     	IPP WG: IPP System Service v1.1 / IPP Shared 	Infrastructure Extensions v1.1</a:t>
            </a:r>
          </a:p>
          <a:p>
            <a:pPr marL="1907570" lvl="1" indent="-1620509">
              <a:buNone/>
            </a:pP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PWG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1693892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33865" indent="0">
              <a:buNone/>
            </a:pPr>
            <a:r>
              <a:rPr lang="en-US" sz="1167" dirty="0"/>
              <a:t>(All times Eastern Daylight Time)</a:t>
            </a:r>
          </a:p>
          <a:p>
            <a:pPr marL="33865" indent="0">
              <a:buNone/>
            </a:pPr>
            <a:endParaRPr lang="en-US" sz="1167" dirty="0"/>
          </a:p>
          <a:p>
            <a:pPr marL="33865" indent="0">
              <a:buNone/>
            </a:pPr>
            <a:r>
              <a:rPr lang="en-US" b="1" u="sng" dirty="0"/>
              <a:t>Wednesday, May 8</a:t>
            </a:r>
            <a:endParaRPr b="1" u="sng" dirty="0"/>
          </a:p>
          <a:p>
            <a:pPr marL="1907570" lvl="1" indent="-1620509">
              <a:buNone/>
            </a:pPr>
            <a:r>
              <a:rPr lang="en-US" dirty="0"/>
              <a:t>10:00 – 12:00	IDS WG: Status &amp; Discussion / Liaison Status / PWG 	Hardcopy Device Security Guidelines v1.0</a:t>
            </a:r>
          </a:p>
          <a:p>
            <a:pPr marL="1907570" lvl="1" indent="-1620509">
              <a:buNone/>
            </a:pPr>
            <a:r>
              <a:rPr lang="en-US" dirty="0"/>
              <a:t>12:00 – 12:45	Break / Lunch</a:t>
            </a:r>
          </a:p>
          <a:p>
            <a:pPr marL="1907570" lvl="1" indent="-1620509">
              <a:buNone/>
            </a:pPr>
            <a:r>
              <a:rPr lang="en-US" dirty="0"/>
              <a:t>12:45 </a:t>
            </a:r>
            <a:r>
              <a:rPr lang="mr-IN" dirty="0"/>
              <a:t>–</a:t>
            </a:r>
            <a:r>
              <a:rPr lang="en-US" dirty="0"/>
              <a:t>   1:15	IPP WG: Strong Device Identity </a:t>
            </a:r>
            <a:r>
              <a:rPr lang="en-US" dirty="0" err="1"/>
              <a:t>BoF</a:t>
            </a:r>
            <a:endParaRPr lang="en-US" dirty="0"/>
          </a:p>
          <a:p>
            <a:pPr marL="1907570" lvl="1" indent="-1620509">
              <a:buNone/>
            </a:pPr>
            <a:r>
              <a:rPr lang="en-US" dirty="0"/>
              <a:t> 1:15  </a:t>
            </a:r>
            <a:r>
              <a:rPr lang="mr-IN" dirty="0"/>
              <a:t>–</a:t>
            </a:r>
            <a:r>
              <a:rPr lang="en-US" dirty="0"/>
              <a:t>   2:45	IPP WG: IPP Everywhere v2.0</a:t>
            </a:r>
          </a:p>
          <a:p>
            <a:pPr marL="1907570" lvl="1" indent="-1620509">
              <a:buNone/>
            </a:pPr>
            <a:r>
              <a:rPr lang="en-US" dirty="0"/>
              <a:t> 2:45  </a:t>
            </a:r>
            <a:r>
              <a:rPr lang="mr-IN" dirty="0"/>
              <a:t>–</a:t>
            </a:r>
            <a:r>
              <a:rPr lang="en-US" dirty="0"/>
              <a:t>   3:00	IPP WG: Next Steps</a:t>
            </a:r>
          </a:p>
          <a:p>
            <a:pPr marL="1907570" lvl="1" indent="-1620509">
              <a:buNone/>
            </a:pP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PWG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206579698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pPr marL="33865" indent="0">
              <a:buNone/>
            </a:pPr>
            <a:r>
              <a:rPr lang="en-US" dirty="0"/>
              <a:t>Those interested in serving in PWG Officer roles should contact </a:t>
            </a:r>
            <a:r>
              <a:rPr lang="en-US" dirty="0" err="1"/>
              <a:t>chair@pwg.org</a:t>
            </a:r>
            <a:r>
              <a:rPr lang="en-US" dirty="0"/>
              <a:t>.</a:t>
            </a:r>
          </a:p>
          <a:p>
            <a:endParaRPr lang="en-US" dirty="0"/>
          </a:p>
          <a:p>
            <a:pPr marL="33865" indent="0">
              <a:buNone/>
            </a:pPr>
            <a:endParaRPr lang="en-US" sz="1500" dirty="0"/>
          </a:p>
          <a:p>
            <a:endParaRPr lang="en-US" sz="1500" dirty="0"/>
          </a:p>
        </p:txBody>
      </p:sp>
      <p:sp>
        <p:nvSpPr>
          <p:cNvPr id="165" name="Shape 165"/>
          <p:cNvSpPr>
            <a:spLocks noGrp="1"/>
          </p:cNvSpPr>
          <p:nvPr>
            <p:ph type="title"/>
          </p:nvPr>
        </p:nvSpPr>
        <p:spPr>
          <a:prstGeom prst="rect">
            <a:avLst/>
          </a:prstGeom>
        </p:spPr>
        <p:txBody>
          <a:bodyPr/>
          <a:lstStyle/>
          <a:p>
            <a:r>
              <a:rPr dirty="0"/>
              <a:t>Officers (20</a:t>
            </a:r>
            <a:r>
              <a:rPr lang="en-US" dirty="0"/>
              <a:t>23</a:t>
            </a:r>
            <a:r>
              <a:rPr dirty="0"/>
              <a:t>-20</a:t>
            </a:r>
            <a:r>
              <a:rPr lang="en-US" dirty="0"/>
              <a:t>25</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2024</a:t>
            </a:r>
            <a:r>
              <a:rPr dirty="0"/>
              <a:t> Membership</a:t>
            </a:r>
          </a:p>
        </p:txBody>
      </p:sp>
      <p:sp>
        <p:nvSpPr>
          <p:cNvPr id="157" name="Shape 157"/>
          <p:cNvSpPr/>
          <p:nvPr/>
        </p:nvSpPr>
        <p:spPr>
          <a:xfrm>
            <a:off x="1651000" y="1016000"/>
            <a:ext cx="6963833" cy="290614"/>
          </a:xfrm>
          <a:prstGeom prst="rect">
            <a:avLst/>
          </a:prstGeom>
          <a:ln w="12700">
            <a:miter lim="400000"/>
          </a:ln>
          <a:extLst>
            <a:ext uri="{C572A759-6A51-4108-AA02-DFA0A04FC94B}">
              <ma14:wrappingTextBoxFlag xmlns="" xmlns:ma14="http://schemas.microsoft.com/office/mac/drawingml/2011/main" val="1"/>
            </a:ext>
          </a:extLst>
        </p:spPr>
        <p:txBody>
          <a:bodyPr lIns="42333" tIns="42333" rIns="42333" bIns="42333">
            <a:spAutoFit/>
          </a:bodyPr>
          <a:lstStyle>
            <a:lvl1pPr algn="ctr">
              <a:defRPr b="1">
                <a:latin typeface="+mn-lt"/>
                <a:ea typeface="+mn-ea"/>
                <a:cs typeface="+mn-cs"/>
                <a:sym typeface="Verdana"/>
              </a:defRPr>
            </a:lvl1pPr>
          </a:lstStyle>
          <a:p>
            <a:r>
              <a:rPr lang="en-US" sz="1333" dirty="0"/>
              <a:t>28 </a:t>
            </a:r>
            <a:r>
              <a:rPr sz="1333" dirty="0"/>
              <a:t>Members</a:t>
            </a:r>
            <a:endParaRPr sz="1333"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graphicFrame>
        <p:nvGraphicFramePr>
          <p:cNvPr id="156" name="Table 156"/>
          <p:cNvGraphicFramePr/>
          <p:nvPr>
            <p:extLst>
              <p:ext uri="{D42A27DB-BD31-4B8C-83A1-F6EECF244321}">
                <p14:modId xmlns:p14="http://schemas.microsoft.com/office/powerpoint/2010/main" val="2647227986"/>
              </p:ext>
            </p:extLst>
          </p:nvPr>
        </p:nvGraphicFramePr>
        <p:xfrm>
          <a:off x="1636889" y="1303196"/>
          <a:ext cx="6757460" cy="3984413"/>
        </p:xfrm>
        <a:graphic>
          <a:graphicData uri="http://schemas.openxmlformats.org/drawingml/2006/table">
            <a:tbl>
              <a:tblPr>
                <a:tableStyleId>{8F44A2F1-9E1F-4B54-A3A2-5F16C0AD49E2}</a:tableStyleId>
              </a:tblPr>
              <a:tblGrid>
                <a:gridCol w="1351492">
                  <a:extLst>
                    <a:ext uri="{9D8B030D-6E8A-4147-A177-3AD203B41FA5}">
                      <a16:colId xmlns:a16="http://schemas.microsoft.com/office/drawing/2014/main" val="20000"/>
                    </a:ext>
                  </a:extLst>
                </a:gridCol>
                <a:gridCol w="1351492">
                  <a:extLst>
                    <a:ext uri="{9D8B030D-6E8A-4147-A177-3AD203B41FA5}">
                      <a16:colId xmlns:a16="http://schemas.microsoft.com/office/drawing/2014/main" val="20001"/>
                    </a:ext>
                  </a:extLst>
                </a:gridCol>
                <a:gridCol w="1351492">
                  <a:extLst>
                    <a:ext uri="{9D8B030D-6E8A-4147-A177-3AD203B41FA5}">
                      <a16:colId xmlns:a16="http://schemas.microsoft.com/office/drawing/2014/main" val="20002"/>
                    </a:ext>
                  </a:extLst>
                </a:gridCol>
                <a:gridCol w="1351492">
                  <a:extLst>
                    <a:ext uri="{9D8B030D-6E8A-4147-A177-3AD203B41FA5}">
                      <a16:colId xmlns:a16="http://schemas.microsoft.com/office/drawing/2014/main" val="20003"/>
                    </a:ext>
                  </a:extLst>
                </a:gridCol>
                <a:gridCol w="1351492">
                  <a:extLst>
                    <a:ext uri="{9D8B030D-6E8A-4147-A177-3AD203B41FA5}">
                      <a16:colId xmlns:a16="http://schemas.microsoft.com/office/drawing/2014/main" val="1284252174"/>
                    </a:ext>
                  </a:extLst>
                </a:gridCol>
              </a:tblGrid>
              <a:tr h="668867">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Alan Sukert</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r>
                        <a:rPr lang="en-US" sz="800" dirty="0">
                          <a:uFill>
                            <a:solidFill>
                              <a:srgbClr val="000000"/>
                            </a:solidFill>
                          </a:uFill>
                          <a:sym typeface="Verdana"/>
                        </a:rPr>
                        <a:t>Epson</a:t>
                      </a: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Konica Minolta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Oki Electric Industry Co., Ltd</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t>Technical Interface Consulting</a:t>
                      </a:r>
                    </a:p>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Apple Inc.</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Fiery, LLC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Kyocera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err="1"/>
                        <a:t>PaperCut</a:t>
                      </a:r>
                      <a:r>
                        <a:rPr lang="en-US" sz="800" dirty="0"/>
                        <a:t> Software</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t>Toshiba Business Solutions</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647700">
                <a:tc>
                  <a:txBody>
                    <a:bodyPr/>
                    <a:lstStyle/>
                    <a:p>
                      <a:pPr marR="40640" defTabSz="914400">
                        <a:spcBef>
                          <a:spcPts val="400"/>
                        </a:spcBef>
                        <a:tabLst>
                          <a:tab pos="914400" algn="l"/>
                        </a:tabLst>
                        <a:defRPr sz="1800">
                          <a:uFillTx/>
                        </a:defRPr>
                      </a:pPr>
                      <a:r>
                        <a:rPr sz="800" dirty="0">
                          <a:uFill>
                            <a:solidFill>
                              <a:srgbClr val="000000"/>
                            </a:solidFill>
                          </a:uFill>
                          <a:sym typeface="Verdana"/>
                        </a:rPr>
                        <a:t>Brother Industries</a:t>
                      </a:r>
                      <a:r>
                        <a:rPr lang="en-US" sz="800" dirty="0">
                          <a:uFill>
                            <a:solidFill>
                              <a:srgbClr val="000000"/>
                            </a:solidFill>
                          </a:uFill>
                          <a:sym typeface="Verdana"/>
                        </a:rPr>
                        <a:t>, Ltd.</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FUJIFILM Business Innovation Corp.</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Lakeside Robotics</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err="1">
                          <a:uFill>
                            <a:solidFill>
                              <a:srgbClr val="000000"/>
                            </a:solidFill>
                          </a:uFill>
                          <a:sym typeface="Verdana"/>
                        </a:rPr>
                        <a:t>PrinterLogic</a:t>
                      </a:r>
                      <a:endParaRPr lang="en-US" sz="800" dirty="0">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err="1">
                          <a:uFill>
                            <a:solidFill>
                              <a:srgbClr val="000000"/>
                            </a:solidFill>
                          </a:uFill>
                          <a:sym typeface="Verdana"/>
                        </a:rPr>
                        <a:t>Tykodi</a:t>
                      </a:r>
                      <a:r>
                        <a:rPr lang="en-US" sz="800" dirty="0">
                          <a:uFill>
                            <a:solidFill>
                              <a:srgbClr val="000000"/>
                            </a:solidFill>
                          </a:uFill>
                          <a:sym typeface="Verdana"/>
                        </a:rPr>
                        <a:t> Consulting Services LLC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Canon</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Google</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Lexmark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Qualcomm</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solidFill>
                            <a:schemeClr val="tx1"/>
                          </a:solidFill>
                        </a:rPr>
                        <a:t>Xerox</a:t>
                      </a:r>
                      <a:endParaRPr lang="en-US" sz="800" dirty="0">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Danny Brennan</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High North, Inc.</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Meteor Network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Ricoh</a:t>
                      </a: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800" dirty="0">
                        <a:solidFill>
                          <a:schemeClr val="tx1"/>
                        </a:solidFill>
                      </a:endParaRPr>
                    </a:p>
                    <a:p>
                      <a:endParaRPr lang="en-US" sz="800" dirty="0">
                        <a:solidFill>
                          <a:schemeClr val="tx1"/>
                        </a:solidFill>
                      </a:endParaRPr>
                    </a:p>
                    <a:p>
                      <a:endParaRPr lang="en-US" sz="800" dirty="0">
                        <a:solidFill>
                          <a:schemeClr val="tx1"/>
                        </a:solidFill>
                      </a:endParaRPr>
                    </a:p>
                    <a:p>
                      <a:endParaRPr lang="en-US" sz="800" dirty="0">
                        <a:solidFill>
                          <a:schemeClr val="tx1"/>
                        </a:solidFill>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668867">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Digital Check Corp</a:t>
                      </a: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HP Inc.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Microsoft</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err="1"/>
                        <a:t>Synaptics</a:t>
                      </a: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800" dirty="0">
                        <a:solidFill>
                          <a:schemeClr val="tx1"/>
                        </a:solidFill>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1951" y="2040245"/>
            <a:ext cx="338858" cy="402035"/>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1505" y="2815095"/>
            <a:ext cx="698228" cy="279291"/>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1799060" y="3414693"/>
            <a:ext cx="1064640" cy="263029"/>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23633" y="2726417"/>
            <a:ext cx="1085607" cy="27249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4863" y="4081328"/>
            <a:ext cx="1112594" cy="197668"/>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0349" y="4702155"/>
            <a:ext cx="300352" cy="300352"/>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97064" y="1334535"/>
            <a:ext cx="670695" cy="46356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9"/>
          <a:stretch>
            <a:fillRect/>
          </a:stretch>
        </p:blipFill>
        <p:spPr>
          <a:xfrm>
            <a:off x="4538879" y="2077889"/>
            <a:ext cx="933799" cy="347460"/>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86451" y="3436845"/>
            <a:ext cx="1058333" cy="218723"/>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46269" y="4063276"/>
            <a:ext cx="696008" cy="279290"/>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53032" y="4730805"/>
            <a:ext cx="925172" cy="148028"/>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19797" y="1397175"/>
            <a:ext cx="683157" cy="279473"/>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96401" y="2726417"/>
            <a:ext cx="637651" cy="260162"/>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5"/>
          <a:stretch>
            <a:fillRect/>
          </a:stretch>
        </p:blipFill>
        <p:spPr>
          <a:xfrm>
            <a:off x="5847799" y="4137844"/>
            <a:ext cx="1058333" cy="1905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50836" y="3402136"/>
            <a:ext cx="799378" cy="254579"/>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17"/>
          <a:stretch>
            <a:fillRect/>
          </a:stretch>
        </p:blipFill>
        <p:spPr>
          <a:xfrm>
            <a:off x="5898790" y="4779249"/>
            <a:ext cx="925173" cy="199169"/>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51973" y="2062420"/>
            <a:ext cx="896411" cy="272494"/>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31395" y="2742792"/>
            <a:ext cx="402035" cy="402035"/>
          </a:xfrm>
          <a:prstGeom prst="rect">
            <a:avLst/>
          </a:prstGeom>
        </p:spPr>
      </p:pic>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14297" y="3346279"/>
            <a:ext cx="1294160" cy="492223"/>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45215" y="3488267"/>
            <a:ext cx="927028" cy="189455"/>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52652" y="4809705"/>
            <a:ext cx="957458" cy="193771"/>
          </a:xfrm>
          <a:prstGeom prst="rect">
            <a:avLst/>
          </a:prstGeom>
        </p:spPr>
      </p:pic>
      <p:pic>
        <p:nvPicPr>
          <p:cNvPr id="29" name="Picture 28" descr="A screenshot of a video game&#10;&#10;Description automatically generated with low confidence">
            <a:extLst>
              <a:ext uri="{FF2B5EF4-FFF2-40B4-BE49-F238E27FC236}">
                <a16:creationId xmlns:a16="http://schemas.microsoft.com/office/drawing/2014/main" id="{5513F75F-4FD2-01FB-C4CA-188D7498DEE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833529" y="2740465"/>
            <a:ext cx="1153398" cy="203345"/>
          </a:xfrm>
          <a:prstGeom prst="rect">
            <a:avLst/>
          </a:prstGeom>
        </p:spPr>
      </p:pic>
      <p:pic>
        <p:nvPicPr>
          <p:cNvPr id="13" name="Picture 12">
            <a:extLst>
              <a:ext uri="{FF2B5EF4-FFF2-40B4-BE49-F238E27FC236}">
                <a16:creationId xmlns:a16="http://schemas.microsoft.com/office/drawing/2014/main" id="{A3DCF459-59BE-DEA5-532C-ED220E7947AC}"/>
              </a:ext>
            </a:extLst>
          </p:cNvPr>
          <p:cNvPicPr>
            <a:picLocks noChangeAspect="1"/>
          </p:cNvPicPr>
          <p:nvPr/>
        </p:nvPicPr>
        <p:blipFill>
          <a:blip r:embed="rId24"/>
          <a:stretch>
            <a:fillRect/>
          </a:stretch>
        </p:blipFill>
        <p:spPr>
          <a:xfrm>
            <a:off x="3269107" y="1440279"/>
            <a:ext cx="762836" cy="297983"/>
          </a:xfrm>
          <a:prstGeom prst="rect">
            <a:avLst/>
          </a:prstGeom>
        </p:spPr>
      </p:pic>
      <p:pic>
        <p:nvPicPr>
          <p:cNvPr id="19" name="Picture 18">
            <a:extLst>
              <a:ext uri="{FF2B5EF4-FFF2-40B4-BE49-F238E27FC236}">
                <a16:creationId xmlns:a16="http://schemas.microsoft.com/office/drawing/2014/main" id="{7F5F433E-6A9F-3FB8-B14D-371D3BD7AD9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306171" y="2101616"/>
            <a:ext cx="872783" cy="279291"/>
          </a:xfrm>
          <a:prstGeom prst="rect">
            <a:avLst/>
          </a:prstGeom>
        </p:spPr>
      </p:pic>
      <p:pic>
        <p:nvPicPr>
          <p:cNvPr id="6" name="Picture 5" descr="A red and white logo&#10;&#10;Description automatically generated">
            <a:extLst>
              <a:ext uri="{FF2B5EF4-FFF2-40B4-BE49-F238E27FC236}">
                <a16:creationId xmlns:a16="http://schemas.microsoft.com/office/drawing/2014/main" id="{79F5D7EB-0241-6554-D7E7-CE8DB5B8C1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449216" y="2081124"/>
            <a:ext cx="430028" cy="400371"/>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33865" indent="0">
              <a:buNone/>
            </a:pPr>
            <a:endParaRPr lang="en-US" sz="2333" dirty="0"/>
          </a:p>
          <a:p>
            <a:pPr marL="33865" indent="0">
              <a:buNone/>
            </a:pPr>
            <a:endParaRPr lang="en-US" sz="2333" dirty="0"/>
          </a:p>
          <a:p>
            <a:pPr marL="33865" indent="0">
              <a:buNone/>
            </a:pPr>
            <a:endParaRPr lang="en-US" sz="2333" dirty="0"/>
          </a:p>
          <a:p>
            <a:pPr marL="33865" indent="0" algn="ctr">
              <a:buNone/>
            </a:pPr>
            <a:r>
              <a:rPr lang="en-US" sz="2333"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spTree>
    <p:extLst>
      <p:ext uri="{BB962C8B-B14F-4D97-AF65-F5344CB8AC3E}">
        <p14:creationId xmlns:p14="http://schemas.microsoft.com/office/powerpoint/2010/main" val="92194318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xfrm>
            <a:off x="1474611" y="1248833"/>
            <a:ext cx="6858000" cy="4275667"/>
          </a:xfrm>
          <a:prstGeom prst="rect">
            <a:avLst/>
          </a:prstGeom>
        </p:spPr>
        <p:txBody>
          <a:bodyPr>
            <a:normAutofit/>
          </a:bodyPr>
          <a:lstStyle/>
          <a:p>
            <a:pPr marL="33865" indent="0">
              <a:buNone/>
            </a:pPr>
            <a:r>
              <a:rPr lang="en-US" dirty="0"/>
              <a:t>2024</a:t>
            </a:r>
          </a:p>
          <a:p>
            <a:pPr lvl="1">
              <a:lnSpc>
                <a:spcPct val="150000"/>
              </a:lnSpc>
            </a:pPr>
            <a:r>
              <a:rPr lang="en-US" dirty="0"/>
              <a:t>August 6-8 – Virtual</a:t>
            </a:r>
          </a:p>
          <a:p>
            <a:pPr lvl="1">
              <a:lnSpc>
                <a:spcPct val="150000"/>
              </a:lnSpc>
            </a:pPr>
            <a:r>
              <a:rPr lang="en-US" dirty="0"/>
              <a:t>November 12 -14 - Virtual</a:t>
            </a:r>
          </a:p>
          <a:p>
            <a:pPr marL="33865" indent="0">
              <a:buNone/>
            </a:pPr>
            <a:r>
              <a:rPr lang="en-US" dirty="0"/>
              <a:t>2025</a:t>
            </a:r>
          </a:p>
          <a:p>
            <a:pPr lvl="1">
              <a:lnSpc>
                <a:spcPct val="150000"/>
              </a:lnSpc>
            </a:pPr>
            <a:r>
              <a:rPr lang="en-US" dirty="0"/>
              <a:t>February 4-6 – Virtual</a:t>
            </a:r>
          </a:p>
          <a:p>
            <a:pPr lvl="1">
              <a:lnSpc>
                <a:spcPct val="150000"/>
              </a:lnSpc>
            </a:pPr>
            <a:r>
              <a:rPr lang="en-US" dirty="0"/>
              <a:t>May 6-8 – Joint w/OP (real or virtual?)</a:t>
            </a:r>
          </a:p>
          <a:p>
            <a:pPr lvl="1">
              <a:lnSpc>
                <a:spcPct val="150000"/>
              </a:lnSpc>
            </a:pPr>
            <a:r>
              <a:rPr lang="en-US" dirty="0"/>
              <a:t>August 12-14 – Virtual</a:t>
            </a:r>
          </a:p>
          <a:p>
            <a:pPr lvl="1">
              <a:lnSpc>
                <a:spcPct val="150000"/>
              </a:lnSpc>
            </a:pPr>
            <a:r>
              <a:rPr lang="en-US" dirty="0"/>
              <a:t>November 11-13 - Virtual</a:t>
            </a:r>
          </a:p>
          <a:p>
            <a:pPr marL="33865" indent="0">
              <a:buNone/>
            </a:pPr>
            <a:endParaRPr lang="en-US" dirty="0"/>
          </a:p>
          <a:p>
            <a:pPr marL="33865" indent="0">
              <a:buNone/>
            </a:pPr>
            <a:endParaRPr lang="en-US" dirty="0"/>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2235204" y="5137070"/>
            <a:ext cx="5699530" cy="2906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2333" tIns="42333" rIns="42333" bIns="42333" numCol="1" spcCol="38100" rtlCol="0" anchor="ctr">
            <a:spAutoFit/>
          </a:bodyPr>
          <a:lstStyle/>
          <a:p>
            <a:r>
              <a:rPr lang="en-US" sz="1333" dirty="0">
                <a:solidFill>
                  <a:srgbClr val="FF0000"/>
                </a:solidFill>
              </a:rPr>
              <a:t>Contact </a:t>
            </a:r>
            <a:r>
              <a:rPr lang="en-US" sz="1333" dirty="0">
                <a:solidFill>
                  <a:srgbClr val="FF0000"/>
                </a:solidFill>
                <a:hlinkClick r:id="rId2"/>
              </a:rPr>
              <a:t>chair@pwg.org</a:t>
            </a:r>
            <a:r>
              <a:rPr lang="en-US" sz="1333" dirty="0">
                <a:solidFill>
                  <a:srgbClr val="FF0000"/>
                </a:solidFill>
              </a:rPr>
              <a:t> if you are interested in hosting a PWG F2F event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b="1" dirty="0">
                <a:solidFill>
                  <a:srgbClr val="FF0000"/>
                </a:solidFill>
              </a:rPr>
              <a:t>1304</a:t>
            </a:r>
            <a:r>
              <a:rPr lang="en-US" dirty="0"/>
              <a:t> printers now certified!</a:t>
            </a:r>
          </a:p>
          <a:p>
            <a:pPr lvl="1"/>
            <a:r>
              <a:rPr lang="en-US" dirty="0">
                <a:hlinkClick r:id="rId4"/>
              </a:rPr>
              <a:t>https://www.pwg.org/printers/</a:t>
            </a:r>
            <a:endParaRPr lang="en-US" dirty="0"/>
          </a:p>
          <a:p>
            <a:pPr lvl="1"/>
            <a:r>
              <a:rPr lang="en-US" dirty="0"/>
              <a:t>New printers from Canon, Digital Check, OKI, HP, Lexmark, Ricoh, and Samsung </a:t>
            </a:r>
          </a:p>
          <a:p>
            <a:pPr lvl="1"/>
            <a:r>
              <a:rPr lang="en-US" b="1" dirty="0">
                <a:solidFill>
                  <a:srgbClr val="FF0000"/>
                </a:solidFill>
              </a:rPr>
              <a:t>More on the way!</a:t>
            </a:r>
          </a:p>
          <a:p>
            <a:pPr marL="33865" indent="0">
              <a:buNone/>
            </a:pPr>
            <a:endParaRPr lang="en-US" dirty="0">
              <a:solidFill>
                <a:srgbClr val="FF0000"/>
              </a:solidFill>
              <a:sym typeface="Wingdings" pitchFamily="2" charset="2"/>
            </a:endParaRPr>
          </a:p>
          <a:p>
            <a:r>
              <a:rPr lang="en-US" dirty="0"/>
              <a:t>IPP Everywhere™ Self Certification 1.1 Update 4</a:t>
            </a:r>
            <a:endParaRPr lang="en-US" dirty="0">
              <a:solidFill>
                <a:srgbClr val="FF0000"/>
              </a:solidFill>
            </a:endParaRPr>
          </a:p>
          <a:p>
            <a:pPr lvl="1">
              <a:buFont typeface="Wingdings" pitchFamily="2" charset="2"/>
              <a:buChar char="à"/>
            </a:pPr>
            <a:r>
              <a:rPr lang="en-US" dirty="0">
                <a:sym typeface="Wingdings" pitchFamily="2" charset="2"/>
              </a:rPr>
              <a:t>Announced Sept. 2, 2022</a:t>
            </a:r>
          </a:p>
          <a:p>
            <a:pPr lvl="1">
              <a:buFont typeface="Wingdings" pitchFamily="2" charset="2"/>
              <a:buChar char="à"/>
            </a:pPr>
            <a:r>
              <a:rPr lang="en-US" b="1" dirty="0">
                <a:solidFill>
                  <a:srgbClr val="FF0000"/>
                </a:solidFill>
                <a:sym typeface="Wingdings" pitchFamily="2" charset="2"/>
              </a:rPr>
              <a:t>IPP Everywhere v1.0 Certifications no longer accepted</a:t>
            </a:r>
          </a:p>
          <a:p>
            <a:pPr marL="414850" lvl="1" indent="0">
              <a:buNone/>
            </a:pPr>
            <a:endParaRPr lang="en-US"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Tree>
    <p:extLst>
      <p:ext uri="{BB962C8B-B14F-4D97-AF65-F5344CB8AC3E}">
        <p14:creationId xmlns:p14="http://schemas.microsoft.com/office/powerpoint/2010/main" val="16075415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fontScale="92500" lnSpcReduction="20000"/>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 Code</a:t>
            </a:r>
          </a:p>
          <a:p>
            <a:pPr lvl="1"/>
            <a:r>
              <a:rPr lang="en-US" dirty="0">
                <a:hlinkClick r:id="rId3"/>
              </a:rPr>
              <a:t>https://github.com/istopwg/ippsample</a:t>
            </a:r>
            <a:endParaRPr lang="en-US" dirty="0"/>
          </a:p>
          <a:p>
            <a:pPr marL="414850" lvl="1" indent="0">
              <a:buNone/>
            </a:pPr>
            <a:endParaRPr lang="en-US" u="sng" dirty="0"/>
          </a:p>
          <a:p>
            <a:r>
              <a:rPr lang="en-US"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dirty="0"/>
              <a:t>IPP Registry</a:t>
            </a:r>
          </a:p>
          <a:p>
            <a:pPr lvl="1"/>
            <a:r>
              <a:rPr lang="en-US" u="sng" dirty="0">
                <a:hlinkClick r:id="rId5"/>
              </a:rPr>
              <a:t>https://github.com/istopwg/ippregistry</a:t>
            </a:r>
            <a:endParaRPr lang="en-US" u="sng" dirty="0"/>
          </a:p>
          <a:p>
            <a:pPr marL="33865"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508000" y="968497"/>
            <a:ext cx="9144000" cy="4275667"/>
          </a:xfrm>
          <a:prstGeom prst="rect">
            <a:avLst/>
          </a:prstGeom>
        </p:spPr>
        <p:txBody>
          <a:bodyPr>
            <a:normAutofit fontScale="92500" lnSpcReduction="10000"/>
          </a:bodyPr>
          <a:lstStyle/>
          <a:p>
            <a:endParaRPr lang="en-US" dirty="0"/>
          </a:p>
          <a:p>
            <a:r>
              <a:rPr lang="en-US" dirty="0">
                <a:solidFill>
                  <a:srgbClr val="FF0000"/>
                </a:solidFill>
              </a:rPr>
              <a:t>Please Note: This PWG Meeting is Being Recorded</a:t>
            </a:r>
          </a:p>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23937" y="0"/>
            <a:ext cx="8410222" cy="846668"/>
          </a:xfrm>
          <a:prstGeom prst="rect">
            <a:avLst/>
          </a:prstGeom>
        </p:spPr>
        <p:txBody>
          <a:bodyPr/>
          <a:lstStyle/>
          <a:p>
            <a:r>
              <a:rPr lang="en-US" dirty="0"/>
              <a:t>Work in Progress</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20</a:t>
            </a:fld>
            <a:endParaRPr/>
          </a:p>
        </p:txBody>
      </p:sp>
      <p:sp>
        <p:nvSpPr>
          <p:cNvPr id="9" name="Shape 194">
            <a:extLst>
              <a:ext uri="{FF2B5EF4-FFF2-40B4-BE49-F238E27FC236}">
                <a16:creationId xmlns:a16="http://schemas.microsoft.com/office/drawing/2014/main" id="{B1281C3B-CD2B-2643-A63C-6BE912579D82}"/>
              </a:ext>
            </a:extLst>
          </p:cNvPr>
          <p:cNvSpPr/>
          <p:nvPr/>
        </p:nvSpPr>
        <p:spPr>
          <a:xfrm>
            <a:off x="4445000" y="5021445"/>
            <a:ext cx="1270000" cy="3175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42333" tIns="42333" rIns="42333" bIns="42333" anchor="ctr"/>
          <a:lstStyle>
            <a:lvl1pPr algn="ctr">
              <a:defRPr b="1">
                <a:solidFill>
                  <a:srgbClr val="FFFFFF"/>
                </a:solidFill>
                <a:uFill>
                  <a:solidFill>
                    <a:srgbClr val="FFFFFF"/>
                  </a:solidFill>
                </a:uFill>
              </a:defRPr>
            </a:lvl1pPr>
          </a:lstStyle>
          <a:p>
            <a:r>
              <a:rPr sz="1333"/>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820833" y="5021445"/>
            <a:ext cx="1270000" cy="3175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42333" tIns="42333" rIns="42333" bIns="42333" anchor="ctr"/>
          <a:lstStyle>
            <a:lvl1pPr algn="ctr">
              <a:defRPr b="1">
                <a:solidFill>
                  <a:srgbClr val="FFFFFF"/>
                </a:solidFill>
                <a:uFill>
                  <a:solidFill>
                    <a:srgbClr val="FFFFFF"/>
                  </a:solidFill>
                </a:uFill>
              </a:defRPr>
            </a:lvl1pPr>
          </a:lstStyle>
          <a:p>
            <a:r>
              <a:rPr sz="1333"/>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3069167" y="5021445"/>
            <a:ext cx="1270000" cy="3175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42333" tIns="42333" rIns="42333" bIns="42333" anchor="ctr"/>
          <a:lstStyle>
            <a:lvl1pPr algn="ctr">
              <a:defRPr b="1">
                <a:solidFill>
                  <a:srgbClr val="FFFFFF"/>
                </a:solidFill>
                <a:uFill>
                  <a:solidFill>
                    <a:srgbClr val="FFFFFF"/>
                  </a:solidFill>
                </a:uFill>
              </a:defRPr>
            </a:lvl1pPr>
          </a:lstStyle>
          <a:p>
            <a:r>
              <a:rPr sz="1333"/>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1693333" y="5021445"/>
            <a:ext cx="1270000" cy="3175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42333" tIns="42333" rIns="42333" bIns="42333" anchor="ctr"/>
          <a:lstStyle>
            <a:lvl1pPr algn="ctr">
              <a:defRPr b="1">
                <a:solidFill>
                  <a:srgbClr val="FFFFFF"/>
                </a:solidFill>
                <a:uFill>
                  <a:solidFill>
                    <a:srgbClr val="FFFFFF"/>
                  </a:solidFill>
                </a:uFill>
              </a:defRPr>
            </a:lvl1pPr>
          </a:lstStyle>
          <a:p>
            <a:r>
              <a:rPr sz="1333"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96667" y="5021445"/>
            <a:ext cx="1270000" cy="3175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42333" tIns="42333" rIns="42333" bIns="42333" anchor="ctr"/>
          <a:lstStyle>
            <a:lvl1pPr algn="ctr">
              <a:defRPr b="1">
                <a:solidFill>
                  <a:srgbClr val="FFFFFF"/>
                </a:solidFill>
                <a:uFill>
                  <a:solidFill>
                    <a:srgbClr val="FFFFFF"/>
                  </a:solidFill>
                </a:uFill>
              </a:defRPr>
            </a:lvl1pPr>
          </a:lstStyle>
          <a:p>
            <a:r>
              <a:rPr lang="en-US" sz="1333" dirty="0"/>
              <a:t>Approved</a:t>
            </a:r>
            <a:endParaRPr sz="1333" dirty="0"/>
          </a:p>
        </p:txBody>
      </p:sp>
      <p:pic>
        <p:nvPicPr>
          <p:cNvPr id="22" name="Picture 21" descr="A screenshot of a computer&#10;&#10;Description automatically generated">
            <a:extLst>
              <a:ext uri="{FF2B5EF4-FFF2-40B4-BE49-F238E27FC236}">
                <a16:creationId xmlns:a16="http://schemas.microsoft.com/office/drawing/2014/main" id="{CA24C0BF-0C3C-F546-DC01-7E970ECDE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3" y="1032223"/>
            <a:ext cx="6815742" cy="3973369"/>
          </a:xfrm>
          <a:prstGeom prst="rect">
            <a:avLst/>
          </a:prstGeom>
        </p:spPr>
      </p:pic>
    </p:spTree>
    <p:extLst>
      <p:ext uri="{BB962C8B-B14F-4D97-AF65-F5344CB8AC3E}">
        <p14:creationId xmlns:p14="http://schemas.microsoft.com/office/powerpoint/2010/main" val="361928586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p:nvPr/>
        </p:nvSpPr>
        <p:spPr>
          <a:xfrm>
            <a:off x="3196167" y="1979084"/>
            <a:ext cx="254129" cy="226622"/>
          </a:xfrm>
          <a:prstGeom prst="rect">
            <a:avLst/>
          </a:prstGeom>
          <a:ln w="12700">
            <a:miter lim="400000"/>
          </a:ln>
          <a:extLst>
            <a:ext uri="{C572A759-6A51-4108-AA02-DFA0A04FC94B}">
              <ma14:wrappingTextBoxFlag xmlns="" xmlns:ma14="http://schemas.microsoft.com/office/mac/drawingml/2011/main" val="1"/>
            </a:ext>
          </a:extLst>
        </p:spPr>
        <p:txBody>
          <a:bodyPr wrap="none" lIns="42333" tIns="42333" rIns="42333" bIns="42333">
            <a:spAutoFit/>
          </a:bodyPr>
          <a:lstStyle>
            <a:lvl1pPr>
              <a:defRPr sz="1100"/>
            </a:lvl1pPr>
          </a:lstStyle>
          <a:p>
            <a:r>
              <a:rPr sz="917" dirty="0"/>
              <a:t>®</a:t>
            </a:r>
          </a:p>
        </p:txBody>
      </p:sp>
      <p:sp>
        <p:nvSpPr>
          <p:cNvPr id="305" name="Shape 305"/>
          <p:cNvSpPr>
            <a:spLocks noGrp="1"/>
          </p:cNvSpPr>
          <p:nvPr>
            <p:ph type="title"/>
          </p:nvPr>
        </p:nvSpPr>
        <p:spPr>
          <a:prstGeom prst="rect">
            <a:avLst/>
          </a:prstGeom>
        </p:spPr>
        <p:txBody>
          <a:bodyPr/>
          <a:lstStyle/>
          <a:p>
            <a:r>
              <a:rPr dirty="0"/>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384922196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5E303-997E-620A-21CD-B0E352A48D56}"/>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37846CB5-21DA-3F00-4F1B-F85F6C1D750F}"/>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97" name="Rectangle">
            <a:extLst>
              <a:ext uri="{FF2B5EF4-FFF2-40B4-BE49-F238E27FC236}">
                <a16:creationId xmlns:a16="http://schemas.microsoft.com/office/drawing/2014/main" id="{99422F46-9C1C-7479-26EF-51BD4AD5E441}"/>
              </a:ext>
            </a:extLst>
          </p:cNvPr>
          <p:cNvSpPr/>
          <p:nvPr/>
        </p:nvSpPr>
        <p:spPr>
          <a:xfrm>
            <a:off x="1270000" y="5521523"/>
            <a:ext cx="7620000" cy="193477"/>
          </a:xfrm>
          <a:prstGeom prst="rect">
            <a:avLst/>
          </a:prstGeom>
          <a:solidFill>
            <a:srgbClr val="5D70B7"/>
          </a:solidFill>
          <a:ln>
            <a:miter lim="400000"/>
          </a:ln>
        </p:spPr>
        <p:txBody>
          <a:bodyPr lIns="29766" tIns="29766" rIns="29766" bIns="29766" anchor="ctr"/>
          <a:lstStyle/>
          <a:p>
            <a:endParaRPr sz="937" dirty="0"/>
          </a:p>
        </p:txBody>
      </p:sp>
      <p:sp>
        <p:nvSpPr>
          <p:cNvPr id="98" name="Copyright © 2018 The Printer Working Group. All rights reserved. The IPP Everywhere and PWG logos are trademarks of the IEEE-ISTO.">
            <a:extLst>
              <a:ext uri="{FF2B5EF4-FFF2-40B4-BE49-F238E27FC236}">
                <a16:creationId xmlns:a16="http://schemas.microsoft.com/office/drawing/2014/main" id="{F6ED624C-3621-6023-8620-ED1952EC79B8}"/>
              </a:ext>
            </a:extLst>
          </p:cNvPr>
          <p:cNvSpPr txBox="1"/>
          <p:nvPr/>
        </p:nvSpPr>
        <p:spPr>
          <a:xfrm>
            <a:off x="1374180" y="5553845"/>
            <a:ext cx="7069336" cy="126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dirty="0"/>
              <a:t>Copyright © </a:t>
            </a:r>
            <a:r>
              <a:rPr lang="en-US" sz="820" dirty="0"/>
              <a:t>2024</a:t>
            </a:r>
            <a:r>
              <a:rPr sz="820" dirty="0"/>
              <a:t> The Printer Working Group. All rights reserved. The IPP Everywhere and PWG logos are trademarks of the IEEE-ISTO.</a:t>
            </a:r>
          </a:p>
        </p:txBody>
      </p:sp>
      <p:sp>
        <p:nvSpPr>
          <p:cNvPr id="99" name="®">
            <a:extLst>
              <a:ext uri="{FF2B5EF4-FFF2-40B4-BE49-F238E27FC236}">
                <a16:creationId xmlns:a16="http://schemas.microsoft.com/office/drawing/2014/main" id="{AC0005BB-221C-8F82-C641-D66991131250}"/>
              </a:ext>
            </a:extLst>
          </p:cNvPr>
          <p:cNvSpPr txBox="1"/>
          <p:nvPr/>
        </p:nvSpPr>
        <p:spPr>
          <a:xfrm>
            <a:off x="8636993" y="677168"/>
            <a:ext cx="180659" cy="12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766" tIns="29766" rIns="29766" bIns="29766">
            <a:spAutoFit/>
          </a:bodyPr>
          <a:lstStyle>
            <a:lvl1pPr>
              <a:defRPr sz="700"/>
            </a:lvl1pPr>
          </a:lstStyle>
          <a:p>
            <a:r>
              <a:rPr sz="410" dirty="0"/>
              <a:t>®</a:t>
            </a:r>
          </a:p>
        </p:txBody>
      </p:sp>
      <p:sp>
        <p:nvSpPr>
          <p:cNvPr id="100" name="IPP WG: More Information">
            <a:extLst>
              <a:ext uri="{FF2B5EF4-FFF2-40B4-BE49-F238E27FC236}">
                <a16:creationId xmlns:a16="http://schemas.microsoft.com/office/drawing/2014/main" id="{5003AB9F-2BE6-DBD3-431F-9975257135E6}"/>
              </a:ext>
            </a:extLst>
          </p:cNvPr>
          <p:cNvSpPr txBox="1">
            <a:spLocks noGrp="1"/>
          </p:cNvSpPr>
          <p:nvPr>
            <p:ph type="title"/>
          </p:nvPr>
        </p:nvSpPr>
        <p:spPr>
          <a:prstGeom prst="rect">
            <a:avLst/>
          </a:prstGeom>
        </p:spPr>
        <p:txBody>
          <a:bodyPr/>
          <a:lstStyle/>
          <a:p>
            <a:r>
              <a:rPr lang="en-US" dirty="0"/>
              <a:t>IDS</a:t>
            </a:r>
            <a:r>
              <a:rPr dirty="0"/>
              <a:t> WG: </a:t>
            </a:r>
            <a:r>
              <a:rPr lang="en-US" dirty="0"/>
              <a:t>Officers</a:t>
            </a:r>
            <a:endParaRPr dirty="0"/>
          </a:p>
        </p:txBody>
      </p:sp>
      <p:sp>
        <p:nvSpPr>
          <p:cNvPr id="102" name="Slide Number">
            <a:extLst>
              <a:ext uri="{FF2B5EF4-FFF2-40B4-BE49-F238E27FC236}">
                <a16:creationId xmlns:a16="http://schemas.microsoft.com/office/drawing/2014/main" id="{EEA3DBA9-9EA2-EE0D-0958-56A18FB11980}"/>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dirty="0"/>
          </a:p>
        </p:txBody>
      </p:sp>
      <p:sp>
        <p:nvSpPr>
          <p:cNvPr id="6" name="IPP WG Co-Chairs:…">
            <a:extLst>
              <a:ext uri="{FF2B5EF4-FFF2-40B4-BE49-F238E27FC236}">
                <a16:creationId xmlns:a16="http://schemas.microsoft.com/office/drawing/2014/main" id="{63361DD6-7D4A-2F14-184A-C626D8E3086F}"/>
              </a:ext>
            </a:extLst>
          </p:cNvPr>
          <p:cNvSpPr txBox="1">
            <a:spLocks noGrp="1"/>
          </p:cNvSpPr>
          <p:nvPr>
            <p:ph type="body" idx="1"/>
          </p:nvPr>
        </p:nvSpPr>
        <p:spPr>
          <a:xfrm>
            <a:off x="508000" y="1341606"/>
            <a:ext cx="6858000" cy="3031788"/>
          </a:xfrm>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Tree>
    <p:extLst>
      <p:ext uri="{BB962C8B-B14F-4D97-AF65-F5344CB8AC3E}">
        <p14:creationId xmlns:p14="http://schemas.microsoft.com/office/powerpoint/2010/main" val="118298642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7DAE-B3F6-E2E4-DFAD-C8BF9144861B}"/>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6766FB95-6315-0C58-724F-5EE6B2D8694D}"/>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97" name="Rectangle">
            <a:extLst>
              <a:ext uri="{FF2B5EF4-FFF2-40B4-BE49-F238E27FC236}">
                <a16:creationId xmlns:a16="http://schemas.microsoft.com/office/drawing/2014/main" id="{5C296453-239D-51DD-DD8A-39D441C33221}"/>
              </a:ext>
            </a:extLst>
          </p:cNvPr>
          <p:cNvSpPr/>
          <p:nvPr/>
        </p:nvSpPr>
        <p:spPr>
          <a:xfrm>
            <a:off x="1270000" y="5521523"/>
            <a:ext cx="7620000" cy="193477"/>
          </a:xfrm>
          <a:prstGeom prst="rect">
            <a:avLst/>
          </a:prstGeom>
          <a:solidFill>
            <a:srgbClr val="5D70B7"/>
          </a:solidFill>
          <a:ln>
            <a:miter lim="400000"/>
          </a:ln>
        </p:spPr>
        <p:txBody>
          <a:bodyPr lIns="29766" tIns="29766" rIns="29766" bIns="29766" anchor="ctr"/>
          <a:lstStyle/>
          <a:p>
            <a:endParaRPr sz="937" dirty="0"/>
          </a:p>
        </p:txBody>
      </p:sp>
      <p:sp>
        <p:nvSpPr>
          <p:cNvPr id="98" name="Copyright © 2018 The Printer Working Group. All rights reserved. The IPP Everywhere and PWG logos are trademarks of the IEEE-ISTO.">
            <a:extLst>
              <a:ext uri="{FF2B5EF4-FFF2-40B4-BE49-F238E27FC236}">
                <a16:creationId xmlns:a16="http://schemas.microsoft.com/office/drawing/2014/main" id="{8C404DA7-68BB-2A50-DF88-99A63A7E1C78}"/>
              </a:ext>
            </a:extLst>
          </p:cNvPr>
          <p:cNvSpPr txBox="1"/>
          <p:nvPr/>
        </p:nvSpPr>
        <p:spPr>
          <a:xfrm>
            <a:off x="1374180" y="5553845"/>
            <a:ext cx="7069336" cy="126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dirty="0"/>
              <a:t>Copyright © </a:t>
            </a:r>
            <a:r>
              <a:rPr lang="en-US" sz="820" dirty="0"/>
              <a:t>2024</a:t>
            </a:r>
            <a:r>
              <a:rPr sz="820" dirty="0"/>
              <a:t> The Printer Working Group. All rights reserved. The IPP Everywhere and PWG logos are trademarks of the IEEE-ISTO.</a:t>
            </a:r>
          </a:p>
        </p:txBody>
      </p:sp>
      <p:sp>
        <p:nvSpPr>
          <p:cNvPr id="99" name="®">
            <a:extLst>
              <a:ext uri="{FF2B5EF4-FFF2-40B4-BE49-F238E27FC236}">
                <a16:creationId xmlns:a16="http://schemas.microsoft.com/office/drawing/2014/main" id="{56769526-C3C9-9809-C5C9-EF975913A493}"/>
              </a:ext>
            </a:extLst>
          </p:cNvPr>
          <p:cNvSpPr txBox="1"/>
          <p:nvPr/>
        </p:nvSpPr>
        <p:spPr>
          <a:xfrm>
            <a:off x="8636993" y="677168"/>
            <a:ext cx="180659" cy="12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766" tIns="29766" rIns="29766" bIns="29766">
            <a:spAutoFit/>
          </a:bodyPr>
          <a:lstStyle>
            <a:lvl1pPr>
              <a:defRPr sz="700"/>
            </a:lvl1pPr>
          </a:lstStyle>
          <a:p>
            <a:r>
              <a:rPr sz="410" dirty="0"/>
              <a:t>®</a:t>
            </a:r>
          </a:p>
        </p:txBody>
      </p:sp>
      <p:sp>
        <p:nvSpPr>
          <p:cNvPr id="100" name="IPP WG: More Information">
            <a:extLst>
              <a:ext uri="{FF2B5EF4-FFF2-40B4-BE49-F238E27FC236}">
                <a16:creationId xmlns:a16="http://schemas.microsoft.com/office/drawing/2014/main" id="{3ED0A1E4-54EC-8F4E-A83F-174D32A6C589}"/>
              </a:ext>
            </a:extLst>
          </p:cNvPr>
          <p:cNvSpPr txBox="1">
            <a:spLocks noGrp="1"/>
          </p:cNvSpPr>
          <p:nvPr>
            <p:ph type="title"/>
          </p:nvPr>
        </p:nvSpPr>
        <p:spPr>
          <a:prstGeom prst="rect">
            <a:avLst/>
          </a:prstGeom>
        </p:spPr>
        <p:txBody>
          <a:bodyPr/>
          <a:lstStyle/>
          <a:p>
            <a:r>
              <a:rPr lang="en-US" dirty="0"/>
              <a:t>IDS: Current Status</a:t>
            </a:r>
            <a:endParaRPr dirty="0"/>
          </a:p>
        </p:txBody>
      </p:sp>
      <p:sp>
        <p:nvSpPr>
          <p:cNvPr id="102" name="Slide Number">
            <a:extLst>
              <a:ext uri="{FF2B5EF4-FFF2-40B4-BE49-F238E27FC236}">
                <a16:creationId xmlns:a16="http://schemas.microsoft.com/office/drawing/2014/main" id="{6846CB4B-5045-8E9E-91BC-3A7E7C39DE2B}"/>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dirty="0"/>
          </a:p>
        </p:txBody>
      </p:sp>
      <p:sp>
        <p:nvSpPr>
          <p:cNvPr id="4" name="Shape 333">
            <a:extLst>
              <a:ext uri="{FF2B5EF4-FFF2-40B4-BE49-F238E27FC236}">
                <a16:creationId xmlns:a16="http://schemas.microsoft.com/office/drawing/2014/main" id="{0E82CCBC-4AAE-DAC3-683E-08210378E003}"/>
              </a:ext>
            </a:extLst>
          </p:cNvPr>
          <p:cNvSpPr>
            <a:spLocks noGrp="1"/>
          </p:cNvSpPr>
          <p:nvPr>
            <p:ph type="body" idx="1"/>
          </p:nvPr>
        </p:nvSpPr>
        <p:spPr>
          <a:xfrm>
            <a:off x="508000" y="1172628"/>
            <a:ext cx="6858000" cy="4061298"/>
          </a:xfrm>
          <a:prstGeom prst="rect">
            <a:avLst/>
          </a:prstGeom>
        </p:spPr>
        <p:txBody>
          <a:bodyPr>
            <a:normAutofit lnSpcReduction="10000"/>
          </a:bodyPr>
          <a:lstStyle/>
          <a:p>
            <a:pPr>
              <a:spcBef>
                <a:spcPts val="0"/>
              </a:spcBef>
              <a:spcAft>
                <a:spcPts val="500"/>
              </a:spcAft>
            </a:pPr>
            <a:r>
              <a:rPr lang="en-US" sz="1667" dirty="0"/>
              <a:t>IDS activities include:</a:t>
            </a:r>
          </a:p>
          <a:p>
            <a:pPr lvl="1">
              <a:spcBef>
                <a:spcPts val="0"/>
              </a:spcBef>
              <a:spcAft>
                <a:spcPts val="500"/>
              </a:spcAft>
            </a:pPr>
            <a:r>
              <a:rPr lang="en-US" sz="1667" dirty="0"/>
              <a:t>Updating PWG members on activities related to:</a:t>
            </a:r>
          </a:p>
          <a:p>
            <a:pPr lvl="2">
              <a:spcBef>
                <a:spcPts val="0"/>
              </a:spcBef>
              <a:spcAft>
                <a:spcPts val="500"/>
              </a:spcAft>
            </a:pPr>
            <a:r>
              <a:rPr lang="en-US" sz="1667" dirty="0"/>
              <a:t>Common Criteria Hard Copy Device (HCD) Protection Profiles (PPs) and the HCD international Technical Community (iTC)</a:t>
            </a:r>
          </a:p>
          <a:p>
            <a:pPr lvl="2">
              <a:spcBef>
                <a:spcPts val="0"/>
              </a:spcBef>
              <a:spcAft>
                <a:spcPts val="500"/>
              </a:spcAft>
            </a:pPr>
            <a:r>
              <a:rPr lang="en-US" sz="1667" dirty="0"/>
              <a:t>Security Developments affecting Hard Copy Devices and Services in other organizations including the Trusted Computing Group (TCG) and Internet Engineering Task Force (IETF), </a:t>
            </a:r>
          </a:p>
          <a:p>
            <a:pPr lvl="1">
              <a:lnSpc>
                <a:spcPct val="120000"/>
              </a:lnSpc>
              <a:spcBef>
                <a:spcPts val="0"/>
              </a:spcBef>
              <a:spcAft>
                <a:spcPts val="500"/>
              </a:spcAft>
            </a:pPr>
            <a:r>
              <a:rPr lang="en-US" sz="1667" dirty="0"/>
              <a:t>Developing HCD Security Guidelines to provide guidance on current HCD security technology and security issues</a:t>
            </a:r>
          </a:p>
          <a:p>
            <a:pPr>
              <a:lnSpc>
                <a:spcPct val="120000"/>
              </a:lnSpc>
              <a:spcBef>
                <a:spcPts val="0"/>
              </a:spcBef>
              <a:spcAft>
                <a:spcPts val="500"/>
              </a:spcAft>
            </a:pPr>
            <a:r>
              <a:rPr lang="en-US" sz="1667" dirty="0"/>
              <a:t>Individual IDS Working Group Sessions have now restarted with the IDS Session at the May PWG Virtual Face-to-Face</a:t>
            </a:r>
          </a:p>
        </p:txBody>
      </p:sp>
    </p:spTree>
    <p:extLst>
      <p:ext uri="{BB962C8B-B14F-4D97-AF65-F5344CB8AC3E}">
        <p14:creationId xmlns:p14="http://schemas.microsoft.com/office/powerpoint/2010/main" val="48314488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7DAE-B3F6-E2E4-DFAD-C8BF9144861B}"/>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6766FB95-6315-0C58-724F-5EE6B2D8694D}"/>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97" name="Rectangle">
            <a:extLst>
              <a:ext uri="{FF2B5EF4-FFF2-40B4-BE49-F238E27FC236}">
                <a16:creationId xmlns:a16="http://schemas.microsoft.com/office/drawing/2014/main" id="{5C296453-239D-51DD-DD8A-39D441C33221}"/>
              </a:ext>
            </a:extLst>
          </p:cNvPr>
          <p:cNvSpPr/>
          <p:nvPr/>
        </p:nvSpPr>
        <p:spPr>
          <a:xfrm>
            <a:off x="1270000" y="5521523"/>
            <a:ext cx="7620000" cy="193477"/>
          </a:xfrm>
          <a:prstGeom prst="rect">
            <a:avLst/>
          </a:prstGeom>
          <a:solidFill>
            <a:srgbClr val="5D70B7"/>
          </a:solidFill>
          <a:ln>
            <a:miter lim="400000"/>
          </a:ln>
        </p:spPr>
        <p:txBody>
          <a:bodyPr lIns="29766" tIns="29766" rIns="29766" bIns="29766" anchor="ctr"/>
          <a:lstStyle/>
          <a:p>
            <a:endParaRPr sz="937" dirty="0"/>
          </a:p>
        </p:txBody>
      </p:sp>
      <p:sp>
        <p:nvSpPr>
          <p:cNvPr id="98" name="Copyright © 2018 The Printer Working Group. All rights reserved. The IPP Everywhere and PWG logos are trademarks of the IEEE-ISTO.">
            <a:extLst>
              <a:ext uri="{FF2B5EF4-FFF2-40B4-BE49-F238E27FC236}">
                <a16:creationId xmlns:a16="http://schemas.microsoft.com/office/drawing/2014/main" id="{8C404DA7-68BB-2A50-DF88-99A63A7E1C78}"/>
              </a:ext>
            </a:extLst>
          </p:cNvPr>
          <p:cNvSpPr txBox="1"/>
          <p:nvPr/>
        </p:nvSpPr>
        <p:spPr>
          <a:xfrm>
            <a:off x="1374180" y="5553845"/>
            <a:ext cx="7069336" cy="126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dirty="0"/>
              <a:t>Copyright © </a:t>
            </a:r>
            <a:r>
              <a:rPr lang="en-US" sz="820" dirty="0"/>
              <a:t>2024</a:t>
            </a:r>
            <a:r>
              <a:rPr sz="820" dirty="0"/>
              <a:t> The Printer Working Group. All rights reserved. The IPP Everywhere and PWG logos are trademarks of the IEEE-ISTO.</a:t>
            </a:r>
          </a:p>
        </p:txBody>
      </p:sp>
      <p:sp>
        <p:nvSpPr>
          <p:cNvPr id="99" name="®">
            <a:extLst>
              <a:ext uri="{FF2B5EF4-FFF2-40B4-BE49-F238E27FC236}">
                <a16:creationId xmlns:a16="http://schemas.microsoft.com/office/drawing/2014/main" id="{56769526-C3C9-9809-C5C9-EF975913A493}"/>
              </a:ext>
            </a:extLst>
          </p:cNvPr>
          <p:cNvSpPr txBox="1"/>
          <p:nvPr/>
        </p:nvSpPr>
        <p:spPr>
          <a:xfrm>
            <a:off x="8636993" y="677168"/>
            <a:ext cx="180659" cy="12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766" tIns="29766" rIns="29766" bIns="29766">
            <a:spAutoFit/>
          </a:bodyPr>
          <a:lstStyle>
            <a:lvl1pPr>
              <a:defRPr sz="700"/>
            </a:lvl1pPr>
          </a:lstStyle>
          <a:p>
            <a:r>
              <a:rPr sz="410" dirty="0"/>
              <a:t>®</a:t>
            </a:r>
          </a:p>
        </p:txBody>
      </p:sp>
      <p:sp>
        <p:nvSpPr>
          <p:cNvPr id="100" name="IPP WG: More Information">
            <a:extLst>
              <a:ext uri="{FF2B5EF4-FFF2-40B4-BE49-F238E27FC236}">
                <a16:creationId xmlns:a16="http://schemas.microsoft.com/office/drawing/2014/main" id="{3ED0A1E4-54EC-8F4E-A83F-174D32A6C589}"/>
              </a:ext>
            </a:extLst>
          </p:cNvPr>
          <p:cNvSpPr txBox="1">
            <a:spLocks noGrp="1"/>
          </p:cNvSpPr>
          <p:nvPr>
            <p:ph type="title"/>
          </p:nvPr>
        </p:nvSpPr>
        <p:spPr>
          <a:prstGeom prst="rect">
            <a:avLst/>
          </a:prstGeom>
        </p:spPr>
        <p:txBody>
          <a:bodyPr/>
          <a:lstStyle/>
          <a:p>
            <a:r>
              <a:rPr lang="en-US" dirty="0"/>
              <a:t>IDS: Current Status</a:t>
            </a:r>
            <a:endParaRPr dirty="0"/>
          </a:p>
        </p:txBody>
      </p:sp>
      <p:sp>
        <p:nvSpPr>
          <p:cNvPr id="102" name="Slide Number">
            <a:extLst>
              <a:ext uri="{FF2B5EF4-FFF2-40B4-BE49-F238E27FC236}">
                <a16:creationId xmlns:a16="http://schemas.microsoft.com/office/drawing/2014/main" id="{6846CB4B-5045-8E9E-91BC-3A7E7C39DE2B}"/>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dirty="0"/>
          </a:p>
        </p:txBody>
      </p:sp>
      <p:sp>
        <p:nvSpPr>
          <p:cNvPr id="4" name="Shape 333">
            <a:extLst>
              <a:ext uri="{FF2B5EF4-FFF2-40B4-BE49-F238E27FC236}">
                <a16:creationId xmlns:a16="http://schemas.microsoft.com/office/drawing/2014/main" id="{0E82CCBC-4AAE-DAC3-683E-08210378E003}"/>
              </a:ext>
            </a:extLst>
          </p:cNvPr>
          <p:cNvSpPr>
            <a:spLocks noGrp="1"/>
          </p:cNvSpPr>
          <p:nvPr>
            <p:ph type="body" idx="1"/>
          </p:nvPr>
        </p:nvSpPr>
        <p:spPr>
          <a:xfrm>
            <a:off x="432825" y="967081"/>
            <a:ext cx="6858000" cy="4061298"/>
          </a:xfrm>
          <a:prstGeom prst="rect">
            <a:avLst/>
          </a:prstGeom>
        </p:spPr>
        <p:txBody>
          <a:bodyPr>
            <a:noAutofit/>
          </a:bodyPr>
          <a:lstStyle/>
          <a:p>
            <a:pPr>
              <a:lnSpc>
                <a:spcPct val="120000"/>
              </a:lnSpc>
              <a:spcBef>
                <a:spcPts val="0"/>
              </a:spcBef>
              <a:spcAft>
                <a:spcPts val="500"/>
              </a:spcAft>
            </a:pPr>
            <a:r>
              <a:rPr lang="en-US" sz="1417" dirty="0"/>
              <a:t>HCD international Technical Committee (</a:t>
            </a:r>
            <a:r>
              <a:rPr lang="en-US" sz="1417" dirty="0" err="1"/>
              <a:t>iTC</a:t>
            </a:r>
            <a:r>
              <a:rPr lang="en-US" sz="1417" dirty="0"/>
              <a:t>):</a:t>
            </a:r>
          </a:p>
          <a:p>
            <a:pPr lvl="1">
              <a:lnSpc>
                <a:spcPct val="120000"/>
              </a:lnSpc>
              <a:spcBef>
                <a:spcPts val="0"/>
              </a:spcBef>
              <a:spcAft>
                <a:spcPts val="500"/>
              </a:spcAft>
            </a:pPr>
            <a:r>
              <a:rPr lang="en-US" sz="1417" dirty="0"/>
              <a:t>Since the publishing of HCD </a:t>
            </a:r>
            <a:r>
              <a:rPr lang="en-US" sz="1417" dirty="0" err="1"/>
              <a:t>cPP</a:t>
            </a:r>
            <a:r>
              <a:rPr lang="en-US" sz="1417" dirty="0"/>
              <a:t> v1.0 and HCD SD 1.0 on 10/31/22, the HCD </a:t>
            </a:r>
            <a:r>
              <a:rPr lang="en-US" sz="1417" dirty="0" err="1"/>
              <a:t>iTC</a:t>
            </a:r>
            <a:r>
              <a:rPr lang="en-US" sz="1417" dirty="0"/>
              <a:t> holds HCD </a:t>
            </a:r>
            <a:r>
              <a:rPr lang="en-US" sz="1417" dirty="0" err="1"/>
              <a:t>iTC</a:t>
            </a:r>
            <a:r>
              <a:rPr lang="en-US" sz="1417" dirty="0"/>
              <a:t> Meetings once every month</a:t>
            </a:r>
            <a:endParaRPr lang="en-US" sz="1417" dirty="0">
              <a:highlight>
                <a:srgbClr val="FFFF00"/>
              </a:highlight>
            </a:endParaRPr>
          </a:p>
          <a:p>
            <a:pPr lvl="1">
              <a:lnSpc>
                <a:spcPct val="120000"/>
              </a:lnSpc>
              <a:spcBef>
                <a:spcPts val="0"/>
              </a:spcBef>
              <a:spcAft>
                <a:spcPts val="500"/>
              </a:spcAft>
            </a:pPr>
            <a:r>
              <a:rPr lang="en-US" sz="1417" dirty="0"/>
              <a:t>Will discuss the current status of the HCD </a:t>
            </a:r>
            <a:r>
              <a:rPr lang="en-US" sz="1417" dirty="0" err="1"/>
              <a:t>iTC</a:t>
            </a:r>
            <a:r>
              <a:rPr lang="en-US" sz="1417" dirty="0"/>
              <a:t>, the status of the HCD Interpretation Team (HIT) and plans for future updates to the published HCD </a:t>
            </a:r>
            <a:r>
              <a:rPr lang="en-US" sz="1417" dirty="0" err="1"/>
              <a:t>cPP</a:t>
            </a:r>
            <a:r>
              <a:rPr lang="en-US" sz="1417" dirty="0"/>
              <a:t> and HCD SD at the IDS F2F Session on Wednesday, May 9</a:t>
            </a:r>
            <a:r>
              <a:rPr lang="en-US" sz="1417" baseline="30000" dirty="0"/>
              <a:t>th</a:t>
            </a:r>
            <a:r>
              <a:rPr lang="en-US" sz="1417" dirty="0"/>
              <a:t>  </a:t>
            </a:r>
          </a:p>
          <a:p>
            <a:pPr>
              <a:lnSpc>
                <a:spcPct val="120000"/>
              </a:lnSpc>
              <a:spcBef>
                <a:spcPts val="0"/>
              </a:spcBef>
              <a:spcAft>
                <a:spcPts val="500"/>
              </a:spcAft>
            </a:pPr>
            <a:r>
              <a:rPr lang="en-US" sz="1417" dirty="0"/>
              <a:t>Developing HCD Security Guidelines to provide guidance on current HCD security technology and security issues</a:t>
            </a:r>
          </a:p>
          <a:p>
            <a:pPr lvl="1">
              <a:lnSpc>
                <a:spcPct val="120000"/>
              </a:lnSpc>
              <a:spcBef>
                <a:spcPts val="0"/>
              </a:spcBef>
              <a:spcAft>
                <a:spcPts val="500"/>
              </a:spcAft>
            </a:pPr>
            <a:r>
              <a:rPr lang="en-US" sz="1417" dirty="0"/>
              <a:t>Will review the latest status at the IDS F2F session</a:t>
            </a:r>
          </a:p>
          <a:p>
            <a:pPr>
              <a:lnSpc>
                <a:spcPct val="120000"/>
              </a:lnSpc>
              <a:spcBef>
                <a:spcPts val="0"/>
              </a:spcBef>
              <a:spcAft>
                <a:spcPts val="500"/>
              </a:spcAft>
            </a:pPr>
            <a:r>
              <a:rPr lang="en-US" sz="1417" dirty="0"/>
              <a:t>IDS F2F Session will have a special topic on the Implementing Regulation for the EU Common Criteria (EUCC)</a:t>
            </a:r>
          </a:p>
          <a:p>
            <a:pPr>
              <a:lnSpc>
                <a:spcPct val="120000"/>
              </a:lnSpc>
              <a:spcBef>
                <a:spcPts val="0"/>
              </a:spcBef>
              <a:spcAft>
                <a:spcPts val="500"/>
              </a:spcAft>
            </a:pPr>
            <a:r>
              <a:rPr lang="en-US" sz="1417" dirty="0"/>
              <a:t>IDS F2F Session will review current status of HCD-related standards efforts of the Trusted Computing Group (TCG) and Internet Engineering Task Force (IETF)</a:t>
            </a:r>
          </a:p>
        </p:txBody>
      </p:sp>
    </p:spTree>
    <p:extLst>
      <p:ext uri="{BB962C8B-B14F-4D97-AF65-F5344CB8AC3E}">
        <p14:creationId xmlns:p14="http://schemas.microsoft.com/office/powerpoint/2010/main" val="4975327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97" name="Rectangle"/>
          <p:cNvSpPr/>
          <p:nvPr/>
        </p:nvSpPr>
        <p:spPr>
          <a:xfrm>
            <a:off x="1270000" y="5521523"/>
            <a:ext cx="7620000" cy="193477"/>
          </a:xfrm>
          <a:prstGeom prst="rect">
            <a:avLst/>
          </a:prstGeom>
          <a:solidFill>
            <a:srgbClr val="5D70B7"/>
          </a:solidFill>
          <a:ln>
            <a:miter lim="400000"/>
          </a:ln>
        </p:spPr>
        <p:txBody>
          <a:bodyPr lIns="29766" tIns="29766" rIns="29766" bIns="29766" anchor="ctr"/>
          <a:lstStyle/>
          <a:p>
            <a:endParaRPr sz="937" dirty="0"/>
          </a:p>
        </p:txBody>
      </p:sp>
      <p:sp>
        <p:nvSpPr>
          <p:cNvPr id="98" name="Copyright © 2018 The Printer Working Group. All rights reserved. The IPP Everywhere and PWG logos are trademarks of the IEEE-ISTO."/>
          <p:cNvSpPr txBox="1"/>
          <p:nvPr/>
        </p:nvSpPr>
        <p:spPr>
          <a:xfrm>
            <a:off x="1374180" y="5553845"/>
            <a:ext cx="7069336" cy="126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820" dirty="0"/>
              <a:t>Copyright © </a:t>
            </a:r>
            <a:r>
              <a:rPr lang="en-US" sz="820" dirty="0"/>
              <a:t>2024</a:t>
            </a:r>
            <a:r>
              <a:rPr sz="820" dirty="0"/>
              <a:t> The Printer Working Group. All rights reserved. The IPP Everywhere and PWG logos are trademarks of the IEEE-ISTO.</a:t>
            </a:r>
          </a:p>
        </p:txBody>
      </p:sp>
      <p:sp>
        <p:nvSpPr>
          <p:cNvPr id="99" name="®"/>
          <p:cNvSpPr txBox="1"/>
          <p:nvPr/>
        </p:nvSpPr>
        <p:spPr>
          <a:xfrm>
            <a:off x="8636993" y="677168"/>
            <a:ext cx="180659" cy="123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766" tIns="29766" rIns="29766" bIns="29766">
            <a:spAutoFit/>
          </a:bodyPr>
          <a:lstStyle>
            <a:lvl1pPr>
              <a:defRPr sz="700"/>
            </a:lvl1pPr>
          </a:lstStyle>
          <a:p>
            <a:r>
              <a:rPr sz="410" dirty="0"/>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2"/>
              </a:rPr>
              <a:t>https://www.pwg.org/ids/</a:t>
            </a:r>
            <a:r>
              <a:rPr lang="en-US" dirty="0"/>
              <a:t> </a:t>
            </a:r>
          </a:p>
          <a:p>
            <a:r>
              <a:rPr lang="en-US" dirty="0"/>
              <a:t>Subscribe to the IDS mailing list </a:t>
            </a:r>
          </a:p>
          <a:p>
            <a:pPr lvl="1"/>
            <a:r>
              <a:rPr lang="en-US" u="sng" dirty="0">
                <a:hlinkClick r:id="rId3"/>
              </a:rPr>
              <a:t>https://www.pwg.org/mailman/listinfo/ids</a:t>
            </a:r>
          </a:p>
          <a:p>
            <a:r>
              <a:rPr lang="en-US" dirty="0"/>
              <a:t>IDS WG holds bi-weekly meetings via WebEx announced on the IDS mailing list</a:t>
            </a:r>
          </a:p>
          <a:p>
            <a:pPr lvl="1"/>
            <a:r>
              <a:rPr lang="en-US" sz="1833" dirty="0"/>
              <a:t>Next meeting is scheduled for Thursday, May 30, 2024 at 3pm EDT</a:t>
            </a:r>
          </a:p>
        </p:txBody>
      </p:sp>
      <p:sp>
        <p:nvSpPr>
          <p:cNvPr id="10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dirty="0"/>
          </a:p>
        </p:txBody>
      </p:sp>
    </p:spTree>
    <p:extLst>
      <p:ext uri="{BB962C8B-B14F-4D97-AF65-F5344CB8AC3E}">
        <p14:creationId xmlns:p14="http://schemas.microsoft.com/office/powerpoint/2010/main" val="12100905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50"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51"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52"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53"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54" name="IPP WG: Officers"/>
          <p:cNvSpPr txBox="1">
            <a:spLocks noGrp="1"/>
          </p:cNvSpPr>
          <p:nvPr>
            <p:ph type="title"/>
          </p:nvPr>
        </p:nvSpPr>
        <p:spPr>
          <a:prstGeom prst="rect">
            <a:avLst/>
          </a:prstGeom>
        </p:spPr>
        <p:txBody>
          <a:bodyPr/>
          <a:lstStyle/>
          <a:p>
            <a:r>
              <a:t>IPP WG: Officers</a:t>
            </a:r>
          </a:p>
        </p:txBody>
      </p:sp>
      <p:sp>
        <p:nvSpPr>
          <p:cNvPr id="55" name="IPP WG Co-Chairs:…"/>
          <p:cNvSpPr txBox="1">
            <a:spLocks noGrp="1"/>
          </p:cNvSpPr>
          <p:nvPr>
            <p:ph type="body" idx="1"/>
          </p:nvPr>
        </p:nvSpPr>
        <p:spPr>
          <a:prstGeom prst="rect">
            <a:avLst/>
          </a:prstGeom>
        </p:spPr>
        <p:txBody>
          <a:bodyPr>
            <a:normAutofit lnSpcReduction="10000"/>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Document Object v1.2, IPP Encrypted Jobs and Documents v1.0, IPP Everywhere v2.0, IPP Everywhere Printer Self-Certification Manual v2.0, IPP OAuth Extensions v1.0, IPP Shared Infrastructure Extensions v1.1, IPP System Service v1.1, IPP Wi-Fi Configuration Extensions v1.0</a:t>
            </a:r>
          </a:p>
          <a:p>
            <a:pPr lvl="1"/>
            <a:r>
              <a:t>Smith Kennedy (HP Inc.) – IPP Encrypted Jobs and Documents v1.0, IPP Enterprise Printing Extensions v2.0</a:t>
            </a:r>
          </a:p>
        </p:txBody>
      </p:sp>
      <p:sp>
        <p:nvSpPr>
          <p:cNvPr id="56"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27</a:t>
            </a:fld>
            <a:endParaRPr/>
          </a:p>
        </p:txBody>
      </p:sp>
    </p:spTree>
    <p:extLst>
      <p:ext uri="{BB962C8B-B14F-4D97-AF65-F5344CB8AC3E}">
        <p14:creationId xmlns:p14="http://schemas.microsoft.com/office/powerpoint/2010/main" val="295139774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59"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60"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61"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62"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63" name="IPP WG: Status"/>
          <p:cNvSpPr txBox="1">
            <a:spLocks noGrp="1"/>
          </p:cNvSpPr>
          <p:nvPr>
            <p:ph type="title"/>
          </p:nvPr>
        </p:nvSpPr>
        <p:spPr>
          <a:prstGeom prst="rect">
            <a:avLst/>
          </a:prstGeom>
        </p:spPr>
        <p:txBody>
          <a:bodyPr/>
          <a:lstStyle/>
          <a:p>
            <a:r>
              <a:t>IPP WG: Status</a:t>
            </a:r>
          </a:p>
        </p:txBody>
      </p:sp>
      <p:sp>
        <p:nvSpPr>
          <p:cNvPr id="64" name="PWG Specifications in development:…"/>
          <p:cNvSpPr txBox="1">
            <a:spLocks noGrp="1"/>
          </p:cNvSpPr>
          <p:nvPr>
            <p:ph type="body" idx="1"/>
          </p:nvPr>
        </p:nvSpPr>
        <p:spPr>
          <a:prstGeom prst="rect">
            <a:avLst/>
          </a:prstGeom>
        </p:spPr>
        <p:txBody>
          <a:bodyPr>
            <a:normAutofit fontScale="55000" lnSpcReduction="20000"/>
          </a:bodyPr>
          <a:lstStyle/>
          <a:p>
            <a:pPr marL="214777" indent="-197842">
              <a:defRPr sz="3600"/>
            </a:pPr>
            <a:r>
              <a:t>PWG Specifications in development:</a:t>
            </a:r>
          </a:p>
          <a:p>
            <a:pPr marL="374150" lvl="1" indent="-166700">
              <a:defRPr sz="2800"/>
            </a:pPr>
            <a:r>
              <a:t>Internet Printing Protocol/2.x Fourth Edition (Interim)</a:t>
            </a:r>
          </a:p>
          <a:p>
            <a:pPr marL="374150" lvl="1" indent="-166700">
              <a:defRPr sz="2800"/>
            </a:pPr>
            <a:r>
              <a:t>IPP Document Object v1.2 (Interim)</a:t>
            </a:r>
          </a:p>
          <a:p>
            <a:pPr marL="374150" lvl="1" indent="-166700">
              <a:defRPr sz="2800"/>
            </a:pPr>
            <a:r>
              <a:t>IPP Encrypted Jobs and Documents v1.0 (Prototype)</a:t>
            </a:r>
          </a:p>
          <a:p>
            <a:pPr marL="374150" lvl="1" indent="-166700">
              <a:defRPr sz="2800"/>
            </a:pPr>
            <a:r>
              <a:t>IPP Enterprise Printing Extensions v2.0 (Completed PWG Last Call)</a:t>
            </a:r>
          </a:p>
          <a:p>
            <a:pPr marL="374150" lvl="1" indent="-166700">
              <a:defRPr sz="2800"/>
            </a:pPr>
            <a:r>
              <a:t>IPP Everywhere™ v2.0 (Prototype)</a:t>
            </a:r>
          </a:p>
          <a:p>
            <a:pPr marL="374150" lvl="1" indent="-166700">
              <a:defRPr sz="2800"/>
            </a:pPr>
            <a:r>
              <a:t>IPP Everywhere™ Printer Self-Certification Manual v2.0 (Interim)</a:t>
            </a:r>
          </a:p>
          <a:p>
            <a:pPr marL="374150" lvl="1" indent="-166700">
              <a:defRPr sz="2800"/>
            </a:pPr>
            <a:r>
              <a:t>IPP OAuth Extensions v1.0 (Prototype)</a:t>
            </a:r>
          </a:p>
          <a:p>
            <a:pPr marL="374150" lvl="1" indent="-166700">
              <a:defRPr sz="2800"/>
            </a:pPr>
            <a:r>
              <a:t>IPP Shared Infrastructure Extensions v1.1 (Interim)</a:t>
            </a:r>
          </a:p>
          <a:p>
            <a:pPr marL="374150" lvl="1" indent="-166700">
              <a:defRPr sz="2800"/>
            </a:pPr>
            <a:r>
              <a:t>IPP System Service v1.1 (Interim)</a:t>
            </a:r>
          </a:p>
          <a:p>
            <a:pPr marL="214777" indent="-197842">
              <a:defRPr sz="3600"/>
            </a:pPr>
            <a:r>
              <a:t>Recently approved:</a:t>
            </a:r>
          </a:p>
          <a:p>
            <a:pPr marL="374150" lvl="1" indent="-166700">
              <a:defRPr sz="2800"/>
            </a:pPr>
            <a:r>
              <a:t>PWG 5100.3-2023: IPP Production Printing Extensions v2.0 (PPX)</a:t>
            </a:r>
          </a:p>
          <a:p>
            <a:pPr marL="374150" lvl="1" indent="-166700">
              <a:defRPr sz="2800"/>
            </a:pPr>
            <a:r>
              <a:t>PWG 5100.7-2023: IPP Job Extensions v2.1 (JOBEXT)</a:t>
            </a:r>
          </a:p>
          <a:p>
            <a:pPr marL="374150" lvl="1" indent="-166700">
              <a:defRPr sz="2800"/>
            </a:pPr>
            <a:r>
              <a:t>PWG 5100.13-2023: IPP Driver Replacement Extensions v2.0 (NODRIVER)</a:t>
            </a:r>
          </a:p>
          <a:p>
            <a:pPr marL="374150" lvl="1" indent="-166700">
              <a:defRPr sz="2800"/>
            </a:pPr>
            <a:r>
              <a:t>PWG 5101.1-2023: PWG Media Standardized Names v2.1 (MSN)</a:t>
            </a:r>
          </a:p>
          <a:p>
            <a:pPr marL="214777" indent="-197842">
              <a:defRPr sz="3600"/>
            </a:pPr>
            <a:r>
              <a:t>Up-to-date pending IANA registrations online:</a:t>
            </a:r>
          </a:p>
          <a:p>
            <a:pPr marL="374150" lvl="1" indent="-166700">
              <a:defRPr sz="2800"/>
            </a:pPr>
            <a:r>
              <a:rPr u="sng">
                <a:solidFill>
                  <a:srgbClr val="0000FF"/>
                </a:solidFill>
                <a:uFill>
                  <a:solidFill>
                    <a:srgbClr val="0000FF"/>
                  </a:solidFill>
                </a:uFill>
                <a:hlinkClick r:id="rId3"/>
              </a:rPr>
              <a:t>https://www.pwg.org/ipp/ipp-registrations.xml</a:t>
            </a:r>
          </a:p>
        </p:txBody>
      </p:sp>
      <p:sp>
        <p:nvSpPr>
          <p:cNvPr id="65"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28</a:t>
            </a:fld>
            <a:endParaRPr/>
          </a:p>
        </p:txBody>
      </p:sp>
    </p:spTree>
    <p:extLst>
      <p:ext uri="{BB962C8B-B14F-4D97-AF65-F5344CB8AC3E}">
        <p14:creationId xmlns:p14="http://schemas.microsoft.com/office/powerpoint/2010/main" val="51605752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68"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69"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70"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71"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72" name="IPP WG: More Information"/>
          <p:cNvSpPr txBox="1">
            <a:spLocks noGrp="1"/>
          </p:cNvSpPr>
          <p:nvPr>
            <p:ph type="title"/>
          </p:nvPr>
        </p:nvSpPr>
        <p:spPr>
          <a:prstGeom prst="rect">
            <a:avLst/>
          </a:prstGeom>
        </p:spPr>
        <p:txBody>
          <a:bodyPr/>
          <a:lstStyle/>
          <a:p>
            <a:r>
              <a:t>IPP WG: More Information</a:t>
            </a:r>
          </a:p>
        </p:txBody>
      </p:sp>
      <p:sp>
        <p:nvSpPr>
          <p:cNvPr id="73"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May 23 and June 6, 2024 at 3pm ET</a:t>
            </a:r>
          </a:p>
        </p:txBody>
      </p:sp>
      <p:sp>
        <p:nvSpPr>
          <p:cNvPr id="74"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Tree>
    <p:extLst>
      <p:ext uri="{BB962C8B-B14F-4D97-AF65-F5344CB8AC3E}">
        <p14:creationId xmlns:p14="http://schemas.microsoft.com/office/powerpoint/2010/main" val="2788182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May 2024</a:t>
            </a:r>
            <a:endParaRPr dirty="0"/>
          </a:p>
        </p:txBody>
      </p:sp>
    </p:spTree>
    <p:extLst>
      <p:ext uri="{BB962C8B-B14F-4D97-AF65-F5344CB8AC3E}">
        <p14:creationId xmlns:p14="http://schemas.microsoft.com/office/powerpoint/2010/main" val="39741913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333" dirty="0"/>
              <a:t>Linux Foundation </a:t>
            </a:r>
            <a:r>
              <a:rPr lang="en-US" sz="2333" dirty="0" err="1"/>
              <a:t>OpenPrinting</a:t>
            </a:r>
            <a:endParaRPr sz="2333"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a:bodyPr>
          <a:lstStyle/>
          <a:p>
            <a:pPr marL="37627" indent="0">
              <a:buNone/>
            </a:pPr>
            <a:endParaRPr lang="en-US" sz="1600" b="1" dirty="0"/>
          </a:p>
          <a:p>
            <a:pPr marL="37627" indent="0">
              <a:buNone/>
            </a:pPr>
            <a:endParaRPr lang="en-US" sz="1600" b="1" dirty="0"/>
          </a:p>
          <a:p>
            <a:pPr marL="37627" indent="0" algn="ctr">
              <a:buNone/>
            </a:pPr>
            <a:endParaRPr lang="en-US" sz="1600" b="1" dirty="0"/>
          </a:p>
          <a:p>
            <a:pPr marL="37627" indent="0" algn="ctr">
              <a:buNone/>
            </a:pPr>
            <a:r>
              <a:rPr lang="en-US" sz="1600" b="1" dirty="0"/>
              <a:t>Covered in the </a:t>
            </a:r>
            <a:r>
              <a:rPr lang="en-US" sz="1600" b="1" dirty="0" err="1"/>
              <a:t>OpenPrinting</a:t>
            </a:r>
            <a:r>
              <a:rPr lang="en-US" sz="1600" b="1" dirty="0"/>
              <a:t> Plenary on Monday, May 6, and throughout the other </a:t>
            </a:r>
            <a:r>
              <a:rPr lang="en-US" sz="1600" b="1" dirty="0" err="1"/>
              <a:t>OpenPrinting</a:t>
            </a:r>
            <a:r>
              <a:rPr lang="en-US" sz="1600" b="1" dirty="0"/>
              <a:t> sessions.</a:t>
            </a:r>
            <a:endParaRPr lang="en-US" sz="1833" b="1" dirty="0">
              <a:latin typeface="Verdana"/>
              <a:ea typeface="Verdana"/>
            </a:endParaRP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31</a:t>
            </a:fld>
            <a:endParaRPr/>
          </a:p>
        </p:txBody>
      </p:sp>
    </p:spTree>
    <p:extLst>
      <p:ext uri="{BB962C8B-B14F-4D97-AF65-F5344CB8AC3E}">
        <p14:creationId xmlns:p14="http://schemas.microsoft.com/office/powerpoint/2010/main" val="320887867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76055" y="1219781"/>
            <a:ext cx="8972793" cy="3755572"/>
          </a:xfrm>
        </p:spPr>
        <p:txBody>
          <a:bodyPr>
            <a:normAutofit/>
          </a:bodyPr>
          <a:lstStyle/>
          <a:p>
            <a:r>
              <a:rPr lang="en-US" dirty="0"/>
              <a:t>Anthony Suarez (Kyocera): </a:t>
            </a:r>
            <a:r>
              <a:rPr lang="en-US" dirty="0" err="1"/>
              <a:t>Mopria</a:t>
            </a:r>
            <a:r>
              <a:rPr lang="en-US" dirty="0"/>
              <a:t> Alliance liaison to PWG</a:t>
            </a:r>
          </a:p>
          <a:p>
            <a:endParaRPr lang="en-US" dirty="0"/>
          </a:p>
          <a:p>
            <a:r>
              <a:rPr lang="en-US" dirty="0"/>
              <a:t>Smith Kennedy (HP Inc.): PWG liaison to Mopria Alliance</a:t>
            </a:r>
          </a:p>
          <a:p>
            <a:endParaRPr lang="en-US" dirty="0"/>
          </a:p>
          <a:p>
            <a:r>
              <a:rPr lang="en-US" dirty="0"/>
              <a:t>PWG presented "Recent Significant Changes to IPP" at Mopria Member Meeting November 9, 2023</a:t>
            </a:r>
          </a:p>
          <a:p>
            <a:endParaRPr lang="en-US" dirty="0"/>
          </a:p>
          <a:p>
            <a:r>
              <a:rPr lang="en-US" dirty="0"/>
              <a:t>No active collaboration efforts but opportunities exist</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32</a:t>
            </a:fld>
            <a:endParaRPr/>
          </a:p>
        </p:txBody>
      </p:sp>
    </p:spTree>
    <p:extLst>
      <p:ext uri="{BB962C8B-B14F-4D97-AF65-F5344CB8AC3E}">
        <p14:creationId xmlns:p14="http://schemas.microsoft.com/office/powerpoint/2010/main" val="35074177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77"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78"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79"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80"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81" name="3MF Consortium"/>
          <p:cNvSpPr txBox="1">
            <a:spLocks noGrp="1"/>
          </p:cNvSpPr>
          <p:nvPr>
            <p:ph type="title"/>
          </p:nvPr>
        </p:nvSpPr>
        <p:spPr>
          <a:prstGeom prst="rect">
            <a:avLst/>
          </a:prstGeom>
        </p:spPr>
        <p:txBody>
          <a:bodyPr/>
          <a:lstStyle/>
          <a:p>
            <a:r>
              <a:t>3MF Consortium</a:t>
            </a:r>
          </a:p>
        </p:txBody>
      </p:sp>
      <p:sp>
        <p:nvSpPr>
          <p:cNvPr id="82" name="Duann Scott (Bits to Atoms) is the Executive Director of the 3MF Consortium…"/>
          <p:cNvSpPr txBox="1">
            <a:spLocks noGrp="1"/>
          </p:cNvSpPr>
          <p:nvPr>
            <p:ph type="body" idx="1"/>
          </p:nvPr>
        </p:nvSpPr>
        <p:spPr>
          <a:prstGeom prst="rect">
            <a:avLst/>
          </a:prstGeom>
        </p:spPr>
        <p:txBody>
          <a:bodyPr/>
          <a:lstStyle/>
          <a:p>
            <a:r>
              <a:t>Duann Scott (Bits to Atoms) is the Executive Director of the 3MF Consortium</a:t>
            </a:r>
          </a:p>
          <a:p>
            <a:r>
              <a:t>Mike Sweet (Lakeside Robotics) is the PWG liaison to the 3MF</a:t>
            </a:r>
          </a:p>
          <a:p>
            <a:r>
              <a:t>No updates since the February 2024 virtual Face-to-Face meeting</a:t>
            </a:r>
          </a:p>
        </p:txBody>
      </p:sp>
      <p:sp>
        <p:nvSpPr>
          <p:cNvPr id="83"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33</a:t>
            </a:fld>
            <a:endParaRPr/>
          </a:p>
        </p:txBody>
      </p:sp>
    </p:spTree>
    <p:extLst>
      <p:ext uri="{BB962C8B-B14F-4D97-AF65-F5344CB8AC3E}">
        <p14:creationId xmlns:p14="http://schemas.microsoft.com/office/powerpoint/2010/main" val="237559111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1667" dirty="0"/>
              <a:t>American Concrete Institute Committee 564 - 3-D Printing with Cementitious Materials</a:t>
            </a:r>
          </a:p>
          <a:p>
            <a:pPr lvl="1"/>
            <a:r>
              <a:rPr lang="en-US" sz="1333" u="sng" dirty="0">
                <a:hlinkClick r:id="rId2"/>
              </a:rPr>
              <a:t>https://www.concrete.org/committees/directoryofcommittees/acommitteehome.aspx?committee_code=C0056400</a:t>
            </a:r>
            <a:r>
              <a:rPr lang="en-US" sz="1333" u="sng" dirty="0"/>
              <a:t> </a:t>
            </a:r>
          </a:p>
          <a:p>
            <a:pPr lvl="2" algn="just"/>
            <a:r>
              <a:rPr lang="en-US" sz="1250" dirty="0"/>
              <a:t>Paul Tykodi is updating PWG presentation slides from fall 2019. </a:t>
            </a:r>
          </a:p>
          <a:p>
            <a:pPr lvl="2" algn="just"/>
            <a:r>
              <a:rPr lang="en-US" sz="1250" dirty="0"/>
              <a:t>PWG steering committee has determined that the most efficient way to deliver information about the relevance of PWG Safe G-code, in the preparation of 3D Concrete Printing test files, is for Paul Tykodi to prepare a training video on the subject and make the resulting video file available from the PWG Web site.</a:t>
            </a:r>
          </a:p>
          <a:p>
            <a:pPr lvl="2" algn="just"/>
            <a:endParaRPr lang="en-US" sz="1100" dirty="0"/>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lang="en-US" sz="1667" dirty="0">
                <a:latin typeface="Verdana"/>
                <a:ea typeface="Verdana"/>
              </a:rPr>
              <a:t>ASTM Summary of 3D Concrete Printing Related Standards Development Through 2021</a:t>
            </a:r>
            <a:endParaRPr lang="en-US" sz="1250" dirty="0">
              <a:latin typeface="Verdana"/>
              <a:ea typeface="Verdana"/>
            </a:endParaRPr>
          </a:p>
          <a:p>
            <a:pPr lvl="1" indent="-317485">
              <a:spcBef>
                <a:spcPts val="463"/>
              </a:spcBef>
              <a:defRPr/>
            </a:pPr>
            <a:r>
              <a:rPr lang="en-US" sz="1330" dirty="0">
                <a:latin typeface="Verdana"/>
                <a:ea typeface="Verdana"/>
                <a:hlinkClick r:id="rId3"/>
              </a:rPr>
              <a:t>https://sn.astm.org/features/shape-concrete-come-ma21.html</a:t>
            </a:r>
            <a:endParaRPr lang="en-US" sz="1330" dirty="0">
              <a:latin typeface="Verdana"/>
              <a:ea typeface="Verdana"/>
            </a:endParaRPr>
          </a:p>
          <a:p>
            <a:pPr marL="466105" lvl="1" indent="0">
              <a:spcBef>
                <a:spcPts val="463"/>
              </a:spcBef>
              <a:buNone/>
              <a:defRPr/>
            </a:pPr>
            <a:endParaRPr lang="en-US" sz="1330" dirty="0">
              <a:latin typeface="Verdana"/>
              <a:ea typeface="Verdana"/>
            </a:endParaRP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34</a:t>
            </a:fld>
            <a:endParaRPr/>
          </a:p>
        </p:txBody>
      </p:sp>
    </p:spTree>
    <p:extLst>
      <p:ext uri="{BB962C8B-B14F-4D97-AF65-F5344CB8AC3E}">
        <p14:creationId xmlns:p14="http://schemas.microsoft.com/office/powerpoint/2010/main" val="302642041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85000" lnSpcReduction="20000"/>
          </a:bodyPr>
          <a:lstStyle/>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lang="en-US" sz="1800" dirty="0">
                <a:latin typeface="Verdana"/>
                <a:ea typeface="Verdana"/>
              </a:rPr>
              <a:t>Some Standards Organizations Involved with 3D Concrete Printing</a:t>
            </a: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800" dirty="0">
              <a:latin typeface="Verdana"/>
              <a:ea typeface="Verdana"/>
            </a:endParaRPr>
          </a:p>
          <a:p>
            <a:pPr lvl="1" indent="-317485">
              <a:spcBef>
                <a:spcPts val="463"/>
              </a:spcBef>
              <a:defRPr/>
            </a:pPr>
            <a:r>
              <a:rPr lang="en-US" sz="1330" b="1" dirty="0">
                <a:latin typeface="Verdana"/>
                <a:ea typeface="Verdana"/>
              </a:rPr>
              <a:t>AASHTO</a:t>
            </a:r>
            <a:r>
              <a:rPr lang="en-US" sz="1330" dirty="0">
                <a:latin typeface="Verdana"/>
                <a:ea typeface="Verdana"/>
              </a:rPr>
              <a:t> – The American Association of State Highway and Transportation Officials</a:t>
            </a:r>
          </a:p>
          <a:p>
            <a:pPr lvl="2" indent="-317485">
              <a:defRPr/>
            </a:pPr>
            <a:r>
              <a:rPr lang="en-US" sz="900" dirty="0">
                <a:latin typeface="Verdana"/>
                <a:ea typeface="Verdana"/>
              </a:rPr>
              <a:t>Transportation Infrastructure Codes &amp; Standards</a:t>
            </a:r>
          </a:p>
          <a:p>
            <a:pPr lvl="1" indent="-317485">
              <a:spcBef>
                <a:spcPts val="463"/>
              </a:spcBef>
              <a:defRPr/>
            </a:pPr>
            <a:r>
              <a:rPr lang="en-US" sz="1330" b="1" dirty="0">
                <a:latin typeface="Verdana"/>
                <a:ea typeface="Verdana"/>
              </a:rPr>
              <a:t>ASTM Committee C01 on Cement</a:t>
            </a:r>
          </a:p>
          <a:p>
            <a:pPr lvl="2" indent="-317485">
              <a:defRPr/>
            </a:pPr>
            <a:r>
              <a:rPr lang="en-US" sz="900" dirty="0">
                <a:latin typeface="Verdana"/>
                <a:ea typeface="Verdana"/>
              </a:rPr>
              <a:t>C01.22 – Workability</a:t>
            </a:r>
          </a:p>
          <a:p>
            <a:pPr lvl="1"/>
            <a:r>
              <a:rPr lang="da-DK" sz="1333" b="1" dirty="0"/>
              <a:t>ASTM </a:t>
            </a:r>
            <a:r>
              <a:rPr lang="en-US" sz="1333" b="1" dirty="0"/>
              <a:t>Committee C09 on Concrete and Concrete Aggregates</a:t>
            </a:r>
          </a:p>
          <a:p>
            <a:pPr lvl="2"/>
            <a:r>
              <a:rPr lang="da-DK" sz="900" dirty="0"/>
              <a:t>C09.25 - Organic Materials for Bonding</a:t>
            </a:r>
          </a:p>
          <a:p>
            <a:pPr lvl="1"/>
            <a:r>
              <a:rPr lang="da-DK" sz="1330" b="1" dirty="0"/>
              <a:t>ASTM </a:t>
            </a:r>
            <a:r>
              <a:rPr lang="en-US" sz="1330" b="1" i="0" dirty="0">
                <a:solidFill>
                  <a:srgbClr val="232F3A"/>
                </a:solidFill>
                <a:effectLst/>
                <a:highlight>
                  <a:srgbClr val="FFFFFF"/>
                </a:highlight>
              </a:rPr>
              <a:t>Committee F42 on Additive Manufacturing Technologies</a:t>
            </a:r>
          </a:p>
          <a:p>
            <a:pPr lvl="2"/>
            <a:r>
              <a:rPr lang="en-US" sz="900" b="0" i="0" dirty="0">
                <a:solidFill>
                  <a:srgbClr val="232F3A"/>
                </a:solidFill>
                <a:effectLst/>
                <a:highlight>
                  <a:srgbClr val="FFFFFF"/>
                </a:highlight>
              </a:rPr>
              <a:t>F42.07.07 - Construction</a:t>
            </a:r>
          </a:p>
          <a:p>
            <a:pPr lvl="1" indent="-317485">
              <a:spcBef>
                <a:spcPts val="463"/>
              </a:spcBef>
              <a:defRPr/>
            </a:pPr>
            <a:r>
              <a:rPr lang="en-US" sz="1330" b="1" dirty="0">
                <a:latin typeface="Verdana"/>
                <a:ea typeface="Verdana"/>
              </a:rPr>
              <a:t>The International Federation for Structural Concrete (fib)</a:t>
            </a:r>
          </a:p>
          <a:p>
            <a:pPr lvl="2" indent="-317485">
              <a:defRPr/>
            </a:pPr>
            <a:r>
              <a:rPr lang="en-US" sz="900" dirty="0">
                <a:latin typeface="Verdana"/>
                <a:ea typeface="Verdana"/>
              </a:rPr>
              <a:t>TG2.11 Structures Made by Digital Fabrication</a:t>
            </a:r>
          </a:p>
          <a:p>
            <a:pPr lvl="1"/>
            <a:r>
              <a:rPr lang="da-DK" sz="1333" b="1" dirty="0"/>
              <a:t>ISO Technical Committee/261 – Additive Manufacturing</a:t>
            </a:r>
            <a:endParaRPr lang="en-US" sz="1333" b="1" dirty="0"/>
          </a:p>
          <a:p>
            <a:pPr lvl="2"/>
            <a:r>
              <a:rPr lang="en-US" sz="900" dirty="0"/>
              <a:t>ISO/TC 261/JG 80 - Joint ISO/TC 261-ASTM F42 Group:                                                                                                                             Quality requirements for additive manufacturing in building &amp; construction (structural and infrastructure elements)</a:t>
            </a:r>
            <a:endParaRPr lang="da-DK" sz="900" dirty="0"/>
          </a:p>
          <a:p>
            <a:pPr lvl="1"/>
            <a:r>
              <a:rPr lang="da-DK" sz="1330" b="1" i="0" dirty="0">
                <a:solidFill>
                  <a:srgbClr val="232F3A"/>
                </a:solidFill>
                <a:effectLst/>
                <a:highlight>
                  <a:srgbClr val="FFFFFF"/>
                </a:highlight>
              </a:rPr>
              <a:t>NIST – National Institute of Standards and Technology</a:t>
            </a:r>
          </a:p>
          <a:p>
            <a:pPr lvl="2"/>
            <a:r>
              <a:rPr lang="en-US" sz="900" dirty="0">
                <a:solidFill>
                  <a:srgbClr val="232F3A"/>
                </a:solidFill>
                <a:highlight>
                  <a:srgbClr val="FFFFFF"/>
                </a:highlight>
              </a:rPr>
              <a:t>Data Management and Fusion for AM Industrialization</a:t>
            </a:r>
            <a:endParaRPr lang="da-DK" sz="900" dirty="0">
              <a:solidFill>
                <a:srgbClr val="232F3A"/>
              </a:solidFill>
              <a:highlight>
                <a:srgbClr val="FFFFFF"/>
              </a:highlight>
            </a:endParaRPr>
          </a:p>
          <a:p>
            <a:pPr lvl="2"/>
            <a:r>
              <a:rPr lang="da-DK" sz="900" dirty="0">
                <a:solidFill>
                  <a:srgbClr val="232F3A"/>
                </a:solidFill>
                <a:highlight>
                  <a:srgbClr val="FFFFFF"/>
                </a:highlight>
              </a:rPr>
              <a:t>Infrastructure Materials Group</a:t>
            </a:r>
          </a:p>
          <a:p>
            <a:pPr lvl="2"/>
            <a:r>
              <a:rPr lang="da-DK" sz="900" b="0" i="0" dirty="0">
                <a:solidFill>
                  <a:srgbClr val="232F3A"/>
                </a:solidFill>
                <a:effectLst/>
                <a:highlight>
                  <a:srgbClr val="FFFFFF"/>
                </a:highlight>
              </a:rPr>
              <a:t>Metrology</a:t>
            </a:r>
          </a:p>
          <a:p>
            <a:pPr lvl="1"/>
            <a:r>
              <a:rPr lang="da-DK" sz="1330" b="1" i="0" dirty="0">
                <a:solidFill>
                  <a:srgbClr val="232F3A"/>
                </a:solidFill>
                <a:effectLst/>
                <a:highlight>
                  <a:srgbClr val="FFFFFF"/>
                </a:highlight>
              </a:rPr>
              <a:t>RILEM - </a:t>
            </a:r>
            <a:r>
              <a:rPr lang="en-US" sz="1330" b="1" i="0" dirty="0">
                <a:solidFill>
                  <a:srgbClr val="232F3A"/>
                </a:solidFill>
                <a:effectLst/>
                <a:highlight>
                  <a:srgbClr val="FFFFFF"/>
                </a:highlight>
              </a:rPr>
              <a:t>International Union of Laboratories and Experts in Construction Materials, Systems and Structures</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r>
              <a:rPr kumimoji="0" lang="en-US" sz="900" b="0" i="0" u="none" strike="noStrike" kern="0" cap="none" spc="0" normalizeH="0" baseline="0" noProof="0" dirty="0">
                <a:ln>
                  <a:noFill/>
                </a:ln>
                <a:solidFill>
                  <a:srgbClr val="232F3A"/>
                </a:solidFill>
                <a:effectLst/>
                <a:highlight>
                  <a:srgbClr val="FFFFFF"/>
                </a:highlight>
                <a:uLnTx/>
                <a:uFill>
                  <a:solidFill>
                    <a:srgbClr val="000000"/>
                  </a:solidFill>
                </a:uFill>
                <a:latin typeface="Verdana"/>
                <a:ea typeface="Verdana"/>
                <a:sym typeface="Verdana"/>
              </a:rPr>
              <a:t>Digital Fabrication</a:t>
            </a:r>
          </a:p>
          <a:p>
            <a:pPr lvl="1"/>
            <a:r>
              <a:rPr lang="da-DK" sz="1330" b="1" i="0" dirty="0">
                <a:solidFill>
                  <a:srgbClr val="232F3A"/>
                </a:solidFill>
                <a:effectLst/>
                <a:highlight>
                  <a:srgbClr val="FFFFFF"/>
                </a:highlight>
              </a:rPr>
              <a:t>UL Solutions</a:t>
            </a:r>
          </a:p>
          <a:p>
            <a:pPr lvl="2"/>
            <a:r>
              <a:rPr lang="da-DK" sz="900" dirty="0">
                <a:solidFill>
                  <a:srgbClr val="232F3A"/>
                </a:solidFill>
                <a:highlight>
                  <a:srgbClr val="FFFFFF"/>
                </a:highlight>
              </a:rPr>
              <a:t>UL 3401 - </a:t>
            </a:r>
            <a:r>
              <a:rPr lang="en-US" sz="900" i="0" dirty="0">
                <a:solidFill>
                  <a:srgbClr val="333333"/>
                </a:solidFill>
                <a:effectLst/>
                <a:highlight>
                  <a:srgbClr val="FCFCFC"/>
                </a:highlight>
              </a:rPr>
              <a:t>Outline of Investigation for 3D Printed Building Construction</a:t>
            </a:r>
          </a:p>
          <a:p>
            <a:pPr lvl="2"/>
            <a:endParaRPr lang="da-DK" sz="1308" b="1" i="0" dirty="0">
              <a:solidFill>
                <a:srgbClr val="232F3A"/>
              </a:solidFill>
              <a:effectLst/>
              <a:highlight>
                <a:srgbClr val="FFFFFF"/>
              </a:highlight>
            </a:endParaRPr>
          </a:p>
          <a:p>
            <a:pPr lvl="1"/>
            <a:endParaRPr lang="da-DK" sz="1330" b="1" i="0" dirty="0">
              <a:solidFill>
                <a:srgbClr val="232F3A"/>
              </a:solidFill>
              <a:effectLst/>
              <a:highlight>
                <a:srgbClr val="FFFFFF"/>
              </a:highlight>
            </a:endParaRPr>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35</a:t>
            </a:fld>
            <a:endParaRPr/>
          </a:p>
        </p:txBody>
      </p:sp>
    </p:spTree>
    <p:extLst>
      <p:ext uri="{BB962C8B-B14F-4D97-AF65-F5344CB8AC3E}">
        <p14:creationId xmlns:p14="http://schemas.microsoft.com/office/powerpoint/2010/main" val="220337374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1BCB-7D83-FA50-3EDE-0D2FDF9CE86C}"/>
              </a:ext>
            </a:extLst>
          </p:cNvPr>
          <p:cNvSpPr>
            <a:spLocks noGrp="1"/>
          </p:cNvSpPr>
          <p:nvPr>
            <p:ph type="title"/>
          </p:nvPr>
        </p:nvSpPr>
        <p:spPr/>
        <p:txBody>
          <a:bodyPr/>
          <a:lstStyle/>
          <a:p>
            <a:r>
              <a:rPr lang="en-US" dirty="0"/>
              <a:t>3D / Additive Manufacturing Liaisons</a:t>
            </a:r>
          </a:p>
        </p:txBody>
      </p:sp>
      <p:sp>
        <p:nvSpPr>
          <p:cNvPr id="3" name="Text Placeholder 2">
            <a:extLst>
              <a:ext uri="{FF2B5EF4-FFF2-40B4-BE49-F238E27FC236}">
                <a16:creationId xmlns:a16="http://schemas.microsoft.com/office/drawing/2014/main" id="{FDFB6102-2AD9-3197-9F27-5E195E9EC696}"/>
              </a:ext>
            </a:extLst>
          </p:cNvPr>
          <p:cNvSpPr>
            <a:spLocks noGrp="1"/>
          </p:cNvSpPr>
          <p:nvPr>
            <p:ph type="body" idx="1"/>
          </p:nvPr>
        </p:nvSpPr>
        <p:spPr/>
        <p:txBody>
          <a:bodyPr/>
          <a:lstStyle/>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lang="en-US" sz="1667" dirty="0">
                <a:latin typeface="Verdana"/>
                <a:ea typeface="Verdana"/>
              </a:rPr>
              <a:t>Opportunities for Promoting the Benefits of Using PWG Safe G-Code with 3D Concrete Printing at Conferences</a:t>
            </a: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100" dirty="0">
              <a:latin typeface="Verdana"/>
              <a:ea typeface="Verdana"/>
            </a:endParaRPr>
          </a:p>
          <a:p>
            <a:pPr lvl="1"/>
            <a:r>
              <a:rPr lang="en-US" sz="1330" dirty="0"/>
              <a:t>The ASTM International Conference on Additive Manufacturing </a:t>
            </a:r>
            <a:r>
              <a:rPr lang="da-DK" sz="1330" dirty="0"/>
              <a:t>(ICAM 2024 – Oct 28-Nov 1, 2024 – Atlanta, GA  </a:t>
            </a:r>
            <a:r>
              <a:rPr lang="en-US" sz="1330" dirty="0"/>
              <a:t>)</a:t>
            </a:r>
            <a:r>
              <a:rPr lang="da-DK" sz="1330" dirty="0"/>
              <a:t> - </a:t>
            </a:r>
            <a:r>
              <a:rPr lang="da-DK" sz="1330" dirty="0">
                <a:hlinkClick r:id="rId2"/>
              </a:rPr>
              <a:t>https://amcoe.org/event/icam2024/</a:t>
            </a:r>
            <a:endParaRPr lang="da-DK" sz="1330" dirty="0"/>
          </a:p>
          <a:p>
            <a:pPr lvl="1"/>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lvl="1" indent="-317485">
              <a:spcBef>
                <a:spcPts val="463"/>
              </a:spcBef>
              <a:defRPr/>
            </a:pPr>
            <a:r>
              <a:rPr kumimoji="0" lang="en-US" sz="133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4th RILEM International Conference on Concrete and Digital Fabrication (Digital Concrete 2024) – September 4-6</a:t>
            </a:r>
            <a:r>
              <a:rPr kumimoji="0" lang="en-US" sz="1330" b="0" i="0" u="none" strike="noStrike" kern="0" cap="none" spc="0" normalizeH="0" baseline="30000" noProof="0" dirty="0">
                <a:ln>
                  <a:noFill/>
                </a:ln>
                <a:solidFill>
                  <a:srgbClr val="000000"/>
                </a:solidFill>
                <a:effectLst/>
                <a:uLnTx/>
                <a:uFill>
                  <a:solidFill>
                    <a:srgbClr val="000000"/>
                  </a:solidFill>
                </a:uFill>
                <a:latin typeface="Verdana"/>
                <a:ea typeface="Verdana"/>
                <a:sym typeface="Verdana"/>
              </a:rPr>
              <a:t>th</a:t>
            </a:r>
            <a:r>
              <a:rPr kumimoji="0" lang="en-US" sz="133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2024 in Munich, Germany</a:t>
            </a:r>
          </a:p>
          <a:p>
            <a:pPr lvl="1" indent="-317485">
              <a:spcBef>
                <a:spcPts val="463"/>
              </a:spcBef>
              <a:defRPr/>
            </a:pP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lvl="1" indent="-317485">
              <a:spcBef>
                <a:spcPts val="463"/>
              </a:spcBef>
              <a:defRPr/>
            </a:pPr>
            <a:r>
              <a:rPr lang="en-US" sz="1330" dirty="0">
                <a:latin typeface="Verdana"/>
                <a:ea typeface="Verdana"/>
              </a:rPr>
              <a:t>Transportation Research Board </a:t>
            </a:r>
            <a:r>
              <a:rPr lang="en-US" sz="1400" i="0" dirty="0">
                <a:solidFill>
                  <a:srgbClr val="333333"/>
                </a:solidFill>
                <a:effectLst/>
                <a:highlight>
                  <a:srgbClr val="FFFFFF"/>
                </a:highlight>
                <a:latin typeface="Open Sans" panose="020B0606030504020204" pitchFamily="34" charset="0"/>
              </a:rPr>
              <a:t>Conference on Advancing Additive Manufacturing and Construction in Transportation</a:t>
            </a:r>
            <a:r>
              <a:rPr lang="en-US" sz="1330" i="0" dirty="0">
                <a:solidFill>
                  <a:srgbClr val="333333"/>
                </a:solidFill>
                <a:effectLst/>
                <a:highlight>
                  <a:srgbClr val="FFFFFF"/>
                </a:highlight>
                <a:latin typeface="Verdana"/>
                <a:ea typeface="Verdana"/>
              </a:rPr>
              <a:t> – November 7-8, 2024 in Irvine, CA</a:t>
            </a:r>
            <a:endParaRPr kumimoji="0" lang="en-US" sz="1308"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endParaRPr lang="en-US" dirty="0"/>
          </a:p>
        </p:txBody>
      </p:sp>
      <p:sp>
        <p:nvSpPr>
          <p:cNvPr id="4" name="Slide Number Placeholder 3">
            <a:extLst>
              <a:ext uri="{FF2B5EF4-FFF2-40B4-BE49-F238E27FC236}">
                <a16:creationId xmlns:a16="http://schemas.microsoft.com/office/drawing/2014/main" id="{175221CD-D0F0-05B1-0214-67E231F2F1DA}"/>
              </a:ext>
            </a:extLst>
          </p:cNvPr>
          <p:cNvSpPr>
            <a:spLocks noGrp="1"/>
          </p:cNvSpPr>
          <p:nvPr>
            <p:ph type="sldNum" sz="quarter" idx="4"/>
          </p:nvPr>
        </p:nvSpPr>
        <p:spPr/>
        <p:txBody>
          <a:bodyPr/>
          <a:lstStyle/>
          <a:p>
            <a:fld id="{86CB4B4D-7CA3-9044-876B-883B54F8677D}" type="slidenum">
              <a:rPr lang="en-US" smtClean="0"/>
              <a:pPr/>
              <a:t>36</a:t>
            </a:fld>
            <a:endParaRPr lang="en-US" dirty="0"/>
          </a:p>
        </p:txBody>
      </p:sp>
    </p:spTree>
    <p:extLst>
      <p:ext uri="{BB962C8B-B14F-4D97-AF65-F5344CB8AC3E}">
        <p14:creationId xmlns:p14="http://schemas.microsoft.com/office/powerpoint/2010/main" val="93244556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1BCB-7D83-FA50-3EDE-0D2FDF9CE86C}"/>
              </a:ext>
            </a:extLst>
          </p:cNvPr>
          <p:cNvSpPr>
            <a:spLocks noGrp="1"/>
          </p:cNvSpPr>
          <p:nvPr>
            <p:ph type="title"/>
          </p:nvPr>
        </p:nvSpPr>
        <p:spPr/>
        <p:txBody>
          <a:bodyPr/>
          <a:lstStyle/>
          <a:p>
            <a:r>
              <a:rPr lang="en-US" dirty="0"/>
              <a:t>3D / Additive Manufacturing Liaisons</a:t>
            </a:r>
          </a:p>
        </p:txBody>
      </p:sp>
      <p:sp>
        <p:nvSpPr>
          <p:cNvPr id="3" name="Text Placeholder 2">
            <a:extLst>
              <a:ext uri="{FF2B5EF4-FFF2-40B4-BE49-F238E27FC236}">
                <a16:creationId xmlns:a16="http://schemas.microsoft.com/office/drawing/2014/main" id="{FDFB6102-2AD9-3197-9F27-5E195E9EC696}"/>
              </a:ext>
            </a:extLst>
          </p:cNvPr>
          <p:cNvSpPr>
            <a:spLocks noGrp="1"/>
          </p:cNvSpPr>
          <p:nvPr>
            <p:ph type="body" idx="1"/>
          </p:nvPr>
        </p:nvSpPr>
        <p:spPr/>
        <p:txBody>
          <a:bodyPr>
            <a:normAutofit/>
          </a:bodyPr>
          <a:lstStyle/>
          <a:p>
            <a:pPr>
              <a:defRPr/>
            </a:pPr>
            <a:r>
              <a:rPr lang="en-US" sz="1600" dirty="0" err="1">
                <a:latin typeface="Verdana"/>
                <a:ea typeface="Verdana"/>
              </a:rPr>
              <a:t>Formnext</a:t>
            </a:r>
            <a:r>
              <a:rPr lang="en-US" sz="1600" dirty="0">
                <a:latin typeface="Verdana"/>
                <a:ea typeface="Verdana"/>
              </a:rPr>
              <a:t> Tradeshow Related Activities</a:t>
            </a:r>
          </a:p>
          <a:p>
            <a:pPr lvl="1">
              <a:defRPr/>
            </a:pPr>
            <a:endParaRPr lang="en-US" sz="1100" dirty="0">
              <a:latin typeface="Verdana"/>
              <a:ea typeface="Verdana"/>
            </a:endParaRPr>
          </a:p>
          <a:p>
            <a:pPr lvl="1">
              <a:defRPr/>
            </a:pPr>
            <a:r>
              <a:rPr lang="en-US" sz="1330" b="1" dirty="0">
                <a:latin typeface="Verdana"/>
                <a:ea typeface="Verdana"/>
              </a:rPr>
              <a:t>The Standards Forum </a:t>
            </a:r>
            <a:r>
              <a:rPr lang="en-US" sz="1330" dirty="0">
                <a:latin typeface="Verdana"/>
                <a:ea typeface="Verdana"/>
              </a:rPr>
              <a:t>hosted by </a:t>
            </a:r>
            <a:r>
              <a:rPr lang="en-US" sz="1330" dirty="0" err="1">
                <a:latin typeface="Verdana"/>
                <a:ea typeface="Verdana"/>
              </a:rPr>
              <a:t>Formnext</a:t>
            </a:r>
            <a:r>
              <a:rPr lang="en-US" sz="1330" dirty="0">
                <a:latin typeface="Verdana"/>
                <a:ea typeface="Verdana"/>
              </a:rPr>
              <a:t> and sponsored by ASTM Center of Excellence with assistance from the US Commercial Service will occur on either the first or second day of the upcoming </a:t>
            </a:r>
            <a:r>
              <a:rPr lang="en-US" sz="1330" dirty="0" err="1">
                <a:latin typeface="Verdana"/>
                <a:ea typeface="Verdana"/>
              </a:rPr>
              <a:t>Formnext</a:t>
            </a:r>
            <a:r>
              <a:rPr lang="en-US" sz="1330" dirty="0">
                <a:latin typeface="Verdana"/>
                <a:ea typeface="Verdana"/>
              </a:rPr>
              <a:t> Tradeshow in Frankfurt, Germany</a:t>
            </a:r>
          </a:p>
          <a:p>
            <a:pPr lvl="1">
              <a:defRPr/>
            </a:pPr>
            <a:endParaRPr lang="en-US" sz="1100" dirty="0">
              <a:latin typeface="Verdana"/>
              <a:ea typeface="Verdana"/>
            </a:endParaRPr>
          </a:p>
          <a:p>
            <a:pPr lvl="1">
              <a:defRPr/>
            </a:pPr>
            <a:r>
              <a:rPr lang="en-US" sz="1330" b="1" dirty="0" err="1">
                <a:latin typeface="Verdana"/>
                <a:ea typeface="Verdana"/>
              </a:rPr>
              <a:t>Formnext</a:t>
            </a:r>
            <a:r>
              <a:rPr lang="en-US" sz="1330" b="1" dirty="0">
                <a:latin typeface="Verdana"/>
                <a:ea typeface="Verdana"/>
              </a:rPr>
              <a:t> Tradeshow </a:t>
            </a:r>
            <a:r>
              <a:rPr lang="en-US" sz="1330" dirty="0">
                <a:latin typeface="Verdana"/>
                <a:ea typeface="Verdana"/>
              </a:rPr>
              <a:t>– November 19-22, 2024 – Frankfurt, Germany - </a:t>
            </a:r>
            <a:r>
              <a:rPr lang="en-US" sz="1330" dirty="0">
                <a:latin typeface="Verdana"/>
                <a:ea typeface="Verdana"/>
                <a:hlinkClick r:id="rId2"/>
              </a:rPr>
              <a:t>https://formnext.mesago.com/frankfurt/en.html</a:t>
            </a:r>
            <a:endParaRPr lang="en-US" sz="1330" dirty="0">
              <a:latin typeface="Verdana"/>
              <a:ea typeface="Verdana"/>
            </a:endParaRPr>
          </a:p>
          <a:p>
            <a:pPr lvl="1">
              <a:defRPr/>
            </a:pPr>
            <a:endParaRPr lang="en-US" sz="1100" dirty="0">
              <a:latin typeface="Verdana"/>
              <a:ea typeface="Verdana"/>
            </a:endParaRPr>
          </a:p>
          <a:p>
            <a:pPr lvl="1">
              <a:defRPr/>
            </a:pPr>
            <a:r>
              <a:rPr lang="en-US" sz="1330" b="1" dirty="0" err="1">
                <a:latin typeface="Verdana"/>
                <a:ea typeface="Verdana"/>
              </a:rPr>
              <a:t>Formnext</a:t>
            </a:r>
            <a:r>
              <a:rPr lang="en-US" sz="1330" b="1" dirty="0">
                <a:latin typeface="Verdana"/>
                <a:ea typeface="Verdana"/>
              </a:rPr>
              <a:t> Chicago </a:t>
            </a:r>
            <a:r>
              <a:rPr lang="en-US" sz="1330" dirty="0">
                <a:latin typeface="Verdana"/>
                <a:ea typeface="Verdana"/>
              </a:rPr>
              <a:t>– In calendar 2025, </a:t>
            </a:r>
            <a:r>
              <a:rPr lang="en-US" sz="1330" dirty="0" err="1">
                <a:latin typeface="Verdana"/>
                <a:ea typeface="Verdana"/>
              </a:rPr>
              <a:t>Formnext</a:t>
            </a:r>
            <a:r>
              <a:rPr lang="en-US" sz="1330" dirty="0">
                <a:latin typeface="Verdana"/>
                <a:ea typeface="Verdana"/>
              </a:rPr>
              <a:t> will expand into the North American marketplace by hosting an annual spring tradeshow and exhibition at McCormick Place in Chicago, IL – April 8-10, 2025 – </a:t>
            </a:r>
            <a:r>
              <a:rPr lang="en-US" sz="1330" dirty="0">
                <a:latin typeface="Verdana"/>
                <a:ea typeface="Verdana"/>
                <a:hlinkClick r:id="rId3"/>
              </a:rPr>
              <a:t>https://www.formnextchicago.com/</a:t>
            </a:r>
            <a:endParaRPr lang="en-US" sz="1330" dirty="0">
              <a:latin typeface="Verdana"/>
              <a:ea typeface="Verdana"/>
            </a:endParaRP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lvl="1" indent="-317485">
              <a:spcBef>
                <a:spcPts val="463"/>
              </a:spcBef>
              <a:defRPr/>
            </a:pPr>
            <a:r>
              <a:rPr kumimoji="0" lang="en-US" sz="133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International Manufacturing Technology Show (IMTS 2024) </a:t>
            </a:r>
            <a:r>
              <a:rPr kumimoji="0" lang="en-US" sz="133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Additive Manufacturing Sector </a:t>
            </a:r>
            <a:r>
              <a:rPr kumimoji="0" lang="en-US" sz="1330" b="0" i="1"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accelerated by </a:t>
            </a:r>
            <a:r>
              <a:rPr kumimoji="0" lang="en-US" sz="1330" b="0" i="1"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formnext</a:t>
            </a:r>
            <a:r>
              <a:rPr kumimoji="0" lang="en-US" sz="1330" b="0" i="1"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t>
            </a:r>
            <a:r>
              <a:rPr kumimoji="0" lang="en-US" sz="1330" b="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t>
            </a:r>
            <a:r>
              <a:rPr kumimoji="0" lang="en-US" sz="1200" b="0" i="1"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As a precursor to the commencement of the annual </a:t>
            </a:r>
            <a:r>
              <a:rPr kumimoji="0" lang="en-US" sz="1200" b="0" i="1"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Formnext</a:t>
            </a:r>
            <a:r>
              <a:rPr kumimoji="0" lang="en-US" sz="1200" b="0" i="1"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Chicago tradeshow beginning in 2025, </a:t>
            </a:r>
            <a:r>
              <a:rPr kumimoji="0" lang="en-US" sz="1200" b="0" i="1"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formnext</a:t>
            </a:r>
            <a:r>
              <a:rPr kumimoji="0" lang="en-US" sz="1200" b="0" i="1"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sponsor Messe Frankfurt </a:t>
            </a:r>
            <a:r>
              <a:rPr lang="en-US" sz="1200" i="1" dirty="0">
                <a:latin typeface="Verdana"/>
                <a:ea typeface="Verdana"/>
              </a:rPr>
              <a:t>has partnered with the IMTS exhibition organizer to develop an Additive Manufacturing section in the IMTS exhibitor space. IMTS will take place in Chicago, IL at McCormick Place – September 9-14, 2024 – </a:t>
            </a:r>
            <a:r>
              <a:rPr lang="en-US" sz="1200" i="1" dirty="0">
                <a:latin typeface="Verdana"/>
                <a:ea typeface="Verdana"/>
                <a:hlinkClick r:id="rId4"/>
              </a:rPr>
              <a:t>https://www.imts.com/</a:t>
            </a:r>
            <a:endParaRPr kumimoji="0" lang="en-US" sz="1200" b="0" i="1"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100" dirty="0">
              <a:latin typeface="Verdana"/>
              <a:ea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endParaRPr lang="en-US" dirty="0"/>
          </a:p>
        </p:txBody>
      </p:sp>
      <p:sp>
        <p:nvSpPr>
          <p:cNvPr id="4" name="Slide Number Placeholder 3">
            <a:extLst>
              <a:ext uri="{FF2B5EF4-FFF2-40B4-BE49-F238E27FC236}">
                <a16:creationId xmlns:a16="http://schemas.microsoft.com/office/drawing/2014/main" id="{175221CD-D0F0-05B1-0214-67E231F2F1DA}"/>
              </a:ext>
            </a:extLst>
          </p:cNvPr>
          <p:cNvSpPr>
            <a:spLocks noGrp="1"/>
          </p:cNvSpPr>
          <p:nvPr>
            <p:ph type="sldNum" sz="quarter" idx="4"/>
          </p:nvPr>
        </p:nvSpPr>
        <p:spPr/>
        <p:txBody>
          <a:bodyPr/>
          <a:lstStyle/>
          <a:p>
            <a:fld id="{86CB4B4D-7CA3-9044-876B-883B54F8677D}" type="slidenum">
              <a:rPr lang="en-US" smtClean="0"/>
              <a:pPr/>
              <a:t>37</a:t>
            </a:fld>
            <a:endParaRPr lang="en-US" dirty="0"/>
          </a:p>
        </p:txBody>
      </p:sp>
    </p:spTree>
    <p:extLst>
      <p:ext uri="{BB962C8B-B14F-4D97-AF65-F5344CB8AC3E}">
        <p14:creationId xmlns:p14="http://schemas.microsoft.com/office/powerpoint/2010/main" val="409305392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1667" dirty="0"/>
              <a:t>The ASTM International Conference on Additive Manufacturing </a:t>
            </a:r>
            <a:r>
              <a:rPr lang="da-DK" sz="1500" dirty="0"/>
              <a:t>(</a:t>
            </a:r>
            <a:r>
              <a:rPr lang="sv-SE" sz="1167" dirty="0"/>
              <a:t>ICAM 2024 – Oct 28-Nov 1, 2024 – Atlanta, GA</a:t>
            </a:r>
            <a:r>
              <a:rPr lang="da-DK" sz="1167" dirty="0"/>
              <a:t> </a:t>
            </a:r>
            <a:r>
              <a:rPr lang="en-US" sz="1167" dirty="0"/>
              <a:t>)</a:t>
            </a:r>
            <a:r>
              <a:rPr lang="da-DK" sz="1167" dirty="0"/>
              <a:t> -</a:t>
            </a:r>
          </a:p>
          <a:p>
            <a:pPr lvl="1"/>
            <a:r>
              <a:rPr lang="da-DK" sz="1333" dirty="0">
                <a:hlinkClick r:id="rId2"/>
              </a:rPr>
              <a:t>https://amcoe.org/event/icam2024/</a:t>
            </a:r>
            <a:endParaRPr lang="da-DK" sz="1333" dirty="0"/>
          </a:p>
          <a:p>
            <a:pPr lvl="2" algn="just"/>
            <a:r>
              <a:rPr lang="da-DK" sz="1100" dirty="0"/>
              <a:t>Alan Sukert chairperson of the IEEE-ISTO PWG Imaging Device Security(IDS) Workgroup participated in the </a:t>
            </a:r>
            <a:r>
              <a:rPr lang="en-US" sz="1100" b="1" dirty="0"/>
              <a:t>Industry 4.0: Security Aspects of AM</a:t>
            </a:r>
            <a:r>
              <a:rPr lang="en-US" sz="1100" dirty="0"/>
              <a:t> track within the 2023 ICAM conference. The title of his presentation was </a:t>
            </a:r>
            <a:r>
              <a:rPr lang="en-US" sz="1100" i="1" dirty="0"/>
              <a:t>“Developing Cyber Security Certification for the Additive Manufacturing Process”.</a:t>
            </a:r>
          </a:p>
          <a:p>
            <a:pPr lvl="2" algn="just"/>
            <a:r>
              <a:rPr lang="en-US" sz="1100" dirty="0"/>
              <a:t>Alan’s presentation leveraged some new capabilities recently added to the Common Criteria standard, which can be used to develop Common Criteria certification for a whole digital thread workflow. The new capabilities can be used to validate some of the latest Additive Manufacturing Security efforts being undertaken by NIST.</a:t>
            </a:r>
          </a:p>
          <a:p>
            <a:pPr lvl="2" algn="just"/>
            <a:r>
              <a:rPr lang="en-US" sz="1100" dirty="0"/>
              <a:t>The conference organizers have now extended an invitation to Alan to participate as an invited speaker at the upcoming ICAM 2024</a:t>
            </a:r>
            <a:endParaRPr lang="da-DK" sz="1100" dirty="0"/>
          </a:p>
          <a:p>
            <a:pPr lvl="1"/>
            <a:endParaRPr lang="en-US" sz="1100" dirty="0"/>
          </a:p>
          <a:p>
            <a:pPr lvl="1"/>
            <a:r>
              <a:rPr lang="en-US" sz="1330" dirty="0"/>
              <a:t>The PWG also has a potential opportunity to possibly co-present with one of the </a:t>
            </a:r>
            <a:r>
              <a:rPr lang="en-US" sz="1330" i="1" dirty="0"/>
              <a:t>Industry 4.0: Security Aspects of AM</a:t>
            </a:r>
            <a:r>
              <a:rPr lang="en-US" sz="1330" dirty="0"/>
              <a:t> track sponsors on how the Cybersecurity aspects of IPP can be utilized in conjunction with IPP 3D semantics to provide improved Cloud to production class 3D Printing equipment Cybersecurity controls using relatively insecure Internet based infrastructure to make the physical network connection.</a:t>
            </a:r>
          </a:p>
          <a:p>
            <a:endParaRPr lang="en-US" sz="1667" dirty="0"/>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38</a:t>
            </a:fld>
            <a:endParaRPr/>
          </a:p>
        </p:txBody>
      </p:sp>
    </p:spTree>
    <p:extLst>
      <p:ext uri="{BB962C8B-B14F-4D97-AF65-F5344CB8AC3E}">
        <p14:creationId xmlns:p14="http://schemas.microsoft.com/office/powerpoint/2010/main" val="300393569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da-DK" sz="1667" dirty="0"/>
              <a:t>Opportunities to Promote PWG 3D Related Standardization Efforts that were not Pursued</a:t>
            </a:r>
          </a:p>
          <a:p>
            <a:endParaRPr lang="da-DK" sz="1100" dirty="0"/>
          </a:p>
          <a:p>
            <a:r>
              <a:rPr lang="da-DK" sz="1500" dirty="0"/>
              <a:t>Drupa Next Age</a:t>
            </a:r>
          </a:p>
          <a:p>
            <a:pPr lvl="1"/>
            <a:r>
              <a:rPr lang="da-DK" sz="1245" dirty="0">
                <a:hlinkClick r:id="rId2"/>
              </a:rPr>
              <a:t>https://www.drupa.com/en/Media_News/Press/Press_Material/Press_releases/drupa_next_age_Platform_for_networking_and_new_business</a:t>
            </a:r>
            <a:endParaRPr lang="da-DK" sz="1245" dirty="0"/>
          </a:p>
          <a:p>
            <a:pPr lvl="2"/>
            <a:r>
              <a:rPr lang="da-DK" sz="1100" dirty="0"/>
              <a:t>The PWG was offered a presentation slot from 12:30 to 1:15 pm on June 6th, 2024. </a:t>
            </a:r>
            <a:r>
              <a:rPr lang="en-US" sz="1100" dirty="0"/>
              <a:t>After reviewing the benefits to the PWG of promoting its 3D related printing standards work at Drupa via a panel presentation, to the logistics and costs associated with getting Paul Tykodi from New Hampshire to Düsseldorf on relatively short notice, the PWG steering committee decided not to pursue the Drupa </a:t>
            </a:r>
            <a:r>
              <a:rPr lang="en-US" sz="1100" dirty="0" err="1"/>
              <a:t>dna</a:t>
            </a:r>
            <a:r>
              <a:rPr lang="en-US" sz="1100" dirty="0"/>
              <a:t> opportunity.</a:t>
            </a:r>
          </a:p>
          <a:p>
            <a:pPr lvl="2"/>
            <a:endParaRPr lang="da-DK" sz="1100" dirty="0"/>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lang="en-US" sz="1500" dirty="0">
                <a:effectLst/>
                <a:latin typeface="Calibri" panose="020F0502020204030204" pitchFamily="34" charset="0"/>
                <a:ea typeface="Calibri" panose="020F0502020204030204" pitchFamily="34" charset="0"/>
              </a:rPr>
              <a:t>TCT 3Sixty Conference</a:t>
            </a:r>
          </a:p>
          <a:p>
            <a:pPr lvl="1" indent="-317485">
              <a:spcBef>
                <a:spcPts val="463"/>
              </a:spcBef>
              <a:defRPr/>
            </a:pPr>
            <a:r>
              <a:rPr lang="en-US" sz="1400" u="sng" dirty="0">
                <a:solidFill>
                  <a:srgbClr val="0563C1"/>
                </a:solidFill>
                <a:effectLst/>
                <a:latin typeface="Calibri" panose="020F0502020204030204" pitchFamily="34" charset="0"/>
                <a:ea typeface="Calibri" panose="020F0502020204030204" pitchFamily="34" charset="0"/>
                <a:hlinkClick r:id="rId3"/>
              </a:rPr>
              <a:t>https://tct3sixty.com/</a:t>
            </a:r>
            <a:endParaRPr lang="en-US" sz="1400" dirty="0">
              <a:effectLst/>
              <a:latin typeface="Calibri" panose="020F0502020204030204" pitchFamily="34" charset="0"/>
              <a:ea typeface="Calibri" panose="020F0502020204030204" pitchFamily="34" charset="0"/>
            </a:endParaRPr>
          </a:p>
          <a:p>
            <a:pPr lvl="2" indent="-317485">
              <a:defRPr/>
            </a:pPr>
            <a:r>
              <a:rPr lang="en-US" sz="1100" dirty="0">
                <a:latin typeface="Verdana" panose="020B0604030504040204" pitchFamily="34" charset="0"/>
                <a:ea typeface="Verdana" panose="020B0604030504040204" pitchFamily="34" charset="0"/>
              </a:rPr>
              <a:t>The PWG December 2023 abstract submission (Construction &amp; Architecture - Safe G-Code for sharing test files) did not result in an offer to make a presentation.</a:t>
            </a:r>
            <a:endParaRPr lang="en-US" sz="1100" dirty="0">
              <a:effectLst/>
              <a:latin typeface="Verdana" panose="020B0604030504040204" pitchFamily="34" charset="0"/>
              <a:ea typeface="Verdana" panose="020B0604030504040204" pitchFamily="34" charset="0"/>
            </a:endParaRP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39</a:t>
            </a:fld>
            <a:endParaRPr/>
          </a:p>
        </p:txBody>
      </p:sp>
    </p:spTree>
    <p:extLst>
      <p:ext uri="{BB962C8B-B14F-4D97-AF65-F5344CB8AC3E}">
        <p14:creationId xmlns:p14="http://schemas.microsoft.com/office/powerpoint/2010/main" val="385964446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1BCB-7D83-FA50-3EDE-0D2FDF9CE86C}"/>
              </a:ext>
            </a:extLst>
          </p:cNvPr>
          <p:cNvSpPr>
            <a:spLocks noGrp="1"/>
          </p:cNvSpPr>
          <p:nvPr>
            <p:ph type="title"/>
          </p:nvPr>
        </p:nvSpPr>
        <p:spPr/>
        <p:txBody>
          <a:bodyPr/>
          <a:lstStyle/>
          <a:p>
            <a:r>
              <a:rPr lang="en-US" dirty="0"/>
              <a:t>3D / Additive Manufacturing Liaisons</a:t>
            </a:r>
          </a:p>
        </p:txBody>
      </p:sp>
      <p:sp>
        <p:nvSpPr>
          <p:cNvPr id="3" name="Text Placeholder 2">
            <a:extLst>
              <a:ext uri="{FF2B5EF4-FFF2-40B4-BE49-F238E27FC236}">
                <a16:creationId xmlns:a16="http://schemas.microsoft.com/office/drawing/2014/main" id="{FDFB6102-2AD9-3197-9F27-5E195E9EC696}"/>
              </a:ext>
            </a:extLst>
          </p:cNvPr>
          <p:cNvSpPr>
            <a:spLocks noGrp="1"/>
          </p:cNvSpPr>
          <p:nvPr>
            <p:ph type="body" idx="1"/>
          </p:nvPr>
        </p:nvSpPr>
        <p:spPr/>
        <p:txBody>
          <a:bodyPr/>
          <a:lstStyle/>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kumimoji="0" lang="en-US" sz="15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America Makes &amp; ANSI Additive Manufacturing Standardization Collaborative (AMSC) - </a:t>
            </a: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r>
              <a:rPr kumimoji="0" lang="en-US" sz="1200" b="0" i="0" u="sng"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https://www.ansi.org/standards-coordination/collaboratives-activities/additive-manufacturing-collaborative</a:t>
            </a:r>
            <a:r>
              <a:rPr kumimoji="0" lang="en-US" sz="1200" b="0" i="0" u="sng" strike="noStrike" kern="0" cap="none" spc="0" normalizeH="0" baseline="0" noProof="0" dirty="0">
                <a:ln>
                  <a:noFill/>
                </a:ln>
                <a:solidFill>
                  <a:srgbClr val="000000"/>
                </a:solidFill>
                <a:effectLst/>
                <a:uLnTx/>
                <a:uFill>
                  <a:solidFill>
                    <a:srgbClr val="000000"/>
                  </a:solidFill>
                </a:uFill>
                <a:latin typeface="Verdana"/>
                <a:ea typeface="Verdana"/>
                <a:sym typeface="Verdana"/>
              </a:rPr>
              <a:t>.</a:t>
            </a:r>
            <a:r>
              <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r>
              <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The IEEE-ISTO Printer Working Group participated in the AMSC version 3 update activities. ANSI announced publication of version 3 on July 17</a:t>
            </a:r>
            <a:r>
              <a:rPr kumimoji="0" lang="en-US" sz="1100" b="0" i="0" u="none" strike="noStrike" kern="0" cap="none" spc="0" normalizeH="0" baseline="30000" noProof="0" dirty="0">
                <a:ln>
                  <a:noFill/>
                </a:ln>
                <a:solidFill>
                  <a:srgbClr val="000000"/>
                </a:solidFill>
                <a:effectLst/>
                <a:uLnTx/>
                <a:uFill>
                  <a:solidFill>
                    <a:srgbClr val="000000"/>
                  </a:solidFill>
                </a:uFill>
                <a:latin typeface="Verdana"/>
                <a:ea typeface="Verdana"/>
                <a:sym typeface="Verdana"/>
              </a:rPr>
              <a:t>th</a:t>
            </a:r>
            <a:r>
              <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2023.</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r>
              <a:rPr lang="en-US" sz="1100" dirty="0">
                <a:latin typeface="Verdana"/>
                <a:ea typeface="Verdana"/>
              </a:rPr>
              <a:t>The sponsor of the AMSC effort (America Makes) has recently established two new Digital Stockpile working groups. Due to the past participation of the PWG in AMSC activities, it received notification of the establishment of Working Group 2 titled </a:t>
            </a:r>
            <a:r>
              <a:rPr lang="en-US" sz="1100" b="1" dirty="0">
                <a:latin typeface="Verdana"/>
                <a:ea typeface="Verdana"/>
              </a:rPr>
              <a:t>“Digital Infrastructure, Data Packages, Standards, and IP Protections”</a:t>
            </a:r>
            <a:r>
              <a:rPr lang="en-US" sz="1100" dirty="0">
                <a:latin typeface="Verdana"/>
                <a:ea typeface="Verdana"/>
              </a:rPr>
              <a:t>. Paul Tykodi has subscribed to the working group mailing list to monitor the standardization efforts discussed in the working group on behalf of the PWG.”</a:t>
            </a:r>
          </a:p>
          <a:p>
            <a:pPr lvl="2">
              <a:defRPr/>
            </a:pPr>
            <a:r>
              <a:rPr lang="en-US" sz="1100" dirty="0">
                <a:latin typeface="Verdana"/>
                <a:ea typeface="Verdana"/>
              </a:rPr>
              <a:t>At the May 2023 PWG F2F, some editorial improvements impacting PWG content in the AMSC version 2 document were approved in the PWG Session titled “</a:t>
            </a:r>
            <a:r>
              <a:rPr lang="fr-FR" sz="1100" dirty="0">
                <a:latin typeface="Verdana"/>
                <a:ea typeface="Verdana"/>
              </a:rPr>
              <a:t>3D Printing Liaisons - </a:t>
            </a:r>
            <a:r>
              <a:rPr lang="fr-FR" sz="1100" dirty="0" err="1">
                <a:latin typeface="Verdana"/>
                <a:ea typeface="Verdana"/>
              </a:rPr>
              <a:t>Status</a:t>
            </a:r>
            <a:r>
              <a:rPr lang="fr-FR" sz="1100" dirty="0">
                <a:latin typeface="Verdana"/>
                <a:ea typeface="Verdana"/>
              </a:rPr>
              <a:t> &amp; Guidance</a:t>
            </a:r>
            <a:r>
              <a:rPr lang="en-US" sz="1100" dirty="0">
                <a:latin typeface="Verdana"/>
                <a:ea typeface="Verdana"/>
              </a:rPr>
              <a:t>”. Some of the PWG approved editorial changes did make it into the AMSC version 3 update published in July 2023 while others did not.</a:t>
            </a:r>
          </a:p>
          <a:p>
            <a:pPr lvl="2">
              <a:defRPr/>
            </a:pPr>
            <a:r>
              <a:rPr lang="en-US" sz="1100" dirty="0">
                <a:latin typeface="Verdana"/>
                <a:ea typeface="Verdana"/>
              </a:rPr>
              <a:t>ANSI has announced that they will be accepting updated content for AMSC version 3 in the fall of 2024. Paul Tykodi plans to add the remaining approved by the PWG AMSC editorial improvement text from calendar 2023 to the AMSC version 3 document when the fall updating opportunity becomes available.</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kumimoji="0" lang="da-DK" sz="15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ASTM </a:t>
            </a:r>
            <a:r>
              <a:rPr kumimoji="0" lang="en-US" sz="15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Committee F42 on Additive Manufacturing Technologies -</a:t>
            </a:r>
            <a:endParaRPr kumimoji="0" lang="en-US" sz="2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r>
              <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https://www.astm.org/COMMITTEE/F42.htm</a:t>
            </a:r>
            <a:endPar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100" dirty="0">
              <a:latin typeface="Verdana"/>
              <a:ea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endParaRPr lang="en-US" dirty="0"/>
          </a:p>
        </p:txBody>
      </p:sp>
      <p:sp>
        <p:nvSpPr>
          <p:cNvPr id="4" name="Slide Number Placeholder 3">
            <a:extLst>
              <a:ext uri="{FF2B5EF4-FFF2-40B4-BE49-F238E27FC236}">
                <a16:creationId xmlns:a16="http://schemas.microsoft.com/office/drawing/2014/main" id="{175221CD-D0F0-05B1-0214-67E231F2F1DA}"/>
              </a:ext>
            </a:extLst>
          </p:cNvPr>
          <p:cNvSpPr>
            <a:spLocks noGrp="1"/>
          </p:cNvSpPr>
          <p:nvPr>
            <p:ph type="sldNum" sz="quarter" idx="4"/>
          </p:nvPr>
        </p:nvSpPr>
        <p:spPr/>
        <p:txBody>
          <a:bodyPr/>
          <a:lstStyle/>
          <a:p>
            <a:fld id="{86CB4B4D-7CA3-9044-876B-883B54F8677D}" type="slidenum">
              <a:rPr lang="en-US" smtClean="0"/>
              <a:pPr/>
              <a:t>40</a:t>
            </a:fld>
            <a:endParaRPr lang="en-US" dirty="0"/>
          </a:p>
        </p:txBody>
      </p:sp>
    </p:spTree>
    <p:extLst>
      <p:ext uri="{BB962C8B-B14F-4D97-AF65-F5344CB8AC3E}">
        <p14:creationId xmlns:p14="http://schemas.microsoft.com/office/powerpoint/2010/main" val="260733792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92500" lnSpcReduction="10000"/>
          </a:bodyPr>
          <a:lstStyle/>
          <a:p>
            <a:r>
              <a:rPr lang="da-DK" sz="1667" dirty="0"/>
              <a:t>VDMA OPC UA for Additive Manufacturing - Joint Working Group 40540</a:t>
            </a:r>
          </a:p>
          <a:p>
            <a:pPr lvl="1"/>
            <a:r>
              <a:rPr lang="da-DK" sz="1333" dirty="0">
                <a:hlinkClick r:id="rId2"/>
              </a:rPr>
              <a:t>https://www.vdma.org/events-trade-fairs/-/event/view/70649</a:t>
            </a:r>
            <a:endParaRPr lang="da-DK" sz="1333" dirty="0"/>
          </a:p>
          <a:p>
            <a:pPr lvl="2"/>
            <a:r>
              <a:rPr lang="en-US" sz="1333" dirty="0"/>
              <a:t>Paul Tykodi is representing the IEEE-ISTO Printer Working Group in the activities of the Joint Working Group. The JWG has a potential interest in referencing IPP 3D standard for secure remote job submission</a:t>
            </a:r>
            <a:endParaRPr lang="da-DK" sz="1333" dirty="0"/>
          </a:p>
          <a:p>
            <a:endParaRPr lang="en-US" sz="1667" dirty="0"/>
          </a:p>
          <a:p>
            <a:r>
              <a:rPr lang="en-US" sz="1667" dirty="0"/>
              <a:t>3D PDF at the PDF Association -</a:t>
            </a:r>
            <a:endParaRPr lang="en-US" dirty="0"/>
          </a:p>
          <a:p>
            <a:pPr lvl="1"/>
            <a:r>
              <a:rPr lang="en-US" sz="1333" dirty="0">
                <a:hlinkClick r:id="rId3"/>
              </a:rPr>
              <a:t>https://www.pdfa.org/3d-pdf-at-the-pdf-association/</a:t>
            </a:r>
            <a:r>
              <a:rPr lang="en-US" sz="1333" dirty="0"/>
              <a:t> </a:t>
            </a:r>
          </a:p>
          <a:p>
            <a:pPr lvl="2" algn="just"/>
            <a:r>
              <a:rPr lang="en-US" sz="1333" dirty="0"/>
              <a:t>Paul Tykodi is representing the IEEE-ISTO Printer Working Group in the activities of the PDF Association 3D PDF Technical Working Group (TWG) and as time permits the 3D PDF User Liaison Working Group (LWG) as well.</a:t>
            </a:r>
          </a:p>
          <a:p>
            <a:pPr marL="1367311" marR="33865" lvl="3" indent="-190492" algn="just" defTabSz="761970">
              <a:spcBef>
                <a:spcPts val="250"/>
              </a:spcBef>
              <a:defRPr/>
            </a:pPr>
            <a:r>
              <a:rPr lang="en-US" sz="1000" dirty="0">
                <a:latin typeface="Verdana"/>
                <a:ea typeface="Verdana"/>
              </a:rPr>
              <a:t>Participation in the work of the PDF Association allows the PWG to monitor the activities of ISO TC171 SC2 - </a:t>
            </a:r>
            <a:r>
              <a:rPr lang="en-US" sz="1000" i="1" dirty="0">
                <a:latin typeface="Verdana"/>
                <a:ea typeface="Verdana"/>
              </a:rPr>
              <a:t>Document file formats, EDMS systems and authenticity of information </a:t>
            </a:r>
            <a:r>
              <a:rPr lang="en-US" sz="1000" dirty="0">
                <a:latin typeface="Verdana"/>
                <a:ea typeface="Verdana"/>
                <a:hlinkClick r:id="rId4"/>
              </a:rPr>
              <a:t>https://www.iso.org/committee/53674.html</a:t>
            </a:r>
            <a:r>
              <a:rPr lang="en-US" sz="1000" dirty="0">
                <a:latin typeface="Verdana"/>
                <a:ea typeface="Verdana"/>
              </a:rPr>
              <a:t>, which is the committee responsible for PDF file format standardization </a:t>
            </a:r>
          </a:p>
          <a:p>
            <a:pPr lvl="2" algn="just"/>
            <a:r>
              <a:rPr lang="en-US" sz="1333" dirty="0"/>
              <a:t>Current PDF Standards Supporting 3D Content</a:t>
            </a:r>
          </a:p>
          <a:p>
            <a:pPr lvl="3" algn="just"/>
            <a:r>
              <a:rPr lang="en-US" sz="1000" dirty="0"/>
              <a:t>ISO 32000-2:2020 PDF 2.0 </a:t>
            </a:r>
            <a:r>
              <a:rPr lang="en-US" sz="1000" dirty="0">
                <a:hlinkClick r:id="rId5"/>
              </a:rPr>
              <a:t>https://pdfa.org/resource/iso-32000-pdf/#pdf-2</a:t>
            </a:r>
            <a:endParaRPr lang="en-US" sz="1000" dirty="0"/>
          </a:p>
          <a:p>
            <a:pPr lvl="3" algn="just"/>
            <a:r>
              <a:rPr lang="en-US" sz="1000" dirty="0"/>
              <a:t>ISO 21757 (</a:t>
            </a:r>
            <a:r>
              <a:rPr lang="en-US" sz="1000" dirty="0" err="1"/>
              <a:t>ECMAscript</a:t>
            </a:r>
            <a:r>
              <a:rPr lang="en-US" sz="1000" dirty="0"/>
              <a:t> for PDF) </a:t>
            </a:r>
            <a:r>
              <a:rPr lang="en-US" sz="1000" dirty="0">
                <a:hlinkClick r:id="rId6"/>
              </a:rPr>
              <a:t>https://pdfa.org/resource/iso-21757-ecmascript/</a:t>
            </a:r>
            <a:endParaRPr lang="en-US" sz="1000" dirty="0"/>
          </a:p>
          <a:p>
            <a:pPr lvl="3" algn="just"/>
            <a:r>
              <a:rPr lang="en-US" sz="1000" dirty="0"/>
              <a:t>ISO 14739-1:2014 PRC </a:t>
            </a:r>
            <a:r>
              <a:rPr lang="en-US" sz="1000" dirty="0">
                <a:hlinkClick r:id="rId7"/>
              </a:rPr>
              <a:t>https://pdfa.org/resource/3d-formats/#prc-1</a:t>
            </a:r>
            <a:endParaRPr lang="en-US" sz="1000" dirty="0"/>
          </a:p>
          <a:p>
            <a:pPr lvl="3" algn="just"/>
            <a:r>
              <a:rPr lang="en-US" sz="1000" dirty="0"/>
              <a:t>ISO/TS 24064:2023 STEP (AP242) </a:t>
            </a:r>
            <a:r>
              <a:rPr lang="en-US" sz="1000" dirty="0">
                <a:hlinkClick r:id="rId8"/>
              </a:rPr>
              <a:t>https://www.iso.org/standard/77686.html</a:t>
            </a:r>
            <a:endParaRPr lang="en-US" sz="1000" dirty="0"/>
          </a:p>
          <a:p>
            <a:pPr lvl="2" algn="just"/>
            <a:r>
              <a:rPr lang="en-US" sz="1333" dirty="0"/>
              <a:t>In Process PDF Standards Supporting 3D Content</a:t>
            </a:r>
          </a:p>
          <a:p>
            <a:pPr lvl="3"/>
            <a:r>
              <a:rPr lang="en-US" sz="1000" dirty="0"/>
              <a:t>ISO/CD TS 32007 Document management — Portable Document Format — </a:t>
            </a:r>
            <a:r>
              <a:rPr lang="en-US" sz="1000" dirty="0" err="1"/>
              <a:t>RichMedia</a:t>
            </a:r>
            <a:r>
              <a:rPr lang="en-US" sz="1000" dirty="0"/>
              <a:t> annotations conforming to </a:t>
            </a:r>
            <a:r>
              <a:rPr lang="en-US" sz="1000" dirty="0" err="1"/>
              <a:t>glTF</a:t>
            </a:r>
            <a:r>
              <a:rPr lang="en-US" sz="1000" dirty="0"/>
              <a:t> assets </a:t>
            </a:r>
            <a:r>
              <a:rPr lang="en-US" sz="1000" dirty="0">
                <a:hlinkClick r:id="rId9"/>
              </a:rPr>
              <a:t>https://www.iso.org/standard/45880.html</a:t>
            </a:r>
            <a:endParaRPr lang="en-US" sz="1000" dirty="0"/>
          </a:p>
          <a:p>
            <a:pPr lvl="3"/>
            <a:endParaRPr lang="en-US" sz="1000" dirty="0"/>
          </a:p>
          <a:p>
            <a:pPr marL="1176819" lvl="3" indent="0" algn="just">
              <a:buNone/>
            </a:pPr>
            <a:endParaRPr lang="en-US" sz="1333" dirty="0">
              <a:latin typeface="Verdana"/>
              <a:ea typeface="Verdana"/>
            </a:endParaRPr>
          </a:p>
          <a:p>
            <a:pPr marL="1176819" lvl="3" indent="0" algn="just">
              <a:buNone/>
            </a:pPr>
            <a:endParaRPr lang="en-US" sz="1333" dirty="0">
              <a:latin typeface="Verdana"/>
              <a:ea typeface="Verdana"/>
            </a:endParaRPr>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41</a:t>
            </a:fld>
            <a:endParaRPr/>
          </a:p>
        </p:txBody>
      </p:sp>
    </p:spTree>
    <p:extLst>
      <p:ext uri="{BB962C8B-B14F-4D97-AF65-F5344CB8AC3E}">
        <p14:creationId xmlns:p14="http://schemas.microsoft.com/office/powerpoint/2010/main" val="343286628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4572000" y="2730500"/>
            <a:ext cx="869157" cy="869157"/>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42</a:t>
            </a:fld>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97840" lvl="1" indent="0">
              <a:lnSpc>
                <a:spcPct val="150000"/>
              </a:lnSpc>
              <a:buNone/>
            </a:pPr>
            <a:endParaRPr lang="en-US" dirty="0">
              <a:solidFill>
                <a:schemeClr val="tx1"/>
              </a:solidFill>
            </a:endParaRPr>
          </a:p>
          <a:p>
            <a:pPr marL="497840" lvl="1" indent="0">
              <a:lnSpc>
                <a:spcPct val="150000"/>
              </a:lnSpc>
              <a:buNone/>
            </a:pPr>
            <a:r>
              <a:rPr lang="en-US" sz="3200" dirty="0"/>
              <a:t>August 6-8 – Virtual</a:t>
            </a:r>
          </a:p>
          <a:p>
            <a:pPr marL="497840" lvl="1" indent="0">
              <a:lnSpc>
                <a:spcPct val="150000"/>
              </a:lnSpc>
              <a:buNone/>
            </a:pPr>
            <a:endParaRPr lang="en-US" dirty="0">
              <a:solidFill>
                <a:schemeClr val="tx1"/>
              </a:solidFill>
            </a:endParaRPr>
          </a:p>
          <a:p>
            <a:pPr marL="367227"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43</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700" dirty="0"/>
              <a:t>Trusted Computing Group (TCG)</a:t>
            </a:r>
            <a:endParaRPr sz="27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92500" lnSpcReduction="10000"/>
          </a:bodyPr>
          <a:lstStyle/>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Recent and Next TCG Members Meetings</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TCG Hybrid F2F (Tokyo, Japan) – 27-29 February 2024 – Ira called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TCG Hybrid F2F (Athens, Greece) – 4-6 June 2024 – Ira to call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TCG Hybrid F2F (Boston, MA) – 29-31 October 2024 – Ira to call in</a:t>
            </a:r>
          </a:p>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Trusted Mobility Solutions (TMS) – Ira is co-chair and co-editor</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Formal Liaisons – GP (TEE, SE, TPS), ETSI (NFV/SAI Security and Privacy)</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Informal Liaisons – 3GPP, GSMA, IETF, ISO, ITU-T, SAE, US NIST</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TMS Use Cases v2 – published September 2018</a:t>
            </a:r>
          </a:p>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Mobile Platform (MPWG) – Ira is co-editor</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Formal and Informal Liaisons – jointly with TMS WG above</a:t>
            </a:r>
          </a:p>
          <a:p>
            <a:pPr marL="762808" marR="40640" lvl="1" indent="-264968" defTabSz="914400">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GP TPS Client API / Entity Attestation API / Keystore API – to be published </a:t>
            </a:r>
            <a:r>
              <a:rPr lang="en-US" sz="1100" b="1" i="1" dirty="0">
                <a:solidFill>
                  <a:srgbClr val="0070C0"/>
                </a:solidFill>
                <a:latin typeface="Verdana"/>
                <a:ea typeface="Verdana"/>
              </a:rPr>
              <a:t>Q2/Q3 2024 – joint work w/ TCG</a:t>
            </a:r>
            <a:endPar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TPM 2.0 Mobile Common Profile v2 – work-in-progress since Q1 2024</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MARS 1.0 Mobile Profile – work-in-progress since Q4 2023</a:t>
            </a:r>
          </a:p>
          <a:p>
            <a:pPr marL="762808" marR="40640" lvl="1" indent="-264968" defTabSz="914400">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Mobile Reference Architecture v2 – published August 2023</a:t>
            </a:r>
          </a:p>
          <a:p>
            <a:pPr marL="36275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Recent Specifications</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0" u="none" strike="noStrike" kern="0" cap="none" spc="0" normalizeH="0" baseline="0" noProof="0" dirty="0">
                <a:ln>
                  <a:noFill/>
                </a:ln>
                <a:solidFill>
                  <a:srgbClr val="0070C0"/>
                </a:solidFill>
                <a:effectLst/>
                <a:uLnTx/>
                <a:uFill>
                  <a:solidFill>
                    <a:srgbClr val="000000"/>
                  </a:solidFill>
                </a:uFill>
                <a:latin typeface="Verdana"/>
                <a:ea typeface="Verdana"/>
                <a:sym typeface="Verdana"/>
                <a:hlinkClick r:id="rId2"/>
              </a:rPr>
              <a:t>http://www.trustedcomputinggroup.org/resources</a:t>
            </a:r>
            <a:endParaRPr kumimoji="0" lang="en-US" sz="1100" b="1" i="0" u="none" strike="noStrike" kern="0" cap="none" spc="0" normalizeH="0" baseline="0" noProof="0" dirty="0">
              <a:ln>
                <a:noFill/>
              </a:ln>
              <a:solidFill>
                <a:srgbClr val="0070C0"/>
              </a:solidFill>
              <a:effectLst/>
              <a:uLnTx/>
              <a:uFill>
                <a:solidFill>
                  <a:srgbClr val="000000"/>
                </a:solidFill>
              </a:uFill>
              <a:latin typeface="Verdana"/>
              <a:ea typeface="Verdana"/>
              <a:sym typeface="Verdana"/>
            </a:endParaRPr>
          </a:p>
          <a:p>
            <a:pPr marL="762808" marR="40640" lvl="1" indent="-264968" defTabSz="914400">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Technologies for Device ID and Attestation v1.0 – TCG approved April 2024 </a:t>
            </a:r>
          </a:p>
          <a:p>
            <a:pPr marL="762808" marR="40640" lvl="1" indent="-264968" defTabSz="914400">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PC Client Platform TPM Profile v1.06 – public review April 2024 </a:t>
            </a:r>
          </a:p>
          <a:p>
            <a:pPr marL="762808" marR="40640" lvl="1" indent="-264968" defTabSz="914400">
              <a:defRPr sz="1700"/>
            </a:pPr>
            <a:r>
              <a:rPr lang="en-US" altLang="en-US" sz="1100" b="1" i="1" dirty="0">
                <a:solidFill>
                  <a:srgbClr val="0070C0"/>
                </a:solidFill>
              </a:rPr>
              <a:t>TCG Trusted Platform Module Library v1.81 – published March 2024</a:t>
            </a:r>
            <a:endPar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100" b="1" i="1" u="none" strike="noStrike" kern="0" cap="none" spc="0" normalizeH="0" baseline="0" noProof="0" dirty="0">
                <a:ln>
                  <a:noFill/>
                </a:ln>
                <a:solidFill>
                  <a:srgbClr val="0070C0"/>
                </a:solidFill>
                <a:effectLst/>
                <a:uLnTx/>
                <a:uFill>
                  <a:solidFill>
                    <a:srgbClr val="000000"/>
                  </a:solidFill>
                </a:uFill>
                <a:latin typeface="Verdana"/>
                <a:ea typeface="Verdana"/>
                <a:sym typeface="Verdana"/>
              </a:rPr>
              <a:t>TCG MARS Serialization Interface v1 – published January 2024</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1100" b="1" i="1" dirty="0">
                <a:solidFill>
                  <a:srgbClr val="0070C0"/>
                </a:solidFill>
                <a:latin typeface="Verdana"/>
                <a:ea typeface="Verdana"/>
              </a:rPr>
              <a:t>TCG PC Client Platform Firmware Profile v1.06 – published December 2023 </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44</a:t>
            </a:fld>
            <a:endParaRPr/>
          </a:p>
        </p:txBody>
      </p:sp>
    </p:spTree>
    <p:extLst>
      <p:ext uri="{BB962C8B-B14F-4D97-AF65-F5344CB8AC3E}">
        <p14:creationId xmlns:p14="http://schemas.microsoft.com/office/powerpoint/2010/main" val="127751712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700" dirty="0"/>
              <a:t>Internet Engineering Task Force (IETF) (1 of 4)</a:t>
            </a:r>
            <a:endParaRPr sz="27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70000" lnSpcReduction="20000"/>
          </a:bodyPr>
          <a:lstStyle/>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23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Recent and Next IETF Members Meetings</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6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119 Hybrid F2F (Brisbane, Australia) – 18-22 March 2024 – Ira called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6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120 Hybrid F2F (Vancouver, Canada) – 22-26 July 2024 – Ira to call in</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600" b="1" dirty="0">
                <a:latin typeface="Verdana"/>
                <a:ea typeface="Verdana"/>
              </a:rPr>
              <a:t>IETF 121 Hybrid F2F (Dublin, Ireland) – 4-8 November 2024 – Ira to call in</a:t>
            </a:r>
            <a:endParaRPr kumimoji="0" lang="en-US" sz="16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23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Transport Layer Security (TLS)</a:t>
            </a: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Delegated Credentials for TLS and DTLS – RFC 9345 – July 2023</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https://datatracker.ietf.org/doc/rfc9345/</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Exported Authenticators in TLS – RFC 9261 – July 2022</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https://datatracker.ietf.org/doc/rfc9261/</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SSLKEYLOGFILE Format for TLS – draft-02 – April 2024 – IETF Last Call</a:t>
            </a:r>
            <a:br>
              <a:rPr lang="en-US" sz="1400" b="1" dirty="0">
                <a:latin typeface="Verdana"/>
                <a:ea typeface="Verdana"/>
              </a:rPr>
            </a:br>
            <a:r>
              <a:rPr lang="en-US" sz="1400" b="1" dirty="0">
                <a:latin typeface="Verdana"/>
                <a:ea typeface="Verdana"/>
                <a:hlinkClick r:id="rId4"/>
              </a:rPr>
              <a:t>https://datatracker.ietf.org/doc/draft-ietf-tls-keylogfile/</a:t>
            </a:r>
            <a:endParaRPr lang="en-US" sz="14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Compact TLS 1.3 – draft-10 – April 2024</a:t>
            </a:r>
            <a:br>
              <a:rPr lang="en-US" sz="1400" b="1" dirty="0">
                <a:latin typeface="Verdana"/>
                <a:ea typeface="Verdana"/>
              </a:rPr>
            </a:br>
            <a:r>
              <a:rPr lang="en-US" sz="1400" b="1" dirty="0">
                <a:latin typeface="Verdana"/>
                <a:ea typeface="Verdana"/>
                <a:hlinkClick r:id="rId5"/>
              </a:rPr>
              <a:t>https://datatracker.ietf.org/doc/draft-ietf-tls-ctls/</a:t>
            </a:r>
            <a:endParaRPr lang="en-US" sz="14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Hybrid key exchange in TLS 1.3 – draft-10 – April 2024</a:t>
            </a:r>
            <a:br>
              <a:rPr lang="en-US" sz="1400" b="1" dirty="0">
                <a:latin typeface="Verdana"/>
                <a:ea typeface="Verdana"/>
              </a:rPr>
            </a:br>
            <a:r>
              <a:rPr lang="en-US" sz="1400" b="1" dirty="0">
                <a:latin typeface="Verdana"/>
                <a:ea typeface="Verdana"/>
                <a:hlinkClick r:id="rId6"/>
              </a:rPr>
              <a:t>https://datatracker.ietf.org/doc/draft-ietf-tls-hybrid-design/</a:t>
            </a:r>
            <a:endParaRPr lang="en-US" sz="14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TLS 1.2 is in Feature Freeze – draft-00 – April 2024 – WG adopted</a:t>
            </a:r>
            <a:br>
              <a:rPr lang="en-US" sz="1400" b="1" dirty="0">
                <a:latin typeface="Verdana"/>
                <a:ea typeface="Verdana"/>
              </a:rPr>
            </a:br>
            <a:r>
              <a:rPr lang="en-US" sz="1400" b="1" dirty="0">
                <a:latin typeface="Verdana"/>
                <a:ea typeface="Verdana"/>
                <a:hlinkClick r:id="rId7"/>
              </a:rPr>
              <a:t>https://datatracker.ietf.org/doc/draft-ietf-tls-tls12-frozen/</a:t>
            </a:r>
            <a:endParaRPr lang="en-US" sz="14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Return Routability Check for DTLS 1.2/1.3 – draft-11 – April 2024 – Waiting for WG Chair</a:t>
            </a:r>
            <a:br>
              <a:rPr lang="en-US" sz="1400" b="1" dirty="0">
                <a:latin typeface="Verdana"/>
                <a:ea typeface="Verdana"/>
              </a:rPr>
            </a:br>
            <a:r>
              <a:rPr lang="en-US" sz="1400" b="1" dirty="0">
                <a:latin typeface="Verdana"/>
                <a:ea typeface="Verdana"/>
                <a:hlinkClick r:id="rId8"/>
              </a:rPr>
              <a:t>https://datatracker.ietf.org/doc/draft-ietf-tls-dtls-rrc/</a:t>
            </a:r>
            <a:endParaRPr lang="en-US" sz="14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Bootstrapping TLS Encrypted </a:t>
            </a:r>
            <a:r>
              <a:rPr lang="en-US" sz="1400" b="1" dirty="0" err="1">
                <a:latin typeface="Verdana"/>
                <a:ea typeface="Verdana"/>
              </a:rPr>
              <a:t>ClientHello</a:t>
            </a:r>
            <a:r>
              <a:rPr lang="en-US" sz="1400" b="1" dirty="0">
                <a:latin typeface="Verdana"/>
                <a:ea typeface="Verdana"/>
              </a:rPr>
              <a:t> with DNS Service Bindings – draft-01 – March 2024</a:t>
            </a:r>
            <a:br>
              <a:rPr lang="en-US" sz="1400" b="1" dirty="0">
                <a:latin typeface="Verdana"/>
                <a:ea typeface="Verdana"/>
              </a:rPr>
            </a:br>
            <a:r>
              <a:rPr lang="en-US" sz="1400" b="1" dirty="0">
                <a:latin typeface="Verdana"/>
                <a:ea typeface="Verdana"/>
                <a:hlinkClick r:id="rId9"/>
              </a:rPr>
              <a:t>https://datatracker.ietf.org/doc/draft-ietf-tls-svcb-ech/</a:t>
            </a:r>
            <a:endParaRPr lang="en-US" sz="14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Flags Extension for TLS 1.3 – draft-13 – March 2024</a:t>
            </a:r>
            <a:br>
              <a:rPr lang="en-US" sz="1400" b="1" dirty="0">
                <a:latin typeface="Verdana"/>
                <a:ea typeface="Verdana"/>
              </a:rPr>
            </a:br>
            <a:r>
              <a:rPr lang="en-US" sz="1400" b="1" dirty="0">
                <a:latin typeface="Verdana"/>
                <a:ea typeface="Verdana"/>
                <a:hlinkClick r:id="rId10"/>
              </a:rPr>
              <a:t>https://datatracker.ietf.org/doc/draft-ietf-tls-tlsflags/</a:t>
            </a:r>
            <a:endParaRPr lang="en-US" sz="14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TLS Encrypted Client Hello – draft-18 – March 2024 – Waiting for Writeup</a:t>
            </a:r>
            <a:br>
              <a:rPr lang="en-US" sz="1400" b="1" dirty="0">
                <a:latin typeface="Verdana"/>
                <a:ea typeface="Verdana"/>
              </a:rPr>
            </a:br>
            <a:r>
              <a:rPr lang="en-US" sz="1400" b="1" dirty="0">
                <a:latin typeface="Verdana"/>
                <a:ea typeface="Verdana"/>
                <a:hlinkClick r:id="rId11"/>
              </a:rPr>
              <a:t>https://datatracker.ietf.org/doc/draft-ietf-tls-esni/</a:t>
            </a:r>
            <a:endParaRPr lang="en-US" sz="1400" b="1" dirty="0">
              <a:latin typeface="Verdana"/>
              <a:ea typeface="Verdana"/>
            </a:endParaRPr>
          </a:p>
          <a:p>
            <a:pPr marL="767715" marR="40640" lvl="1" indent="-269875" algn="l" defTabSz="914400" rtl="0" eaLnBrk="1" fontAlgn="auto" latinLnBrk="0" hangingPunct="1">
              <a:lnSpc>
                <a:spcPct val="100000"/>
              </a:lnSpc>
              <a:spcBef>
                <a:spcPts val="400"/>
              </a:spcBef>
              <a:spcAft>
                <a:spcPts val="0"/>
              </a:spcAft>
              <a:buClrTx/>
              <a:buSzPct val="100000"/>
              <a:buFontTx/>
              <a:buChar char="•"/>
              <a:tabLst/>
              <a:defRPr sz="1700"/>
            </a:pPr>
            <a:r>
              <a:rPr lang="en-US" sz="1400" b="1" dirty="0">
                <a:latin typeface="Verdana"/>
                <a:ea typeface="Verdana"/>
              </a:rPr>
              <a:t>IETF Transport Layer Security (TLS) Protocol 1.3 – draft-10 – Waiting for WG Chair</a:t>
            </a:r>
            <a:br>
              <a:rPr lang="en-US" sz="1400" b="1" dirty="0">
                <a:latin typeface="Verdana"/>
                <a:ea typeface="Verdana"/>
              </a:rPr>
            </a:br>
            <a:r>
              <a:rPr lang="en-US" sz="1400" b="1" dirty="0">
                <a:latin typeface="Verdana"/>
                <a:ea typeface="Verdana"/>
                <a:hlinkClick r:id="rId12"/>
              </a:rPr>
              <a:t>https://datatracker.ietf.org/doc/draft-ietf-tls-rfc8446bis/</a:t>
            </a:r>
            <a:endParaRPr lang="en-US" sz="1400" b="1" dirty="0">
              <a:latin typeface="Verdana"/>
              <a:ea typeface="Verdana"/>
            </a:endParaRP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45</a:t>
            </a:fld>
            <a:endParaRPr/>
          </a:p>
        </p:txBody>
      </p:sp>
    </p:spTree>
    <p:extLst>
      <p:ext uri="{BB962C8B-B14F-4D97-AF65-F5344CB8AC3E}">
        <p14:creationId xmlns:p14="http://schemas.microsoft.com/office/powerpoint/2010/main" val="394760280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700" dirty="0"/>
              <a:t>Internet Engineering Task Force (IETF) (2 of 4)</a:t>
            </a:r>
            <a:endParaRPr sz="27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70000" lnSpcReduction="20000"/>
          </a:bodyPr>
          <a:lstStyle/>
          <a:p>
            <a:pPr marL="30560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2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Concise Binary Object Representation (CBOR)</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More Control Operators for CDDL – draft-04 – March 2024 – WG Last Call</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https://datatracker.ietf.org/doc/draft-ietf-cbor-cddl-more-control/</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CDDL Module Structure – draft-02 – March 2024</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https://datatracker.ietf.org/doc/draft-ietf-cbor-cddl-modules/</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CBOR Common Deterministic Encoding (CDE) – draft-02 – March 2024</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4"/>
              </a:rPr>
              <a:t>https://datatracker.ietf.org/doc/draft-ietf-cbor-cde/</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Packed CBOR – draft-12 – March 2024 – Waiting for WG Chair</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5"/>
              </a:rPr>
              <a:t>https://datatracker.ietf.org/doc/draft-ietf-cbor-packed/</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lang="en-US" sz="1400" b="1" dirty="0">
                <a:latin typeface="Verdana"/>
                <a:ea typeface="Verdana"/>
              </a:rPr>
              <a:t>IETF Updates to the CDDL grammar of RFC 8610 – draft-04 – March 2024 – Waiting for Writeup</a:t>
            </a:r>
            <a:br>
              <a:rPr lang="en-US" sz="1400" b="1" dirty="0">
                <a:latin typeface="Verdana"/>
                <a:ea typeface="Verdana"/>
              </a:rPr>
            </a:br>
            <a:r>
              <a:rPr lang="en-US" sz="1400" b="1" dirty="0">
                <a:latin typeface="Verdana"/>
                <a:ea typeface="Verdana"/>
                <a:hlinkClick r:id="rId6"/>
              </a:rPr>
              <a:t>https://datatracker.ietf.org/doc/draft-ietf-cbor-update-8610-grammar/</a:t>
            </a:r>
            <a:endParaRPr lang="en-US" sz="14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CBOR Ext Diagnostic Notation – draft-08 – February 2024 – Waiting for Writeup</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7"/>
              </a:rPr>
              <a:t>https://datatracker.ietf.org/doc/draft-ietf-cbor-edn-literals/</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CBOR Time, Duration, Period – draft-12 – January 2024 – RFC Editor</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8"/>
              </a:rPr>
              <a:t>https://datatracker.ietf.org/doc/draft-ietf-cbor-time-tag/</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62758" marR="40640" lvl="0"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2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Network Time Protocols (NTP)</a:t>
            </a: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Secure Selection and Filtering for NTP with </a:t>
            </a:r>
            <a:r>
              <a:rPr kumimoji="0" lang="en-US" sz="14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Khronos</a:t>
            </a: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 RFC 9523 – February 2024</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lang="en-US" sz="1400" b="1" dirty="0">
                <a:latin typeface="Verdana"/>
                <a:ea typeface="Verdana"/>
                <a:hlinkClick r:id="rId9"/>
              </a:rPr>
              <a:t>https://datatracker.ietf.org/doc/rfc9523/</a:t>
            </a:r>
            <a:endParaRPr lang="en-US" sz="1400" b="1" dirty="0">
              <a:latin typeface="Verdana"/>
              <a:ea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Roughtime – draft-09 – March 2024</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0"/>
              </a:rPr>
              <a:t>https://datatracker.ietf.org/doc/draft-ietf-ntp-roughtime/</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NTPv5 Use Cases and Requirements – draft-04 – </a:t>
            </a:r>
            <a:r>
              <a:rPr lang="en-US" sz="1400" b="1" dirty="0">
                <a:latin typeface="Verdana"/>
                <a:ea typeface="Verdana"/>
              </a:rPr>
              <a:t>January</a:t>
            </a: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2024 – WG Last Call</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1"/>
              </a:rPr>
              <a:t>https://datatracker.ietf.org/doc/draft-ietf-ntp-ntpv5-requirements/</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NTP Over PTP – draft-02 – January 2024 – WG Last Call</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2"/>
              </a:rPr>
              <a:t>https://datatracker.ietf.org/doc/draft-ietf-ntp-over-ptp/</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Updating the NTP Registries – draft-13 – December 2023 – IETF Last Call</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3"/>
              </a:rPr>
              <a:t>https://datatracker.ietf.org/doc/draft-ietf-ntp-update-registries/</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Network Time Protocol v5 – draft-01 – October 2023</a:t>
            </a:r>
            <a:b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4"/>
              </a:rPr>
              <a:t>https://datatracker.ietf.org/doc/draft-ietf-ntp-ntpv5/</a:t>
            </a:r>
            <a:endParaRPr kumimoji="0" lang="en-US" sz="14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46</a:t>
            </a:fld>
            <a:endParaRPr/>
          </a:p>
        </p:txBody>
      </p:sp>
    </p:spTree>
    <p:extLst>
      <p:ext uri="{BB962C8B-B14F-4D97-AF65-F5344CB8AC3E}">
        <p14:creationId xmlns:p14="http://schemas.microsoft.com/office/powerpoint/2010/main" val="1589397389"/>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700" dirty="0"/>
              <a:t>Internet Engineering Task Force (IETF) (3 of 4)</a:t>
            </a:r>
            <a:endParaRPr sz="27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55000" lnSpcReduction="20000"/>
          </a:bodyPr>
          <a:lstStyle/>
          <a:p>
            <a:pPr marL="36275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27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Remote </a:t>
            </a:r>
            <a:r>
              <a:rPr kumimoji="0" lang="en-US" sz="27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ATtestation</a:t>
            </a:r>
            <a:r>
              <a:rPr kumimoji="0" lang="en-US" sz="27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t>
            </a:r>
            <a:r>
              <a:rPr kumimoji="0" lang="en-US" sz="27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ProcedureS</a:t>
            </a:r>
            <a:r>
              <a:rPr kumimoji="0" lang="en-US" sz="27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(RATS)</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RATS Architecture – RFC 9334 – January 2023</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https://datatracker.ietf.org/doc/rfc9334/</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YANG Data Model for Challenge-Response-based RATS – draft-22 – April 2024 – RFC Editor</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https://datatracker.ietf.org/doc/draft-ietf-rats-yang-tpm-charra/</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EAT Media Types – draft-07 – April 2024 – WG Last Call</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4"/>
              </a:rPr>
              <a:t>https://datatracker.ietf.org/doc/draft-ietf-rats-eat-media-type/</a:t>
            </a:r>
            <a:endParaRPr lang="en-US" b="1" dirty="0">
              <a:latin typeface="Verdana"/>
              <a:ea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Attestation Results for Secure Interactions – draft-06 – March 2024</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5"/>
              </a:rPr>
              <a:t>https://datatracker.ietf.org/doc/draft-ietf-rats-ar4si/</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Concise Reference Integrity Manifest – draft-04 – March 2024</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6"/>
              </a:rPr>
              <a:t>https://datatracker.ietf.org/doc/draft-ietf-rats-corim/</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Direct Anonymous Attestation (DAA) for RATS – draft-05 – March 2024</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7"/>
              </a:rPr>
              <a:t>https://datatracker.ietf.org/doc/draft-ietf-rats-daa/</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Reference Interaction Models for RATS – draft-09 – March 2024</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8"/>
              </a:rPr>
              <a:t>https://datatracker.ietf.org/doc/draft-ietf-rats-reference-interaction-models/</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lang="en-US" b="1" dirty="0">
                <a:latin typeface="Verdana"/>
                <a:ea typeface="Verdana"/>
              </a:rPr>
              <a:t>IETF CBOR Tag for Unprotected CWT Claims Sets – draft-09 – March 2024 – IETF Last Call</a:t>
            </a:r>
            <a:br>
              <a:rPr lang="en-US" b="1" dirty="0">
                <a:latin typeface="Verdana"/>
                <a:ea typeface="Verdana"/>
              </a:rPr>
            </a:br>
            <a:r>
              <a:rPr lang="en-US" b="1" dirty="0">
                <a:latin typeface="Verdana"/>
                <a:ea typeface="Verdana"/>
                <a:hlinkClick r:id="rId9"/>
              </a:rPr>
              <a:t>https://datatracker.ietf.org/doc/draft-ietf-rats-uccs/</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RATS Conceptual Messages Wrapper (CMW) – draft-04 – February 2024</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0"/>
              </a:rPr>
              <a:t>https://datatracker.ietf.org/doc/draft-ietf-rats-msg-wrap/</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Entity Attestation Token (EAT) – draft-25 – January 2024 – RFC Editor</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1"/>
              </a:rPr>
              <a:t>https://datatracker.ietf.org/doc/draft-ietf-rats-eat/</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ARM PSA Attestation Token – draft-20 – December 2023</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2"/>
              </a:rPr>
              <a:t>https://datatracker.ietf.org/doc/draft-tschofenig-rats-psa-token/</a:t>
            </a:r>
            <a:endPar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IETF Concise TA Stores (</a:t>
            </a:r>
            <a:r>
              <a:rPr kumimoji="0" lang="en-US"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CoTS</a:t>
            </a: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 draft-02 – December 2023</a:t>
            </a:r>
            <a:b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3"/>
              </a:rPr>
              <a:t>https://datatracker.ietf.org/doc/draft-ietf-rats-concise-ta-stores/</a:t>
            </a:r>
            <a:r>
              <a:rPr kumimoji="0" lang="en-US"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 WG Adopted</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b="1" dirty="0">
                <a:latin typeface="Verdana"/>
                <a:ea typeface="Verdana"/>
              </a:rPr>
              <a:t>IETF RATS Endorsements – draft-00 – December 2023</a:t>
            </a:r>
            <a:br>
              <a:rPr lang="en-US" b="1" dirty="0">
                <a:latin typeface="Verdana"/>
                <a:ea typeface="Verdana"/>
              </a:rPr>
            </a:br>
            <a:r>
              <a:rPr lang="en-US" b="1" dirty="0">
                <a:latin typeface="Verdana"/>
                <a:ea typeface="Verdana"/>
                <a:hlinkClick r:id="rId14"/>
              </a:rPr>
              <a:t>https://datatracker.ietf.org/doc/draft-</a:t>
            </a:r>
            <a:r>
              <a:rPr lang="en-US" b="1" dirty="0" err="1">
                <a:latin typeface="Verdana"/>
                <a:ea typeface="Verdana"/>
                <a:hlinkClick r:id="rId14"/>
              </a:rPr>
              <a:t>ietf</a:t>
            </a:r>
            <a:r>
              <a:rPr lang="en-US" b="1" dirty="0">
                <a:latin typeface="Verdana"/>
                <a:ea typeface="Verdana"/>
                <a:hlinkClick r:id="rId14"/>
              </a:rPr>
              <a:t>-rats-endorsements/</a:t>
            </a:r>
            <a:r>
              <a:rPr lang="en-US" b="1" dirty="0">
                <a:latin typeface="Verdana"/>
                <a:ea typeface="Verdana"/>
              </a:rPr>
              <a:t>– WG Adopted</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47</a:t>
            </a:fld>
            <a:endParaRPr/>
          </a:p>
        </p:txBody>
      </p:sp>
    </p:spTree>
    <p:extLst>
      <p:ext uri="{BB962C8B-B14F-4D97-AF65-F5344CB8AC3E}">
        <p14:creationId xmlns:p14="http://schemas.microsoft.com/office/powerpoint/2010/main" val="114450548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700" dirty="0"/>
              <a:t>Internet Engineering Task Force (IETF) (4 of 4)</a:t>
            </a:r>
            <a:endParaRPr sz="2700"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fontScale="32500" lnSpcReduction="20000"/>
          </a:bodyPr>
          <a:lstStyle/>
          <a:p>
            <a:pPr marL="362758" marR="40640" lvl="0" indent="-264968" algn="l" defTabSz="914400" rtl="0" eaLnBrk="1" fontAlgn="auto" latinLnBrk="0" hangingPunct="1">
              <a:lnSpc>
                <a:spcPct val="100000"/>
              </a:lnSpc>
              <a:spcBef>
                <a:spcPts val="500"/>
              </a:spcBef>
              <a:spcAft>
                <a:spcPts val="0"/>
              </a:spcAft>
              <a:buClrTx/>
              <a:buSzPct val="100000"/>
              <a:buFontTx/>
              <a:buChar char="•"/>
              <a:tabLst/>
              <a:defRPr sz="1700"/>
            </a:pPr>
            <a:r>
              <a:rPr kumimoji="0" lang="en-US" sz="40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Crypto Forum Research Group (CFRG) – future algorithms</a:t>
            </a: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Oblivious Pseudorandom Functions (OPRFs) Using Prime-Order Groups – RFC 9497 – December 2024</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https://datatracker.ietf.org/doc/rfc9497/</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Ristretto255 and Decaf448 Groups – RFC 9496 – December 2024</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https://datatracker.ietf.org/doc/rfc9496/</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RSA Blind Signatures – RFC 9474– October 2023</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4"/>
              </a:rPr>
              <a:t>https://datatracker.ietf.org/doc/rfc9474/</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SPAKE2, a Password-Authenticated Key Exchange – RFC 9382 – September 2023</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5"/>
              </a:rPr>
              <a:t>https://datatracker.ietf.org/doc/rfc9382/</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Verifiable Random Functions (VRFs) – RFC 9381 – August 2023</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6"/>
              </a:rPr>
              <a:t>https://datatracker.ietf.org/doc/rfc9381/</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Hashing to Elliptic Curves – RFC 9380 – August 2023</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7"/>
              </a:rPr>
              <a:t>https://datatracker.ietf.org/doc/rfc9380/</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2800" b="1" dirty="0">
                <a:latin typeface="Verdana"/>
                <a:ea typeface="Verdana"/>
              </a:rPr>
              <a:t>IRTF Additional Parameter sets for HSS/LMS Hash-Based Signatures – draft-13 – April 2024 – Waiting for Shepherd</a:t>
            </a:r>
            <a:br>
              <a:rPr lang="en-US" sz="2800" b="1" dirty="0">
                <a:latin typeface="Verdana"/>
                <a:ea typeface="Verdana"/>
              </a:rPr>
            </a:br>
            <a:r>
              <a:rPr lang="en-US" sz="2800" b="1" dirty="0">
                <a:latin typeface="Verdana"/>
                <a:ea typeface="Verdana"/>
                <a:hlinkClick r:id="rId8"/>
              </a:rPr>
              <a:t>https://datatracker.ietf.org/doc/draft-fluhrer-lms-more-parm-sets/</a:t>
            </a:r>
            <a:endParaRPr lang="en-US" sz="2800" b="1" dirty="0">
              <a:latin typeface="Verdana"/>
              <a:ea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Guidelines for Writing Cryptography Specifications – draft-01 – April 2024 – WG Adopted</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9"/>
              </a:rPr>
              <a:t>https://datatracker.ietf.org/doc/draft-irtf-cfrg-cryptography-specification/</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algn="l" defTabSz="914400" rtl="0" eaLnBrk="1" fontAlgn="auto" latinLnBrk="0" hangingPunct="1">
              <a:lnSpc>
                <a:spcPct val="100000"/>
              </a:lnSpc>
              <a:spcBef>
                <a:spcPts val="400"/>
              </a:spcBef>
              <a:spcAft>
                <a:spcPts val="0"/>
              </a:spcAft>
              <a:buClrTx/>
              <a:buSzPct val="100000"/>
              <a:buFontTx/>
              <a:buChar char="•"/>
              <a:tabLst/>
              <a:defRPr sz="1700"/>
            </a:pPr>
            <a:r>
              <a:rPr lang="en-US" sz="2800" b="1" dirty="0">
                <a:latin typeface="Verdana"/>
                <a:ea typeface="Verdana"/>
              </a:rPr>
              <a:t>IRTF Usage Limits on AEAD Algorithms – draft-08 – April 2024</a:t>
            </a:r>
            <a:br>
              <a:rPr lang="en-US" sz="2800" b="1" dirty="0">
                <a:latin typeface="Verdana"/>
                <a:ea typeface="Verdana"/>
              </a:rPr>
            </a:br>
            <a:r>
              <a:rPr lang="en-US" sz="2800" b="1" dirty="0">
                <a:latin typeface="Verdana"/>
                <a:ea typeface="Verdana"/>
                <a:hlinkClick r:id="rId10"/>
              </a:rPr>
              <a:t>https://datatracker.ietf.org/doc/draft-irtf-cfrg-aead-limits/</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Properties of AEAD algorithms – draft-06 – April 2024</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1"/>
              </a:rPr>
              <a:t>https://datatracker.ietf.org/doc/draft-irtf-cfrg-aead-properties/</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Key Blinding for Signature Schemes – draft-06 – April 2024</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2"/>
              </a:rPr>
              <a:t>https://datatracker.ietf.org/doc/draft-irtf-cfrg-signature-key-blinding/</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a:t>
            </a:r>
            <a:r>
              <a:rPr kumimoji="0" lang="en-US" sz="28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CPace</a:t>
            </a: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 balanced composable PAKE – draft-11 – March 2024</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3"/>
              </a:rPr>
              <a:t>https://datatracker.ietf.org/doc/draft-irtf-cfrg-cpace/</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62808" marR="40640" lvl="1" indent="-264968" defTabSz="914400">
              <a:defRPr sz="1700"/>
            </a:pPr>
            <a:r>
              <a:rPr lang="en-US" sz="2800" b="1" dirty="0">
                <a:latin typeface="Verdana"/>
                <a:ea typeface="Verdana"/>
              </a:rPr>
              <a:t>IRTF OPAQUE Augmented PAKE Protocol – draft-14 – March 2024</a:t>
            </a:r>
            <a:br>
              <a:rPr lang="en-US" sz="2800" b="1" dirty="0">
                <a:latin typeface="Verdana"/>
                <a:ea typeface="Verdana"/>
              </a:rPr>
            </a:br>
            <a:r>
              <a:rPr lang="en-US" sz="2800" b="1" dirty="0">
                <a:latin typeface="Verdana"/>
                <a:ea typeface="Verdana"/>
                <a:hlinkClick r:id="rId14"/>
              </a:rPr>
              <a:t>https://datatracker.ietf.org/doc/draft-irtf-cfrg-opaque/</a:t>
            </a:r>
            <a:endParaRPr lang="en-US" sz="2800" b="1" dirty="0">
              <a:latin typeface="Verdana"/>
              <a:ea typeface="Verdana"/>
            </a:endParaRPr>
          </a:p>
          <a:p>
            <a:pPr marL="762808" marR="40640" lvl="1" indent="-264968" defTabSz="914400">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a:t>
            </a:r>
            <a:r>
              <a:rPr lang="en-US" sz="2800" b="1" dirty="0">
                <a:latin typeface="Verdana"/>
                <a:ea typeface="Verdana"/>
              </a:rPr>
              <a:t>RTF Hedged ECDSA and EdDSA Signatures – draft-03 – March 2024</a:t>
            </a:r>
            <a:br>
              <a:rPr lang="en-US" sz="2800" b="1" dirty="0">
                <a:latin typeface="Verdana"/>
                <a:ea typeface="Verdana"/>
              </a:rPr>
            </a:br>
            <a:r>
              <a:rPr lang="en-US" sz="2800" b="1" dirty="0">
                <a:latin typeface="Verdana"/>
                <a:ea typeface="Verdana"/>
                <a:hlinkClick r:id="rId15"/>
              </a:rPr>
              <a:t>https://datatracker.ietf.org/doc/draft-irtf-cfrg-det-sigs-with-noise/</a:t>
            </a:r>
            <a:endParaRPr lang="en-US" sz="2800" b="1" dirty="0">
              <a:latin typeface="Verdana"/>
              <a:ea typeface="Verdana"/>
            </a:endParaRPr>
          </a:p>
          <a:p>
            <a:pPr marL="762808" marR="40640" lvl="1" indent="-264968" defTabSz="914400">
              <a:defRPr sz="1700"/>
            </a:pP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IRTF </a:t>
            </a:r>
            <a:r>
              <a:rPr kumimoji="0" lang="en-US" sz="28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KangarooTwelve</a:t>
            </a: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and </a:t>
            </a:r>
            <a:r>
              <a:rPr kumimoji="0" lang="en-US" sz="2800" b="1" i="0" u="none" strike="noStrike" kern="0" cap="none" spc="0" normalizeH="0" baseline="0" noProof="0" dirty="0" err="1">
                <a:ln>
                  <a:noFill/>
                </a:ln>
                <a:solidFill>
                  <a:srgbClr val="000000"/>
                </a:solidFill>
                <a:effectLst/>
                <a:uLnTx/>
                <a:uFill>
                  <a:solidFill>
                    <a:srgbClr val="000000"/>
                  </a:solidFill>
                </a:uFill>
                <a:latin typeface="Verdana"/>
                <a:ea typeface="Verdana"/>
                <a:sym typeface="Verdana"/>
              </a:rPr>
              <a:t>TurboSHAKE</a:t>
            </a: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 draft-13 – February 2024</a:t>
            </a:r>
            <a:b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br>
            <a:r>
              <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16"/>
              </a:rPr>
              <a:t>https://datatracker.ietf.org/doc/draft-irtf-cfrg-kangarootwelve/</a:t>
            </a:r>
            <a:endParaRPr kumimoji="0" lang="en-US" sz="2800" b="1"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48</a:t>
            </a:fld>
            <a:endParaRPr/>
          </a:p>
        </p:txBody>
      </p:sp>
    </p:spTree>
    <p:extLst>
      <p:ext uri="{BB962C8B-B14F-4D97-AF65-F5344CB8AC3E}">
        <p14:creationId xmlns:p14="http://schemas.microsoft.com/office/powerpoint/2010/main" val="188085343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33865"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33865"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33865"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33865"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33865"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33865" indent="0">
              <a:buNone/>
            </a:pPr>
            <a:endParaRPr lang="en-US" dirty="0"/>
          </a:p>
          <a:p>
            <a:pPr marL="33865"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408459" y="5524500"/>
            <a:ext cx="481541" cy="1905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wg-presentation-template-16x9-2023.potx" id="{55313FED-4DF2-7644-8CDA-C3F5DFA7CAB3}" vid="{91A9EE25-D72B-CD41-BA75-7EF898C4CB4B}"/>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55156</TotalTime>
  <Words>5471</Words>
  <Application>Microsoft Macintosh PowerPoint</Application>
  <PresentationFormat>Custom</PresentationFormat>
  <Paragraphs>522</Paragraphs>
  <Slides>48</Slides>
  <Notes>5</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Lucida Grande</vt:lpstr>
      <vt:lpstr>Open Sans</vt:lpstr>
      <vt:lpstr>Verdana</vt:lpstr>
      <vt:lpstr>Wingdings</vt:lpstr>
      <vt:lpstr>White</vt:lpstr>
      <vt:lpstr> PWG May 2024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PWG Day 1</vt:lpstr>
      <vt:lpstr>Agenda Overview – PWG Day 2</vt:lpstr>
      <vt:lpstr>Steering Committee Updates</vt:lpstr>
      <vt:lpstr>Officers (2023-2025 Term)</vt:lpstr>
      <vt:lpstr>2024 Membership</vt:lpstr>
      <vt:lpstr>Thank You For Participating!</vt:lpstr>
      <vt:lpstr>Future Meeting Schedule</vt:lpstr>
      <vt:lpstr>IPP Everywhere™ Certified Printers</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Officers</vt:lpstr>
      <vt:lpstr>IPP WG: Status</vt:lpstr>
      <vt:lpstr>IPP WG: More Information</vt:lpstr>
      <vt:lpstr>Liaison Status – May 2024</vt:lpstr>
      <vt:lpstr>Linux Foundation OpenPrinting</vt:lpstr>
      <vt:lpstr>Mopria Alliance</vt:lpstr>
      <vt:lpstr>3MF Consortium</vt:lpstr>
      <vt:lpstr>3D / Additive Manufacturing Liaisons</vt:lpstr>
      <vt:lpstr>3D / Additive Manufacturing Liaisons</vt:lpstr>
      <vt:lpstr>3D / Additive Manufacturing Liaisons</vt:lpstr>
      <vt:lpstr>3D / Additive Manufacturing Liaisons</vt:lpstr>
      <vt:lpstr>3D / Additive Manufacturing Liaisons</vt:lpstr>
      <vt:lpstr>3D / Additive Manufacturing Liaisons</vt:lpstr>
      <vt:lpstr>3D / Additive Manufacturing Liaisons</vt:lpstr>
      <vt:lpstr>3D / Additive Manufacturing Liaisons</vt:lpstr>
      <vt:lpstr>Other Questions / Comments</vt:lpstr>
      <vt:lpstr>Next PWG Face-to-Face Meeting</vt:lpstr>
      <vt:lpstr>Trusted Computing Group (TCG)</vt:lpstr>
      <vt:lpstr>Internet Engineering Task Force (IETF) (1 of 4)</vt:lpstr>
      <vt:lpstr>Internet Engineering Task Force (IETF) (2 of 4)</vt:lpstr>
      <vt:lpstr>Internet Engineering Task Force (IETF) (3 of 4)</vt:lpstr>
      <vt:lpstr>Internet Engineering Task Force (IETF) (4 of 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Jeremy L Leber</dc:creator>
  <cp:keywords/>
  <dc:description/>
  <cp:lastModifiedBy>Jeremy L Leber</cp:lastModifiedBy>
  <cp:revision>37</cp:revision>
  <cp:lastPrinted>2019-03-25T21:04:32Z</cp:lastPrinted>
  <dcterms:created xsi:type="dcterms:W3CDTF">2023-11-06T15:31:39Z</dcterms:created>
  <dcterms:modified xsi:type="dcterms:W3CDTF">2024-05-06T13:19:09Z</dcterms:modified>
  <cp:category/>
</cp:coreProperties>
</file>