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417" r:id="rId2"/>
    <p:sldId id="257" r:id="rId3"/>
    <p:sldId id="258" r:id="rId4"/>
    <p:sldId id="374" r:id="rId5"/>
    <p:sldId id="449" r:id="rId6"/>
    <p:sldId id="259" r:id="rId7"/>
    <p:sldId id="260" r:id="rId8"/>
    <p:sldId id="448" r:id="rId9"/>
    <p:sldId id="262" r:id="rId10"/>
    <p:sldId id="424" r:id="rId11"/>
    <p:sldId id="463" r:id="rId12"/>
    <p:sldId id="419" r:id="rId13"/>
    <p:sldId id="404" r:id="rId14"/>
    <p:sldId id="266" r:id="rId15"/>
    <p:sldId id="403" r:id="rId16"/>
    <p:sldId id="290" r:id="rId17"/>
    <p:sldId id="264" r:id="rId18"/>
    <p:sldId id="332" r:id="rId19"/>
    <p:sldId id="267" r:id="rId20"/>
    <p:sldId id="471" r:id="rId21"/>
    <p:sldId id="268" r:id="rId22"/>
    <p:sldId id="462" r:id="rId23"/>
    <p:sldId id="467" r:id="rId24"/>
    <p:sldId id="388" r:id="rId25"/>
    <p:sldId id="389" r:id="rId26"/>
    <p:sldId id="390" r:id="rId27"/>
    <p:sldId id="386" r:id="rId28"/>
    <p:sldId id="378" r:id="rId29"/>
    <p:sldId id="256" r:id="rId30"/>
    <p:sldId id="464" r:id="rId31"/>
    <p:sldId id="465" r:id="rId32"/>
    <p:sldId id="466" r:id="rId33"/>
    <p:sldId id="460" r:id="rId34"/>
    <p:sldId id="461" r:id="rId35"/>
    <p:sldId id="470" r:id="rId36"/>
    <p:sldId id="468" r:id="rId37"/>
    <p:sldId id="469" r:id="rId38"/>
    <p:sldId id="289" r:id="rId39"/>
    <p:sldId id="441" r:id="rId40"/>
    <p:sldId id="447" r:id="rId41"/>
    <p:sldId id="408"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D000"/>
    <a:srgbClr val="00FF6C"/>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5"/>
    <p:restoredTop sz="95928"/>
  </p:normalViewPr>
  <p:slideViewPr>
    <p:cSldViewPr snapToGrid="0" snapToObjects="1">
      <p:cViewPr varScale="1">
        <p:scale>
          <a:sx n="112" d="100"/>
          <a:sy n="112" d="100"/>
        </p:scale>
        <p:origin x="1576" y="200"/>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2022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em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ftp.pwg.org/pub/pwg/ipp/charter/ch-ipp-charter-2021040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github.com/istopwg/ippregistr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5" Type="http://schemas.openxmlformats.org/officeDocument/2006/relationships/hyperlink" Target="https://www.3mf.io/" TargetMode="External"/><Relationship Id="rId4" Type="http://schemas.openxmlformats.org/officeDocument/2006/relationships/hyperlink" Target="https://www.incits.org/committees/digitalmanufacturi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pdfa.org/3d-pdf-at-the-pdf-association/"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 Id="rId5" Type="http://schemas.openxmlformats.org/officeDocument/2006/relationships/hyperlink" Target="https://www.vdma.org/events-trade-fairs/-/event/view/70649" TargetMode="External"/><Relationship Id="rId4" Type="http://schemas.openxmlformats.org/officeDocument/2006/relationships/hyperlink" Target="https://www.iso.org/committee/53674.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457200" y="3533388"/>
            <a:ext cx="8229600" cy="1270000"/>
          </a:xfrm>
          <a:prstGeom prst="rect">
            <a:avLst/>
          </a:prstGeom>
        </p:spPr>
        <p:txBody>
          <a:bodyPr lIns="0"/>
          <a:lstStyle/>
          <a:p>
            <a:br>
              <a:rPr lang="en-US" dirty="0"/>
            </a:br>
            <a:r>
              <a:rPr lang="en-US" dirty="0"/>
              <a:t>PWG May 2022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May 17, 2022</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Tuesday, May 17</a:t>
            </a:r>
          </a:p>
          <a:p>
            <a:pPr marL="2289175" lvl="1" indent="-1944688">
              <a:buNone/>
            </a:pPr>
            <a:r>
              <a:rPr lang="en-US" dirty="0"/>
              <a:t>10:00 – 11:00	PWG Plenary</a:t>
            </a:r>
          </a:p>
          <a:p>
            <a:pPr marL="2289175" lvl="1" indent="-1944688">
              <a:buNone/>
            </a:pPr>
            <a:r>
              <a:rPr lang="en-US" dirty="0"/>
              <a:t>11:00 </a:t>
            </a:r>
            <a:r>
              <a:rPr lang="mr-IN" dirty="0"/>
              <a:t>–</a:t>
            </a:r>
            <a:r>
              <a:rPr lang="en-US" dirty="0"/>
              <a:t> 12:00	</a:t>
            </a:r>
            <a:r>
              <a:rPr lang="en-US" dirty="0" err="1"/>
              <a:t>OpenPrinting</a:t>
            </a:r>
            <a:r>
              <a:rPr lang="en-US" dirty="0"/>
              <a:t> Plenary</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1:30	</a:t>
            </a:r>
            <a:r>
              <a:rPr lang="en-US" dirty="0" err="1"/>
              <a:t>OpenPrinting</a:t>
            </a:r>
            <a:r>
              <a:rPr lang="en-US" dirty="0"/>
              <a:t> : </a:t>
            </a:r>
            <a:r>
              <a:rPr lang="en-US" dirty="0" err="1"/>
              <a:t>GSoC</a:t>
            </a:r>
            <a:r>
              <a:rPr lang="en-US" dirty="0"/>
              <a:t> Project Updates</a:t>
            </a:r>
          </a:p>
          <a:p>
            <a:pPr marL="2289175" lvl="1" indent="-1944688">
              <a:buNone/>
            </a:pPr>
            <a:r>
              <a:rPr lang="en-US" dirty="0"/>
              <a:t>  1:30 </a:t>
            </a:r>
            <a:r>
              <a:rPr lang="mr-IN" dirty="0"/>
              <a:t>–</a:t>
            </a:r>
            <a:r>
              <a:rPr lang="en-US" dirty="0"/>
              <a:t>   2:30	</a:t>
            </a:r>
            <a:r>
              <a:rPr lang="en-US" dirty="0" err="1"/>
              <a:t>OpenPrinting</a:t>
            </a:r>
            <a:r>
              <a:rPr lang="en-US" dirty="0"/>
              <a:t> : Status of </a:t>
            </a:r>
            <a:r>
              <a:rPr lang="en-US" dirty="0" err="1"/>
              <a:t>GhostScript</a:t>
            </a:r>
            <a:r>
              <a:rPr lang="en-US" dirty="0"/>
              <a:t> and </a:t>
            </a:r>
            <a:r>
              <a:rPr lang="en-US" dirty="0" err="1"/>
              <a:t>MuPDF</a:t>
            </a:r>
            <a:endParaRPr lang="en-US" dirty="0"/>
          </a:p>
          <a:p>
            <a:pPr marL="2289175" lvl="1" indent="-1944688">
              <a:buNone/>
            </a:pPr>
            <a:r>
              <a:rPr lang="en-US" dirty="0"/>
              <a:t>  2:30 </a:t>
            </a:r>
            <a:r>
              <a:rPr lang="mr-IN" dirty="0"/>
              <a:t>–</a:t>
            </a:r>
            <a:r>
              <a:rPr lang="en-US" dirty="0"/>
              <a:t>   3:00	Break</a:t>
            </a:r>
          </a:p>
          <a:p>
            <a:pPr marL="2289175" lvl="1" indent="-1944688">
              <a:buNone/>
            </a:pPr>
            <a:r>
              <a:rPr lang="en-US" dirty="0"/>
              <a:t>  3:00 </a:t>
            </a:r>
            <a:r>
              <a:rPr lang="mr-IN" dirty="0"/>
              <a:t>–</a:t>
            </a:r>
            <a:r>
              <a:rPr lang="en-US" dirty="0"/>
              <a:t>   4:00	</a:t>
            </a:r>
            <a:r>
              <a:rPr lang="en-US" dirty="0" err="1"/>
              <a:t>OpenPrinting</a:t>
            </a:r>
            <a:r>
              <a:rPr lang="en-US" dirty="0"/>
              <a:t> : Status of Chrome OS Printing</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Wednesday, May 18</a:t>
            </a:r>
          </a:p>
          <a:p>
            <a:pPr marL="2289175" lvl="1" indent="-1944688">
              <a:buNone/>
            </a:pPr>
            <a:r>
              <a:rPr lang="en-US" dirty="0"/>
              <a:t>10:00 – 11:00	</a:t>
            </a:r>
            <a:r>
              <a:rPr lang="en-US" dirty="0" err="1"/>
              <a:t>OpenPrinting</a:t>
            </a:r>
            <a:r>
              <a:rPr lang="en-US" dirty="0"/>
              <a:t> : CUPS Plenary</a:t>
            </a:r>
          </a:p>
          <a:p>
            <a:pPr marL="2289175" lvl="1" indent="-1944688">
              <a:buNone/>
            </a:pPr>
            <a:r>
              <a:rPr lang="en-US" dirty="0"/>
              <a:t>11:00 </a:t>
            </a:r>
            <a:r>
              <a:rPr lang="mr-IN" dirty="0"/>
              <a:t>–</a:t>
            </a:r>
            <a:r>
              <a:rPr lang="en-US" dirty="0"/>
              <a:t> 12:00	</a:t>
            </a:r>
            <a:r>
              <a:rPr lang="en-US" dirty="0" err="1"/>
              <a:t>OpenPrinting</a:t>
            </a:r>
            <a:r>
              <a:rPr lang="en-US" dirty="0"/>
              <a:t> : Printer Applications – Retro-Fitting Printer Applications</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1:45	</a:t>
            </a:r>
            <a:r>
              <a:rPr lang="en-US" dirty="0" err="1"/>
              <a:t>OpenPrinting</a:t>
            </a:r>
            <a:r>
              <a:rPr lang="en-US" dirty="0"/>
              <a:t> : cups-filters, CUPS Snap, Printer Applications, Driverless Scanning</a:t>
            </a:r>
          </a:p>
          <a:p>
            <a:pPr marL="2289175" lvl="1" indent="-1944688">
              <a:buNone/>
            </a:pPr>
            <a:r>
              <a:rPr lang="en-US" dirty="0"/>
              <a:t>  1:45 </a:t>
            </a:r>
            <a:r>
              <a:rPr lang="mr-IN" dirty="0"/>
              <a:t>–</a:t>
            </a:r>
            <a:r>
              <a:rPr lang="en-US" dirty="0"/>
              <a:t>   2:15	IPP WG : Status – Prototype Ready Specifications</a:t>
            </a:r>
          </a:p>
          <a:p>
            <a:pPr marL="2289175" lvl="1" indent="-1944688">
              <a:buNone/>
            </a:pPr>
            <a:r>
              <a:rPr lang="en-US" dirty="0"/>
              <a:t>  2:15 </a:t>
            </a:r>
            <a:r>
              <a:rPr lang="mr-IN" dirty="0"/>
              <a:t>–</a:t>
            </a:r>
            <a:r>
              <a:rPr lang="en-US" dirty="0"/>
              <a:t>   2:45	Break</a:t>
            </a:r>
          </a:p>
          <a:p>
            <a:pPr marL="2289175" lvl="1" indent="-1944688">
              <a:buNone/>
            </a:pPr>
            <a:r>
              <a:rPr lang="en-US" dirty="0"/>
              <a:t>  2:45 </a:t>
            </a:r>
            <a:r>
              <a:rPr lang="mr-IN" dirty="0"/>
              <a:t>–</a:t>
            </a:r>
            <a:r>
              <a:rPr lang="en-US" dirty="0"/>
              <a:t>   3:00	IPP WG : IPP 3D – Introduction</a:t>
            </a:r>
          </a:p>
          <a:p>
            <a:pPr marL="2289175" lvl="1" indent="-1944688">
              <a:buNone/>
            </a:pPr>
            <a:r>
              <a:rPr lang="en-US" dirty="0"/>
              <a:t>  3:00 </a:t>
            </a:r>
            <a:r>
              <a:rPr lang="mr-IN" dirty="0"/>
              <a:t>–</a:t>
            </a:r>
            <a:r>
              <a:rPr lang="en-US" dirty="0"/>
              <a:t>   3:30	IPP WG : Understanding 3D PDF (PDF Association)</a:t>
            </a:r>
          </a:p>
          <a:p>
            <a:pPr marL="2289175" lvl="1" indent="-1944688">
              <a:buNone/>
            </a:pPr>
            <a:r>
              <a:rPr lang="en-US" dirty="0"/>
              <a:t>  3:30 </a:t>
            </a:r>
            <a:r>
              <a:rPr lang="mr-IN" dirty="0"/>
              <a:t>–</a:t>
            </a:r>
            <a:r>
              <a:rPr lang="en-US" dirty="0"/>
              <a:t>   4:00	IPP WG : Rendering 3D Content into 2D Graphics Contexts (Elysium)</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42591187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Thursday, May 19</a:t>
            </a:r>
            <a:endParaRPr b="1" u="sng" dirty="0"/>
          </a:p>
          <a:p>
            <a:pPr marL="2289175" lvl="1" indent="-1944688">
              <a:buNone/>
            </a:pPr>
            <a:r>
              <a:rPr lang="en-US" dirty="0"/>
              <a:t>10:00 – 11:45	IPP WG : Evolution of IPP/2.0 and IPP Everywhere v2.0</a:t>
            </a:r>
          </a:p>
          <a:p>
            <a:pPr marL="2289175" lvl="1" indent="-1944688">
              <a:buNone/>
            </a:pPr>
            <a:r>
              <a:rPr lang="en-US" dirty="0"/>
              <a:t>11:45 </a:t>
            </a:r>
            <a:r>
              <a:rPr lang="mr-IN" dirty="0"/>
              <a:t>–</a:t>
            </a:r>
            <a:r>
              <a:rPr lang="en-US" dirty="0"/>
              <a:t> 12:00	IPP WG : Next Steps</a:t>
            </a:r>
          </a:p>
          <a:p>
            <a:pPr marL="2289175" lvl="1" indent="-1944688">
              <a:buNone/>
            </a:pPr>
            <a:r>
              <a:rPr lang="en-US" dirty="0"/>
              <a:t>12:00 – 12:45	Break / Lunch</a:t>
            </a:r>
          </a:p>
          <a:p>
            <a:pPr marL="2289175" lvl="1" indent="-1944688">
              <a:buNone/>
            </a:pPr>
            <a:r>
              <a:rPr lang="en-US" dirty="0"/>
              <a:t>12:45 –   2:45	IDS WG : Status and Discussion – PWG Hardcopy Device Security Guidelines v1.0</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endParaRPr lang="en-US" sz="18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2022</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30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graphicFrame>
        <p:nvGraphicFramePr>
          <p:cNvPr id="156" name="Table 156"/>
          <p:cNvGraphicFramePr/>
          <p:nvPr>
            <p:extLst>
              <p:ext uri="{D42A27DB-BD31-4B8C-83A1-F6EECF244321}">
                <p14:modId xmlns:p14="http://schemas.microsoft.com/office/powerpoint/2010/main" val="3702714564"/>
              </p:ext>
            </p:extLst>
          </p:nvPr>
        </p:nvGraphicFramePr>
        <p:xfrm>
          <a:off x="457200" y="1663186"/>
          <a:ext cx="8108950" cy="467360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err="1">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Microsoft</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err="1"/>
                        <a:t>Synaptics</a:t>
                      </a:r>
                      <a:endParaRPr lang="en-US" sz="900" dirty="0"/>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t>Oki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Technical Interface Consulting</a:t>
                      </a: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FUJIFILM Business Innovation Corp.</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PaperCut</a:t>
                      </a:r>
                      <a:r>
                        <a:rPr lang="en-US" sz="900" dirty="0">
                          <a:uFill>
                            <a:solidFill>
                              <a:srgbClr val="000000"/>
                            </a:solidFill>
                          </a:uFill>
                          <a:sym typeface="Verdana"/>
                        </a:rPr>
                        <a: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Tykodi</a:t>
                      </a:r>
                      <a:r>
                        <a:rPr lang="en-US" sz="900" dirty="0">
                          <a:uFill>
                            <a:solidFill>
                              <a:srgbClr val="000000"/>
                            </a:solidFill>
                          </a:uFill>
                          <a:sym typeface="Verdana"/>
                        </a:rPr>
                        <a:t>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r>
                        <a:rPr lang="en-US" sz="900" dirty="0">
                          <a:solidFill>
                            <a:schemeClr val="tx1"/>
                          </a:solidFill>
                        </a:rPr>
                        <a:t>Xerox</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endParaRPr lang="en-US" sz="9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Digital Check Corp</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SNBC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r>
                        <a:rPr lang="en-US" sz="900" dirty="0" err="1">
                          <a:solidFill>
                            <a:schemeClr val="tx1"/>
                          </a:solidFill>
                        </a:rPr>
                        <a:t>YSoft</a:t>
                      </a: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01413"/>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188676"/>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43678" y="2560742"/>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58247" y="3317576"/>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9074" y="4965463"/>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1" y="570769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25295" y="1731677"/>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31229" y="2461392"/>
            <a:ext cx="804834" cy="556281"/>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36766" y="3373833"/>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02757" y="496230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43900" y="5722226"/>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07018" y="1886772"/>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2511206"/>
            <a:ext cx="819788" cy="335368"/>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74486" y="3295519"/>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56101" y="4072768"/>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8"/>
          <a:stretch>
            <a:fillRect/>
          </a:stretch>
        </p:blipFill>
        <p:spPr>
          <a:xfrm>
            <a:off x="5507830" y="4982178"/>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43678" y="4188676"/>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0"/>
          <a:stretch>
            <a:fillRect/>
          </a:stretch>
        </p:blipFill>
        <p:spPr>
          <a:xfrm>
            <a:off x="7211619" y="1834567"/>
            <a:ext cx="1110207" cy="239003"/>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28059" y="336145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96536" y="4066975"/>
            <a:ext cx="482442" cy="482442"/>
          </a:xfrm>
          <a:prstGeom prst="rect">
            <a:avLst/>
          </a:prstGeom>
        </p:spPr>
      </p:pic>
      <p:sp>
        <p:nvSpPr>
          <p:cNvPr id="19" name="TextBox 18">
            <a:extLst>
              <a:ext uri="{FF2B5EF4-FFF2-40B4-BE49-F238E27FC236}">
                <a16:creationId xmlns:a16="http://schemas.microsoft.com/office/drawing/2014/main" id="{A6D774F8-3092-F045-A23D-4134FC4C0E56}"/>
              </a:ext>
            </a:extLst>
          </p:cNvPr>
          <p:cNvSpPr txBox="1"/>
          <p:nvPr/>
        </p:nvSpPr>
        <p:spPr>
          <a:xfrm>
            <a:off x="2530228" y="6321655"/>
            <a:ext cx="396294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Welcome New Member: Digital Check!</a:t>
            </a:r>
          </a:p>
        </p:txBody>
      </p:sp>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389410" y="4045529"/>
            <a:ext cx="1552992" cy="59066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95A8763-2057-224A-B65E-65D512FE394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570771" y="5767940"/>
            <a:ext cx="1144118" cy="268407"/>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43382" y="5000455"/>
            <a:ext cx="1112433" cy="227346"/>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9182" y="5771645"/>
            <a:ext cx="1148949" cy="232525"/>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pPr marL="40640" indent="0">
              <a:buNone/>
            </a:pPr>
            <a:r>
              <a:rPr lang="en-US" dirty="0"/>
              <a:t>2022</a:t>
            </a:r>
          </a:p>
          <a:p>
            <a:pPr marL="40640" indent="0">
              <a:buNone/>
            </a:pPr>
            <a:endParaRPr lang="en-US" dirty="0"/>
          </a:p>
          <a:p>
            <a:pPr lvl="1"/>
            <a:r>
              <a:rPr lang="en-US" dirty="0"/>
              <a:t>August 16-18 – Virtual</a:t>
            </a:r>
          </a:p>
          <a:p>
            <a:pPr lvl="1"/>
            <a:endParaRPr lang="en-US" dirty="0"/>
          </a:p>
          <a:p>
            <a:pPr lvl="1"/>
            <a:r>
              <a:rPr lang="en-US" dirty="0"/>
              <a:t>November 15-17 – Virtual?</a:t>
            </a:r>
          </a:p>
          <a:p>
            <a:endParaRPr lang="en-US" dirty="0"/>
          </a:p>
          <a:p>
            <a:r>
              <a:rPr lang="en-US" dirty="0"/>
              <a:t>2023</a:t>
            </a:r>
          </a:p>
          <a:p>
            <a:endParaRPr lang="en-US" dirty="0"/>
          </a:p>
          <a:p>
            <a:pPr lvl="1"/>
            <a:r>
              <a:rPr lang="en-US" dirty="0"/>
              <a:t>February 7-9 – Virtual</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US" dirty="0">
                <a:hlinkClick r:id="rId3"/>
              </a:rPr>
              <a:t>https://www.pwg.org/ipp/everywhere.html</a:t>
            </a:r>
            <a:r>
              <a:rPr lang="en-US" dirty="0"/>
              <a:t> </a:t>
            </a:r>
          </a:p>
          <a:p>
            <a:endParaRPr lang="en-US" dirty="0"/>
          </a:p>
          <a:p>
            <a:r>
              <a:rPr lang="en-US" b="1" dirty="0">
                <a:solidFill>
                  <a:srgbClr val="FF0000"/>
                </a:solidFill>
              </a:rPr>
              <a:t>854</a:t>
            </a:r>
            <a:r>
              <a:rPr lang="en-US" dirty="0"/>
              <a:t> printers now certified!</a:t>
            </a:r>
          </a:p>
          <a:p>
            <a:pPr lvl="1"/>
            <a:r>
              <a:rPr lang="en-US" dirty="0">
                <a:hlinkClick r:id="rId4"/>
              </a:rPr>
              <a:t>https://www.pwg.org/printers/</a:t>
            </a:r>
            <a:endParaRPr lang="en-US" dirty="0"/>
          </a:p>
          <a:p>
            <a:pPr lvl="1"/>
            <a:r>
              <a:rPr lang="en-US" dirty="0"/>
              <a:t>New printers from Digital Check, OKI, HP, Lexmark, and Samsung (via HP)</a:t>
            </a:r>
          </a:p>
          <a:p>
            <a:pPr lvl="1"/>
            <a:r>
              <a:rPr lang="en-US" dirty="0"/>
              <a:t>More on the way!</a:t>
            </a:r>
          </a:p>
          <a:p>
            <a:pPr marL="40640" indent="0">
              <a:buNone/>
            </a:pPr>
            <a:endParaRPr lang="en-US" dirty="0">
              <a:solidFill>
                <a:srgbClr val="FF0000"/>
              </a:solidFill>
              <a:sym typeface="Wingdings" pitchFamily="2" charset="2"/>
            </a:endParaRPr>
          </a:p>
          <a:p>
            <a:r>
              <a:rPr lang="en-US" dirty="0"/>
              <a:t>IPP Everywhere™ Self Certification 1.1 Update 3</a:t>
            </a:r>
            <a:endParaRPr lang="en-US" dirty="0">
              <a:solidFill>
                <a:srgbClr val="FF0000"/>
              </a:solidFill>
            </a:endParaRPr>
          </a:p>
          <a:p>
            <a:pPr lvl="1">
              <a:buFont typeface="Wingdings" pitchFamily="2" charset="2"/>
              <a:buChar char="à"/>
            </a:pPr>
            <a:r>
              <a:rPr lang="en-US" dirty="0">
                <a:sym typeface="Wingdings" pitchFamily="2" charset="2"/>
              </a:rPr>
              <a:t>Released May 17, 2021; approved June 16, 2021</a:t>
            </a:r>
          </a:p>
          <a:p>
            <a:pPr lvl="1">
              <a:buFont typeface="Wingdings" pitchFamily="2" charset="2"/>
              <a:buChar char="à"/>
            </a:pPr>
            <a:r>
              <a:rPr lang="en-US" b="1" dirty="0">
                <a:solidFill>
                  <a:srgbClr val="FF0000"/>
                </a:solidFill>
                <a:sym typeface="Wingdings" pitchFamily="2" charset="2"/>
              </a:rPr>
              <a:t>Mandatory for certification starting July 1, 2021</a:t>
            </a:r>
          </a:p>
          <a:p>
            <a:pPr lvl="2">
              <a:buFont typeface="Wingdings" pitchFamily="2" charset="2"/>
              <a:buChar char="à"/>
            </a:pPr>
            <a:r>
              <a:rPr lang="en-US" b="1" dirty="0">
                <a:solidFill>
                  <a:srgbClr val="FF0000"/>
                </a:solidFill>
                <a:sym typeface="Wingdings" pitchFamily="2" charset="2"/>
              </a:rPr>
              <a:t>IPP Everywhere v1.0 Certifications no longer accepted</a:t>
            </a:r>
          </a:p>
          <a:p>
            <a:pPr marL="40640" indent="0">
              <a:buNone/>
            </a:pPr>
            <a:endParaRPr lang="en-US" sz="1600" b="1" dirty="0"/>
          </a:p>
          <a:p>
            <a:r>
              <a:rPr lang="en-US" dirty="0"/>
              <a:t>IPP Everywhere™ Self Certification 1.1 Update 4</a:t>
            </a:r>
          </a:p>
          <a:p>
            <a:pPr lvl="1"/>
            <a:r>
              <a:rPr lang="en-US" dirty="0"/>
              <a:t>Beta now available </a:t>
            </a:r>
          </a:p>
          <a:p>
            <a:pPr lvl="1"/>
            <a:endParaRPr lang="en-US"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92500" lnSpcReduction="20000"/>
          </a:bodyPr>
          <a:lstStyle/>
          <a:p>
            <a:r>
              <a:rPr lang="en-US" dirty="0"/>
              <a:t>Process v4.0 development nearing completion!</a:t>
            </a:r>
          </a:p>
          <a:p>
            <a:pPr lvl="1"/>
            <a:r>
              <a:rPr lang="en-US" dirty="0"/>
              <a:t>Draft nearly ready for broader review</a:t>
            </a:r>
          </a:p>
          <a:p>
            <a:pPr lvl="1"/>
            <a:r>
              <a:rPr lang="en-US" dirty="0"/>
              <a:t>Many sections have been moved to separate PWG Policy documents to simplify update approval process</a:t>
            </a:r>
          </a:p>
          <a:p>
            <a:pPr lvl="2"/>
            <a:r>
              <a:rPr lang="en-US" dirty="0"/>
              <a:t>PWG Document Types Policy</a:t>
            </a:r>
          </a:p>
          <a:p>
            <a:pPr lvl="2"/>
            <a:r>
              <a:rPr lang="en-US" dirty="0"/>
              <a:t>PWG Document Development Policy</a:t>
            </a:r>
          </a:p>
          <a:p>
            <a:pPr lvl="2"/>
            <a:r>
              <a:rPr lang="en-US" dirty="0"/>
              <a:t>PWG Document Approval Policy</a:t>
            </a:r>
          </a:p>
          <a:p>
            <a:pPr lvl="2"/>
            <a:r>
              <a:rPr lang="en-US" dirty="0"/>
              <a:t>PWG Meetings Policy</a:t>
            </a:r>
          </a:p>
          <a:p>
            <a:pPr lvl="2"/>
            <a:r>
              <a:rPr lang="en-US" dirty="0"/>
              <a:t>PWG Workgroup Decisions Policy</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Antitrust Policy : 2021-02-01</a:t>
            </a:r>
          </a:p>
          <a:p>
            <a:pPr lvl="1"/>
            <a:r>
              <a:rPr lang="en-US" dirty="0"/>
              <a:t>PWG Officer Elections : 2021-04-21</a:t>
            </a:r>
          </a:p>
          <a:p>
            <a:pPr lvl="1"/>
            <a:r>
              <a:rPr lang="en-US" dirty="0"/>
              <a:t>PWG Roles and Responsibilities Policy : Draft in review</a:t>
            </a:r>
          </a:p>
          <a:p>
            <a:pPr lvl="1"/>
            <a:r>
              <a:rPr lang="en-US" dirty="0"/>
              <a:t>PWG Communications Infrastructure : Draft in review</a:t>
            </a:r>
          </a:p>
          <a:p>
            <a:pPr lvl="1"/>
            <a:r>
              <a:rPr lang="en-US" dirty="0"/>
              <a:t>PWG IPP Everywhere Logo Policy: Draft in review</a:t>
            </a:r>
          </a:p>
          <a:p>
            <a:pPr lvl="1"/>
            <a:endParaRPr lang="en-US" dirty="0"/>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1083642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22</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461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rPr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12000" y="5791200"/>
            <a:ext cx="1524000" cy="3810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rPr lang="en-US" dirty="0"/>
              <a:t>Approved</a:t>
            </a:r>
            <a:endParaRPr dirty="0"/>
          </a:p>
        </p:txBody>
      </p:sp>
      <p:pic>
        <p:nvPicPr>
          <p:cNvPr id="8" name="Picture 7" descr="Bar chart&#10;&#10;Description automatically generated with low confidence">
            <a:extLst>
              <a:ext uri="{FF2B5EF4-FFF2-40B4-BE49-F238E27FC236}">
                <a16:creationId xmlns:a16="http://schemas.microsoft.com/office/drawing/2014/main" id="{C908EBD3-6BAE-9042-9D6D-128F78E95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 y="1576811"/>
            <a:ext cx="9006840" cy="3669453"/>
          </a:xfrm>
          <a:prstGeom prst="rect">
            <a:avLst/>
          </a:prstGeom>
        </p:spPr>
      </p:pic>
    </p:spTree>
    <p:extLst>
      <p:ext uri="{BB962C8B-B14F-4D97-AF65-F5344CB8AC3E}">
        <p14:creationId xmlns:p14="http://schemas.microsoft.com/office/powerpoint/2010/main" val="5628479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331679319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extLst>
      <p:ext uri="{BB962C8B-B14F-4D97-AF65-F5344CB8AC3E}">
        <p14:creationId xmlns:p14="http://schemas.microsoft.com/office/powerpoint/2010/main" val="273317469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Hardcopy Device (HCD) Security Guidelines by Ira and new focus on Common Criteria HCD Protection Profiles (PPs), HCD Security Guidelines and Hardcopy Device security standards</a:t>
            </a:r>
          </a:p>
          <a:p>
            <a:pPr lvl="1"/>
            <a:r>
              <a:rPr lang="en-US" dirty="0"/>
              <a:t>Want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WG Meetings</a:t>
            </a:r>
          </a:p>
          <a:p>
            <a:pPr lvl="2">
              <a:spcBef>
                <a:spcPts val="1200"/>
              </a:spcBef>
            </a:pPr>
            <a:r>
              <a:rPr lang="en-US" dirty="0"/>
              <a:t>Since last IDS F2F on Feb 9, 2022, IDS WG Meetings held on 2/17, 3/3, 3/31, 4/28 &amp; 5/12 in 2022</a:t>
            </a:r>
          </a:p>
          <a:p>
            <a:pPr lvl="2">
              <a:spcBef>
                <a:spcPts val="1200"/>
              </a:spcBef>
            </a:pPr>
            <a:r>
              <a:rPr lang="en-US" dirty="0"/>
              <a:t>Next IDS WG Meeting scheduled for 5/12/22</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417365784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55000" lnSpcReduction="20000"/>
          </a:bodyPr>
          <a:lstStyle/>
          <a:p>
            <a:pPr>
              <a:spcBef>
                <a:spcPts val="1200"/>
              </a:spcBef>
            </a:pPr>
            <a:r>
              <a:rPr lang="en-US" sz="3600" dirty="0"/>
              <a:t>HCD international Technical Committee (</a:t>
            </a:r>
            <a:r>
              <a:rPr lang="en-US" sz="3600" dirty="0" err="1"/>
              <a:t>iTC</a:t>
            </a:r>
            <a:r>
              <a:rPr lang="en-US" sz="3600" dirty="0"/>
              <a:t>):</a:t>
            </a:r>
          </a:p>
          <a:p>
            <a:pPr lvl="1"/>
            <a:r>
              <a:rPr lang="en-US" sz="3200" dirty="0"/>
              <a:t>HCD </a:t>
            </a:r>
            <a:r>
              <a:rPr lang="en-US" sz="3200" dirty="0" err="1"/>
              <a:t>iTC</a:t>
            </a:r>
            <a:r>
              <a:rPr lang="en-US" sz="3200" dirty="0"/>
              <a:t> holds weekly HCD </a:t>
            </a:r>
            <a:r>
              <a:rPr lang="en-US" sz="3200" dirty="0" err="1"/>
              <a:t>iTC</a:t>
            </a:r>
            <a:r>
              <a:rPr lang="en-US" sz="3200" dirty="0"/>
              <a:t> Meetings; goal now is to develop, review and publish an HCD </a:t>
            </a:r>
            <a:r>
              <a:rPr lang="en-US" sz="3200" dirty="0" err="1"/>
              <a:t>cPP</a:t>
            </a:r>
            <a:r>
              <a:rPr lang="en-US" sz="3200" dirty="0"/>
              <a:t>/SD v1.0 in early 3Q 2022</a:t>
            </a:r>
          </a:p>
          <a:p>
            <a:pPr lvl="1"/>
            <a:r>
              <a:rPr lang="en-US" sz="3200" dirty="0"/>
              <a:t>Will discuss the results of the weekly HCD </a:t>
            </a:r>
            <a:r>
              <a:rPr lang="en-US" sz="3200" dirty="0" err="1"/>
              <a:t>iTC</a:t>
            </a:r>
            <a:r>
              <a:rPr lang="en-US" sz="3200" dirty="0"/>
              <a:t> Meetings held since last IDS F2F in Feb 2022 and the current HCD </a:t>
            </a:r>
            <a:r>
              <a:rPr lang="en-US" sz="3200" dirty="0" err="1"/>
              <a:t>cPP</a:t>
            </a:r>
            <a:r>
              <a:rPr lang="en-US" sz="3200" dirty="0"/>
              <a:t>/SD v1.0 status at the IDS F2F Session on Thursday May 19</a:t>
            </a:r>
            <a:r>
              <a:rPr lang="en-US" sz="3200" baseline="30000" dirty="0"/>
              <a:t>th</a:t>
            </a:r>
            <a:r>
              <a:rPr lang="en-US" sz="3200" dirty="0"/>
              <a:t>  </a:t>
            </a:r>
          </a:p>
          <a:p>
            <a:pPr>
              <a:spcBef>
                <a:spcPts val="1200"/>
              </a:spcBef>
            </a:pPr>
            <a:r>
              <a:rPr lang="en-US" sz="3600" dirty="0"/>
              <a:t>Developing HCD Security Guidelines to provide guidance on current HCD security technology and security issues</a:t>
            </a:r>
          </a:p>
          <a:p>
            <a:pPr lvl="1">
              <a:spcBef>
                <a:spcPts val="1200"/>
              </a:spcBef>
            </a:pPr>
            <a:r>
              <a:rPr lang="en-US" sz="3200" dirty="0"/>
              <a:t>Will review the latest status at the IDS F2F session</a:t>
            </a:r>
          </a:p>
          <a:p>
            <a:pPr>
              <a:spcBef>
                <a:spcPts val="1200"/>
              </a:spcBef>
            </a:pPr>
            <a:r>
              <a:rPr lang="en-US" sz="3600" dirty="0"/>
              <a:t>IDS F2F Session will have a special IPP security-related topic by Mike Sweet on TRUSTNOONE</a:t>
            </a:r>
          </a:p>
          <a:p>
            <a:pPr>
              <a:spcBef>
                <a:spcPts val="1200"/>
              </a:spcBef>
            </a:pPr>
            <a:r>
              <a:rPr lang="en-US" sz="3600" dirty="0"/>
              <a:t>Finally, IDS F2F Session will review current status of HCD-related standards efforts of the Trusted Computing Group (TCG) and Internet Engineering Task Force (IETF)</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122068668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2022</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May 12, 2022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Tree>
    <p:extLst>
      <p:ext uri="{BB962C8B-B14F-4D97-AF65-F5344CB8AC3E}">
        <p14:creationId xmlns:p14="http://schemas.microsoft.com/office/powerpoint/2010/main" val="107146633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IPP WG: Charter"/>
          <p:cNvSpPr txBox="1">
            <a:spLocks noGrp="1"/>
          </p:cNvSpPr>
          <p:nvPr>
            <p:ph type="title"/>
          </p:nvPr>
        </p:nvSpPr>
        <p:spPr>
          <a:prstGeom prst="rect">
            <a:avLst/>
          </a:prstGeom>
        </p:spPr>
        <p:txBody>
          <a:bodyPr/>
          <a:lstStyle/>
          <a:p>
            <a:r>
              <a:t>IPP WG: Charter</a:t>
            </a:r>
          </a:p>
        </p:txBody>
      </p:sp>
      <p:sp>
        <p:nvSpPr>
          <p:cNvPr id="74" name="Current charter:…"/>
          <p:cNvSpPr txBox="1">
            <a:spLocks noGrp="1"/>
          </p:cNvSpPr>
          <p:nvPr>
            <p:ph type="body" idx="1"/>
          </p:nvPr>
        </p:nvSpPr>
        <p:spPr>
          <a:prstGeom prst="rect">
            <a:avLst/>
          </a:prstGeom>
        </p:spPr>
        <p:txBody>
          <a:bodyPr/>
          <a:lstStyle/>
          <a:p>
            <a:r>
              <a:t>Current charter:</a:t>
            </a:r>
          </a:p>
          <a:p>
            <a:pPr lvl="1"/>
            <a:r>
              <a:rPr u="sng">
                <a:solidFill>
                  <a:srgbClr val="0000FF"/>
                </a:solidFill>
                <a:uFill>
                  <a:solidFill>
                    <a:srgbClr val="0000FF"/>
                  </a:solidFill>
                </a:uFill>
                <a:hlinkClick r:id="rId2"/>
              </a:rPr>
              <a:t>https://ftp.pwg.org/pub/pwg/ipp/charter/ch-ipp-charter-20210409.pdf</a:t>
            </a:r>
          </a:p>
          <a:p>
            <a:r>
              <a:t>The Internet Printing Protocol (IPP) workgroup is chartered with the maintenance of IPP and the IETF IPP registry, and support for new clients, network architectures (Cloud, SDN), MFD/Imaging service bindings, and emerging technologies such as 3D Printing</a:t>
            </a:r>
          </a:p>
          <a:p>
            <a:r>
              <a:t>In addition, we maintain the IETF Finisher MIB, Job MIB, and Printer MIB registries, the PWG MIBs, the PWG Semantic Model schema, and handle synchronization with changes in IPP</a:t>
            </a:r>
          </a:p>
        </p:txBody>
      </p:sp>
      <p:sp>
        <p:nvSpPr>
          <p:cNvPr id="75"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
        <p:nvSpPr>
          <p:cNvPr id="10" name="Slide Number">
            <a:extLst>
              <a:ext uri="{FF2B5EF4-FFF2-40B4-BE49-F238E27FC236}">
                <a16:creationId xmlns:a16="http://schemas.microsoft.com/office/drawing/2014/main" id="{2D7985AE-512F-F243-973A-1BBEF8BB0FF5}"/>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Tree>
    <p:extLst>
      <p:ext uri="{BB962C8B-B14F-4D97-AF65-F5344CB8AC3E}">
        <p14:creationId xmlns:p14="http://schemas.microsoft.com/office/powerpoint/2010/main" val="28143429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7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
        <p:nvSpPr>
          <p:cNvPr id="74" name="IPP WG: Officers"/>
          <p:cNvSpPr txBox="1">
            <a:spLocks noGrp="1"/>
          </p:cNvSpPr>
          <p:nvPr>
            <p:ph type="title"/>
          </p:nvPr>
        </p:nvSpPr>
        <p:spPr>
          <a:prstGeom prst="rect">
            <a:avLst/>
          </a:prstGeom>
        </p:spPr>
        <p:txBody>
          <a:bodyPr/>
          <a:lstStyle/>
          <a:p>
            <a:r>
              <a:t>IPP WG: Officers</a:t>
            </a:r>
          </a:p>
        </p:txBody>
      </p:sp>
      <p:sp>
        <p:nvSpPr>
          <p:cNvPr id="7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Production Printing Extensions v2.0</a:t>
            </a:r>
          </a:p>
          <a:p>
            <a:pPr lvl="1"/>
            <a:r>
              <a:t>Smith Kennedy (HP Inc.) – IPP Driverless Printing Extensions v2.0, IPP Encrypted Jobs and Documents v1.0, IPP Enterprise Printing Extensions v2.0, IPP Finishings v3.0</a:t>
            </a:r>
          </a:p>
        </p:txBody>
      </p:sp>
    </p:spTree>
    <p:extLst>
      <p:ext uri="{BB962C8B-B14F-4D97-AF65-F5344CB8AC3E}">
        <p14:creationId xmlns:p14="http://schemas.microsoft.com/office/powerpoint/2010/main" val="61005287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82" name="IPP WG: Status"/>
          <p:cNvSpPr txBox="1">
            <a:spLocks noGrp="1"/>
          </p:cNvSpPr>
          <p:nvPr>
            <p:ph type="title"/>
          </p:nvPr>
        </p:nvSpPr>
        <p:spPr>
          <a:prstGeom prst="rect">
            <a:avLst/>
          </a:prstGeom>
        </p:spPr>
        <p:txBody>
          <a:bodyPr/>
          <a:lstStyle/>
          <a:p>
            <a:r>
              <a:t>IPP WG: Status</a:t>
            </a:r>
          </a:p>
        </p:txBody>
      </p:sp>
      <p:sp>
        <p:nvSpPr>
          <p:cNvPr id="83" name="PWG Specifications in development:…"/>
          <p:cNvSpPr txBox="1">
            <a:spLocks noGrp="1"/>
          </p:cNvSpPr>
          <p:nvPr>
            <p:ph type="body" idx="1"/>
          </p:nvPr>
        </p:nvSpPr>
        <p:spPr>
          <a:prstGeom prst="rect">
            <a:avLst/>
          </a:prstGeom>
        </p:spPr>
        <p:txBody>
          <a:bodyPr/>
          <a:lstStyle/>
          <a:p>
            <a:r>
              <a:rPr dirty="0"/>
              <a:t>PWG Specifications in development:</a:t>
            </a:r>
          </a:p>
          <a:p>
            <a:pPr lvl="1"/>
            <a:r>
              <a:rPr dirty="0"/>
              <a:t>Internet Printing Protocol/2.x Fourth Edition	- Interim</a:t>
            </a:r>
          </a:p>
          <a:p>
            <a:pPr lvl="1"/>
            <a:r>
              <a:rPr dirty="0"/>
              <a:t>IPP Driverless Printing Extensions v2.0	</a:t>
            </a:r>
            <a:r>
              <a:rPr lang="en-US" dirty="0"/>
              <a:t>	</a:t>
            </a:r>
            <a:r>
              <a:rPr dirty="0"/>
              <a:t>- Prototype</a:t>
            </a:r>
          </a:p>
          <a:p>
            <a:pPr lvl="1"/>
            <a:r>
              <a:rPr dirty="0"/>
              <a:t>IPP Encrypted Jobs and Documents v1.0	</a:t>
            </a:r>
            <a:r>
              <a:rPr lang="en-US" dirty="0"/>
              <a:t>	</a:t>
            </a:r>
            <a:r>
              <a:rPr dirty="0"/>
              <a:t>- Prototype</a:t>
            </a:r>
          </a:p>
          <a:p>
            <a:pPr lvl="1"/>
            <a:r>
              <a:rPr dirty="0"/>
              <a:t>IPP Enterprise Printing Extensions v2.0	</a:t>
            </a:r>
            <a:r>
              <a:rPr lang="en-US" dirty="0"/>
              <a:t>	</a:t>
            </a:r>
            <a:r>
              <a:rPr dirty="0"/>
              <a:t>- Prototype</a:t>
            </a:r>
          </a:p>
          <a:p>
            <a:pPr lvl="1"/>
            <a:r>
              <a:rPr dirty="0"/>
              <a:t>IPP Everywhere™ v2.0			</a:t>
            </a:r>
            <a:r>
              <a:rPr lang="en-US" dirty="0"/>
              <a:t>	</a:t>
            </a:r>
            <a:r>
              <a:rPr dirty="0"/>
              <a:t>- Interim</a:t>
            </a:r>
          </a:p>
          <a:p>
            <a:pPr lvl="1"/>
            <a:r>
              <a:rPr dirty="0"/>
              <a:t>IPP </a:t>
            </a:r>
            <a:r>
              <a:rPr dirty="0" err="1"/>
              <a:t>Finishings</a:t>
            </a:r>
            <a:r>
              <a:rPr dirty="0"/>
              <a:t> v3.0				- Formal Vote</a:t>
            </a:r>
          </a:p>
          <a:p>
            <a:pPr lvl="1"/>
            <a:r>
              <a:rPr dirty="0"/>
              <a:t>IPP Production Printing Extensions v2.0	</a:t>
            </a:r>
            <a:r>
              <a:rPr lang="en-US" dirty="0"/>
              <a:t>	</a:t>
            </a:r>
            <a:r>
              <a:rPr dirty="0"/>
              <a:t>- Prototype</a:t>
            </a:r>
            <a:br>
              <a:rPr dirty="0"/>
            </a:br>
            <a:endParaRPr dirty="0"/>
          </a:p>
          <a:p>
            <a:r>
              <a:rPr dirty="0"/>
              <a:t>Up-to-date pending IANA registrations online:</a:t>
            </a:r>
          </a:p>
          <a:p>
            <a:pPr lvl="1"/>
            <a:r>
              <a:rPr u="sng" dirty="0">
                <a:solidFill>
                  <a:srgbClr val="0000FF"/>
                </a:solidFill>
                <a:uFill>
                  <a:solidFill>
                    <a:srgbClr val="0000FF"/>
                  </a:solidFill>
                </a:uFill>
                <a:hlinkClick r:id="rId3"/>
              </a:rPr>
              <a:t>https://www.pwg.org/ipp/ipp-registrations.xml</a:t>
            </a:r>
          </a:p>
          <a:p>
            <a:pPr lvl="1"/>
            <a:r>
              <a:rPr dirty="0"/>
              <a:t>Continue to maintain this in parallel for new specifications</a:t>
            </a:r>
          </a:p>
          <a:p>
            <a:pPr lvl="1"/>
            <a:r>
              <a:rPr dirty="0" err="1"/>
              <a:t>Github</a:t>
            </a:r>
            <a:r>
              <a:rPr dirty="0"/>
              <a:t> repository: </a:t>
            </a:r>
            <a:r>
              <a:rPr u="sng" dirty="0">
                <a:solidFill>
                  <a:srgbClr val="0000FF"/>
                </a:solidFill>
                <a:uFill>
                  <a:solidFill>
                    <a:srgbClr val="0000FF"/>
                  </a:solidFill>
                </a:uFill>
                <a:hlinkClick r:id="rId4"/>
              </a:rPr>
              <a:t>https://github.com/istopwg/ippregistry</a:t>
            </a:r>
            <a:br>
              <a:rPr dirty="0"/>
            </a:br>
            <a:endParaRPr dirty="0"/>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Tree>
    <p:extLst>
      <p:ext uri="{BB962C8B-B14F-4D97-AF65-F5344CB8AC3E}">
        <p14:creationId xmlns:p14="http://schemas.microsoft.com/office/powerpoint/2010/main" val="12257541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87"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8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9"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90"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91" name="IPP WG: More Information"/>
          <p:cNvSpPr txBox="1">
            <a:spLocks noGrp="1"/>
          </p:cNvSpPr>
          <p:nvPr>
            <p:ph type="title"/>
          </p:nvPr>
        </p:nvSpPr>
        <p:spPr>
          <a:prstGeom prst="rect">
            <a:avLst/>
          </a:prstGeom>
        </p:spPr>
        <p:txBody>
          <a:bodyPr/>
          <a:lstStyle/>
          <a:p>
            <a:r>
              <a:t>IPP WG: More Information</a:t>
            </a:r>
          </a:p>
        </p:txBody>
      </p:sp>
      <p:sp>
        <p:nvSpPr>
          <p:cNvPr id="92"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Working 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June 2 and June 16, 2022 at 3pm ET</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32</a:t>
            </a:fld>
            <a:endParaRPr/>
          </a:p>
        </p:txBody>
      </p:sp>
    </p:spTree>
    <p:extLst>
      <p:ext uri="{BB962C8B-B14F-4D97-AF65-F5344CB8AC3E}">
        <p14:creationId xmlns:p14="http://schemas.microsoft.com/office/powerpoint/2010/main" val="5309732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May 2022</a:t>
            </a:r>
            <a:endParaRPr dirty="0"/>
          </a:p>
        </p:txBody>
      </p:sp>
    </p:spTree>
    <p:extLst>
      <p:ext uri="{BB962C8B-B14F-4D97-AF65-F5344CB8AC3E}">
        <p14:creationId xmlns:p14="http://schemas.microsoft.com/office/powerpoint/2010/main" val="292354306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a:bodyPr>
          <a:lstStyle/>
          <a:p>
            <a:pPr marL="40640" lvl="0" indent="0">
              <a:buNone/>
            </a:pPr>
            <a:endParaRPr lang="en-US" dirty="0"/>
          </a:p>
          <a:p>
            <a:pPr marL="40640" lvl="0" indent="0" algn="ctr">
              <a:buNone/>
            </a:pPr>
            <a:r>
              <a:rPr lang="en-US" b="1" dirty="0"/>
              <a:t>Covered in </a:t>
            </a:r>
            <a:r>
              <a:rPr lang="en-US" b="1" dirty="0" err="1"/>
              <a:t>OpenPrinting</a:t>
            </a:r>
            <a:r>
              <a:rPr lang="en-US" b="1" dirty="0"/>
              <a:t> Plenary and other sessions later today and tomorrow.</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34</a:t>
            </a:fld>
            <a:endParaRPr/>
          </a:p>
        </p:txBody>
      </p:sp>
    </p:spTree>
    <p:extLst>
      <p:ext uri="{BB962C8B-B14F-4D97-AF65-F5344CB8AC3E}">
        <p14:creationId xmlns:p14="http://schemas.microsoft.com/office/powerpoint/2010/main" val="375096203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a:bodyPr>
          <a:lstStyle/>
          <a:p>
            <a:r>
              <a:rPr lang="en-US" dirty="0"/>
              <a:t>Mopria Alliance liaison to PWG: Michael </a:t>
            </a:r>
            <a:r>
              <a:rPr lang="en-US" dirty="0" err="1"/>
              <a:t>Rhines</a:t>
            </a:r>
            <a:r>
              <a:rPr lang="en-US" dirty="0"/>
              <a:t> (Qualcomm)</a:t>
            </a:r>
          </a:p>
          <a:p>
            <a:endParaRPr lang="en-US" dirty="0"/>
          </a:p>
          <a:p>
            <a:r>
              <a:rPr lang="en-US" dirty="0"/>
              <a:t>Liaison agreement addendum signed May 10, 2022</a:t>
            </a:r>
          </a:p>
          <a:p>
            <a:pPr lvl="1"/>
            <a:r>
              <a:rPr lang="en-US" dirty="0">
                <a:solidFill>
                  <a:srgbClr val="FF0000"/>
                </a:solidFill>
              </a:rPr>
              <a:t>Renews liaison agreement and auto-renews it until one or both parties cancel it</a:t>
            </a:r>
          </a:p>
          <a:p>
            <a:pPr marL="40640" indent="0">
              <a:buNone/>
            </a:pPr>
            <a:r>
              <a:rPr lang="en-US" dirty="0"/>
              <a:t>	</a:t>
            </a:r>
          </a:p>
          <a:p>
            <a:r>
              <a:rPr lang="en-US" dirty="0"/>
              <a:t>No collaboration currently active but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38729834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The IEEE-ISTO Printer Working Group is participating in the AMSC initiative.</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da-DK" sz="2000" dirty="0"/>
              <a:t>INCITS Digital Manufacturing Technical Committee -</a:t>
            </a:r>
          </a:p>
          <a:p>
            <a:pPr lvl="1"/>
            <a:r>
              <a:rPr lang="da-DK" sz="1600" dirty="0">
                <a:hlinkClick r:id="rId4"/>
              </a:rPr>
              <a:t>https://www.incits.org/committees/digitalmanufacturing</a:t>
            </a:r>
            <a:endParaRPr lang="da-DK" sz="1600" dirty="0"/>
          </a:p>
          <a:p>
            <a:pPr lvl="2"/>
            <a:r>
              <a:rPr lang="da-DK" sz="1600" dirty="0"/>
              <a:t>Liaison allows PWG to monitor activities of ISO/IEC JTC 1      WG12 3D Printing and Scanning</a:t>
            </a:r>
          </a:p>
          <a:p>
            <a:endParaRPr lang="da-DK" sz="1400" dirty="0"/>
          </a:p>
          <a:p>
            <a:r>
              <a:rPr lang="da-DK" sz="2000" dirty="0"/>
              <a:t>3MF Consortium -</a:t>
            </a:r>
          </a:p>
          <a:p>
            <a:pPr lvl="1"/>
            <a:r>
              <a:rPr lang="da-DK" sz="1600" dirty="0">
                <a:hlinkClick r:id="rId5"/>
              </a:rPr>
              <a:t>https://www.3mf.io</a:t>
            </a:r>
            <a:endParaRPr lang="da-DK" sz="16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281491193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85000" lnSpcReduction="20000"/>
          </a:bodyPr>
          <a:lstStyle/>
          <a:p>
            <a:r>
              <a:rPr lang="en-US" sz="2000" dirty="0"/>
              <a:t>American Concrete Institute Committee 564 - 			        3-D Printing with Cementitious Materials</a:t>
            </a:r>
          </a:p>
          <a:p>
            <a:pPr lvl="1"/>
            <a:r>
              <a:rPr lang="en-US" sz="1600" u="sng" dirty="0">
                <a:hlinkClick r:id="rId2"/>
              </a:rPr>
              <a:t>https://www.concrete.org/committees/directoryofcommittees/acommitteehome.aspx?committee_code=C0056400</a:t>
            </a:r>
            <a:r>
              <a:rPr lang="en-US" sz="1600" u="sng" dirty="0"/>
              <a:t> </a:t>
            </a:r>
          </a:p>
          <a:p>
            <a:pPr lvl="2" algn="just"/>
            <a:r>
              <a:rPr lang="en-US" sz="1600" dirty="0"/>
              <a:t>Paul Tykodi is investigating the possibility that the IEEE-ISTO Printer Working Group may be invited to deliver a webinar on its Safe G-Code best practice document to ACI 564 committee members in the summer of 2022</a:t>
            </a:r>
          </a:p>
          <a:p>
            <a:pPr lvl="1"/>
            <a:endParaRPr lang="en-US" sz="1400" dirty="0"/>
          </a:p>
          <a:p>
            <a:r>
              <a:rPr lang="en-US" sz="2000" dirty="0"/>
              <a:t>3D PDF at the PDF Association -</a:t>
            </a:r>
            <a:endParaRPr lang="en-US" dirty="0"/>
          </a:p>
          <a:p>
            <a:pPr lvl="1"/>
            <a:r>
              <a:rPr lang="en-US" sz="1600" dirty="0">
                <a:hlinkClick r:id="rId3"/>
              </a:rPr>
              <a:t>https://www.pdfa.org/3d-pdf-at-the-pdf-association/</a:t>
            </a:r>
            <a:r>
              <a:rPr lang="en-US" sz="1600" dirty="0"/>
              <a:t> </a:t>
            </a:r>
          </a:p>
          <a:p>
            <a:pPr lvl="2" algn="just"/>
            <a:r>
              <a:rPr lang="en-US" sz="1600" dirty="0"/>
              <a:t>Paul Tykodi is representing the IEEE-ISTO Printer Working Group in the activities of the PDF Association 3D PDF Technical Working Group (TWG) and as time permits the 3D PDF User Liaison Working Group (LWG) as well.</a:t>
            </a:r>
          </a:p>
          <a:p>
            <a:pPr lvl="3" algn="just"/>
            <a:r>
              <a:rPr lang="en-US" sz="1200" dirty="0"/>
              <a:t>Participation in the work of the PDF Association allows the PWG to monitor the activities of ISO TC171 SC2 - </a:t>
            </a:r>
            <a:r>
              <a:rPr lang="en-US" sz="1200" i="1" dirty="0"/>
              <a:t>Document file formats, EDMS systems and authenticity of information </a:t>
            </a:r>
            <a:r>
              <a:rPr lang="en-US" sz="1200" dirty="0">
                <a:hlinkClick r:id="rId4"/>
              </a:rPr>
              <a:t>https://www.iso.org/committee/53674.html</a:t>
            </a:r>
            <a:r>
              <a:rPr lang="en-US" sz="1200" dirty="0"/>
              <a:t>, which is the committee responsible for PDF file format standardization </a:t>
            </a:r>
          </a:p>
          <a:p>
            <a:endParaRPr lang="da-DK" sz="1400" dirty="0"/>
          </a:p>
          <a:p>
            <a:r>
              <a:rPr lang="da-DK" sz="2000" dirty="0"/>
              <a:t>VDMA OPC UA for Additive Manufacturing – 			     Joint Working Group 40 540</a:t>
            </a:r>
          </a:p>
          <a:p>
            <a:pPr lvl="1"/>
            <a:r>
              <a:rPr lang="da-DK" sz="1600" dirty="0">
                <a:hlinkClick r:id="rId5"/>
              </a:rPr>
              <a:t>https://www.vdma.org/events-trade-fairs/-/event/view/70649</a:t>
            </a:r>
            <a:endParaRPr lang="da-DK" sz="1600" dirty="0"/>
          </a:p>
          <a:p>
            <a:pPr lvl="2"/>
            <a:r>
              <a:rPr lang="en-US" sz="1600" dirty="0"/>
              <a:t>Paul Tykodi is representing the IEEE-ISTO Printer Working Group in the activities of the Joint Working Group. The JWG has a potential interest in referencing IPP 3D standard for secure remote job submission</a:t>
            </a:r>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122322897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August 16 – 18: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39</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lang="en-US" dirty="0"/>
              <a:t>Backup</a:t>
            </a:r>
            <a:endParaRPr dirty="0"/>
          </a:p>
        </p:txBody>
      </p:sp>
    </p:spTree>
    <p:extLst>
      <p:ext uri="{BB962C8B-B14F-4D97-AF65-F5344CB8AC3E}">
        <p14:creationId xmlns:p14="http://schemas.microsoft.com/office/powerpoint/2010/main" val="214372460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Process v4.0 in development</a:t>
            </a:r>
          </a:p>
          <a:p>
            <a:pPr lvl="1"/>
            <a:r>
              <a:rPr lang="en-US" dirty="0"/>
              <a:t>New draft posted</a:t>
            </a:r>
          </a:p>
          <a:p>
            <a:pPr lvl="1"/>
            <a:r>
              <a:rPr lang="en-US" dirty="0"/>
              <a:t>Discussions ongoing</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Roles and Responsibilities Policy : 2020-09-24</a:t>
            </a:r>
          </a:p>
          <a:p>
            <a:pPr lvl="1"/>
            <a:r>
              <a:rPr lang="en-US" dirty="0"/>
              <a:t>PWG Antitrust Policy : 2021-02-01</a:t>
            </a:r>
          </a:p>
          <a:p>
            <a:pPr lvl="1"/>
            <a:r>
              <a:rPr lang="en-US" dirty="0"/>
              <a:t>PWG Officer Elections : Draft in review</a:t>
            </a:r>
          </a:p>
          <a:p>
            <a:pPr lvl="1"/>
            <a:r>
              <a:rPr lang="en-US" dirty="0"/>
              <a:t>PWG Network Infrastructure : Draft in review</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41</a:t>
            </a:fld>
            <a:endParaRPr lang="en-US" dirty="0"/>
          </a:p>
        </p:txBody>
      </p:sp>
    </p:spTree>
    <p:extLst>
      <p:ext uri="{BB962C8B-B14F-4D97-AF65-F5344CB8AC3E}">
        <p14:creationId xmlns:p14="http://schemas.microsoft.com/office/powerpoint/2010/main" val="22979609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126969</TotalTime>
  <Words>2729</Words>
  <Application>Microsoft Macintosh PowerPoint</Application>
  <PresentationFormat>On-screen Show (4:3)</PresentationFormat>
  <Paragraphs>397</Paragraphs>
  <Slides>41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Lucida Grande</vt:lpstr>
      <vt:lpstr>Verdana</vt:lpstr>
      <vt:lpstr>Wingdings</vt:lpstr>
      <vt:lpstr>White</vt:lpstr>
      <vt:lpstr> PWG May 2022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(2021-2023 Term)</vt:lpstr>
      <vt:lpstr>2022 Membership</vt:lpstr>
      <vt:lpstr>Thank You For Participating!</vt:lpstr>
      <vt:lpstr>Future Meeting Schedule</vt:lpstr>
      <vt:lpstr>IPP Everywhere™ Certified Printers</vt:lpstr>
      <vt:lpstr>Projects on GitHub</vt:lpstr>
      <vt:lpstr>Process Updates</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Charter</vt:lpstr>
      <vt:lpstr>IPP WG: Officers</vt:lpstr>
      <vt:lpstr>IPP WG: Status</vt:lpstr>
      <vt:lpstr>IPP WG: More Information</vt:lpstr>
      <vt:lpstr>Liaison Status – May 2022</vt:lpstr>
      <vt:lpstr>Linux Foundation OpenPrinting</vt:lpstr>
      <vt:lpstr>Mopria Alliance</vt:lpstr>
      <vt:lpstr>3D / Additive Manufacturing Liaisons</vt:lpstr>
      <vt:lpstr>3D / Additive Manufacturing Liaisons</vt:lpstr>
      <vt:lpstr>Other Questions / Comments</vt:lpstr>
      <vt:lpstr>Next PWG Face-to-Face Meeting</vt:lpstr>
      <vt:lpstr>Backup</vt:lpstr>
      <vt:lpstr>Process Updates</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November 2021 Face-to-Face Plenary</dc:title>
  <dc:subject/>
  <dc:creator>Jeremy Leber (PWG Chair, Lexmark) and Smith Kennedy (PWG Vice Chair, HP Inc.)</dc:creator>
  <cp:keywords/>
  <dc:description/>
  <cp:lastModifiedBy>Jeremy L Leber</cp:lastModifiedBy>
  <cp:revision>681</cp:revision>
  <cp:lastPrinted>2019-08-28T15:37:14Z</cp:lastPrinted>
  <dcterms:modified xsi:type="dcterms:W3CDTF">2022-05-16T14:56:43Z</dcterms:modified>
  <cp:category/>
</cp:coreProperties>
</file>