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417" r:id="rId2"/>
    <p:sldId id="257" r:id="rId3"/>
    <p:sldId id="258" r:id="rId4"/>
    <p:sldId id="374" r:id="rId5"/>
    <p:sldId id="259" r:id="rId6"/>
    <p:sldId id="260" r:id="rId7"/>
    <p:sldId id="261" r:id="rId8"/>
    <p:sldId id="262" r:id="rId9"/>
    <p:sldId id="418" r:id="rId10"/>
    <p:sldId id="424" r:id="rId11"/>
    <p:sldId id="419" r:id="rId12"/>
    <p:sldId id="429" r:id="rId13"/>
    <p:sldId id="404" r:id="rId14"/>
    <p:sldId id="266" r:id="rId15"/>
    <p:sldId id="403" r:id="rId16"/>
    <p:sldId id="264" r:id="rId17"/>
    <p:sldId id="332" r:id="rId18"/>
    <p:sldId id="407" r:id="rId19"/>
    <p:sldId id="409" r:id="rId20"/>
    <p:sldId id="408" r:id="rId21"/>
    <p:sldId id="369" r:id="rId22"/>
    <p:sldId id="411" r:id="rId23"/>
    <p:sldId id="412" r:id="rId24"/>
    <p:sldId id="356" r:id="rId25"/>
    <p:sldId id="267" r:id="rId26"/>
    <p:sldId id="268" r:id="rId27"/>
    <p:sldId id="269" r:id="rId28"/>
    <p:sldId id="410" r:id="rId29"/>
    <p:sldId id="292" r:id="rId30"/>
    <p:sldId id="388" r:id="rId31"/>
    <p:sldId id="389" r:id="rId32"/>
    <p:sldId id="390" r:id="rId33"/>
    <p:sldId id="378" r:id="rId34"/>
    <p:sldId id="430" r:id="rId35"/>
    <p:sldId id="431" r:id="rId36"/>
    <p:sldId id="432" r:id="rId37"/>
    <p:sldId id="263" r:id="rId38"/>
    <p:sldId id="433" r:id="rId39"/>
    <p:sldId id="287" r:id="rId40"/>
    <p:sldId id="370" r:id="rId41"/>
    <p:sldId id="371" r:id="rId42"/>
    <p:sldId id="384" r:id="rId43"/>
    <p:sldId id="383" r:id="rId44"/>
    <p:sldId id="382" r:id="rId45"/>
    <p:sldId id="387" r:id="rId46"/>
    <p:sldId id="396" r:id="rId47"/>
    <p:sldId id="434" r:id="rId48"/>
    <p:sldId id="400" r:id="rId49"/>
    <p:sldId id="289" r:id="rId50"/>
    <p:sldId id="290" r:id="rId5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7BFAF-F562-ED4D-8780-ADAAA7AE9AE0}" v="26" dt="2020-05-06T14:38:00.070"/>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6076"/>
  </p:normalViewPr>
  <p:slideViewPr>
    <p:cSldViewPr snapToGrid="0" snapToObjects="1">
      <p:cViewPr varScale="1">
        <p:scale>
          <a:sx n="128" d="100"/>
          <a:sy n="128" d="100"/>
        </p:scale>
        <p:origin x="864" y="176"/>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Smith (Wireless &amp; IPP Standards)" userId="0eeb2244-425b-4283-bee1-e4f5d8874cb0" providerId="ADAL" clId="{2AD7BFAF-F562-ED4D-8780-ADAAA7AE9AE0}"/>
    <pc:docChg chg="custSel addSld delSld modSld">
      <pc:chgData name="Kennedy, Smith (Wireless &amp; IPP Standards)" userId="0eeb2244-425b-4283-bee1-e4f5d8874cb0" providerId="ADAL" clId="{2AD7BFAF-F562-ED4D-8780-ADAAA7AE9AE0}" dt="2020-05-06T14:38:00.070" v="217"/>
      <pc:docMkLst>
        <pc:docMk/>
      </pc:docMkLst>
      <pc:sldChg chg="del">
        <pc:chgData name="Kennedy, Smith (Wireless &amp; IPP Standards)" userId="0eeb2244-425b-4283-bee1-e4f5d8874cb0" providerId="ADAL" clId="{2AD7BFAF-F562-ED4D-8780-ADAAA7AE9AE0}" dt="2020-04-29T15:39:41.383" v="2" actId="2696"/>
        <pc:sldMkLst>
          <pc:docMk/>
          <pc:sldMk cId="1462877395" sldId="263"/>
        </pc:sldMkLst>
      </pc:sldChg>
      <pc:sldChg chg="addSp delSp modSp add">
        <pc:chgData name="Kennedy, Smith (Wireless &amp; IPP Standards)" userId="0eeb2244-425b-4283-bee1-e4f5d8874cb0" providerId="ADAL" clId="{2AD7BFAF-F562-ED4D-8780-ADAAA7AE9AE0}" dt="2020-05-06T14:37:58.351" v="216"/>
        <pc:sldMkLst>
          <pc:docMk/>
          <pc:sldMk cId="3400977302" sldId="263"/>
        </pc:sldMkLst>
        <pc:spChg chg="add mod">
          <ac:chgData name="Kennedy, Smith (Wireless &amp; IPP Standards)" userId="0eeb2244-425b-4283-bee1-e4f5d8874cb0" providerId="ADAL" clId="{2AD7BFAF-F562-ED4D-8780-ADAAA7AE9AE0}" dt="2020-05-06T14:37:58.351" v="216"/>
          <ac:spMkLst>
            <pc:docMk/>
            <pc:sldMk cId="3400977302" sldId="263"/>
            <ac:spMk id="5" creationId="{55CA7A90-5C10-0544-9B36-C4B3043F9027}"/>
          </ac:spMkLst>
        </pc:spChg>
        <pc:spChg chg="del">
          <ac:chgData name="Kennedy, Smith (Wireless &amp; IPP Standards)" userId="0eeb2244-425b-4283-bee1-e4f5d8874cb0" providerId="ADAL" clId="{2AD7BFAF-F562-ED4D-8780-ADAAA7AE9AE0}" dt="2020-04-29T15:39:51.979" v="10" actId="478"/>
          <ac:spMkLst>
            <pc:docMk/>
            <pc:sldMk cId="3400977302" sldId="263"/>
            <ac:spMk id="135" creationId="{00000000-0000-0000-0000-000000000000}"/>
          </ac:spMkLst>
        </pc:spChg>
        <pc:spChg chg="del">
          <ac:chgData name="Kennedy, Smith (Wireless &amp; IPP Standards)" userId="0eeb2244-425b-4283-bee1-e4f5d8874cb0" providerId="ADAL" clId="{2AD7BFAF-F562-ED4D-8780-ADAAA7AE9AE0}" dt="2020-04-29T15:39:57.735" v="12" actId="478"/>
          <ac:spMkLst>
            <pc:docMk/>
            <pc:sldMk cId="3400977302" sldId="263"/>
            <ac:spMk id="137" creationId="{00000000-0000-0000-0000-000000000000}"/>
          </ac:spMkLst>
        </pc:spChg>
        <pc:spChg chg="del">
          <ac:chgData name="Kennedy, Smith (Wireless &amp; IPP Standards)" userId="0eeb2244-425b-4283-bee1-e4f5d8874cb0" providerId="ADAL" clId="{2AD7BFAF-F562-ED4D-8780-ADAAA7AE9AE0}" dt="2020-04-29T15:39:59.770" v="13" actId="478"/>
          <ac:spMkLst>
            <pc:docMk/>
            <pc:sldMk cId="3400977302" sldId="263"/>
            <ac:spMk id="138" creationId="{00000000-0000-0000-0000-000000000000}"/>
          </ac:spMkLst>
        </pc:spChg>
        <pc:spChg chg="del">
          <ac:chgData name="Kennedy, Smith (Wireless &amp; IPP Standards)" userId="0eeb2244-425b-4283-bee1-e4f5d8874cb0" providerId="ADAL" clId="{2AD7BFAF-F562-ED4D-8780-ADAAA7AE9AE0}" dt="2020-04-29T15:39:54.498" v="11" actId="478"/>
          <ac:spMkLst>
            <pc:docMk/>
            <pc:sldMk cId="3400977302" sldId="263"/>
            <ac:spMk id="139" creationId="{00000000-0000-0000-0000-000000000000}"/>
          </ac:spMkLst>
        </pc:spChg>
        <pc:spChg chg="mod">
          <ac:chgData name="Kennedy, Smith (Wireless &amp; IPP Standards)" userId="0eeb2244-425b-4283-bee1-e4f5d8874cb0" providerId="ADAL" clId="{2AD7BFAF-F562-ED4D-8780-ADAAA7AE9AE0}" dt="2020-04-29T15:39:45.917" v="6" actId="27636"/>
          <ac:spMkLst>
            <pc:docMk/>
            <pc:sldMk cId="3400977302" sldId="263"/>
            <ac:spMk id="141" creationId="{00000000-0000-0000-0000-000000000000}"/>
          </ac:spMkLst>
        </pc:spChg>
        <pc:spChg chg="mod">
          <ac:chgData name="Kennedy, Smith (Wireless &amp; IPP Standards)" userId="0eeb2244-425b-4283-bee1-e4f5d8874cb0" providerId="ADAL" clId="{2AD7BFAF-F562-ED4D-8780-ADAAA7AE9AE0}" dt="2020-04-29T15:39:45.739" v="5"/>
          <ac:spMkLst>
            <pc:docMk/>
            <pc:sldMk cId="3400977302" sldId="263"/>
            <ac:spMk id="142" creationId="{00000000-0000-0000-0000-000000000000}"/>
          </ac:spMkLst>
        </pc:spChg>
        <pc:picChg chg="del">
          <ac:chgData name="Kennedy, Smith (Wireless &amp; IPP Standards)" userId="0eeb2244-425b-4283-bee1-e4f5d8874cb0" providerId="ADAL" clId="{2AD7BFAF-F562-ED4D-8780-ADAAA7AE9AE0}" dt="2020-04-29T15:39:49.926" v="9" actId="478"/>
          <ac:picMkLst>
            <pc:docMk/>
            <pc:sldMk cId="3400977302" sldId="263"/>
            <ac:picMk id="136" creationId="{00000000-0000-0000-0000-000000000000}"/>
          </ac:picMkLst>
        </pc:picChg>
      </pc:sldChg>
      <pc:sldChg chg="modSp">
        <pc:chgData name="Kennedy, Smith (Wireless &amp; IPP Standards)" userId="0eeb2244-425b-4283-bee1-e4f5d8874cb0" providerId="ADAL" clId="{2AD7BFAF-F562-ED4D-8780-ADAAA7AE9AE0}" dt="2020-05-06T12:43:22.024" v="208" actId="20577"/>
        <pc:sldMkLst>
          <pc:docMk/>
          <pc:sldMk cId="1183384035" sldId="387"/>
        </pc:sldMkLst>
        <pc:spChg chg="mod">
          <ac:chgData name="Kennedy, Smith (Wireless &amp; IPP Standards)" userId="0eeb2244-425b-4283-bee1-e4f5d8874cb0" providerId="ADAL" clId="{2AD7BFAF-F562-ED4D-8780-ADAAA7AE9AE0}" dt="2020-05-06T12:43:22.024" v="208" actId="20577"/>
          <ac:spMkLst>
            <pc:docMk/>
            <pc:sldMk cId="1183384035" sldId="387"/>
            <ac:spMk id="3" creationId="{F6CBD45F-8AA1-3641-8AD8-D31A8892205B}"/>
          </ac:spMkLst>
        </pc:spChg>
      </pc:sldChg>
      <pc:sldChg chg="add">
        <pc:chgData name="Kennedy, Smith (Wireless &amp; IPP Standards)" userId="0eeb2244-425b-4283-bee1-e4f5d8874cb0" providerId="ADAL" clId="{2AD7BFAF-F562-ED4D-8780-ADAAA7AE9AE0}" dt="2020-05-06T12:32:59.378" v="183"/>
        <pc:sldMkLst>
          <pc:docMk/>
          <pc:sldMk cId="853630972" sldId="396"/>
        </pc:sldMkLst>
      </pc:sldChg>
      <pc:sldChg chg="del">
        <pc:chgData name="Kennedy, Smith (Wireless &amp; IPP Standards)" userId="0eeb2244-425b-4283-bee1-e4f5d8874cb0" providerId="ADAL" clId="{2AD7BFAF-F562-ED4D-8780-ADAAA7AE9AE0}" dt="2020-05-06T12:32:54.606" v="181" actId="2696"/>
        <pc:sldMkLst>
          <pc:docMk/>
          <pc:sldMk cId="2165262297" sldId="396"/>
        </pc:sldMkLst>
      </pc:sldChg>
      <pc:sldChg chg="modSp add">
        <pc:chgData name="Kennedy, Smith (Wireless &amp; IPP Standards)" userId="0eeb2244-425b-4283-bee1-e4f5d8874cb0" providerId="ADAL" clId="{2AD7BFAF-F562-ED4D-8780-ADAAA7AE9AE0}" dt="2020-05-06T12:33:25.008" v="185" actId="20577"/>
        <pc:sldMkLst>
          <pc:docMk/>
          <pc:sldMk cId="2140691096" sldId="400"/>
        </pc:sldMkLst>
        <pc:spChg chg="mod">
          <ac:chgData name="Kennedy, Smith (Wireless &amp; IPP Standards)" userId="0eeb2244-425b-4283-bee1-e4f5d8874cb0" providerId="ADAL" clId="{2AD7BFAF-F562-ED4D-8780-ADAAA7AE9AE0}" dt="2020-05-06T12:33:25.008" v="185" actId="20577"/>
          <ac:spMkLst>
            <pc:docMk/>
            <pc:sldMk cId="2140691096" sldId="400"/>
            <ac:spMk id="369" creationId="{00000000-0000-0000-0000-000000000000}"/>
          </ac:spMkLst>
        </pc:spChg>
      </pc:sldChg>
      <pc:sldChg chg="del">
        <pc:chgData name="Kennedy, Smith (Wireless &amp; IPP Standards)" userId="0eeb2244-425b-4283-bee1-e4f5d8874cb0" providerId="ADAL" clId="{2AD7BFAF-F562-ED4D-8780-ADAAA7AE9AE0}" dt="2020-05-06T12:32:54.623" v="182" actId="2696"/>
        <pc:sldMkLst>
          <pc:docMk/>
          <pc:sldMk cId="3612559753" sldId="400"/>
        </pc:sldMkLst>
      </pc:sldChg>
      <pc:sldChg chg="modSp">
        <pc:chgData name="Kennedy, Smith (Wireless &amp; IPP Standards)" userId="0eeb2244-425b-4283-bee1-e4f5d8874cb0" providerId="ADAL" clId="{2AD7BFAF-F562-ED4D-8780-ADAAA7AE9AE0}" dt="2020-05-06T12:14:20.941" v="142" actId="6549"/>
        <pc:sldMkLst>
          <pc:docMk/>
          <pc:sldMk cId="1761778470" sldId="408"/>
        </pc:sldMkLst>
        <pc:spChg chg="mod">
          <ac:chgData name="Kennedy, Smith (Wireless &amp; IPP Standards)" userId="0eeb2244-425b-4283-bee1-e4f5d8874cb0" providerId="ADAL" clId="{2AD7BFAF-F562-ED4D-8780-ADAAA7AE9AE0}" dt="2020-05-06T12:14:20.941" v="142" actId="6549"/>
          <ac:spMkLst>
            <pc:docMk/>
            <pc:sldMk cId="1761778470" sldId="408"/>
            <ac:spMk id="3" creationId="{6E1B11F4-B8BA-0043-96D4-C905B45AFA98}"/>
          </ac:spMkLst>
        </pc:spChg>
      </pc:sldChg>
      <pc:sldChg chg="modSp">
        <pc:chgData name="Kennedy, Smith (Wireless &amp; IPP Standards)" userId="0eeb2244-425b-4283-bee1-e4f5d8874cb0" providerId="ADAL" clId="{2AD7BFAF-F562-ED4D-8780-ADAAA7AE9AE0}" dt="2020-05-06T12:13:10.947" v="141"/>
        <pc:sldMkLst>
          <pc:docMk/>
          <pc:sldMk cId="277899666" sldId="409"/>
        </pc:sldMkLst>
        <pc:spChg chg="mod">
          <ac:chgData name="Kennedy, Smith (Wireless &amp; IPP Standards)" userId="0eeb2244-425b-4283-bee1-e4f5d8874cb0" providerId="ADAL" clId="{2AD7BFAF-F562-ED4D-8780-ADAAA7AE9AE0}" dt="2020-05-06T12:13:10.947" v="141"/>
          <ac:spMkLst>
            <pc:docMk/>
            <pc:sldMk cId="277899666" sldId="409"/>
            <ac:spMk id="3" creationId="{6E1B11F4-B8BA-0043-96D4-C905B45AFA98}"/>
          </ac:spMkLst>
        </pc:spChg>
      </pc:sldChg>
      <pc:sldChg chg="modSp">
        <pc:chgData name="Kennedy, Smith (Wireless &amp; IPP Standards)" userId="0eeb2244-425b-4283-bee1-e4f5d8874cb0" providerId="ADAL" clId="{2AD7BFAF-F562-ED4D-8780-ADAAA7AE9AE0}" dt="2020-05-06T12:15:33.157" v="180" actId="20577"/>
        <pc:sldMkLst>
          <pc:docMk/>
          <pc:sldMk cId="597192469" sldId="411"/>
        </pc:sldMkLst>
        <pc:spChg chg="mod">
          <ac:chgData name="Kennedy, Smith (Wireless &amp; IPP Standards)" userId="0eeb2244-425b-4283-bee1-e4f5d8874cb0" providerId="ADAL" clId="{2AD7BFAF-F562-ED4D-8780-ADAAA7AE9AE0}" dt="2020-05-06T12:15:33.157" v="180" actId="20577"/>
          <ac:spMkLst>
            <pc:docMk/>
            <pc:sldMk cId="597192469" sldId="411"/>
            <ac:spMk id="3" creationId="{6E1B11F4-B8BA-0043-96D4-C905B45AFA98}"/>
          </ac:spMkLst>
        </pc:spChg>
      </pc:sldChg>
      <pc:sldChg chg="del">
        <pc:chgData name="Kennedy, Smith (Wireless &amp; IPP Standards)" userId="0eeb2244-425b-4283-bee1-e4f5d8874cb0" providerId="ADAL" clId="{2AD7BFAF-F562-ED4D-8780-ADAAA7AE9AE0}" dt="2020-04-29T15:39:41.373" v="0" actId="2696"/>
        <pc:sldMkLst>
          <pc:docMk/>
          <pc:sldMk cId="1032723215" sldId="425"/>
        </pc:sldMkLst>
      </pc:sldChg>
      <pc:sldChg chg="del">
        <pc:chgData name="Kennedy, Smith (Wireless &amp; IPP Standards)" userId="0eeb2244-425b-4283-bee1-e4f5d8874cb0" providerId="ADAL" clId="{2AD7BFAF-F562-ED4D-8780-ADAAA7AE9AE0}" dt="2020-04-29T15:39:41.414" v="3" actId="2696"/>
        <pc:sldMkLst>
          <pc:docMk/>
          <pc:sldMk cId="2796481793" sldId="426"/>
        </pc:sldMkLst>
      </pc:sldChg>
      <pc:sldChg chg="del">
        <pc:chgData name="Kennedy, Smith (Wireless &amp; IPP Standards)" userId="0eeb2244-425b-4283-bee1-e4f5d8874cb0" providerId="ADAL" clId="{2AD7BFAF-F562-ED4D-8780-ADAAA7AE9AE0}" dt="2020-04-29T15:39:41.379" v="1" actId="2696"/>
        <pc:sldMkLst>
          <pc:docMk/>
          <pc:sldMk cId="3004962037" sldId="427"/>
        </pc:sldMkLst>
      </pc:sldChg>
      <pc:sldChg chg="del">
        <pc:chgData name="Kennedy, Smith (Wireless &amp; IPP Standards)" userId="0eeb2244-425b-4283-bee1-e4f5d8874cb0" providerId="ADAL" clId="{2AD7BFAF-F562-ED4D-8780-ADAAA7AE9AE0}" dt="2020-04-29T15:39:41.425" v="4" actId="2696"/>
        <pc:sldMkLst>
          <pc:docMk/>
          <pc:sldMk cId="3463104734" sldId="428"/>
        </pc:sldMkLst>
      </pc:sldChg>
      <pc:sldChg chg="addSp delSp modSp add">
        <pc:chgData name="Kennedy, Smith (Wireless &amp; IPP Standards)" userId="0eeb2244-425b-4283-bee1-e4f5d8874cb0" providerId="ADAL" clId="{2AD7BFAF-F562-ED4D-8780-ADAAA7AE9AE0}" dt="2020-05-06T14:37:53.294" v="213"/>
        <pc:sldMkLst>
          <pc:docMk/>
          <pc:sldMk cId="3294169808" sldId="430"/>
        </pc:sldMkLst>
        <pc:spChg chg="add mod">
          <ac:chgData name="Kennedy, Smith (Wireless &amp; IPP Standards)" userId="0eeb2244-425b-4283-bee1-e4f5d8874cb0" providerId="ADAL" clId="{2AD7BFAF-F562-ED4D-8780-ADAAA7AE9AE0}" dt="2020-05-06T14:37:53.294" v="213"/>
          <ac:spMkLst>
            <pc:docMk/>
            <pc:sldMk cId="3294169808" sldId="430"/>
            <ac:spMk id="5" creationId="{43D4FE3A-635E-D74D-BB8C-75BC3427C5F8}"/>
          </ac:spMkLst>
        </pc:spChg>
        <pc:spChg chg="del">
          <ac:chgData name="Kennedy, Smith (Wireless &amp; IPP Standards)" userId="0eeb2244-425b-4283-bee1-e4f5d8874cb0" providerId="ADAL" clId="{2AD7BFAF-F562-ED4D-8780-ADAAA7AE9AE0}" dt="2020-04-29T15:40:49.623" v="30" actId="478"/>
          <ac:spMkLst>
            <pc:docMk/>
            <pc:sldMk cId="3294169808" sldId="430"/>
            <ac:spMk id="108" creationId="{00000000-0000-0000-0000-000000000000}"/>
          </ac:spMkLst>
        </pc:spChg>
        <pc:spChg chg="del">
          <ac:chgData name="Kennedy, Smith (Wireless &amp; IPP Standards)" userId="0eeb2244-425b-4283-bee1-e4f5d8874cb0" providerId="ADAL" clId="{2AD7BFAF-F562-ED4D-8780-ADAAA7AE9AE0}" dt="2020-04-29T15:40:52.903" v="32" actId="478"/>
          <ac:spMkLst>
            <pc:docMk/>
            <pc:sldMk cId="3294169808" sldId="430"/>
            <ac:spMk id="110" creationId="{00000000-0000-0000-0000-000000000000}"/>
          </ac:spMkLst>
        </pc:spChg>
        <pc:spChg chg="del">
          <ac:chgData name="Kennedy, Smith (Wireless &amp; IPP Standards)" userId="0eeb2244-425b-4283-bee1-e4f5d8874cb0" providerId="ADAL" clId="{2AD7BFAF-F562-ED4D-8780-ADAAA7AE9AE0}" dt="2020-04-29T15:40:54.200" v="33" actId="478"/>
          <ac:spMkLst>
            <pc:docMk/>
            <pc:sldMk cId="3294169808" sldId="430"/>
            <ac:spMk id="111" creationId="{00000000-0000-0000-0000-000000000000}"/>
          </ac:spMkLst>
        </pc:spChg>
        <pc:spChg chg="del">
          <ac:chgData name="Kennedy, Smith (Wireless &amp; IPP Standards)" userId="0eeb2244-425b-4283-bee1-e4f5d8874cb0" providerId="ADAL" clId="{2AD7BFAF-F562-ED4D-8780-ADAAA7AE9AE0}" dt="2020-04-29T15:40:50.659" v="31" actId="478"/>
          <ac:spMkLst>
            <pc:docMk/>
            <pc:sldMk cId="3294169808" sldId="430"/>
            <ac:spMk id="112" creationId="{00000000-0000-0000-0000-000000000000}"/>
          </ac:spMkLst>
        </pc:spChg>
        <pc:spChg chg="mod">
          <ac:chgData name="Kennedy, Smith (Wireless &amp; IPP Standards)" userId="0eeb2244-425b-4283-bee1-e4f5d8874cb0" providerId="ADAL" clId="{2AD7BFAF-F562-ED4D-8780-ADAAA7AE9AE0}" dt="2020-04-29T15:39:45.739" v="5"/>
          <ac:spMkLst>
            <pc:docMk/>
            <pc:sldMk cId="3294169808" sldId="430"/>
            <ac:spMk id="115" creationId="{00000000-0000-0000-0000-000000000000}"/>
          </ac:spMkLst>
        </pc:spChg>
        <pc:picChg chg="del">
          <ac:chgData name="Kennedy, Smith (Wireless &amp; IPP Standards)" userId="0eeb2244-425b-4283-bee1-e4f5d8874cb0" providerId="ADAL" clId="{2AD7BFAF-F562-ED4D-8780-ADAAA7AE9AE0}" dt="2020-04-29T15:40:48.497" v="29" actId="478"/>
          <ac:picMkLst>
            <pc:docMk/>
            <pc:sldMk cId="3294169808" sldId="430"/>
            <ac:picMk id="109" creationId="{00000000-0000-0000-0000-000000000000}"/>
          </ac:picMkLst>
        </pc:picChg>
      </pc:sldChg>
      <pc:sldChg chg="addSp delSp modSp add">
        <pc:chgData name="Kennedy, Smith (Wireless &amp; IPP Standards)" userId="0eeb2244-425b-4283-bee1-e4f5d8874cb0" providerId="ADAL" clId="{2AD7BFAF-F562-ED4D-8780-ADAAA7AE9AE0}" dt="2020-05-06T14:37:55.168" v="214"/>
        <pc:sldMkLst>
          <pc:docMk/>
          <pc:sldMk cId="2683600992" sldId="431"/>
        </pc:sldMkLst>
        <pc:spChg chg="add mod">
          <ac:chgData name="Kennedy, Smith (Wireless &amp; IPP Standards)" userId="0eeb2244-425b-4283-bee1-e4f5d8874cb0" providerId="ADAL" clId="{2AD7BFAF-F562-ED4D-8780-ADAAA7AE9AE0}" dt="2020-05-06T14:37:55.168" v="214"/>
          <ac:spMkLst>
            <pc:docMk/>
            <pc:sldMk cId="2683600992" sldId="431"/>
            <ac:spMk id="5" creationId="{2B2473C1-8393-5643-80EC-62863469D5A0}"/>
          </ac:spMkLst>
        </pc:spChg>
        <pc:spChg chg="del">
          <ac:chgData name="Kennedy, Smith (Wireless &amp; IPP Standards)" userId="0eeb2244-425b-4283-bee1-e4f5d8874cb0" providerId="ADAL" clId="{2AD7BFAF-F562-ED4D-8780-ADAAA7AE9AE0}" dt="2020-04-29T15:40:36.698" v="25" actId="478"/>
          <ac:spMkLst>
            <pc:docMk/>
            <pc:sldMk cId="2683600992" sldId="431"/>
            <ac:spMk id="117" creationId="{00000000-0000-0000-0000-000000000000}"/>
          </ac:spMkLst>
        </pc:spChg>
        <pc:spChg chg="del">
          <ac:chgData name="Kennedy, Smith (Wireless &amp; IPP Standards)" userId="0eeb2244-425b-4283-bee1-e4f5d8874cb0" providerId="ADAL" clId="{2AD7BFAF-F562-ED4D-8780-ADAAA7AE9AE0}" dt="2020-04-29T15:40:42.192" v="27" actId="478"/>
          <ac:spMkLst>
            <pc:docMk/>
            <pc:sldMk cId="2683600992" sldId="431"/>
            <ac:spMk id="119" creationId="{00000000-0000-0000-0000-000000000000}"/>
          </ac:spMkLst>
        </pc:spChg>
        <pc:spChg chg="del">
          <ac:chgData name="Kennedy, Smith (Wireless &amp; IPP Standards)" userId="0eeb2244-425b-4283-bee1-e4f5d8874cb0" providerId="ADAL" clId="{2AD7BFAF-F562-ED4D-8780-ADAAA7AE9AE0}" dt="2020-04-29T15:40:43.467" v="28" actId="478"/>
          <ac:spMkLst>
            <pc:docMk/>
            <pc:sldMk cId="2683600992" sldId="431"/>
            <ac:spMk id="120" creationId="{00000000-0000-0000-0000-000000000000}"/>
          </ac:spMkLst>
        </pc:spChg>
        <pc:spChg chg="del">
          <ac:chgData name="Kennedy, Smith (Wireless &amp; IPP Standards)" userId="0eeb2244-425b-4283-bee1-e4f5d8874cb0" providerId="ADAL" clId="{2AD7BFAF-F562-ED4D-8780-ADAAA7AE9AE0}" dt="2020-04-29T15:40:39.069" v="26" actId="478"/>
          <ac:spMkLst>
            <pc:docMk/>
            <pc:sldMk cId="2683600992" sldId="431"/>
            <ac:spMk id="121" creationId="{00000000-0000-0000-0000-000000000000}"/>
          </ac:spMkLst>
        </pc:spChg>
        <pc:spChg chg="mod">
          <ac:chgData name="Kennedy, Smith (Wireless &amp; IPP Standards)" userId="0eeb2244-425b-4283-bee1-e4f5d8874cb0" providerId="ADAL" clId="{2AD7BFAF-F562-ED4D-8780-ADAAA7AE9AE0}" dt="2020-04-29T15:39:45.739" v="5"/>
          <ac:spMkLst>
            <pc:docMk/>
            <pc:sldMk cId="2683600992" sldId="431"/>
            <ac:spMk id="122" creationId="{00000000-0000-0000-0000-000000000000}"/>
          </ac:spMkLst>
        </pc:spChg>
        <pc:picChg chg="del">
          <ac:chgData name="Kennedy, Smith (Wireless &amp; IPP Standards)" userId="0eeb2244-425b-4283-bee1-e4f5d8874cb0" providerId="ADAL" clId="{2AD7BFAF-F562-ED4D-8780-ADAAA7AE9AE0}" dt="2020-04-29T15:40:34.893" v="24" actId="478"/>
          <ac:picMkLst>
            <pc:docMk/>
            <pc:sldMk cId="2683600992" sldId="431"/>
            <ac:picMk id="118" creationId="{00000000-0000-0000-0000-000000000000}"/>
          </ac:picMkLst>
        </pc:picChg>
      </pc:sldChg>
      <pc:sldChg chg="addSp delSp modSp add">
        <pc:chgData name="Kennedy, Smith (Wireless &amp; IPP Standards)" userId="0eeb2244-425b-4283-bee1-e4f5d8874cb0" providerId="ADAL" clId="{2AD7BFAF-F562-ED4D-8780-ADAAA7AE9AE0}" dt="2020-05-06T14:37:56.857" v="215"/>
        <pc:sldMkLst>
          <pc:docMk/>
          <pc:sldMk cId="4022693" sldId="432"/>
        </pc:sldMkLst>
        <pc:spChg chg="add mod">
          <ac:chgData name="Kennedy, Smith (Wireless &amp; IPP Standards)" userId="0eeb2244-425b-4283-bee1-e4f5d8874cb0" providerId="ADAL" clId="{2AD7BFAF-F562-ED4D-8780-ADAAA7AE9AE0}" dt="2020-05-06T14:37:56.857" v="215"/>
          <ac:spMkLst>
            <pc:docMk/>
            <pc:sldMk cId="4022693" sldId="432"/>
            <ac:spMk id="5" creationId="{327E9D24-BF1B-C74E-85AF-12AEF60D0766}"/>
          </ac:spMkLst>
        </pc:spChg>
        <pc:spChg chg="del">
          <ac:chgData name="Kennedy, Smith (Wireless &amp; IPP Standards)" userId="0eeb2244-425b-4283-bee1-e4f5d8874cb0" providerId="ADAL" clId="{2AD7BFAF-F562-ED4D-8780-ADAAA7AE9AE0}" dt="2020-04-29T15:40:21.286" v="20" actId="478"/>
          <ac:spMkLst>
            <pc:docMk/>
            <pc:sldMk cId="4022693" sldId="432"/>
            <ac:spMk id="126" creationId="{00000000-0000-0000-0000-000000000000}"/>
          </ac:spMkLst>
        </pc:spChg>
        <pc:spChg chg="del">
          <ac:chgData name="Kennedy, Smith (Wireless &amp; IPP Standards)" userId="0eeb2244-425b-4283-bee1-e4f5d8874cb0" providerId="ADAL" clId="{2AD7BFAF-F562-ED4D-8780-ADAAA7AE9AE0}" dt="2020-04-29T15:40:26.181" v="22" actId="478"/>
          <ac:spMkLst>
            <pc:docMk/>
            <pc:sldMk cId="4022693" sldId="432"/>
            <ac:spMk id="128" creationId="{00000000-0000-0000-0000-000000000000}"/>
          </ac:spMkLst>
        </pc:spChg>
        <pc:spChg chg="del">
          <ac:chgData name="Kennedy, Smith (Wireless &amp; IPP Standards)" userId="0eeb2244-425b-4283-bee1-e4f5d8874cb0" providerId="ADAL" clId="{2AD7BFAF-F562-ED4D-8780-ADAAA7AE9AE0}" dt="2020-04-29T15:40:29.132" v="23" actId="478"/>
          <ac:spMkLst>
            <pc:docMk/>
            <pc:sldMk cId="4022693" sldId="432"/>
            <ac:spMk id="129" creationId="{00000000-0000-0000-0000-000000000000}"/>
          </ac:spMkLst>
        </pc:spChg>
        <pc:spChg chg="del">
          <ac:chgData name="Kennedy, Smith (Wireless &amp; IPP Standards)" userId="0eeb2244-425b-4283-bee1-e4f5d8874cb0" providerId="ADAL" clId="{2AD7BFAF-F562-ED4D-8780-ADAAA7AE9AE0}" dt="2020-04-29T15:40:24.047" v="21" actId="478"/>
          <ac:spMkLst>
            <pc:docMk/>
            <pc:sldMk cId="4022693" sldId="432"/>
            <ac:spMk id="130" creationId="{00000000-0000-0000-0000-000000000000}"/>
          </ac:spMkLst>
        </pc:spChg>
        <pc:spChg chg="mod">
          <ac:chgData name="Kennedy, Smith (Wireless &amp; IPP Standards)" userId="0eeb2244-425b-4283-bee1-e4f5d8874cb0" providerId="ADAL" clId="{2AD7BFAF-F562-ED4D-8780-ADAAA7AE9AE0}" dt="2020-05-06T14:36:15.249" v="212" actId="27636"/>
          <ac:spMkLst>
            <pc:docMk/>
            <pc:sldMk cId="4022693" sldId="432"/>
            <ac:spMk id="132" creationId="{00000000-0000-0000-0000-000000000000}"/>
          </ac:spMkLst>
        </pc:spChg>
        <pc:spChg chg="mod">
          <ac:chgData name="Kennedy, Smith (Wireless &amp; IPP Standards)" userId="0eeb2244-425b-4283-bee1-e4f5d8874cb0" providerId="ADAL" clId="{2AD7BFAF-F562-ED4D-8780-ADAAA7AE9AE0}" dt="2020-04-29T15:39:45.739" v="5"/>
          <ac:spMkLst>
            <pc:docMk/>
            <pc:sldMk cId="4022693" sldId="432"/>
            <ac:spMk id="133" creationId="{00000000-0000-0000-0000-000000000000}"/>
          </ac:spMkLst>
        </pc:spChg>
        <pc:picChg chg="del">
          <ac:chgData name="Kennedy, Smith (Wireless &amp; IPP Standards)" userId="0eeb2244-425b-4283-bee1-e4f5d8874cb0" providerId="ADAL" clId="{2AD7BFAF-F562-ED4D-8780-ADAAA7AE9AE0}" dt="2020-04-29T15:40:20.308" v="19" actId="478"/>
          <ac:picMkLst>
            <pc:docMk/>
            <pc:sldMk cId="4022693" sldId="432"/>
            <ac:picMk id="127" creationId="{00000000-0000-0000-0000-000000000000}"/>
          </ac:picMkLst>
        </pc:picChg>
      </pc:sldChg>
      <pc:sldChg chg="addSp delSp modSp add">
        <pc:chgData name="Kennedy, Smith (Wireless &amp; IPP Standards)" userId="0eeb2244-425b-4283-bee1-e4f5d8874cb0" providerId="ADAL" clId="{2AD7BFAF-F562-ED4D-8780-ADAAA7AE9AE0}" dt="2020-05-06T14:38:00.070" v="217"/>
        <pc:sldMkLst>
          <pc:docMk/>
          <pc:sldMk cId="2578414009" sldId="433"/>
        </pc:sldMkLst>
        <pc:spChg chg="add mod">
          <ac:chgData name="Kennedy, Smith (Wireless &amp; IPP Standards)" userId="0eeb2244-425b-4283-bee1-e4f5d8874cb0" providerId="ADAL" clId="{2AD7BFAF-F562-ED4D-8780-ADAAA7AE9AE0}" dt="2020-05-06T14:38:00.070" v="217"/>
          <ac:spMkLst>
            <pc:docMk/>
            <pc:sldMk cId="2578414009" sldId="433"/>
            <ac:spMk id="5" creationId="{96D8F562-5BB5-F14A-8E9E-E0C05693734E}"/>
          </ac:spMkLst>
        </pc:spChg>
        <pc:spChg chg="del">
          <ac:chgData name="Kennedy, Smith (Wireless &amp; IPP Standards)" userId="0eeb2244-425b-4283-bee1-e4f5d8874cb0" providerId="ADAL" clId="{2AD7BFAF-F562-ED4D-8780-ADAAA7AE9AE0}" dt="2020-04-29T15:40:07.021" v="15" actId="478"/>
          <ac:spMkLst>
            <pc:docMk/>
            <pc:sldMk cId="2578414009" sldId="433"/>
            <ac:spMk id="144" creationId="{00000000-0000-0000-0000-000000000000}"/>
          </ac:spMkLst>
        </pc:spChg>
        <pc:spChg chg="del">
          <ac:chgData name="Kennedy, Smith (Wireless &amp; IPP Standards)" userId="0eeb2244-425b-4283-bee1-e4f5d8874cb0" providerId="ADAL" clId="{2AD7BFAF-F562-ED4D-8780-ADAAA7AE9AE0}" dt="2020-04-29T15:40:11.390" v="17" actId="478"/>
          <ac:spMkLst>
            <pc:docMk/>
            <pc:sldMk cId="2578414009" sldId="433"/>
            <ac:spMk id="146" creationId="{00000000-0000-0000-0000-000000000000}"/>
          </ac:spMkLst>
        </pc:spChg>
        <pc:spChg chg="del">
          <ac:chgData name="Kennedy, Smith (Wireless &amp; IPP Standards)" userId="0eeb2244-425b-4283-bee1-e4f5d8874cb0" providerId="ADAL" clId="{2AD7BFAF-F562-ED4D-8780-ADAAA7AE9AE0}" dt="2020-04-29T15:40:14.588" v="18" actId="478"/>
          <ac:spMkLst>
            <pc:docMk/>
            <pc:sldMk cId="2578414009" sldId="433"/>
            <ac:spMk id="147" creationId="{00000000-0000-0000-0000-000000000000}"/>
          </ac:spMkLst>
        </pc:spChg>
        <pc:spChg chg="del">
          <ac:chgData name="Kennedy, Smith (Wireless &amp; IPP Standards)" userId="0eeb2244-425b-4283-bee1-e4f5d8874cb0" providerId="ADAL" clId="{2AD7BFAF-F562-ED4D-8780-ADAAA7AE9AE0}" dt="2020-04-29T15:40:09.113" v="16" actId="478"/>
          <ac:spMkLst>
            <pc:docMk/>
            <pc:sldMk cId="2578414009" sldId="433"/>
            <ac:spMk id="148" creationId="{00000000-0000-0000-0000-000000000000}"/>
          </ac:spMkLst>
        </pc:spChg>
        <pc:spChg chg="mod">
          <ac:chgData name="Kennedy, Smith (Wireless &amp; IPP Standards)" userId="0eeb2244-425b-4283-bee1-e4f5d8874cb0" providerId="ADAL" clId="{2AD7BFAF-F562-ED4D-8780-ADAAA7AE9AE0}" dt="2020-04-29T15:39:46.072" v="7" actId="27636"/>
          <ac:spMkLst>
            <pc:docMk/>
            <pc:sldMk cId="2578414009" sldId="433"/>
            <ac:spMk id="150" creationId="{00000000-0000-0000-0000-000000000000}"/>
          </ac:spMkLst>
        </pc:spChg>
        <pc:spChg chg="mod">
          <ac:chgData name="Kennedy, Smith (Wireless &amp; IPP Standards)" userId="0eeb2244-425b-4283-bee1-e4f5d8874cb0" providerId="ADAL" clId="{2AD7BFAF-F562-ED4D-8780-ADAAA7AE9AE0}" dt="2020-04-29T15:39:45.739" v="5"/>
          <ac:spMkLst>
            <pc:docMk/>
            <pc:sldMk cId="2578414009" sldId="433"/>
            <ac:spMk id="151" creationId="{00000000-0000-0000-0000-000000000000}"/>
          </ac:spMkLst>
        </pc:spChg>
        <pc:picChg chg="del">
          <ac:chgData name="Kennedy, Smith (Wireless &amp; IPP Standards)" userId="0eeb2244-425b-4283-bee1-e4f5d8874cb0" providerId="ADAL" clId="{2AD7BFAF-F562-ED4D-8780-ADAAA7AE9AE0}" dt="2020-04-29T15:40:06.022" v="14" actId="478"/>
          <ac:picMkLst>
            <pc:docMk/>
            <pc:sldMk cId="2578414009" sldId="433"/>
            <ac:picMk id="145" creationId="{00000000-0000-0000-0000-000000000000}"/>
          </ac:picMkLst>
        </pc:picChg>
      </pc:sldChg>
      <pc:sldChg chg="modSp add">
        <pc:chgData name="Kennedy, Smith (Wireless &amp; IPP Standards)" userId="0eeb2244-425b-4283-bee1-e4f5d8874cb0" providerId="ADAL" clId="{2AD7BFAF-F562-ED4D-8780-ADAAA7AE9AE0}" dt="2020-05-06T12:33:48.395" v="187" actId="27636"/>
        <pc:sldMkLst>
          <pc:docMk/>
          <pc:sldMk cId="1640931720" sldId="434"/>
        </pc:sldMkLst>
        <pc:spChg chg="mod">
          <ac:chgData name="Kennedy, Smith (Wireless &amp; IPP Standards)" userId="0eeb2244-425b-4283-bee1-e4f5d8874cb0" providerId="ADAL" clId="{2AD7BFAF-F562-ED4D-8780-ADAAA7AE9AE0}" dt="2020-05-06T12:33:48.395" v="187" actId="27636"/>
          <ac:spMkLst>
            <pc:docMk/>
            <pc:sldMk cId="1640931720" sldId="434"/>
            <ac:spMk id="3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56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2020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emf"/><Relationship Id="rId10" Type="http://schemas.openxmlformats.org/officeDocument/2006/relationships/image" Target="../media/image11.tiff"/><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tp.pwg.org/pub/pwg/candidates/cs-ipptrans11-20200327-5100.16.pdf" TargetMode="External"/><Relationship Id="rId2" Type="http://schemas.openxmlformats.org/officeDocument/2006/relationships/hyperlink" Target="https://ftp.pwg.org/pub/pwg/candidates/cs-ippsystem10-20191122-5100.22.pdf" TargetMode="External"/><Relationship Id="rId1" Type="http://schemas.openxmlformats.org/officeDocument/2006/relationships/slideLayout" Target="../slideLayouts/slideLayout2.xml"/><Relationship Id="rId5" Type="http://schemas.openxmlformats.org/officeDocument/2006/relationships/hyperlink" Target="https://ftp.pwg.org/pub/pwg/ipp/wd/wd-ippsysdisc10-20200326.pdf" TargetMode="External"/><Relationship Id="rId4" Type="http://schemas.openxmlformats.org/officeDocument/2006/relationships/hyperlink" Target="https://ftp.pwg.org/pub/pwg/ipp/registrations/reg-ipplabel10-20200213.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ftp.pwg.org/pub/pwg/ipp/charter/ch-ipp-charter-20170615.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istopwg/ippregistry" TargetMode="External"/><Relationship Id="rId2" Type="http://schemas.openxmlformats.org/officeDocument/2006/relationships/hyperlink" Target="https://www.pwg.org/ipp/ipp-registrations.xml" TargetMode="External"/><Relationship Id="rId1" Type="http://schemas.openxmlformats.org/officeDocument/2006/relationships/slideLayout" Target="../slideLayouts/slideLayout2.xml"/><Relationship Id="rId5" Type="http://schemas.openxmlformats.org/officeDocument/2006/relationships/hyperlink" Target="https://github.com/istopwg/ippsample" TargetMode="External"/><Relationship Id="rId4" Type="http://schemas.openxmlformats.org/officeDocument/2006/relationships/hyperlink" Target="https://www.pwg.org/printer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datatracker.ietf.org/doc/draft-ietf-tls-certificate-compression.txt" TargetMode="External"/><Relationship Id="rId3" Type="http://schemas.openxmlformats.org/officeDocument/2006/relationships/hyperlink" Target="https://tools.ietf.org/html/rfc8701" TargetMode="External"/><Relationship Id="rId7" Type="http://schemas.openxmlformats.org/officeDocument/2006/relationships/hyperlink" Target="https://datatracker.ietf.org/doc/draft-ietf-tls-dtls14/" TargetMode="External"/><Relationship Id="rId2" Type="http://schemas.openxmlformats.org/officeDocument/2006/relationships/hyperlink" Target="https://tools.ietf.org/html/rfc8773"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tls-external-psk-importer/"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tools.ietf.org/html/rfc8446"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tools.ietf.org/html/rfc8610" TargetMode="External"/><Relationship Id="rId3" Type="http://schemas.openxmlformats.org/officeDocument/2006/relationships/hyperlink" Target="https://datatracker.ietf.org/doc/draft-ietf-sacm-coswid/" TargetMode="External"/><Relationship Id="rId7" Type="http://schemas.openxmlformats.org/officeDocument/2006/relationships/hyperlink" Target="https://tools.ietf.org/html/rfc8742" TargetMode="External"/><Relationship Id="rId2" Type="http://schemas.openxmlformats.org/officeDocument/2006/relationships/hyperlink" Target="https://datatracker.ietf.org/doc/draft-ietf-sacm-epcp/" TargetMode="External"/><Relationship Id="rId1" Type="http://schemas.openxmlformats.org/officeDocument/2006/relationships/slideLayout" Target="../slideLayouts/slideLayout2.xml"/><Relationship Id="rId6" Type="http://schemas.openxmlformats.org/officeDocument/2006/relationships/hyperlink" Target="https://tools.ietf.org/html/rfc8746" TargetMode="External"/><Relationship Id="rId5" Type="http://schemas.openxmlformats.org/officeDocument/2006/relationships/hyperlink" Target="https://datatracker.ietf.org/doc/draft-ietf-cbor-7049bis/" TargetMode="External"/><Relationship Id="rId4" Type="http://schemas.openxmlformats.org/officeDocument/2006/relationships/hyperlink" Target="https://datatracker.ietf.org/doc/draft-ietf-sacm-arch/"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datatracker.ietf.org/doc/draft-irtf-cfrg-pairing-friendly-curves/" TargetMode="External"/><Relationship Id="rId3" Type="http://schemas.openxmlformats.org/officeDocument/2006/relationships/hyperlink" Target="https://datatracker.ietf.org/doc/draft-ietf-rats-yang-tpm-charra/" TargetMode="External"/><Relationship Id="rId7" Type="http://schemas.openxmlformats.org/officeDocument/2006/relationships/hyperlink" Target="https://datatracker.ietf.org/doc/draft-irtf-cfrg-randomness-improvements/" TargetMode="External"/><Relationship Id="rId2" Type="http://schemas.openxmlformats.org/officeDocument/2006/relationships/hyperlink" Target="https://datatracker.ietf.org/doc/draft-fedorkow-rats-network-device-attestation/"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rats-eat/" TargetMode="External"/><Relationship Id="rId5" Type="http://schemas.openxmlformats.org/officeDocument/2006/relationships/hyperlink" Target="https://datatracker.ietf.org/doc/draft-birkholz-rats-tuda/" TargetMode="External"/><Relationship Id="rId4" Type="http://schemas.openxmlformats.org/officeDocument/2006/relationships/hyperlink" Target="https://datatracker.ietf.org/doc/draft-ietf-rats-architecture/" TargetMode="External"/><Relationship Id="rId9" Type="http://schemas.openxmlformats.org/officeDocument/2006/relationships/hyperlink" Target="https://datatracker.ietf.org/doc/draft-irtf-cfrg-kangarootwelv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openprinting.github.io/" TargetMode="External"/><Relationship Id="rId2" Type="http://schemas.openxmlformats.org/officeDocument/2006/relationships/hyperlink" Target="https://developers.google.com/open-source/gsoc" TargetMode="External"/><Relationship Id="rId1" Type="http://schemas.openxmlformats.org/officeDocument/2006/relationships/slideLayout" Target="../slideLayouts/slideLayout2.xml"/><Relationship Id="rId6" Type="http://schemas.openxmlformats.org/officeDocument/2006/relationships/hyperlink" Target="https://github.com/OpenPrinting/openprinting.github.io/issues" TargetMode="External"/><Relationship Id="rId5" Type="http://schemas.openxmlformats.org/officeDocument/2006/relationships/hyperlink" Target="https://openprinting.github.io/driverless/01-standards-and-their-pdls/" TargetMode="External"/><Relationship Id="rId4" Type="http://schemas.openxmlformats.org/officeDocument/2006/relationships/hyperlink" Target="https://openprinting.github.io/new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web3d.org/sites/default/files/attachment/node/2326/edit/06_ByoungNamLee_JTC1_WG12_report_3D_Printing_and_ScanningSeoulJanuary2019.pdf" TargetMode="External"/><Relationship Id="rId2" Type="http://schemas.openxmlformats.org/officeDocument/2006/relationships/hyperlink" Target="https://www.businesswire.com/news/home/20200505006085/en/InterNational-Committee-Information-Technology-Standards-INCITS-IEEE-ISTO"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_activities/standards_boards_panels/amsc/America-Makes-and-ANSI-AMSC-Overview" TargetMode="External"/><Relationship Id="rId1" Type="http://schemas.openxmlformats.org/officeDocument/2006/relationships/slideLayout" Target="../slideLayouts/slideLayout2.xml"/><Relationship Id="rId4" Type="http://schemas.openxmlformats.org/officeDocument/2006/relationships/hyperlink" Target="https://www.3mf.io/"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3dpdfconsortium.org/" TargetMode="External"/><Relationship Id="rId2" Type="http://schemas.openxmlformats.org/officeDocument/2006/relationships/hyperlink" Target="https://www.iso.org/committee/53674.html" TargetMode="External"/><Relationship Id="rId1" Type="http://schemas.openxmlformats.org/officeDocument/2006/relationships/slideLayout" Target="../slideLayouts/slideLayout2.xml"/><Relationship Id="rId4" Type="http://schemas.openxmlformats.org/officeDocument/2006/relationships/hyperlink" Target="http://www.sme.org/iramp/"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hair@pwg.org" TargetMode="External"/><Relationship Id="rId4" Type="http://schemas.openxmlformats.org/officeDocument/2006/relationships/hyperlink" Target="https://www.pwg.org/chair/meeting-info/meeting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May 2020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May 6, 2020</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dirty="0"/>
              <a:t>Wednesday, May 6</a:t>
            </a:r>
            <a:endParaRPr dirty="0"/>
          </a:p>
          <a:p>
            <a:pPr marL="2289175" lvl="1" indent="-1944688">
              <a:buNone/>
            </a:pPr>
            <a:r>
              <a:rPr lang="en-US" dirty="0"/>
              <a:t>10:00 </a:t>
            </a:r>
            <a:r>
              <a:rPr lang="mr-IN" dirty="0"/>
              <a:t>–</a:t>
            </a:r>
            <a:r>
              <a:rPr lang="en-US" dirty="0"/>
              <a:t> 11:00	PWG Plenary</a:t>
            </a:r>
          </a:p>
          <a:p>
            <a:pPr marL="2289175" lvl="1" indent="-1944688">
              <a:buNone/>
            </a:pPr>
            <a:r>
              <a:rPr lang="en-US" dirty="0"/>
              <a:t>11:00 </a:t>
            </a:r>
            <a:r>
              <a:rPr lang="mr-IN" dirty="0"/>
              <a:t>–</a:t>
            </a:r>
            <a:r>
              <a:rPr lang="en-US" dirty="0"/>
              <a:t> 11:15	IPP WG : Status</a:t>
            </a:r>
          </a:p>
          <a:p>
            <a:pPr marL="2289175" lvl="1" indent="-1944688">
              <a:buNone/>
            </a:pPr>
            <a:r>
              <a:rPr lang="en-US" dirty="0"/>
              <a:t>11:15 </a:t>
            </a:r>
            <a:r>
              <a:rPr lang="mr-IN" dirty="0"/>
              <a:t>–</a:t>
            </a:r>
            <a:r>
              <a:rPr lang="en-US" dirty="0"/>
              <a:t> 12:00	IPP WG: IPP Everywhere™ v1.1 · IPP Everywhere Self Certification v1.1</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2:00	IPP WG: Job Accounting with IPP v1.0</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dirty="0"/>
              <a:t>Thursday, May 7</a:t>
            </a:r>
            <a:endParaRPr dirty="0"/>
          </a:p>
          <a:p>
            <a:pPr marL="2289175" lvl="1" indent="-1944688">
              <a:buNone/>
            </a:pPr>
            <a:r>
              <a:rPr lang="en-US" dirty="0"/>
              <a:t>10:00 </a:t>
            </a:r>
            <a:r>
              <a:rPr lang="mr-IN" dirty="0"/>
              <a:t>–</a:t>
            </a:r>
            <a:r>
              <a:rPr lang="en-US" dirty="0"/>
              <a:t> 12:00	IDS WG: Status and Discussion · PWG Hardcopy Device Security Guidelines v1.0</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2:00	IPP WG: IPP Enterprise Printing Extensions v2.0</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dirty="0"/>
              <a:t>Friday, May 8</a:t>
            </a:r>
            <a:endParaRPr dirty="0"/>
          </a:p>
          <a:p>
            <a:pPr marL="2289175" lvl="1" indent="-1944688">
              <a:buNone/>
            </a:pPr>
            <a:r>
              <a:rPr lang="en-US" dirty="0"/>
              <a:t>10:00 </a:t>
            </a:r>
            <a:r>
              <a:rPr lang="mr-IN" dirty="0"/>
              <a:t>–</a:t>
            </a:r>
            <a:r>
              <a:rPr lang="en-US" dirty="0"/>
              <a:t> 10:20	IPP WG: Production Printing Extensions v2.0</a:t>
            </a:r>
          </a:p>
          <a:p>
            <a:pPr marL="2289175" lvl="1" indent="-1944688">
              <a:buNone/>
            </a:pPr>
            <a:r>
              <a:rPr lang="en-US" dirty="0"/>
              <a:t>10:20 </a:t>
            </a:r>
            <a:r>
              <a:rPr lang="mr-IN" dirty="0"/>
              <a:t>–</a:t>
            </a:r>
            <a:r>
              <a:rPr lang="en-US" dirty="0"/>
              <a:t> 12:00	IPP WG: Driverless Printing Extensions v2.0</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1:45	IPP WG: 3D Printing Liaisons: Status &amp; Guidance</a:t>
            </a:r>
          </a:p>
          <a:p>
            <a:pPr marL="2289175" lvl="1" indent="-1944688">
              <a:buNone/>
            </a:pPr>
            <a:r>
              <a:rPr lang="en-US" dirty="0"/>
              <a:t>  1:45 </a:t>
            </a:r>
            <a:r>
              <a:rPr lang="mr-IN" dirty="0"/>
              <a:t>–</a:t>
            </a:r>
            <a:r>
              <a:rPr lang="en-US" dirty="0"/>
              <a:t>   2:00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4</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Tree>
    <p:extLst>
      <p:ext uri="{BB962C8B-B14F-4D97-AF65-F5344CB8AC3E}">
        <p14:creationId xmlns:p14="http://schemas.microsoft.com/office/powerpoint/2010/main" val="51749133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t>
            </a:r>
            <a:r>
              <a:rPr lang="en-US" dirty="0"/>
              <a:t>Jeremy Leber, Lexmark</a:t>
            </a:r>
            <a:endParaRPr dirty="0"/>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pPr marL="40640" indent="0">
              <a:buNone/>
            </a:pPr>
            <a:endParaRPr lang="en-US" sz="1800" dirty="0"/>
          </a:p>
        </p:txBody>
      </p:sp>
      <p:sp>
        <p:nvSpPr>
          <p:cNvPr id="165" name="Shape 165"/>
          <p:cNvSpPr>
            <a:spLocks noGrp="1"/>
          </p:cNvSpPr>
          <p:nvPr>
            <p:ph type="title"/>
          </p:nvPr>
        </p:nvSpPr>
        <p:spPr>
          <a:prstGeom prst="rect">
            <a:avLst/>
          </a:prstGeom>
        </p:spPr>
        <p:txBody>
          <a:bodyPr/>
          <a:lstStyle/>
          <a:p>
            <a:r>
              <a:rPr dirty="0"/>
              <a:t>Officers (201</a:t>
            </a:r>
            <a:r>
              <a:rPr lang="en-US" dirty="0"/>
              <a:t>9</a:t>
            </a:r>
            <a:r>
              <a:rPr dirty="0"/>
              <a:t>-20</a:t>
            </a:r>
            <a:r>
              <a:rPr lang="en-US" dirty="0"/>
              <a:t>21</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2020</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27 </a:t>
            </a:r>
            <a:r>
              <a:rPr dirty="0"/>
              <a:t>Members</a:t>
            </a:r>
            <a:r>
              <a:rPr lang="en-US" dirty="0">
                <a:solidFill>
                  <a:srgbClr val="FF0000"/>
                </a:solidFill>
              </a:rPr>
              <a:t> – Welcome Alan </a:t>
            </a:r>
            <a:r>
              <a:rPr lang="en-US" dirty="0" err="1">
                <a:solidFill>
                  <a:srgbClr val="FF0000"/>
                </a:solidFill>
              </a:rPr>
              <a:t>Sukert</a:t>
            </a:r>
            <a:r>
              <a:rPr lang="en-US" dirty="0">
                <a:solidFill>
                  <a:srgbClr val="FF0000"/>
                </a:solidFill>
              </a:rPr>
              <a:t>!</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graphicFrame>
        <p:nvGraphicFramePr>
          <p:cNvPr id="156" name="Table 156"/>
          <p:cNvGraphicFramePr/>
          <p:nvPr>
            <p:extLst>
              <p:ext uri="{D42A27DB-BD31-4B8C-83A1-F6EECF244321}">
                <p14:modId xmlns:p14="http://schemas.microsoft.com/office/powerpoint/2010/main" val="2114068011"/>
              </p:ext>
            </p:extLst>
          </p:nvPr>
        </p:nvGraphicFramePr>
        <p:xfrm>
          <a:off x="457200" y="1699282"/>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a:t>
                      </a:r>
                      <a:r>
                        <a:rPr lang="en-US" sz="900" dirty="0" err="1">
                          <a:uFill>
                            <a:solidFill>
                              <a:srgbClr val="000000"/>
                            </a:solidFill>
                          </a:uFill>
                          <a:sym typeface="Verdana"/>
                        </a:rPr>
                        <a:t>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Google</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PaperCut Software</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Google</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Lakeside Robotics</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Xerox</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Ricoh</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YSoft</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HP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Synaptics</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sz="900"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Oki Data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37509"/>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224772"/>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795519" y="5726802"/>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1598" y="1851559"/>
            <a:ext cx="1340270" cy="42974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3477554"/>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419368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4885020"/>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10013" y="5648693"/>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63950" y="1880044"/>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89230" y="3463861"/>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4205259"/>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4996894"/>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01781" y="5737908"/>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324355" y="2605406"/>
            <a:ext cx="1621626" cy="464070"/>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623079" y="5697116"/>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68125" y="1776326"/>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9"/>
          <a:stretch>
            <a:fillRect/>
          </a:stretch>
        </p:blipFill>
        <p:spPr>
          <a:xfrm>
            <a:off x="5511748" y="3465609"/>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89528" y="2617863"/>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1"/>
          <a:stretch>
            <a:fillRect/>
          </a:stretch>
        </p:blipFill>
        <p:spPr>
          <a:xfrm>
            <a:off x="5591645" y="4271226"/>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94500" y="2665208"/>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08901" y="1834463"/>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70454" y="2551829"/>
            <a:ext cx="482442" cy="482442"/>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r>
              <a:rPr lang="en-US" dirty="0"/>
              <a:t>2020</a:t>
            </a:r>
          </a:p>
          <a:p>
            <a:pPr lvl="1"/>
            <a:r>
              <a:rPr lang="en-US" dirty="0"/>
              <a:t>August 26-27: Virtual</a:t>
            </a:r>
          </a:p>
          <a:p>
            <a:pPr lvl="1"/>
            <a:endParaRPr lang="en-US" dirty="0"/>
          </a:p>
          <a:p>
            <a:pPr lvl="1"/>
            <a:r>
              <a:rPr lang="en-US" dirty="0"/>
              <a:t>November 11-12: Virtual</a:t>
            </a:r>
          </a:p>
          <a:p>
            <a:endParaRPr lang="en-US" dirty="0"/>
          </a:p>
          <a:p>
            <a:r>
              <a:rPr lang="en-US" dirty="0"/>
              <a:t>2021</a:t>
            </a:r>
          </a:p>
          <a:p>
            <a:pPr lvl="1"/>
            <a:r>
              <a:rPr lang="en-US" dirty="0"/>
              <a:t>February 10-11:	Virtual</a:t>
            </a:r>
          </a:p>
          <a:p>
            <a:pPr lvl="1"/>
            <a:endParaRPr lang="en-US" dirty="0"/>
          </a:p>
          <a:p>
            <a:pPr lvl="1"/>
            <a:r>
              <a:rPr lang="en-US" dirty="0"/>
              <a:t>May 4-6: (Joint PWG/OpenPrinting) - Hosted by ???</a:t>
            </a:r>
          </a:p>
          <a:p>
            <a:pPr lvl="1"/>
            <a:endParaRPr lang="en-US" dirty="0"/>
          </a:p>
          <a:p>
            <a:pPr lvl="1"/>
            <a:r>
              <a:rPr lang="en-US" dirty="0"/>
              <a:t>August 25-26: Virtual</a:t>
            </a:r>
          </a:p>
          <a:p>
            <a:pPr lvl="1"/>
            <a:endParaRPr lang="en-US" dirty="0"/>
          </a:p>
          <a:p>
            <a:pPr lvl="1"/>
            <a:r>
              <a:rPr lang="en-US" dirty="0"/>
              <a:t>November 9-10:	Virtual</a:t>
            </a: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dirty="0"/>
              <a:t>IPP Everywhere™ Self Certification 1.0 Update 4</a:t>
            </a:r>
            <a:endParaRPr lang="en-US" dirty="0">
              <a:solidFill>
                <a:srgbClr val="FF0000"/>
              </a:solidFill>
            </a:endParaRPr>
          </a:p>
          <a:p>
            <a:pPr lvl="1">
              <a:buFont typeface="Wingdings" pitchFamily="2" charset="2"/>
              <a:buChar char="à"/>
            </a:pPr>
            <a:r>
              <a:rPr lang="en-US" dirty="0">
                <a:sym typeface="Wingdings" pitchFamily="2" charset="2"/>
              </a:rPr>
              <a:t>Current certification toolset available on PWG website</a:t>
            </a:r>
          </a:p>
          <a:p>
            <a:pPr lvl="1">
              <a:buFont typeface="Wingdings" pitchFamily="2" charset="2"/>
              <a:buChar char="à"/>
            </a:pPr>
            <a:r>
              <a:rPr lang="en-US" dirty="0">
                <a:sym typeface="Wingdings" pitchFamily="2" charset="2"/>
              </a:rPr>
              <a:t>Released April 2020</a:t>
            </a:r>
            <a:endParaRPr lang="en-US" dirty="0">
              <a:solidFill>
                <a:srgbClr val="FF0000"/>
              </a:solidFill>
              <a:sym typeface="Wingdings" pitchFamily="2" charset="2"/>
            </a:endParaRPr>
          </a:p>
          <a:p>
            <a:pPr lvl="1">
              <a:buFont typeface="Wingdings" pitchFamily="2" charset="2"/>
              <a:buChar char="à"/>
            </a:pPr>
            <a:endParaRPr lang="en-US" dirty="0"/>
          </a:p>
          <a:p>
            <a:r>
              <a:rPr lang="en-US" dirty="0">
                <a:solidFill>
                  <a:schemeClr val="tx1"/>
                </a:solidFill>
              </a:rPr>
              <a:t>412</a:t>
            </a:r>
            <a:r>
              <a:rPr lang="en-US" dirty="0"/>
              <a:t> printers now certified!</a:t>
            </a:r>
          </a:p>
          <a:p>
            <a:pPr lvl="1"/>
            <a:r>
              <a:rPr lang="en-US" dirty="0">
                <a:hlinkClick r:id="rId4"/>
              </a:rPr>
              <a:t>https://www.pwg.org/printers/</a:t>
            </a:r>
            <a:r>
              <a:rPr lang="en-US" dirty="0"/>
              <a:t>   </a:t>
            </a:r>
            <a:r>
              <a:rPr lang="en-US" dirty="0">
                <a:sym typeface="Wingdings" pitchFamily="2" charset="2"/>
              </a:rPr>
              <a:t>  Newer URL</a:t>
            </a:r>
            <a:endParaRPr lang="en-US" dirty="0"/>
          </a:p>
          <a:p>
            <a:pPr lvl="1"/>
            <a:r>
              <a:rPr lang="en-US" dirty="0"/>
              <a:t>More on the way!</a:t>
            </a:r>
          </a:p>
          <a:p>
            <a:endParaRPr lang="en-US" dirty="0"/>
          </a:p>
          <a:p>
            <a:r>
              <a:rPr lang="en-US" dirty="0"/>
              <a:t>More to come</a:t>
            </a:r>
          </a:p>
          <a:p>
            <a:pPr lvl="1"/>
            <a:r>
              <a:rPr lang="en-US" dirty="0">
                <a:solidFill>
                  <a:schemeClr val="tx1"/>
                </a:solidFill>
              </a:rPr>
              <a:t>IPP Everywhere™ v1.1 – In PWG Call for Objections</a:t>
            </a:r>
          </a:p>
          <a:p>
            <a:pPr lvl="1"/>
            <a:r>
              <a:rPr lang="en-US" dirty="0">
                <a:solidFill>
                  <a:schemeClr val="tx1"/>
                </a:solidFill>
              </a:rPr>
              <a:t>IPP Everywhere™ Self Cert v1.1 – In PWG Call for Objections</a:t>
            </a:r>
          </a:p>
          <a:p>
            <a:pPr lvl="1"/>
            <a:r>
              <a:rPr lang="en-US" dirty="0">
                <a:solidFill>
                  <a:schemeClr val="tx1"/>
                </a:solidFill>
              </a:rPr>
              <a:t>IPP Everywhere™ Self Cert Tools v1.1 – Available for review</a:t>
            </a:r>
          </a:p>
          <a:p>
            <a:endParaRPr lang="en-US" sz="1600" dirty="0"/>
          </a:p>
          <a:p>
            <a:endParaRPr lang="en-US" sz="1600"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lnSpcReduction="10000"/>
          </a:bodyPr>
          <a:lstStyle/>
          <a:p>
            <a:r>
              <a:rPr lang="en-US" dirty="0"/>
              <a:t>IPP System Service v1.0 - Nov 22, 2019</a:t>
            </a:r>
          </a:p>
          <a:p>
            <a:pPr lvl="1"/>
            <a:r>
              <a:rPr lang="en-US" dirty="0">
                <a:hlinkClick r:id="rId2"/>
              </a:rPr>
              <a:t>https://ftp.pwg.org/pub/pwg/candidates/cs-ippsystem10-20191122-5100.22.pdf</a:t>
            </a:r>
            <a:r>
              <a:rPr lang="en-US" dirty="0"/>
              <a:t> </a:t>
            </a:r>
          </a:p>
          <a:p>
            <a:endParaRPr lang="en-US" dirty="0"/>
          </a:p>
          <a:p>
            <a:r>
              <a:rPr lang="en-US" dirty="0"/>
              <a:t>IPP Transaction Based Printing Extensions v1.1</a:t>
            </a:r>
          </a:p>
          <a:p>
            <a:pPr lvl="1"/>
            <a:r>
              <a:rPr lang="en-US" dirty="0">
                <a:hlinkClick r:id="rId3"/>
              </a:rPr>
              <a:t>https://ftp.pwg.org/pub/pwg/candidates/cs-ipptrans11-20200327-5100.16.pdf</a:t>
            </a:r>
            <a:r>
              <a:rPr lang="en-US" dirty="0"/>
              <a:t> </a:t>
            </a:r>
          </a:p>
          <a:p>
            <a:pPr lvl="1"/>
            <a:endParaRPr lang="en-US" dirty="0"/>
          </a:p>
          <a:p>
            <a:r>
              <a:rPr lang="en-US" dirty="0">
                <a:solidFill>
                  <a:schemeClr val="tx1"/>
                </a:solidFill>
              </a:rPr>
              <a:t>Registrations</a:t>
            </a:r>
          </a:p>
          <a:p>
            <a:pPr lvl="1"/>
            <a:r>
              <a:rPr lang="en-US" dirty="0"/>
              <a:t>Label Printing</a:t>
            </a:r>
          </a:p>
          <a:p>
            <a:pPr lvl="2"/>
            <a:r>
              <a:rPr lang="en-US" dirty="0">
                <a:hlinkClick r:id="rId4"/>
              </a:rPr>
              <a:t>https://ftp.pwg.org/pub/pwg/ipp/registrations/reg-ipplabel10-20200213.pdf</a:t>
            </a:r>
            <a:r>
              <a:rPr lang="en-US" dirty="0"/>
              <a:t> </a:t>
            </a:r>
          </a:p>
          <a:p>
            <a:endParaRPr lang="en-US" dirty="0"/>
          </a:p>
          <a:p>
            <a:pPr lvl="1"/>
            <a:r>
              <a:rPr lang="en-US" dirty="0"/>
              <a:t>System Service Discovery Registration (Available for Review)</a:t>
            </a:r>
          </a:p>
          <a:p>
            <a:pPr lvl="2"/>
            <a:r>
              <a:rPr lang="en-US" dirty="0">
                <a:hlinkClick r:id="rId5"/>
              </a:rPr>
              <a:t>https://ftp.pwg.org/pub/pwg/ipp/wd/wd-ippsysdisc10-20200326.pdf</a:t>
            </a:r>
            <a:r>
              <a:rPr lang="en-US" dirty="0"/>
              <a:t> </a:t>
            </a:r>
          </a:p>
          <a:p>
            <a:pPr lvl="1"/>
            <a:endParaRPr lang="en-US" dirty="0">
              <a:solidFill>
                <a:schemeClr val="tx1"/>
              </a:solidFill>
            </a:endParaRP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Public Relations Efforts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92500" lnSpcReduction="10000"/>
          </a:bodyPr>
          <a:lstStyle/>
          <a:p>
            <a:r>
              <a:rPr lang="en-US" dirty="0"/>
              <a:t>Recent Press Releases</a:t>
            </a:r>
          </a:p>
          <a:p>
            <a:pPr lvl="1"/>
            <a:r>
              <a:rPr lang="en-US" dirty="0"/>
              <a:t>May 5: INCITS TC / PWG Liaison Announcement</a:t>
            </a:r>
          </a:p>
          <a:p>
            <a:pPr lvl="1"/>
            <a:endParaRPr lang="en-US" dirty="0"/>
          </a:p>
          <a:p>
            <a:r>
              <a:rPr lang="en-US" dirty="0"/>
              <a:t>Pending press releases</a:t>
            </a:r>
          </a:p>
          <a:p>
            <a:pPr lvl="1"/>
            <a:r>
              <a:rPr lang="en-US" dirty="0"/>
              <a:t>Mopria / PWG Liaison Refresh</a:t>
            </a:r>
          </a:p>
          <a:p>
            <a:pPr lvl="1"/>
            <a:endParaRPr lang="en-US" dirty="0"/>
          </a:p>
          <a:p>
            <a:pPr lvl="1"/>
            <a:r>
              <a:rPr lang="en-US" dirty="0"/>
              <a:t>General IPP announcement (~May 2020)</a:t>
            </a:r>
          </a:p>
          <a:p>
            <a:pPr lvl="2"/>
            <a:r>
              <a:rPr lang="en-US" dirty="0"/>
              <a:t>IPP System Service v1.0</a:t>
            </a:r>
          </a:p>
          <a:p>
            <a:pPr lvl="2"/>
            <a:r>
              <a:rPr lang="en-US" dirty="0"/>
              <a:t>IPP Transaction-Based Printing Extensions v1.1 </a:t>
            </a:r>
          </a:p>
          <a:p>
            <a:pPr lvl="2"/>
            <a:r>
              <a:rPr lang="en-US" dirty="0"/>
              <a:t>IPP Label Printing Extensions v1.0</a:t>
            </a:r>
          </a:p>
          <a:p>
            <a:pPr lvl="1"/>
            <a:endParaRPr lang="en-US" dirty="0"/>
          </a:p>
          <a:p>
            <a:pPr lvl="1"/>
            <a:r>
              <a:rPr lang="en-US" dirty="0"/>
              <a:t>IPP Everywhere™ v1.1 (~May 2020)</a:t>
            </a:r>
          </a:p>
          <a:p>
            <a:pPr lvl="1"/>
            <a:endParaRPr lang="en-US" dirty="0"/>
          </a:p>
          <a:p>
            <a:pPr lvl="1"/>
            <a:r>
              <a:rPr lang="en-US" dirty="0"/>
              <a:t>Recently approved 3D related PWG specifications (~May 2020)</a:t>
            </a:r>
          </a:p>
          <a:p>
            <a:pPr lvl="2"/>
            <a:r>
              <a:rPr lang="en-US" sz="1700" dirty="0"/>
              <a:t>IPP 3D Printing Extensions v1.1</a:t>
            </a:r>
          </a:p>
          <a:p>
            <a:pPr lvl="2"/>
            <a:r>
              <a:rPr lang="en-US" sz="1700" dirty="0"/>
              <a:t>PWG Safe G-Code Subset for 3D Printing v1.0</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2778996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Including Best Practices and Requirements documents in the numbering system</a:t>
            </a:r>
          </a:p>
          <a:p>
            <a:pPr lvl="1"/>
            <a:r>
              <a:rPr lang="en-US" dirty="0"/>
              <a:t>Update to "ipp-registry-</a:t>
            </a:r>
            <a:r>
              <a:rPr lang="en-US" dirty="0" err="1"/>
              <a:t>policy.pdf</a:t>
            </a:r>
            <a:r>
              <a:rPr lang="en-US" dirty="0"/>
              <a:t>" accepted 2020-04-20</a:t>
            </a:r>
          </a:p>
          <a:p>
            <a:pPr lvl="1"/>
            <a:r>
              <a:rPr lang="en-US" dirty="0"/>
              <a:t>Update to "pwg-namespace-</a:t>
            </a:r>
            <a:r>
              <a:rPr lang="en-US" dirty="0" err="1"/>
              <a:t>policy.txt</a:t>
            </a:r>
            <a:r>
              <a:rPr lang="en-US" dirty="0"/>
              <a:t>" in development</a:t>
            </a:r>
          </a:p>
          <a:p>
            <a:endParaRPr lang="en-US" dirty="0"/>
          </a:p>
          <a:p>
            <a:r>
              <a:rPr lang="en-US" dirty="0"/>
              <a:t>Process v4.0 in development</a:t>
            </a:r>
          </a:p>
          <a:p>
            <a:pPr lvl="1"/>
            <a:r>
              <a:rPr lang="en-US" dirty="0"/>
              <a:t>Prioritized for completion in 2020</a:t>
            </a:r>
          </a:p>
          <a:p>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176177847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t>Original notion: Update existing Process 3.0 to merge in subsequently published PWG process documents</a:t>
            </a:r>
          </a:p>
          <a:p>
            <a:pPr lvl="1"/>
            <a:r>
              <a:rPr lang="en-US" sz="1200" dirty="0">
                <a:solidFill>
                  <a:srgbClr val="FF0000"/>
                </a:solidFill>
              </a:rPr>
              <a:t>pwg-policy-call-for-obj-last-call-formal-vote-draft-2.txt (draft)</a:t>
            </a:r>
          </a:p>
          <a:p>
            <a:pPr lvl="1"/>
            <a:r>
              <a:rPr lang="en-US" sz="1200" dirty="0">
                <a:solidFill>
                  <a:srgbClr val="FF0000"/>
                </a:solidFill>
              </a:rPr>
              <a:t>ipp-registry-policy-20191022.docx</a:t>
            </a:r>
          </a:p>
          <a:p>
            <a:pPr lvl="1"/>
            <a:r>
              <a:rPr lang="en-US" sz="1200" dirty="0"/>
              <a:t>pwg-billing-policy-20141001.txt</a:t>
            </a:r>
          </a:p>
          <a:p>
            <a:pPr lvl="1"/>
            <a:r>
              <a:rPr lang="en-US" sz="1200" dirty="0"/>
              <a:t>pwg-white-policy-20140505.txt</a:t>
            </a:r>
          </a:p>
          <a:p>
            <a:pPr lvl="1"/>
            <a:r>
              <a:rPr lang="en-US" sz="1200" dirty="0"/>
              <a:t>pwg-charter-policy-20140407.txt</a:t>
            </a:r>
          </a:p>
          <a:p>
            <a:pPr lvl="1"/>
            <a:r>
              <a:rPr lang="en-US" sz="1200" dirty="0"/>
              <a:t>pwg-prototype-policy-20121029.txt</a:t>
            </a:r>
          </a:p>
          <a:p>
            <a:pPr lvl="1"/>
            <a:r>
              <a:rPr lang="en-US" sz="1200" dirty="0">
                <a:solidFill>
                  <a:srgbClr val="FF0000"/>
                </a:solidFill>
              </a:rPr>
              <a:t>pwg-namespace-policy-20190823.docx (latest draft)</a:t>
            </a:r>
          </a:p>
          <a:p>
            <a:r>
              <a:rPr lang="en-US" sz="2000" dirty="0"/>
              <a:t>Revised notion: Refactor the Process document to describe the processes of the PWG to make them simple and obvious to the uninitiated reader:</a:t>
            </a:r>
          </a:p>
          <a:p>
            <a:pPr lvl="1"/>
            <a:r>
              <a:rPr lang="en-US" sz="1600" dirty="0"/>
              <a:t>Job Descriptions for all PWG officers and other officials</a:t>
            </a:r>
          </a:p>
          <a:p>
            <a:pPr lvl="1"/>
            <a:r>
              <a:rPr lang="en-US" sz="1600" dirty="0"/>
              <a:t>Proposing new work to the PWG</a:t>
            </a:r>
          </a:p>
          <a:p>
            <a:pPr lvl="1"/>
            <a:r>
              <a:rPr lang="en-US" sz="1600" dirty="0"/>
              <a:t>Approving new work and assigning to a PWG work group</a:t>
            </a:r>
          </a:p>
          <a:p>
            <a:pPr lvl="1"/>
            <a:r>
              <a:rPr lang="en-US" sz="1600" dirty="0"/>
              <a:t>PWG approval for various </a:t>
            </a:r>
            <a:r>
              <a:rPr lang="en-US" sz="1600"/>
              <a:t>document types (whitepaper, standard, etc.)</a:t>
            </a:r>
            <a:endParaRPr lang="en-US" sz="1600" dirty="0"/>
          </a:p>
        </p:txBody>
      </p:sp>
      <p:sp>
        <p:nvSpPr>
          <p:cNvPr id="2" name="Title 1"/>
          <p:cNvSpPr>
            <a:spLocks noGrp="1"/>
          </p:cNvSpPr>
          <p:nvPr>
            <p:ph type="title"/>
          </p:nvPr>
        </p:nvSpPr>
        <p:spPr/>
        <p:txBody>
          <a:bodyPr/>
          <a:lstStyle/>
          <a:p>
            <a:r>
              <a:rPr lang="en-US" dirty="0"/>
              <a:t>Process v4.0</a:t>
            </a:r>
          </a:p>
        </p:txBody>
      </p:sp>
      <p:sp>
        <p:nvSpPr>
          <p:cNvPr id="4" name="Shape 334">
            <a:extLst>
              <a:ext uri="{FF2B5EF4-FFF2-40B4-BE49-F238E27FC236}">
                <a16:creationId xmlns:a16="http://schemas.microsoft.com/office/drawing/2014/main" id="{73C27915-5971-8946-AD70-85D600A5047A}"/>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Tree>
    <p:extLst>
      <p:ext uri="{BB962C8B-B14F-4D97-AF65-F5344CB8AC3E}">
        <p14:creationId xmlns:p14="http://schemas.microsoft.com/office/powerpoint/2010/main" val="16639602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Website &amp; Infrastructure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Moving to new web hosting facilities</a:t>
            </a:r>
          </a:p>
          <a:p>
            <a:pPr lvl="1"/>
            <a:r>
              <a:rPr lang="en-US" dirty="0"/>
              <a:t>Started in 2018</a:t>
            </a:r>
          </a:p>
          <a:p>
            <a:pPr lvl="1"/>
            <a:r>
              <a:rPr lang="en-US" dirty="0"/>
              <a:t>Slow progress because the shift requires a shift in how the various services are managed; not just a simple "lift and drop"</a:t>
            </a:r>
          </a:p>
          <a:p>
            <a:pPr lvl="2"/>
            <a:r>
              <a:rPr lang="en-US" dirty="0"/>
              <a:t>Static Website</a:t>
            </a:r>
          </a:p>
          <a:p>
            <a:pPr lvl="2"/>
            <a:r>
              <a:rPr lang="en-US" dirty="0"/>
              <a:t>Dynamic Website</a:t>
            </a:r>
          </a:p>
          <a:p>
            <a:pPr lvl="3"/>
            <a:r>
              <a:rPr lang="en-US" dirty="0"/>
              <a:t>IPP Everywhere Certification Portal</a:t>
            </a:r>
          </a:p>
          <a:p>
            <a:pPr lvl="3"/>
            <a:r>
              <a:rPr lang="en-US" dirty="0"/>
              <a:t>Blog / article / news reporting</a:t>
            </a:r>
          </a:p>
          <a:p>
            <a:pPr lvl="3"/>
            <a:r>
              <a:rPr lang="en-US" dirty="0"/>
              <a:t>Document errata issue reporting system</a:t>
            </a:r>
          </a:p>
          <a:p>
            <a:pPr lvl="2"/>
            <a:r>
              <a:rPr lang="en-US" dirty="0"/>
              <a:t>FTP Site</a:t>
            </a:r>
          </a:p>
          <a:p>
            <a:pPr lvl="2"/>
            <a:r>
              <a:rPr lang="en-US" dirty="0"/>
              <a:t>Mailing lists</a:t>
            </a:r>
          </a:p>
          <a:p>
            <a:pPr lvl="1"/>
            <a:endParaRPr lang="en-US" dirty="0"/>
          </a:p>
          <a:p>
            <a:pPr lvl="1"/>
            <a:r>
              <a:rPr lang="en-US" dirty="0"/>
              <a:t>Updated PWG IPP Registry Policy decouples registration process from reflector archives</a:t>
            </a:r>
          </a:p>
          <a:p>
            <a:endParaRPr lang="en-US" dirty="0"/>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22</a:t>
            </a:fld>
            <a:endParaRPr lang="en-US" dirty="0"/>
          </a:p>
        </p:txBody>
      </p:sp>
    </p:spTree>
    <p:extLst>
      <p:ext uri="{BB962C8B-B14F-4D97-AF65-F5344CB8AC3E}">
        <p14:creationId xmlns:p14="http://schemas.microsoft.com/office/powerpoint/2010/main" val="5971924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Toolchain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85000" lnSpcReduction="20000"/>
          </a:bodyPr>
          <a:lstStyle/>
          <a:p>
            <a:r>
              <a:rPr lang="en-US" dirty="0"/>
              <a:t>Current Toolset</a:t>
            </a:r>
          </a:p>
          <a:p>
            <a:pPr lvl="1"/>
            <a:r>
              <a:rPr lang="en-US" dirty="0"/>
              <a:t>Microsoft Word for specifications</a:t>
            </a:r>
          </a:p>
          <a:p>
            <a:pPr lvl="1"/>
            <a:r>
              <a:rPr lang="en-US" dirty="0"/>
              <a:t>Microsoft PowerPoint for presentations</a:t>
            </a:r>
          </a:p>
          <a:p>
            <a:pPr lvl="1"/>
            <a:r>
              <a:rPr lang="en-US" dirty="0"/>
              <a:t>Plain text for policy documents</a:t>
            </a:r>
          </a:p>
          <a:p>
            <a:endParaRPr lang="en-US" dirty="0"/>
          </a:p>
          <a:p>
            <a:r>
              <a:rPr lang="en-US" dirty="0"/>
              <a:t>Why change?</a:t>
            </a:r>
          </a:p>
          <a:p>
            <a:pPr lvl="1"/>
            <a:r>
              <a:rPr lang="en-US" dirty="0"/>
              <a:t>Authoring specifications with Word can be a very manual and error-prone process (e.g. references are awkward)</a:t>
            </a:r>
          </a:p>
          <a:p>
            <a:pPr lvl="1"/>
            <a:r>
              <a:rPr lang="en-US" dirty="0"/>
              <a:t>Check with similar groups and see if there are things we can adopt</a:t>
            </a:r>
          </a:p>
          <a:p>
            <a:pPr marL="40640" indent="0">
              <a:buNone/>
            </a:pPr>
            <a:endParaRPr lang="en-US" dirty="0"/>
          </a:p>
          <a:p>
            <a:r>
              <a:rPr lang="en-US" dirty="0"/>
              <a:t>Possible alternatives</a:t>
            </a:r>
          </a:p>
          <a:p>
            <a:pPr lvl="1"/>
            <a:r>
              <a:rPr lang="en-US" dirty="0"/>
              <a:t>LibreOffice 6 for specifications and presentations</a:t>
            </a:r>
          </a:p>
          <a:p>
            <a:pPr lvl="2"/>
            <a:r>
              <a:rPr lang="en-US" dirty="0"/>
              <a:t>Smith "experimented" with this 2017-2018</a:t>
            </a:r>
          </a:p>
          <a:p>
            <a:pPr lvl="3"/>
            <a:r>
              <a:rPr lang="en-US" dirty="0"/>
              <a:t>Conclusion: painful...</a:t>
            </a:r>
          </a:p>
          <a:p>
            <a:pPr lvl="1"/>
            <a:endParaRPr lang="en-US" dirty="0"/>
          </a:p>
          <a:p>
            <a:pPr lvl="1"/>
            <a:r>
              <a:rPr lang="en-US" dirty="0" err="1"/>
              <a:t>Metanorma</a:t>
            </a:r>
            <a:r>
              <a:rPr lang="en-US" dirty="0"/>
              <a:t>: </a:t>
            </a:r>
            <a:r>
              <a:rPr lang="en-US" dirty="0" err="1"/>
              <a:t>Asciidoc</a:t>
            </a:r>
            <a:r>
              <a:rPr lang="en-US" dirty="0"/>
              <a:t> / </a:t>
            </a:r>
            <a:r>
              <a:rPr lang="en-US" dirty="0" err="1"/>
              <a:t>Asciidoctor</a:t>
            </a:r>
            <a:r>
              <a:rPr lang="en-US" dirty="0"/>
              <a:t> extension for writing specifications</a:t>
            </a:r>
          </a:p>
          <a:p>
            <a:pPr lvl="2"/>
            <a:r>
              <a:rPr lang="en-US" dirty="0"/>
              <a:t>In limited use in IETF and other SDOs</a:t>
            </a:r>
          </a:p>
          <a:p>
            <a:pPr lvl="2"/>
            <a:r>
              <a:rPr lang="en-US" dirty="0"/>
              <a:t>Ira and Mike have been investigating; some undesirable qualities</a:t>
            </a:r>
          </a:p>
          <a:p>
            <a:pPr lvl="2"/>
            <a:r>
              <a:rPr lang="en-US" dirty="0"/>
              <a:t>Smith is experimenting with using </a:t>
            </a:r>
            <a:r>
              <a:rPr lang="en-US" dirty="0" err="1"/>
              <a:t>Asciidoc</a:t>
            </a:r>
            <a:r>
              <a:rPr lang="en-US" dirty="0"/>
              <a:t> / </a:t>
            </a:r>
            <a:r>
              <a:rPr lang="en-US" dirty="0" err="1"/>
              <a:t>Asciidoctor</a:t>
            </a:r>
            <a:r>
              <a:rPr lang="en-US" dirty="0"/>
              <a:t> for recent policy document drafts</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247109216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t>Purpose:</a:t>
            </a:r>
          </a:p>
          <a:p>
            <a:pPr lvl="1"/>
            <a:r>
              <a:rPr lang="en-US" dirty="0"/>
              <a:t>A document that describes the PWG's core tenets and design principles that guide the design and creation of its IPP, Semantic Model, MIBs, and other technologies</a:t>
            </a:r>
          </a:p>
          <a:p>
            <a:pPr lvl="1"/>
            <a:endParaRPr lang="en-US" dirty="0"/>
          </a:p>
          <a:p>
            <a:r>
              <a:rPr lang="en-US" dirty="0"/>
              <a:t>Scope / Topics to be Covered:</a:t>
            </a:r>
          </a:p>
          <a:p>
            <a:pPr lvl="1"/>
            <a:r>
              <a:rPr lang="en-US" sz="1600" dirty="0"/>
              <a:t>IPP</a:t>
            </a:r>
          </a:p>
          <a:p>
            <a:pPr lvl="2"/>
            <a:r>
              <a:rPr lang="en-US" sz="1600" dirty="0"/>
              <a:t>Late binding principle</a:t>
            </a:r>
          </a:p>
          <a:p>
            <a:pPr lvl="2"/>
            <a:r>
              <a:rPr lang="en-US" sz="1600" dirty="0"/>
              <a:t>Intent vs. process for Job fidelity</a:t>
            </a:r>
          </a:p>
          <a:p>
            <a:pPr lvl="2"/>
            <a:r>
              <a:rPr lang="en-US" sz="1600" dirty="0"/>
              <a:t>Value of separating Job attributes from Document content</a:t>
            </a:r>
          </a:p>
          <a:p>
            <a:pPr lvl="2"/>
            <a:r>
              <a:rPr lang="en-US" sz="1600" dirty="0"/>
              <a:t>IPP attribute types and design patterns</a:t>
            </a:r>
          </a:p>
          <a:p>
            <a:pPr lvl="3"/>
            <a:r>
              <a:rPr lang="en-US" sz="1200" dirty="0"/>
              <a:t>Printer Status vs. Printer Description</a:t>
            </a:r>
          </a:p>
          <a:p>
            <a:pPr lvl="3"/>
            <a:r>
              <a:rPr lang="en-US" sz="1200" dirty="0"/>
              <a:t>xxx / xxx-supported / xxx-default vs. xxx / xxx-configured / xxx-supported</a:t>
            </a:r>
          </a:p>
          <a:p>
            <a:pPr lvl="3"/>
            <a:r>
              <a:rPr lang="en-US" sz="1200" dirty="0"/>
              <a:t>Collections vs. textual encoding of MIB sequences ("printer-finisher")</a:t>
            </a:r>
          </a:p>
          <a:p>
            <a:pPr lvl="1"/>
            <a:endParaRPr lang="en-US" sz="1600" dirty="0"/>
          </a:p>
          <a:p>
            <a:pPr lvl="1"/>
            <a:r>
              <a:rPr lang="en-US" sz="1600" dirty="0"/>
              <a:t>Semantic Model</a:t>
            </a:r>
          </a:p>
          <a:p>
            <a:pPr lvl="2"/>
            <a:r>
              <a:rPr lang="en-US" sz="1600" dirty="0"/>
              <a:t>Creates comprehensible view of the elements in an Imaging System,  allowing better communication with other standards organizations dealing with related matters.  </a:t>
            </a:r>
          </a:p>
          <a:p>
            <a:pPr lvl="2"/>
            <a:r>
              <a:rPr lang="en-US" sz="1600" dirty="0"/>
              <a:t>Presents the basic features necessary in communicating with imaging services, independent of the protocols used in that communication</a:t>
            </a:r>
          </a:p>
          <a:p>
            <a:pPr lvl="2"/>
            <a:r>
              <a:rPr lang="en-US" sz="1600" dirty="0"/>
              <a:t>Allows exploitation of the inherent parallelism between different types of imaging services (Print, Scan, Fax, etc.)</a:t>
            </a:r>
          </a:p>
        </p:txBody>
      </p:sp>
      <p:sp>
        <p:nvSpPr>
          <p:cNvPr id="2" name="Title 1"/>
          <p:cNvSpPr>
            <a:spLocks noGrp="1"/>
          </p:cNvSpPr>
          <p:nvPr>
            <p:ph type="title"/>
          </p:nvPr>
        </p:nvSpPr>
        <p:spPr/>
        <p:txBody>
          <a:bodyPr/>
          <a:lstStyle/>
          <a:p>
            <a:r>
              <a:rPr lang="en-US" dirty="0"/>
              <a:t>PWG Design Principles</a:t>
            </a:r>
          </a:p>
        </p:txBody>
      </p:sp>
      <p:sp>
        <p:nvSpPr>
          <p:cNvPr id="4" name="Shape 334">
            <a:extLst>
              <a:ext uri="{FF2B5EF4-FFF2-40B4-BE49-F238E27FC236}">
                <a16:creationId xmlns:a16="http://schemas.microsoft.com/office/drawing/2014/main" id="{35191DEA-33EC-334A-9C03-F5CC51F8A02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Tree>
    <p:extLst>
      <p:ext uri="{BB962C8B-B14F-4D97-AF65-F5344CB8AC3E}">
        <p14:creationId xmlns:p14="http://schemas.microsoft.com/office/powerpoint/2010/main" val="13329991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494456" y="-170001"/>
            <a:ext cx="4155088" cy="7198000"/>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27</a:t>
            </a:fld>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 (Xerox)</a:t>
            </a:r>
          </a:p>
        </p:txBody>
      </p:sp>
    </p:spTree>
    <p:extLst>
      <p:ext uri="{BB962C8B-B14F-4D97-AF65-F5344CB8AC3E}">
        <p14:creationId xmlns:p14="http://schemas.microsoft.com/office/powerpoint/2010/main" val="398060931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313" name="Shape 313"/>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5" name="Title 4">
            <a:extLst>
              <a:ext uri="{FF2B5EF4-FFF2-40B4-BE49-F238E27FC236}">
                <a16:creationId xmlns:a16="http://schemas.microsoft.com/office/drawing/2014/main" id="{870A90BB-501C-6C4E-80A1-385036FDFE91}"/>
              </a:ext>
            </a:extLst>
          </p:cNvPr>
          <p:cNvSpPr>
            <a:spLocks noGrp="1"/>
          </p:cNvSpPr>
          <p:nvPr>
            <p:ph type="title"/>
          </p:nvPr>
        </p:nvSpPr>
        <p:spPr/>
        <p:txBody>
          <a:bodyPr/>
          <a:lstStyle/>
          <a:p>
            <a:r>
              <a:rPr lang="en-US" dirty="0"/>
              <a:t>IDS: Original Charter</a:t>
            </a:r>
          </a:p>
        </p:txBody>
      </p:sp>
      <p:sp>
        <p:nvSpPr>
          <p:cNvPr id="315" name="Shape 315"/>
          <p:cNvSpPr>
            <a:spLocks noGrp="1"/>
          </p:cNvSpPr>
          <p:nvPr>
            <p:ph type="body" idx="1"/>
          </p:nvPr>
        </p:nvSpPr>
        <p:spPr>
          <a:prstGeom prst="rect">
            <a:avLst/>
          </a:prstGeom>
        </p:spPr>
        <p:txBody>
          <a:bodyPr/>
          <a:lstStyle/>
          <a:p>
            <a:pPr marL="367953" indent="-327313">
              <a:defRPr sz="2100"/>
            </a:pPr>
            <a:r>
              <a:rPr lang="en-US" dirty="0"/>
              <a:t>Investigate </a:t>
            </a:r>
            <a:r>
              <a:rPr dirty="0"/>
              <a:t>and </a:t>
            </a:r>
            <a:r>
              <a:rPr lang="en-US" dirty="0"/>
              <a:t>define </a:t>
            </a:r>
            <a:r>
              <a:rPr dirty="0"/>
              <a:t>standards for addressing general security attributes for imaging devices and services. Our general goals </a:t>
            </a:r>
            <a:r>
              <a:rPr lang="en-US" dirty="0"/>
              <a:t>are </a:t>
            </a:r>
            <a:r>
              <a:rPr dirty="0"/>
              <a:t>to:</a:t>
            </a:r>
          </a:p>
          <a:p>
            <a:pPr marL="767715" lvl="1" indent="-269875">
              <a:defRPr sz="1700"/>
            </a:pPr>
            <a:r>
              <a:rPr dirty="0"/>
              <a:t>Define standard metrics and protocol bindings to assess the health of Hardcopy Devices to gauge if they should be granted access to a network.</a:t>
            </a:r>
          </a:p>
          <a:p>
            <a:pPr marL="767715" lvl="1" indent="-269875">
              <a:defRPr sz="1700"/>
            </a:pPr>
            <a:r>
              <a:rPr dirty="0"/>
              <a:t>Define a set of standard security and policy attributes and values for authorizing Hard Copy Devices, their services and users in a global workspace </a:t>
            </a:r>
          </a:p>
          <a:p>
            <a:pPr marL="767715" lvl="1" indent="-269875">
              <a:defRPr sz="1700"/>
            </a:pPr>
            <a:r>
              <a:rPr dirty="0"/>
              <a:t>Provide a general security model for other PWG standards to reference</a:t>
            </a:r>
          </a:p>
          <a:p>
            <a:pPr marL="367953" indent="-327313">
              <a:defRPr sz="2100"/>
            </a:pPr>
            <a:r>
              <a:rPr lang="en-US" dirty="0"/>
              <a:t>Provide </a:t>
            </a:r>
            <a:r>
              <a:rPr dirty="0"/>
              <a:t>a path for vendors to review and contribute to the definition of Common Criteria HCD Protection Profiles</a:t>
            </a:r>
          </a:p>
        </p:txBody>
      </p:sp>
      <p:sp>
        <p:nvSpPr>
          <p:cNvPr id="7" name="Shape 334">
            <a:extLst>
              <a:ext uri="{FF2B5EF4-FFF2-40B4-BE49-F238E27FC236}">
                <a16:creationId xmlns:a16="http://schemas.microsoft.com/office/drawing/2014/main" id="{0443CDA2-9EA8-A54D-A696-85CA285B2EAD}"/>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spTree>
    <p:extLst>
      <p:ext uri="{BB962C8B-B14F-4D97-AF65-F5344CB8AC3E}">
        <p14:creationId xmlns:p14="http://schemas.microsoft.com/office/powerpoint/2010/main" val="221408008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Patent Policy</a:t>
            </a:r>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Tree>
    <p:extLst>
      <p:ext uri="{BB962C8B-B14F-4D97-AF65-F5344CB8AC3E}">
        <p14:creationId xmlns:p14="http://schemas.microsoft.com/office/powerpoint/2010/main" val="48826507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HCD Security Guide by Ira</a:t>
            </a:r>
          </a:p>
          <a:p>
            <a:r>
              <a:rPr lang="en-US" dirty="0"/>
              <a:t>Focus now is on Common Criteria HCD Protection Profiles (PPs), HCD Security Guide and Hardcopy Device security standards</a:t>
            </a:r>
          </a:p>
          <a:p>
            <a:pPr lvl="1"/>
            <a:r>
              <a:rPr lang="en-US" dirty="0"/>
              <a:t>IDS Charter updated to focus the IDS WG on outreach with standards bodies involved in HCD security issues.</a:t>
            </a:r>
          </a:p>
          <a:p>
            <a:pPr lvl="2">
              <a:spcAft>
                <a:spcPts val="600"/>
              </a:spcAft>
            </a:pPr>
            <a:r>
              <a:rPr lang="en-US" dirty="0"/>
              <a:t>Monitoring development of Hardcopy Device collaborative PP </a:t>
            </a:r>
          </a:p>
          <a:p>
            <a:pPr lvl="2">
              <a:spcAft>
                <a:spcPts val="600"/>
              </a:spcAft>
            </a:pPr>
            <a:r>
              <a:rPr lang="en-US" dirty="0"/>
              <a:t>Looking at initiating interface with other standards efforts related to hardcopy devices</a:t>
            </a:r>
          </a:p>
          <a:p>
            <a:pPr lvl="1">
              <a:spcBef>
                <a:spcPts val="1200"/>
              </a:spcBef>
            </a:pPr>
            <a:r>
              <a:rPr lang="en-US" dirty="0"/>
              <a:t>Conference Calls.</a:t>
            </a:r>
          </a:p>
          <a:p>
            <a:pPr lvl="2">
              <a:spcBef>
                <a:spcPts val="1200"/>
              </a:spcBef>
            </a:pPr>
            <a:r>
              <a:rPr lang="en-US" dirty="0"/>
              <a:t>Reinitiated Regular IDS Conference Calls</a:t>
            </a:r>
          </a:p>
          <a:p>
            <a:pPr lvl="2">
              <a:spcBef>
                <a:spcPts val="1200"/>
              </a:spcBef>
            </a:pPr>
            <a:r>
              <a:rPr lang="en-US" dirty="0"/>
              <a:t>Since last IDS F2F, calls held on 3/5, 3/25, 4/16 and 4/30</a:t>
            </a:r>
          </a:p>
          <a:p>
            <a:pPr lvl="2">
              <a:spcBef>
                <a:spcPts val="1200"/>
              </a:spcBef>
            </a:pPr>
            <a:r>
              <a:rPr lang="en-US" dirty="0"/>
              <a:t>Next Conference Call tentatively scheduled for 04/14/2020</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312516130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92500" lnSpcReduction="10000"/>
          </a:bodyPr>
          <a:lstStyle/>
          <a:p>
            <a:r>
              <a:rPr lang="en-US" dirty="0"/>
              <a:t>Focus now is on Common Criteria HCD Protection Profiles</a:t>
            </a:r>
          </a:p>
          <a:p>
            <a:pPr lvl="1">
              <a:spcBef>
                <a:spcPts val="1200"/>
              </a:spcBef>
            </a:pPr>
            <a:r>
              <a:rPr lang="en-US" dirty="0"/>
              <a:t>HCD international Technical Committee (</a:t>
            </a:r>
            <a:r>
              <a:rPr lang="en-US" dirty="0" err="1"/>
              <a:t>iTC</a:t>
            </a:r>
            <a:r>
              <a:rPr lang="en-US" dirty="0"/>
              <a:t>) Bi-Weekly Meetings:</a:t>
            </a:r>
          </a:p>
          <a:p>
            <a:pPr lvl="2"/>
            <a:r>
              <a:rPr lang="en-US" dirty="0"/>
              <a:t>HCD </a:t>
            </a:r>
            <a:r>
              <a:rPr lang="en-US" dirty="0" err="1"/>
              <a:t>iTC</a:t>
            </a:r>
            <a:r>
              <a:rPr lang="en-US" dirty="0"/>
              <a:t> formally approved by CC Management Committee in Feb 2020</a:t>
            </a:r>
          </a:p>
          <a:p>
            <a:pPr lvl="2"/>
            <a:r>
              <a:rPr lang="en-US" dirty="0"/>
              <a:t>Since then have been holding bi-weekly HCD </a:t>
            </a:r>
            <a:r>
              <a:rPr lang="en-US" dirty="0" err="1"/>
              <a:t>iTC</a:t>
            </a:r>
            <a:r>
              <a:rPr lang="en-US" dirty="0"/>
              <a:t> Meetings; goal is to develop, review and publish an HCD collaborative PP v1.0 by 2Q 2022. </a:t>
            </a:r>
          </a:p>
          <a:p>
            <a:pPr lvl="2"/>
            <a:r>
              <a:rPr lang="en-US" dirty="0"/>
              <a:t>Will discuss the results of 3/20, 4/7 and 4/27 B-Weekly HCD </a:t>
            </a:r>
            <a:r>
              <a:rPr lang="en-US" dirty="0" err="1"/>
              <a:t>iTC</a:t>
            </a:r>
            <a:r>
              <a:rPr lang="en-US" dirty="0"/>
              <a:t> Meetings and the current HCD </a:t>
            </a:r>
            <a:r>
              <a:rPr lang="en-US" dirty="0" err="1"/>
              <a:t>cPP</a:t>
            </a:r>
            <a:r>
              <a:rPr lang="en-US" dirty="0"/>
              <a:t> v1.0 status at the IDS F2F Session on Thursday (May 7</a:t>
            </a:r>
            <a:r>
              <a:rPr lang="en-US" baseline="30000" dirty="0"/>
              <a:t>th</a:t>
            </a:r>
            <a:r>
              <a:rPr lang="en-US" dirty="0"/>
              <a:t>)</a:t>
            </a:r>
          </a:p>
          <a:p>
            <a:pPr lvl="1">
              <a:spcBef>
                <a:spcPts val="1200"/>
              </a:spcBef>
            </a:pPr>
            <a:r>
              <a:rPr lang="en-US" dirty="0"/>
              <a:t>Will also discuss the status of efforts at looking into establishing possible liaisons and/or more direct involvement with other standards efforts related to the security of hardcopy devices</a:t>
            </a:r>
          </a:p>
          <a:p>
            <a:pPr>
              <a:spcBef>
                <a:spcPts val="1200"/>
              </a:spcBef>
            </a:pPr>
            <a:r>
              <a:rPr lang="en-US" dirty="0"/>
              <a:t>Developing Security Guidelines to provide guidance on current security technology and security issues</a:t>
            </a:r>
          </a:p>
          <a:p>
            <a:pPr lvl="1">
              <a:spcBef>
                <a:spcPts val="1200"/>
              </a:spcBef>
            </a:pPr>
            <a:r>
              <a:rPr lang="en-US" dirty="0"/>
              <a:t>Will review the latest status at the IDS F2F Session on Thursday (May 7</a:t>
            </a:r>
            <a:r>
              <a:rPr lang="en-US" baseline="30000" dirty="0"/>
              <a:t>th</a:t>
            </a:r>
            <a:r>
              <a:rPr lang="en-US" dirty="0"/>
              <a:t>)</a:t>
            </a:r>
          </a:p>
          <a:p>
            <a:pPr lvl="1">
              <a:spcBef>
                <a:spcPts val="1200"/>
              </a:spcBef>
            </a:pPr>
            <a:endParaRPr lang="en-US" dirty="0"/>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32</a:t>
            </a:fld>
            <a:endParaRPr lang="en-US" dirty="0"/>
          </a:p>
        </p:txBody>
      </p:sp>
    </p:spTree>
    <p:extLst>
      <p:ext uri="{BB962C8B-B14F-4D97-AF65-F5344CB8AC3E}">
        <p14:creationId xmlns:p14="http://schemas.microsoft.com/office/powerpoint/2010/main" val="295712654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harter"/>
          <p:cNvSpPr txBox="1">
            <a:spLocks noGrp="1"/>
          </p:cNvSpPr>
          <p:nvPr>
            <p:ph type="title"/>
          </p:nvPr>
        </p:nvSpPr>
        <p:spPr>
          <a:prstGeom prst="rect">
            <a:avLst/>
          </a:prstGeom>
        </p:spPr>
        <p:txBody>
          <a:bodyPr/>
          <a:lstStyle/>
          <a:p>
            <a:r>
              <a:t>Charter</a:t>
            </a:r>
          </a:p>
        </p:txBody>
      </p:sp>
      <p:sp>
        <p:nvSpPr>
          <p:cNvPr id="114" name="Current charter:…"/>
          <p:cNvSpPr txBox="1">
            <a:spLocks noGrp="1"/>
          </p:cNvSpPr>
          <p:nvPr>
            <p:ph type="body" idx="1"/>
          </p:nvPr>
        </p:nvSpPr>
        <p:spPr>
          <a:prstGeom prst="rect">
            <a:avLst/>
          </a:prstGeom>
        </p:spPr>
        <p:txBody>
          <a:bodyPr/>
          <a:lstStyle/>
          <a:p>
            <a:r>
              <a:t>Current charter:</a:t>
            </a:r>
          </a:p>
          <a:p>
            <a:pPr lvl="1"/>
            <a:r>
              <a:rPr u="sng">
                <a:solidFill>
                  <a:srgbClr val="0000FF"/>
                </a:solidFill>
                <a:uFill>
                  <a:solidFill>
                    <a:srgbClr val="0000FF"/>
                  </a:solidFill>
                </a:uFill>
                <a:hlinkClick r:id="rId2"/>
              </a:rPr>
              <a:t>http://ftp.pwg.org/pub/pwg/ipp/charter/ch-ipp-charter-20170615.pdf</a:t>
            </a:r>
          </a:p>
          <a:p>
            <a:pPr>
              <a:defRPr i="1"/>
            </a:pPr>
            <a:r>
              <a:t>Will be doing a charter update in 2020</a:t>
            </a:r>
          </a:p>
          <a:p>
            <a:r>
              <a:t>The Internet Printing Protocol (IPP) workgroup is chartered with the maintenance of IPP, the IETF IPP registry, and support for new clients, network architectures (Cloud, SDN), service bindings for MFDs and Imaging Systems, and emerging technologies such as 3D Printing</a:t>
            </a:r>
          </a:p>
          <a:p>
            <a:r>
              <a:t>In addition, we maintain the IETF Finisher MIB, Job MIB, and Printer MIB registries, the PWG MIBs, and handle synchronization with changes in IPP</a:t>
            </a:r>
          </a:p>
        </p:txBody>
      </p:sp>
      <p:sp>
        <p:nvSpPr>
          <p:cNvPr id="115"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34</a:t>
            </a:fld>
            <a:endParaRPr/>
          </a:p>
        </p:txBody>
      </p:sp>
      <p:sp>
        <p:nvSpPr>
          <p:cNvPr id="5" name="Slide Number Placeholder 1">
            <a:extLst>
              <a:ext uri="{FF2B5EF4-FFF2-40B4-BE49-F238E27FC236}">
                <a16:creationId xmlns:a16="http://schemas.microsoft.com/office/drawing/2014/main" id="{43D4FE3A-635E-D74D-BB8C-75BC3427C5F8}"/>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34</a:t>
            </a:fld>
            <a:endParaRPr lang="en-US" dirty="0"/>
          </a:p>
        </p:txBody>
      </p:sp>
    </p:spTree>
    <p:extLst>
      <p:ext uri="{BB962C8B-B14F-4D97-AF65-F5344CB8AC3E}">
        <p14:creationId xmlns:p14="http://schemas.microsoft.com/office/powerpoint/2010/main" val="329416980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35</a:t>
            </a:fld>
            <a:endParaRPr/>
          </a:p>
        </p:txBody>
      </p:sp>
      <p:sp>
        <p:nvSpPr>
          <p:cNvPr id="123" name="Officers"/>
          <p:cNvSpPr txBox="1">
            <a:spLocks noGrp="1"/>
          </p:cNvSpPr>
          <p:nvPr>
            <p:ph type="title"/>
          </p:nvPr>
        </p:nvSpPr>
        <p:spPr>
          <a:prstGeom prst="rect">
            <a:avLst/>
          </a:prstGeom>
        </p:spPr>
        <p:txBody>
          <a:bodyPr/>
          <a:lstStyle/>
          <a:p>
            <a:r>
              <a:t>Officers</a:t>
            </a:r>
          </a:p>
        </p:txBody>
      </p:sp>
      <p:sp>
        <p:nvSpPr>
          <p:cNvPr id="124"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IPP Encrypted Jobs and Documents v1.0, IPP Everywhere v1.1, IPP Everywhere Printer Self-Certification Manual v1.1, IPP Production Printing Extensions v2.0, IPP System Service Discovery v1.0, Job Accounting with IPP v1.0</a:t>
            </a:r>
          </a:p>
          <a:p>
            <a:pPr lvl="1"/>
            <a:r>
              <a:t>Smith Kennedy (HP Inc.) – IPP Driverless Printing Extensions v2.0, IPP Encrypted Jobs and Documents v1.0, IPP Enterprise Printing Extensions v2.0</a:t>
            </a:r>
          </a:p>
        </p:txBody>
      </p:sp>
      <p:sp>
        <p:nvSpPr>
          <p:cNvPr id="5" name="Slide Number Placeholder 1">
            <a:extLst>
              <a:ext uri="{FF2B5EF4-FFF2-40B4-BE49-F238E27FC236}">
                <a16:creationId xmlns:a16="http://schemas.microsoft.com/office/drawing/2014/main" id="{2B2473C1-8393-5643-80EC-62863469D5A0}"/>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35</a:t>
            </a:fld>
            <a:endParaRPr lang="en-US" dirty="0"/>
          </a:p>
        </p:txBody>
      </p:sp>
    </p:spTree>
    <p:extLst>
      <p:ext uri="{BB962C8B-B14F-4D97-AF65-F5344CB8AC3E}">
        <p14:creationId xmlns:p14="http://schemas.microsoft.com/office/powerpoint/2010/main" val="268360099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tatus (1/3)"/>
          <p:cNvSpPr txBox="1">
            <a:spLocks noGrp="1"/>
          </p:cNvSpPr>
          <p:nvPr>
            <p:ph type="title"/>
          </p:nvPr>
        </p:nvSpPr>
        <p:spPr>
          <a:prstGeom prst="rect">
            <a:avLst/>
          </a:prstGeom>
        </p:spPr>
        <p:txBody>
          <a:bodyPr/>
          <a:lstStyle/>
          <a:p>
            <a:r>
              <a:t>Status (1/3)</a:t>
            </a:r>
          </a:p>
        </p:txBody>
      </p:sp>
      <p:sp>
        <p:nvSpPr>
          <p:cNvPr id="132" name="PWG Specifications in development:…"/>
          <p:cNvSpPr txBox="1">
            <a:spLocks noGrp="1"/>
          </p:cNvSpPr>
          <p:nvPr>
            <p:ph type="body" idx="1"/>
          </p:nvPr>
        </p:nvSpPr>
        <p:spPr>
          <a:prstGeom prst="rect">
            <a:avLst/>
          </a:prstGeom>
        </p:spPr>
        <p:txBody>
          <a:bodyPr>
            <a:normAutofit fontScale="92500" lnSpcReduction="10000"/>
          </a:bodyPr>
          <a:lstStyle/>
          <a:p>
            <a:r>
              <a:rPr dirty="0"/>
              <a:t>PWG Specifications in development:</a:t>
            </a:r>
          </a:p>
          <a:p>
            <a:pPr lvl="1"/>
            <a:r>
              <a:rPr dirty="0"/>
              <a:t>IPP Encrypted Jobs and Documents v1.0		- Prototype </a:t>
            </a:r>
          </a:p>
          <a:p>
            <a:pPr lvl="1"/>
            <a:r>
              <a:rPr dirty="0"/>
              <a:t>IPP Everywhere v1.1				- PWG </a:t>
            </a:r>
            <a:r>
              <a:rPr dirty="0" err="1"/>
              <a:t>CfO</a:t>
            </a:r>
            <a:endParaRPr dirty="0"/>
          </a:p>
          <a:p>
            <a:pPr lvl="1"/>
            <a:r>
              <a:rPr dirty="0"/>
              <a:t>IPP Everywhere Printer Self-Certification Manual v1.1	- PWG </a:t>
            </a:r>
            <a:r>
              <a:rPr dirty="0" err="1"/>
              <a:t>CfO</a:t>
            </a:r>
            <a:endParaRPr dirty="0"/>
          </a:p>
          <a:p>
            <a:pPr lvl="1"/>
            <a:r>
              <a:rPr dirty="0"/>
              <a:t>IPP Enterprise Printing Extensions v2.0		- Interim</a:t>
            </a:r>
          </a:p>
          <a:p>
            <a:pPr lvl="1"/>
            <a:r>
              <a:rPr dirty="0"/>
              <a:t>IPP Driverless Printing Extensions v2.0		- Interim</a:t>
            </a:r>
          </a:p>
          <a:p>
            <a:pPr lvl="1"/>
            <a:r>
              <a:rPr dirty="0"/>
              <a:t>IPP Production Printing Extensions v2.0		- Prototype</a:t>
            </a:r>
          </a:p>
          <a:p>
            <a:pPr lvl="1"/>
            <a:endParaRPr dirty="0"/>
          </a:p>
          <a:p>
            <a:r>
              <a:rPr dirty="0"/>
              <a:t>IPP Best Practices/Registrations in development:</a:t>
            </a:r>
          </a:p>
          <a:p>
            <a:pPr lvl="1"/>
            <a:r>
              <a:rPr dirty="0"/>
              <a:t>IPP System Service Discover</a:t>
            </a:r>
            <a:r>
              <a:rPr lang="en-US" dirty="0"/>
              <a:t>y</a:t>
            </a:r>
            <a:r>
              <a:rPr dirty="0"/>
              <a:t> v1.0		- Stable</a:t>
            </a:r>
          </a:p>
          <a:p>
            <a:pPr lvl="1"/>
            <a:r>
              <a:rPr dirty="0"/>
              <a:t>Job Accounting with IPP v1.0			- Interim</a:t>
            </a:r>
          </a:p>
          <a:p>
            <a:pPr lvl="1"/>
            <a:endParaRPr dirty="0"/>
          </a:p>
          <a:p>
            <a:r>
              <a:rPr dirty="0"/>
              <a:t>Recently published:</a:t>
            </a:r>
          </a:p>
          <a:p>
            <a:pPr lvl="1"/>
            <a:r>
              <a:rPr dirty="0"/>
              <a:t>IPP Label Printing Extensions v1.0 (registration)</a:t>
            </a:r>
          </a:p>
          <a:p>
            <a:pPr lvl="1"/>
            <a:r>
              <a:rPr dirty="0"/>
              <a:t>PWG 5100.16-2020: IPP Transaction-Based Printing Extensions v1.1</a:t>
            </a:r>
          </a:p>
        </p:txBody>
      </p:sp>
      <p:sp>
        <p:nvSpPr>
          <p:cNvPr id="13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36</a:t>
            </a:fld>
            <a:endParaRPr/>
          </a:p>
        </p:txBody>
      </p:sp>
      <p:sp>
        <p:nvSpPr>
          <p:cNvPr id="5" name="Slide Number Placeholder 1">
            <a:extLst>
              <a:ext uri="{FF2B5EF4-FFF2-40B4-BE49-F238E27FC236}">
                <a16:creationId xmlns:a16="http://schemas.microsoft.com/office/drawing/2014/main" id="{327E9D24-BF1B-C74E-85AF-12AEF60D0766}"/>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36</a:t>
            </a:fld>
            <a:endParaRPr lang="en-US" dirty="0"/>
          </a:p>
        </p:txBody>
      </p:sp>
    </p:spTree>
    <p:extLst>
      <p:ext uri="{BB962C8B-B14F-4D97-AF65-F5344CB8AC3E}">
        <p14:creationId xmlns:p14="http://schemas.microsoft.com/office/powerpoint/2010/main" val="402269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tatus (2/3)"/>
          <p:cNvSpPr txBox="1">
            <a:spLocks noGrp="1"/>
          </p:cNvSpPr>
          <p:nvPr>
            <p:ph type="title"/>
          </p:nvPr>
        </p:nvSpPr>
        <p:spPr>
          <a:prstGeom prst="rect">
            <a:avLst/>
          </a:prstGeom>
        </p:spPr>
        <p:txBody>
          <a:bodyPr/>
          <a:lstStyle/>
          <a:p>
            <a:r>
              <a:t>Status (2/3)</a:t>
            </a:r>
          </a:p>
        </p:txBody>
      </p:sp>
      <p:sp>
        <p:nvSpPr>
          <p:cNvPr id="141" name="Up-to-date pending IANA registrations online:…"/>
          <p:cNvSpPr txBox="1">
            <a:spLocks noGrp="1"/>
          </p:cNvSpPr>
          <p:nvPr>
            <p:ph type="body" idx="1"/>
          </p:nvPr>
        </p:nvSpPr>
        <p:spPr>
          <a:prstGeom prst="rect">
            <a:avLst/>
          </a:prstGeom>
        </p:spPr>
        <p:txBody>
          <a:bodyPr>
            <a:normAutofit lnSpcReduction="10000"/>
          </a:bodyPr>
          <a:lstStyle/>
          <a:p>
            <a:r>
              <a:t>Up-to-date pending IANA registrations online:</a:t>
            </a:r>
          </a:p>
          <a:p>
            <a:pPr lvl="1"/>
            <a:r>
              <a:rPr u="sng">
                <a:solidFill>
                  <a:srgbClr val="0000FF"/>
                </a:solidFill>
                <a:uFill>
                  <a:solidFill>
                    <a:srgbClr val="0000FF"/>
                  </a:solidFill>
                </a:uFill>
                <a:hlinkClick r:id="rId2"/>
              </a:rPr>
              <a:t>https://www.pwg.org/ipp/ipp-registrations.xml</a:t>
            </a:r>
          </a:p>
          <a:p>
            <a:pPr lvl="1"/>
            <a:r>
              <a:t>Continue to maintain this in parallel for new specifications</a:t>
            </a:r>
          </a:p>
          <a:p>
            <a:pPr lvl="1"/>
            <a:r>
              <a:t>Github repository: </a:t>
            </a:r>
            <a:r>
              <a:rPr u="sng">
                <a:solidFill>
                  <a:srgbClr val="0000FF"/>
                </a:solidFill>
                <a:uFill>
                  <a:solidFill>
                    <a:srgbClr val="0000FF"/>
                  </a:solidFill>
                </a:uFill>
                <a:hlinkClick r:id="rId3"/>
              </a:rPr>
              <a:t>https://github.com/istopwg/ippregistry</a:t>
            </a:r>
            <a:br/>
            <a:endParaRPr/>
          </a:p>
          <a:p>
            <a:r>
              <a:t>IPP Everywhere Printer Self-Certifications:</a:t>
            </a:r>
          </a:p>
          <a:p>
            <a:pPr lvl="1"/>
            <a:r>
              <a:rPr u="sng">
                <a:solidFill>
                  <a:srgbClr val="0000FF"/>
                </a:solidFill>
                <a:uFill>
                  <a:solidFill>
                    <a:srgbClr val="0000FF"/>
                  </a:solidFill>
                </a:uFill>
                <a:hlinkClick r:id="rId4"/>
              </a:rPr>
              <a:t>https://www.pwg.org/printers</a:t>
            </a:r>
            <a:r>
              <a:t> </a:t>
            </a:r>
          </a:p>
          <a:p>
            <a:pPr lvl="1"/>
            <a:r>
              <a:t>412 printers currently listed</a:t>
            </a:r>
          </a:p>
          <a:p>
            <a:pPr lvl="1"/>
            <a:r>
              <a:t>Fourth 1.0 self-certification tools update released in April 2020</a:t>
            </a:r>
            <a:br/>
            <a:endParaRPr/>
          </a:p>
          <a:p>
            <a:r>
              <a:t>IPP Sample Code:</a:t>
            </a:r>
          </a:p>
          <a:p>
            <a:pPr lvl="1"/>
            <a:r>
              <a:t>Github repository:</a:t>
            </a:r>
          </a:p>
          <a:p>
            <a:pPr lvl="2"/>
            <a:r>
              <a:rPr u="sng">
                <a:solidFill>
                  <a:srgbClr val="0000FF"/>
                </a:solidFill>
                <a:uFill>
                  <a:solidFill>
                    <a:srgbClr val="0000FF"/>
                  </a:solidFill>
                </a:uFill>
                <a:hlinkClick r:id="rId5"/>
              </a:rPr>
              <a:t>https://github.com/istopwg/ippsample</a:t>
            </a:r>
          </a:p>
          <a:p>
            <a:pPr lvl="1"/>
            <a:r>
              <a:t>Fork of CUPS code includes ipp3dprinter, ippeveprinter, ippfind, ippproxy, ippserver, ipptool, ipptransform, and ipptransform3d</a:t>
            </a:r>
          </a:p>
        </p:txBody>
      </p:sp>
      <p:sp>
        <p:nvSpPr>
          <p:cNvPr id="14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37</a:t>
            </a:fld>
            <a:endParaRPr/>
          </a:p>
        </p:txBody>
      </p:sp>
      <p:sp>
        <p:nvSpPr>
          <p:cNvPr id="5" name="Slide Number Placeholder 1">
            <a:extLst>
              <a:ext uri="{FF2B5EF4-FFF2-40B4-BE49-F238E27FC236}">
                <a16:creationId xmlns:a16="http://schemas.microsoft.com/office/drawing/2014/main" id="{55CA7A90-5C10-0544-9B36-C4B3043F9027}"/>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37</a:t>
            </a:fld>
            <a:endParaRPr lang="en-US" dirty="0"/>
          </a:p>
        </p:txBody>
      </p:sp>
    </p:spTree>
    <p:extLst>
      <p:ext uri="{BB962C8B-B14F-4D97-AF65-F5344CB8AC3E}">
        <p14:creationId xmlns:p14="http://schemas.microsoft.com/office/powerpoint/2010/main" val="340097730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tatus (3/3)"/>
          <p:cNvSpPr txBox="1">
            <a:spLocks noGrp="1"/>
          </p:cNvSpPr>
          <p:nvPr>
            <p:ph type="title"/>
          </p:nvPr>
        </p:nvSpPr>
        <p:spPr>
          <a:prstGeom prst="rect">
            <a:avLst/>
          </a:prstGeom>
        </p:spPr>
        <p:txBody>
          <a:bodyPr/>
          <a:lstStyle/>
          <a:p>
            <a:r>
              <a:t>Status (3/3)</a:t>
            </a:r>
          </a:p>
        </p:txBody>
      </p:sp>
      <p:sp>
        <p:nvSpPr>
          <p:cNvPr id="150" name="Pending Errata:…"/>
          <p:cNvSpPr txBox="1">
            <a:spLocks noGrp="1"/>
          </p:cNvSpPr>
          <p:nvPr>
            <p:ph type="body" idx="1"/>
          </p:nvPr>
        </p:nvSpPr>
        <p:spPr>
          <a:prstGeom prst="rect">
            <a:avLst/>
          </a:prstGeom>
        </p:spPr>
        <p:txBody>
          <a:bodyPr>
            <a:normAutofit fontScale="85000" lnSpcReduction="10000"/>
          </a:bodyPr>
          <a:lstStyle/>
          <a:p>
            <a:pPr marL="269666" indent="-241092">
              <a:defRPr sz="2800"/>
            </a:pPr>
            <a:r>
              <a:t>Pending Errata:</a:t>
            </a:r>
          </a:p>
          <a:p>
            <a:pPr lvl="1">
              <a:defRPr sz="2200"/>
            </a:pPr>
            <a:r>
              <a:t>PWG 5100.1-2017 (Finishings): 2 issues</a:t>
            </a:r>
          </a:p>
          <a:p>
            <a:pPr lvl="1">
              <a:defRPr sz="2200"/>
            </a:pPr>
            <a:r>
              <a:t>PWG 5100.5-2019 (Document Object): 3 issues</a:t>
            </a:r>
          </a:p>
          <a:p>
            <a:pPr lvl="1">
              <a:defRPr sz="2200"/>
            </a:pPr>
            <a:r>
              <a:t>PWG 5100.6-2003 (Page Overrides): 1 issue</a:t>
            </a:r>
          </a:p>
          <a:p>
            <a:pPr lvl="1">
              <a:defRPr sz="2200"/>
            </a:pPr>
            <a:r>
              <a:t>PWG 5100.9-2009 (Printer State Extensions): 1 issue</a:t>
            </a:r>
          </a:p>
          <a:p>
            <a:pPr lvl="1">
              <a:defRPr sz="2200"/>
            </a:pPr>
            <a:r>
              <a:t>PWG 5100.12-2015 (IPP 2.0, 2.1, and 2.2): 2 issues</a:t>
            </a:r>
          </a:p>
          <a:p>
            <a:pPr lvl="1">
              <a:defRPr sz="2200"/>
            </a:pPr>
            <a:r>
              <a:t>PWG 5100.15-2014 (FaxOut): 2 issues</a:t>
            </a:r>
          </a:p>
          <a:p>
            <a:pPr lvl="1">
              <a:defRPr sz="2200"/>
            </a:pPr>
            <a:r>
              <a:t>PWG 5100.18-2015 (Infrastructure Extensions): 5 issues</a:t>
            </a:r>
          </a:p>
          <a:p>
            <a:pPr lvl="1">
              <a:defRPr sz="2200"/>
            </a:pPr>
            <a:r>
              <a:t>PWG 5100.19-2015 (Implementor's Guide 2.0): 6 issues</a:t>
            </a:r>
          </a:p>
          <a:p>
            <a:pPr lvl="1">
              <a:defRPr sz="2200"/>
            </a:pPr>
            <a:r>
              <a:t>PWG 5107.3-2019 (MFD Alerts v1.1): 1 issue</a:t>
            </a:r>
          </a:p>
          <a:p>
            <a:pPr marL="229485" indent="-200911">
              <a:spcBef>
                <a:spcPts val="422"/>
              </a:spcBef>
              <a:defRPr sz="2200"/>
            </a:pPr>
            <a:r>
              <a:t>In-Progress Errata:</a:t>
            </a:r>
          </a:p>
          <a:p>
            <a:pPr lvl="1">
              <a:defRPr sz="2200"/>
            </a:pPr>
            <a:r>
              <a:t>PWG 5100.3-2001 (Production Printing): 2 issues</a:t>
            </a:r>
          </a:p>
          <a:p>
            <a:pPr lvl="1">
              <a:defRPr sz="2200"/>
            </a:pPr>
            <a:r>
              <a:t>PWG 5100.11-2010 (JPS2 - Enterprise Printing): 4 issues</a:t>
            </a:r>
          </a:p>
          <a:p>
            <a:pPr lvl="1">
              <a:defRPr sz="2200"/>
            </a:pPr>
            <a:r>
              <a:t>PWG 5100.13-2012 (JPS3 - Driverless Printing): 12 issues</a:t>
            </a:r>
          </a:p>
          <a:p>
            <a:pPr lvl="1">
              <a:defRPr sz="2200"/>
            </a:pPr>
            <a:r>
              <a:t>PWG 5100.14-2013 (Everywhere v1.0): 11 issues</a:t>
            </a:r>
          </a:p>
          <a:p>
            <a:pPr lvl="1">
              <a:defRPr sz="2200"/>
            </a:pPr>
            <a:r>
              <a:t>PWG 5100.20-2016 (Everywhere Self-Cert v1.0): 3 issues</a:t>
            </a:r>
          </a:p>
        </p:txBody>
      </p:sp>
      <p:sp>
        <p:nvSpPr>
          <p:cNvPr id="151"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38</a:t>
            </a:fld>
            <a:endParaRPr/>
          </a:p>
        </p:txBody>
      </p:sp>
      <p:sp>
        <p:nvSpPr>
          <p:cNvPr id="5" name="Slide Number Placeholder 1">
            <a:extLst>
              <a:ext uri="{FF2B5EF4-FFF2-40B4-BE49-F238E27FC236}">
                <a16:creationId xmlns:a16="http://schemas.microsoft.com/office/drawing/2014/main" id="{96D8F562-5BB5-F14A-8E9E-E0C05693734E}"/>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38</a:t>
            </a:fld>
            <a:endParaRPr lang="en-US" dirty="0"/>
          </a:p>
        </p:txBody>
      </p:sp>
    </p:spTree>
    <p:extLst>
      <p:ext uri="{BB962C8B-B14F-4D97-AF65-F5344CB8AC3E}">
        <p14:creationId xmlns:p14="http://schemas.microsoft.com/office/powerpoint/2010/main" val="257841400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lstStyle/>
          <a:p>
            <a:r>
              <a:rPr lang="en-US" dirty="0"/>
              <a:t>"This meeting is being held in accordance with the PWG Intellectual Property Policy"</a:t>
            </a:r>
          </a:p>
          <a:p>
            <a:pPr lvl="1"/>
            <a:r>
              <a:rPr lang="en-US" dirty="0">
                <a:hlinkClick r:id="rId2"/>
              </a:rPr>
              <a:t>https://</a:t>
            </a:r>
            <a:r>
              <a:rPr lang="en-US" dirty="0" err="1">
                <a:hlinkClick r:id="rId2"/>
              </a:rPr>
              <a:t>www.pwg.org</a:t>
            </a:r>
            <a:r>
              <a:rPr lang="en-US" dirty="0">
                <a:hlinkClick r:id="rId2"/>
              </a:rPr>
              <a:t>/chair/</a:t>
            </a:r>
            <a:r>
              <a:rPr lang="en-US" dirty="0" err="1">
                <a:hlinkClick r:id="rId2"/>
              </a:rPr>
              <a:t>membership_docs</a:t>
            </a:r>
            <a:r>
              <a:rPr lang="en-US" dirty="0">
                <a:hlinkClick r:id="rId2"/>
              </a:rPr>
              <a:t>/</a:t>
            </a:r>
            <a:r>
              <a:rPr lang="en-US" dirty="0" err="1">
                <a:hlinkClick r:id="rId2"/>
              </a:rPr>
              <a:t>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p:txBody>
      </p:sp>
      <p:sp>
        <p:nvSpPr>
          <p:cNvPr id="100" name="Shape 100"/>
          <p:cNvSpPr>
            <a:spLocks noGrp="1"/>
          </p:cNvSpPr>
          <p:nvPr>
            <p:ph type="title"/>
          </p:nvPr>
        </p:nvSpPr>
        <p:spPr>
          <a:prstGeom prst="rect">
            <a:avLst/>
          </a:prstGeom>
        </p:spPr>
        <p:txBody>
          <a:bodyPr/>
          <a:lstStyle/>
          <a:p>
            <a:r>
              <a:rPr dirty="0"/>
              <a:t>PWG </a:t>
            </a:r>
            <a:r>
              <a:rPr lang="en-US" dirty="0"/>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sz="2800" dirty="0"/>
              <a:t>Trusted Computing Group (TCG)</a:t>
            </a:r>
          </a:p>
        </p:txBody>
      </p:sp>
      <p:sp>
        <p:nvSpPr>
          <p:cNvPr id="369" name="Shape 369"/>
          <p:cNvSpPr>
            <a:spLocks noGrp="1"/>
          </p:cNvSpPr>
          <p:nvPr>
            <p:ph type="body" idx="1"/>
          </p:nvPr>
        </p:nvSpPr>
        <p:spPr>
          <a:xfrm>
            <a:off x="457200" y="1185333"/>
            <a:ext cx="8229600" cy="5444067"/>
          </a:xfrm>
          <a:prstGeom prst="rect">
            <a:avLst/>
          </a:prstGeom>
        </p:spPr>
        <p:txBody>
          <a:bodyPr>
            <a:noAutofit/>
          </a:bodyPr>
          <a:lstStyle/>
          <a:p>
            <a:pPr marL="305608" indent="-264968">
              <a:defRPr sz="1700"/>
            </a:pPr>
            <a:r>
              <a:rPr lang="en-US" sz="1700" b="1" dirty="0"/>
              <a:t>Next TCG Members Meetings</a:t>
            </a:r>
          </a:p>
          <a:p>
            <a:pPr marL="767715" lvl="1" indent="-269875">
              <a:defRPr sz="1700"/>
            </a:pPr>
            <a:r>
              <a:rPr lang="en-US" sz="1500" b="1" dirty="0"/>
              <a:t>15-18 June 2020 – Brussels, Belgium – CANCELED – no Virtual F2F</a:t>
            </a:r>
          </a:p>
          <a:p>
            <a:pPr marL="767715" lvl="1" indent="-269875">
              <a:defRPr sz="1700"/>
            </a:pPr>
            <a:r>
              <a:rPr lang="en-US" sz="1500" b="1" dirty="0"/>
              <a:t>12-15 October 2020 – New Orleans, LA – Ira to call in</a:t>
            </a:r>
          </a:p>
          <a:p>
            <a:pPr marL="305608" indent="-264968">
              <a:defRPr sz="1700"/>
            </a:pPr>
            <a:r>
              <a:rPr lang="en-US" sz="1700" b="1" dirty="0"/>
              <a:t>Trusted Mobility Solutions (TMS) – Ira is co-chair and co-editor</a:t>
            </a:r>
          </a:p>
          <a:p>
            <a:pPr marL="767715" lvl="1" indent="-269875">
              <a:defRPr sz="1700"/>
            </a:pPr>
            <a:r>
              <a:rPr lang="en-US" sz="1500" b="1" dirty="0"/>
              <a:t>Scope: mobile phones, telecom networks, enterprises, NFV/SDN</a:t>
            </a:r>
          </a:p>
          <a:p>
            <a:pPr marL="767715" lvl="1" indent="-269875">
              <a:defRPr sz="1700"/>
            </a:pPr>
            <a:r>
              <a:rPr lang="en-US" sz="1500" b="1" dirty="0"/>
              <a:t>Formal – GP (TEE, SE), ETSI (NFV/MEC), ATIS (5G Security) </a:t>
            </a:r>
          </a:p>
          <a:p>
            <a:pPr marL="767715" lvl="1" indent="-269875">
              <a:defRPr sz="1700"/>
            </a:pPr>
            <a:r>
              <a:rPr lang="en-US" sz="1500" b="1" dirty="0"/>
              <a:t>Informal – 3GPP, ITU-T, </a:t>
            </a:r>
            <a:r>
              <a:rPr lang="en-US" sz="1500" b="1" dirty="0">
                <a:solidFill>
                  <a:schemeClr val="tx1"/>
                </a:solidFill>
              </a:rPr>
              <a:t>GSMA, </a:t>
            </a:r>
            <a:r>
              <a:rPr lang="en-US" sz="1500" b="1" dirty="0"/>
              <a:t>SAE, IETF, US NIST</a:t>
            </a:r>
          </a:p>
          <a:p>
            <a:pPr marL="767715" lvl="1" indent="-269875">
              <a:defRPr sz="1700"/>
            </a:pPr>
            <a:r>
              <a:rPr lang="en-US" sz="1500" b="1" i="1" dirty="0">
                <a:solidFill>
                  <a:srgbClr val="0070C0"/>
                </a:solidFill>
              </a:rPr>
              <a:t>TCG TMS Use Cases v2 – published September 2018</a:t>
            </a:r>
          </a:p>
          <a:p>
            <a:pPr marL="305608" indent="-264968">
              <a:defRPr sz="1700"/>
            </a:pPr>
            <a:r>
              <a:rPr lang="en-US" sz="1700" b="1" dirty="0"/>
              <a:t>Mobile Platform (MPWG) – Ira is co-editor</a:t>
            </a:r>
          </a:p>
          <a:p>
            <a:pPr marL="762808" lvl="1" indent="-264968">
              <a:defRPr sz="1700"/>
            </a:pPr>
            <a:r>
              <a:rPr lang="en-US" sz="1500" b="1" dirty="0"/>
              <a:t>Scope: mobile phones, tablets, laptops, etc.</a:t>
            </a:r>
          </a:p>
          <a:p>
            <a:pPr marL="762808" lvl="1" indent="-264968">
              <a:defRPr sz="1700"/>
            </a:pPr>
            <a:r>
              <a:rPr lang="en-US" sz="1500" b="1" dirty="0"/>
              <a:t>Formal – GP (TEE, SE), ETSI (NFV/MEC), ATIS (5G Security) </a:t>
            </a:r>
          </a:p>
          <a:p>
            <a:pPr marL="762808" lvl="1" indent="-264968">
              <a:defRPr sz="1700"/>
            </a:pPr>
            <a:r>
              <a:rPr lang="en-US" sz="1500" b="1" i="1" dirty="0">
                <a:solidFill>
                  <a:srgbClr val="0070C0"/>
                </a:solidFill>
              </a:rPr>
              <a:t>TCG Runtime Integrity Preservation for Mobile Devices – Nov 2019</a:t>
            </a:r>
          </a:p>
          <a:p>
            <a:pPr marL="362758" indent="-264968">
              <a:defRPr sz="1700"/>
            </a:pPr>
            <a:r>
              <a:rPr lang="en-US" sz="1700" b="1" dirty="0"/>
              <a:t>Recent Specifications</a:t>
            </a:r>
          </a:p>
          <a:p>
            <a:pPr marL="762808" lvl="1" indent="-264968">
              <a:defRPr sz="1700"/>
            </a:pPr>
            <a:r>
              <a:rPr lang="en-US" sz="1500" b="1" dirty="0">
                <a:solidFill>
                  <a:srgbClr val="0070C0"/>
                </a:solidFill>
                <a:hlinkClick r:id="rId2"/>
              </a:rPr>
              <a:t>http://www.trustedcomputinggroup.org/resources</a:t>
            </a:r>
            <a:endParaRPr lang="en-US" sz="1500" b="1" dirty="0">
              <a:solidFill>
                <a:srgbClr val="0070C0"/>
              </a:solidFill>
            </a:endParaRPr>
          </a:p>
          <a:p>
            <a:pPr marL="762808" lvl="1" indent="-264968">
              <a:defRPr sz="1700"/>
            </a:pPr>
            <a:r>
              <a:rPr lang="en-US" sz="1500" b="1" i="1" dirty="0">
                <a:solidFill>
                  <a:srgbClr val="0070C0"/>
                </a:solidFill>
              </a:rPr>
              <a:t>TCG Algorithm Registry r1.32 – review April 2020</a:t>
            </a:r>
          </a:p>
          <a:p>
            <a:pPr marL="762808" lvl="1" indent="-264968">
              <a:defRPr sz="1700"/>
            </a:pPr>
            <a:r>
              <a:rPr lang="en-US" sz="1500" b="1" i="1" dirty="0">
                <a:solidFill>
                  <a:srgbClr val="0070C0"/>
                </a:solidFill>
              </a:rPr>
              <a:t>TCG TPM 2.0 Library r1.59 – March 2020</a:t>
            </a:r>
          </a:p>
          <a:p>
            <a:pPr marL="762808" lvl="1" indent="-264968">
              <a:defRPr sz="1700"/>
            </a:pPr>
            <a:r>
              <a:rPr lang="en-US" sz="1500" b="1" i="1" dirty="0">
                <a:solidFill>
                  <a:srgbClr val="0070C0"/>
                </a:solidFill>
              </a:rPr>
              <a:t>TCG Guide to TPM Changes r1.38 to r1.59 – March 2020</a:t>
            </a:r>
          </a:p>
          <a:p>
            <a:pPr marL="762808" lvl="1" indent="-264968">
              <a:defRPr sz="1700"/>
            </a:pPr>
            <a:r>
              <a:rPr lang="en-US" sz="1500" b="1" i="1" dirty="0">
                <a:solidFill>
                  <a:srgbClr val="0070C0"/>
                </a:solidFill>
              </a:rPr>
              <a:t>TCG TSS 2.0 Feature API (FAPI) – review March 2020</a:t>
            </a:r>
          </a:p>
          <a:p>
            <a:pPr marL="762808" lvl="1" indent="-264968">
              <a:defRPr sz="1700"/>
            </a:pPr>
            <a:r>
              <a:rPr lang="en-US" sz="1500" b="1" i="1" dirty="0">
                <a:solidFill>
                  <a:srgbClr val="0070C0"/>
                </a:solidFill>
              </a:rPr>
              <a:t>TCG TSS 2.0 Enhanced System API (ESAPI) – review February 2020 </a:t>
            </a:r>
          </a:p>
        </p:txBody>
      </p:sp>
      <p:sp>
        <p:nvSpPr>
          <p:cNvPr id="6" name="Shape 334">
            <a:extLst>
              <a:ext uri="{FF2B5EF4-FFF2-40B4-BE49-F238E27FC236}">
                <a16:creationId xmlns:a16="http://schemas.microsoft.com/office/drawing/2014/main" id="{59A7B54C-A72B-3849-96B2-DB62988CAAD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40</a:t>
            </a:fld>
            <a:endParaRPr/>
          </a:p>
        </p:txBody>
      </p:sp>
    </p:spTree>
    <p:extLst>
      <p:ext uri="{BB962C8B-B14F-4D97-AF65-F5344CB8AC3E}">
        <p14:creationId xmlns:p14="http://schemas.microsoft.com/office/powerpoint/2010/main" val="169966939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(1 of 3)</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a:bodyPr>
          <a:lstStyle/>
          <a:p>
            <a:pPr marL="305608" indent="-264968">
              <a:defRPr sz="1700"/>
            </a:pPr>
            <a:r>
              <a:rPr lang="en-US" b="1" dirty="0"/>
              <a:t>Next IETF Members Meetings</a:t>
            </a:r>
            <a:endParaRPr lang="en-US" sz="1500" b="1" dirty="0"/>
          </a:p>
          <a:p>
            <a:pPr marL="767715" lvl="1" indent="-269875">
              <a:defRPr sz="1700"/>
            </a:pPr>
            <a:r>
              <a:rPr lang="en-US" sz="1500" b="1" dirty="0"/>
              <a:t>IETF 108 – 25-31 July 2020 – Madrid, Spain – Ira to call in</a:t>
            </a:r>
          </a:p>
          <a:p>
            <a:pPr marL="767715" lvl="1" indent="-269875">
              <a:defRPr sz="1700"/>
            </a:pPr>
            <a:r>
              <a:rPr lang="en-US" sz="1500" b="1" dirty="0"/>
              <a:t>IETF 109 – 14-20 November 2020 – Bangkok, Thailand – Ira call in</a:t>
            </a:r>
          </a:p>
          <a:p>
            <a:pPr marL="305608" indent="-264968">
              <a:defRPr sz="1700"/>
            </a:pPr>
            <a:r>
              <a:rPr lang="en-US" b="1" dirty="0"/>
              <a:t>Transport Layer Security (TLS)</a:t>
            </a:r>
            <a:endParaRPr lang="en-US" sz="1600" b="1" dirty="0"/>
          </a:p>
          <a:p>
            <a:pPr marL="767715" lvl="1" indent="-269875">
              <a:defRPr sz="1700"/>
            </a:pPr>
            <a:r>
              <a:rPr lang="en-US" sz="1500" b="1" dirty="0"/>
              <a:t>TLS 1.3 Extension Cert-Based Auth with External PSK – March 2020</a:t>
            </a:r>
            <a:br>
              <a:rPr lang="en-US" sz="1500" b="1" dirty="0"/>
            </a:br>
            <a:r>
              <a:rPr lang="en-US" sz="1500" b="1" dirty="0">
                <a:hlinkClick r:id="rId2"/>
              </a:rPr>
              <a:t>https://tools.ietf.org/html/rfc8773</a:t>
            </a:r>
            <a:endParaRPr lang="en-US" sz="1500" b="1" dirty="0"/>
          </a:p>
          <a:p>
            <a:pPr marL="767715" lvl="1" indent="-269875">
              <a:defRPr sz="1700"/>
            </a:pPr>
            <a:r>
              <a:rPr lang="en-US" sz="1500" b="1" dirty="0"/>
              <a:t>Applying GREASE to TLS Extensibility – January 2020</a:t>
            </a:r>
            <a:br>
              <a:rPr lang="en-US" sz="1500" b="1" dirty="0"/>
            </a:br>
            <a:r>
              <a:rPr lang="en-US" sz="1500" b="1" dirty="0">
                <a:hlinkClick r:id="rId3"/>
              </a:rPr>
              <a:t>https://tools.ietf.org/html/rfc8701</a:t>
            </a:r>
            <a:endParaRPr lang="en-US" sz="1500" b="1" dirty="0"/>
          </a:p>
          <a:p>
            <a:pPr marL="767715" lvl="1" indent="-269875">
              <a:defRPr sz="1700"/>
            </a:pPr>
            <a:r>
              <a:rPr lang="en-US" sz="1500" b="1" dirty="0"/>
              <a:t>TLS/1.3 – RFC 8446 – August 2018</a:t>
            </a:r>
            <a:br>
              <a:rPr lang="en-US" sz="1500" b="1" dirty="0"/>
            </a:br>
            <a:r>
              <a:rPr lang="en-US" sz="1500" b="1" dirty="0">
                <a:hlinkClick r:id="rId4"/>
              </a:rPr>
              <a:t>https://tools.ietf.org/html/rfc8446</a:t>
            </a:r>
            <a:endParaRPr lang="en-US" sz="1500" b="1" dirty="0"/>
          </a:p>
          <a:p>
            <a:pPr marL="767715" lvl="1" indent="-269875">
              <a:defRPr sz="1700"/>
            </a:pPr>
            <a:r>
              <a:rPr lang="en-US" sz="1500" b="1" dirty="0"/>
              <a:t>Hybrid key exchange in TLS 1.3 – draft-00 – April 2020</a:t>
            </a:r>
            <a:br>
              <a:rPr lang="en-US" sz="1500" b="1" dirty="0"/>
            </a:br>
            <a:r>
              <a:rPr lang="en-US" sz="1500" b="1" dirty="0">
                <a:hlinkClick r:id="rId5"/>
              </a:rPr>
              <a:t>https://datatracker.ietf.org/doc/draft-ietf-tls-hybrid-design/</a:t>
            </a:r>
            <a:endParaRPr lang="en-US" sz="1500" b="1" dirty="0"/>
          </a:p>
          <a:p>
            <a:pPr marL="767715" lvl="1" indent="-269875">
              <a:defRPr sz="1700"/>
            </a:pPr>
            <a:r>
              <a:rPr lang="en-US" sz="1500" b="1" dirty="0"/>
              <a:t>Importing External PSKs for TLS – draft-04 – April 2020</a:t>
            </a:r>
            <a:br>
              <a:rPr lang="en-US" sz="1500" b="1" dirty="0"/>
            </a:br>
            <a:r>
              <a:rPr lang="en-US" sz="1500" b="1" dirty="0">
                <a:hlinkClick r:id="rId6"/>
              </a:rPr>
              <a:t>https://datatracker.ietf.org/doc/draft-ietf-tls-external-psk-importer/</a:t>
            </a:r>
            <a:endParaRPr lang="en-US" sz="1500" b="1" dirty="0"/>
          </a:p>
          <a:p>
            <a:pPr marL="767715" lvl="1" indent="-269875">
              <a:defRPr sz="1700"/>
            </a:pPr>
            <a:r>
              <a:rPr lang="en-US" sz="1500" b="1" dirty="0"/>
              <a:t>DTLS/1.3 – draft-37 – March 2020 – IETF Last Call</a:t>
            </a:r>
            <a:br>
              <a:rPr lang="en-US" sz="1500" b="1" dirty="0"/>
            </a:br>
            <a:r>
              <a:rPr lang="en-US" sz="1500" b="1" dirty="0">
                <a:hlinkClick r:id="rId7"/>
              </a:rPr>
              <a:t>https://datatracker.ietf.org/doc/draft-ietf-tls-dtls14/</a:t>
            </a:r>
            <a:endParaRPr lang="en-US" sz="1500" b="1" dirty="0"/>
          </a:p>
          <a:p>
            <a:pPr marL="767715" lvl="1" indent="-269875">
              <a:defRPr sz="1700"/>
            </a:pPr>
            <a:r>
              <a:rPr lang="en-US" sz="1500" b="1" dirty="0"/>
              <a:t>TLS Certificate Compression – draft-10 – January 2020 – RFC Editor</a:t>
            </a:r>
            <a:br>
              <a:rPr lang="en-US" sz="1500" b="1" dirty="0"/>
            </a:br>
            <a:r>
              <a:rPr lang="en-US" sz="1500" b="1" dirty="0">
                <a:hlinkClick r:id="rId8"/>
              </a:rPr>
              <a:t>https://datatracker.ietf.org/doc/draft-ietf-tls-certificate-compression.txt</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41</a:t>
            </a:fld>
            <a:endParaRPr/>
          </a:p>
        </p:txBody>
      </p:sp>
    </p:spTree>
    <p:extLst>
      <p:ext uri="{BB962C8B-B14F-4D97-AF65-F5344CB8AC3E}">
        <p14:creationId xmlns:p14="http://schemas.microsoft.com/office/powerpoint/2010/main" val="373809120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(2 of 3)</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a:bodyPr>
          <a:lstStyle/>
          <a:p>
            <a:pPr marL="367665" indent="-269875">
              <a:defRPr sz="1700"/>
            </a:pPr>
            <a:r>
              <a:rPr lang="en-US" sz="1700" b="1" dirty="0"/>
              <a:t>Security Automation and Continuous Monitoring (SACM)</a:t>
            </a:r>
          </a:p>
          <a:p>
            <a:pPr marL="767715" lvl="1" indent="-269875">
              <a:defRPr sz="1700"/>
            </a:pPr>
            <a:r>
              <a:rPr lang="fr-FR" sz="1500" b="1" dirty="0"/>
              <a:t>SACM Endpoint Posture Collection Profile – draft-01 – </a:t>
            </a:r>
            <a:r>
              <a:rPr lang="fr-FR" sz="1500" b="1" dirty="0" err="1"/>
              <a:t>February</a:t>
            </a:r>
            <a:r>
              <a:rPr lang="fr-FR" sz="1500" b="1" dirty="0"/>
              <a:t>  2020 – WG Last Call</a:t>
            </a:r>
            <a:br>
              <a:rPr lang="fr-FR" sz="1500" b="1" dirty="0"/>
            </a:br>
            <a:r>
              <a:rPr lang="fr-FR" sz="1500" b="1" dirty="0">
                <a:hlinkClick r:id="rId2"/>
              </a:rPr>
              <a:t>https://datatracker.ietf.org/doc/draft-ietf-sacm-epcp/</a:t>
            </a:r>
            <a:endParaRPr lang="fr-FR" sz="1500" b="1" dirty="0"/>
          </a:p>
          <a:p>
            <a:pPr marL="767715" lvl="1" indent="-269875">
              <a:defRPr sz="1700"/>
            </a:pPr>
            <a:r>
              <a:rPr lang="en-US" sz="1500" b="1" dirty="0"/>
              <a:t>Concise Software Identifiers – draft-13 – November 2019 – WG Last Call</a:t>
            </a:r>
            <a:br>
              <a:rPr lang="en-US" sz="1500" b="1" dirty="0"/>
            </a:br>
            <a:r>
              <a:rPr lang="en-US" sz="1500" b="1" dirty="0">
                <a:hlinkClick r:id="rId3"/>
              </a:rPr>
              <a:t>https://datatracker.ietf.org/doc/draft-ietf-sacm-coswid/ </a:t>
            </a:r>
            <a:endParaRPr lang="en-US" sz="1500" b="1" dirty="0"/>
          </a:p>
          <a:p>
            <a:pPr marL="767715" lvl="1" indent="-269875">
              <a:defRPr sz="1700"/>
            </a:pPr>
            <a:r>
              <a:rPr lang="en-US" sz="1500" b="1" dirty="0"/>
              <a:t>SACM Architecture – draft-04 – October 2019</a:t>
            </a:r>
            <a:br>
              <a:rPr lang="en-US" sz="1500" b="1" dirty="0"/>
            </a:br>
            <a:r>
              <a:rPr lang="en-US" sz="1500" b="1" dirty="0">
                <a:hlinkClick r:id="rId4"/>
              </a:rPr>
              <a:t>https://datatracker.ietf.org/doc/draft-ietf-sacm-arch/</a:t>
            </a:r>
            <a:endParaRPr lang="en-US" sz="1500" b="1" dirty="0"/>
          </a:p>
          <a:p>
            <a:pPr marL="305608" indent="-264968">
              <a:defRPr sz="1700"/>
            </a:pPr>
            <a:r>
              <a:rPr lang="en-US" sz="1700" b="1" dirty="0"/>
              <a:t>Concise Binary Object Representation (CBOR)</a:t>
            </a:r>
          </a:p>
          <a:p>
            <a:pPr marL="762808" lvl="1" indent="-264968">
              <a:defRPr sz="1700"/>
            </a:pPr>
            <a:r>
              <a:rPr lang="en-US" sz="1500" b="1" dirty="0"/>
              <a:t>Concise Binary Object Representation – draft-13 – March 2020 – to IETF Last Call</a:t>
            </a:r>
            <a:br>
              <a:rPr lang="en-US" sz="1500" b="1" dirty="0"/>
            </a:br>
            <a:r>
              <a:rPr lang="en-US" sz="1500" b="1" dirty="0">
                <a:hlinkClick r:id="rId5"/>
              </a:rPr>
              <a:t>https://datatracker.ietf.org/doc/draft-ietf-cbor-7049bis/</a:t>
            </a:r>
            <a:endParaRPr lang="en-US" sz="1500" b="1" dirty="0"/>
          </a:p>
          <a:p>
            <a:pPr marL="762808" lvl="1" indent="-264968">
              <a:defRPr sz="1700"/>
            </a:pPr>
            <a:r>
              <a:rPr lang="en-US" sz="1500" b="1" dirty="0"/>
              <a:t>CBOR Tags for Typed Arrays – RFC 8746 – February 2020</a:t>
            </a:r>
            <a:br>
              <a:rPr lang="en-US" sz="1500" b="1" dirty="0"/>
            </a:br>
            <a:r>
              <a:rPr lang="en-US" sz="1500" b="1" dirty="0">
                <a:hlinkClick r:id="rId6"/>
              </a:rPr>
              <a:t>https://tools.ietf.org/html/rfc8746</a:t>
            </a:r>
            <a:endParaRPr lang="en-US" sz="1500" b="1" dirty="0"/>
          </a:p>
          <a:p>
            <a:pPr marL="762808" lvl="1" indent="-264968">
              <a:defRPr sz="1700"/>
            </a:pPr>
            <a:r>
              <a:rPr lang="en-US" sz="1500" b="1" dirty="0"/>
              <a:t>CBOR Sequences – RFC 8742 – February 2020</a:t>
            </a:r>
            <a:br>
              <a:rPr lang="en-US" sz="1500" b="1" dirty="0"/>
            </a:br>
            <a:r>
              <a:rPr lang="en-US" sz="1500" b="1" dirty="0">
                <a:hlinkClick r:id="rId7"/>
              </a:rPr>
              <a:t>https://tools.ietf.org/html/rfc8742</a:t>
            </a:r>
            <a:endParaRPr lang="en-US" sz="1500" b="1" dirty="0"/>
          </a:p>
          <a:p>
            <a:pPr marL="762808" lvl="1" indent="-264968">
              <a:defRPr sz="1700"/>
            </a:pPr>
            <a:r>
              <a:rPr lang="en-US" sz="1500" b="1" dirty="0"/>
              <a:t>Concise Data Definition Language (CDDL) – RFC 8610 – June 2019</a:t>
            </a:r>
            <a:br>
              <a:rPr lang="en-US" sz="1500" b="1" dirty="0"/>
            </a:br>
            <a:r>
              <a:rPr lang="en-US" sz="1500" b="1" dirty="0">
                <a:hlinkClick r:id="rId8"/>
              </a:rPr>
              <a:t>https://tools.ietf.org/html/rfc8610</a:t>
            </a:r>
            <a:r>
              <a:rPr lang="en-US" sz="1500" b="1" dirty="0"/>
              <a:t> - JSON/CBOR schema </a:t>
            </a:r>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42</a:t>
            </a:fld>
            <a:endParaRPr/>
          </a:p>
        </p:txBody>
      </p:sp>
    </p:spTree>
    <p:extLst>
      <p:ext uri="{BB962C8B-B14F-4D97-AF65-F5344CB8AC3E}">
        <p14:creationId xmlns:p14="http://schemas.microsoft.com/office/powerpoint/2010/main" val="377111211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(3 of 3)</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lnSpcReduction="10000"/>
          </a:bodyPr>
          <a:lstStyle/>
          <a:p>
            <a:pPr marL="362758" indent="-264968">
              <a:defRPr sz="1700"/>
            </a:pPr>
            <a:r>
              <a:rPr lang="en-US" sz="1700" b="1" dirty="0"/>
              <a:t>Remote </a:t>
            </a:r>
            <a:r>
              <a:rPr lang="en-US" sz="1700" b="1" dirty="0" err="1"/>
              <a:t>ATtestation</a:t>
            </a:r>
            <a:r>
              <a:rPr lang="en-US" sz="1700" b="1" dirty="0"/>
              <a:t> </a:t>
            </a:r>
            <a:r>
              <a:rPr lang="en-US" sz="1700" b="1" dirty="0" err="1"/>
              <a:t>ProcedureS</a:t>
            </a:r>
            <a:r>
              <a:rPr lang="en-US" sz="1700" b="1" dirty="0"/>
              <a:t> (RATS)</a:t>
            </a:r>
          </a:p>
          <a:p>
            <a:pPr marL="762808" lvl="1" indent="-264968">
              <a:defRPr sz="1700"/>
            </a:pPr>
            <a:r>
              <a:rPr lang="en-US" sz="1500" b="1" dirty="0"/>
              <a:t>TPM-based Network Device RIV – draft-05 – April 2020</a:t>
            </a:r>
            <a:br>
              <a:rPr lang="en-US" sz="1500" b="1" dirty="0"/>
            </a:br>
            <a:r>
              <a:rPr lang="en-US" sz="1500" b="1" dirty="0">
                <a:hlinkClick r:id="rId2"/>
              </a:rPr>
              <a:t>https://datatracker.ietf.org/doc/draft-fedorkow-rats-network-device-attestation/</a:t>
            </a:r>
            <a:endParaRPr lang="en-US" sz="1500" b="1" dirty="0"/>
          </a:p>
          <a:p>
            <a:pPr marL="762808" lvl="1" indent="-264968">
              <a:defRPr sz="1700"/>
            </a:pPr>
            <a:r>
              <a:rPr lang="en-US" sz="1500" b="1" dirty="0"/>
              <a:t>YANG Data Model for CHARRA using TPMs – draft-01 – March 2020</a:t>
            </a:r>
            <a:br>
              <a:rPr lang="en-US" sz="1500" b="1" dirty="0"/>
            </a:br>
            <a:r>
              <a:rPr lang="en-US" sz="1500" b="1" dirty="0">
                <a:hlinkClick r:id="rId3"/>
              </a:rPr>
              <a:t>https://datatracker.ietf.org/doc/draft-ietf-rats-yang-tpm-charra/</a:t>
            </a:r>
            <a:endParaRPr lang="en-US" sz="1500" b="1" dirty="0"/>
          </a:p>
          <a:p>
            <a:pPr marL="762808" lvl="1" indent="-264968">
              <a:defRPr sz="1700"/>
            </a:pPr>
            <a:r>
              <a:rPr lang="en-US" sz="1500" b="1" dirty="0"/>
              <a:t>RATS Architecture – draft-02 – March 2020</a:t>
            </a:r>
            <a:br>
              <a:rPr lang="en-US" sz="1500" b="1" dirty="0"/>
            </a:br>
            <a:r>
              <a:rPr lang="en-US" sz="1500" b="1" dirty="0">
                <a:hlinkClick r:id="rId4"/>
              </a:rPr>
              <a:t>https://datatracker.ietf.org/doc/draft-ietf-rats-architecture/</a:t>
            </a:r>
            <a:endParaRPr lang="en-US" sz="1500" b="1" dirty="0"/>
          </a:p>
          <a:p>
            <a:pPr marL="762808" lvl="1" indent="-264968">
              <a:defRPr sz="1700"/>
            </a:pPr>
            <a:r>
              <a:rPr lang="en-US" sz="1500" b="1" dirty="0"/>
              <a:t>Time-Based Uni-Directional Attestation – draft-02 – March 2020</a:t>
            </a:r>
            <a:br>
              <a:rPr lang="en-US" sz="1500" b="1" dirty="0"/>
            </a:br>
            <a:r>
              <a:rPr lang="en-US" sz="1500" b="1" dirty="0">
                <a:hlinkClick r:id="rId5"/>
              </a:rPr>
              <a:t>https://datatracker.ietf.org/doc/draft-birkholz-rats-tuda/</a:t>
            </a:r>
            <a:endParaRPr lang="en-US" sz="1500" b="1" dirty="0"/>
          </a:p>
          <a:p>
            <a:pPr marL="762808" lvl="1" indent="-264968">
              <a:defRPr sz="1700"/>
            </a:pPr>
            <a:r>
              <a:rPr lang="en-US" sz="1500" b="1" dirty="0"/>
              <a:t>Entity Attestation Token (EAT) – draft-03 – February 2020</a:t>
            </a:r>
            <a:br>
              <a:rPr lang="en-US" sz="1500" b="1" dirty="0"/>
            </a:br>
            <a:r>
              <a:rPr lang="en-US" sz="1500" b="1" dirty="0">
                <a:hlinkClick r:id="rId6"/>
              </a:rPr>
              <a:t>https://datatracker.ietf.org/doc/draft-ietf-rats-eat/</a:t>
            </a:r>
            <a:endParaRPr lang="en-US" sz="1500" b="1" dirty="0"/>
          </a:p>
          <a:p>
            <a:pPr marL="362758" indent="-264968">
              <a:defRPr sz="1700"/>
            </a:pPr>
            <a:r>
              <a:rPr lang="en-US" sz="1700" b="1" dirty="0"/>
              <a:t>IRTF Crypto Forum Research Group (CFRG) – future algorithms</a:t>
            </a:r>
          </a:p>
          <a:p>
            <a:pPr marL="762808" lvl="1" indent="-264968">
              <a:defRPr sz="1700"/>
            </a:pPr>
            <a:r>
              <a:rPr lang="en-US" sz="1500" b="1" dirty="0"/>
              <a:t>Randomness for Security Protocols – draft-11 – April 2020</a:t>
            </a:r>
            <a:br>
              <a:rPr lang="en-US" sz="1400" b="1" dirty="0"/>
            </a:br>
            <a:r>
              <a:rPr lang="en-US" sz="1500" b="1" dirty="0">
                <a:hlinkClick r:id="rId7"/>
              </a:rPr>
              <a:t>https://datatracker.ietf.org/doc/draft-irtf-cfrg-randomness-improvements</a:t>
            </a:r>
            <a:r>
              <a:rPr lang="en-US" sz="1400" b="1" dirty="0">
                <a:hlinkClick r:id="rId7"/>
              </a:rPr>
              <a:t>/</a:t>
            </a:r>
            <a:endParaRPr lang="en-US" sz="1400" b="1" dirty="0"/>
          </a:p>
          <a:p>
            <a:pPr marL="762808" lvl="1" indent="-264968">
              <a:defRPr sz="1700"/>
            </a:pPr>
            <a:r>
              <a:rPr lang="en-US" sz="1500" b="1" dirty="0"/>
              <a:t>Pairing-Friendly Curves – draft-03 – March 2020</a:t>
            </a:r>
            <a:br>
              <a:rPr lang="en-US" sz="1500" b="1" dirty="0"/>
            </a:br>
            <a:r>
              <a:rPr lang="en-US" sz="1500" b="1" dirty="0">
                <a:hlinkClick r:id="rId8"/>
              </a:rPr>
              <a:t>https://datatracker.ietf.org/doc/draft-irtf-cfrg-pairing-friendly-curves/</a:t>
            </a:r>
            <a:endParaRPr lang="en-US" sz="1500" b="1" dirty="0"/>
          </a:p>
          <a:p>
            <a:pPr marL="762808" lvl="1" indent="-264968">
              <a:defRPr sz="1700"/>
            </a:pPr>
            <a:r>
              <a:rPr lang="en-US" sz="1500" b="1" dirty="0"/>
              <a:t>KangarooTwelve – draft-02 – March 2020 – RG Last Call</a:t>
            </a:r>
            <a:br>
              <a:rPr lang="en-US" sz="1500" b="1" dirty="0"/>
            </a:br>
            <a:r>
              <a:rPr lang="en-US" sz="1500" b="1" dirty="0">
                <a:hlinkClick r:id="rId9"/>
              </a:rPr>
              <a:t>https://datatracker.ietf.org/doc/draft-irtf-cfrg-kangarootwelve/</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43</a:t>
            </a:fld>
            <a:endParaRPr/>
          </a:p>
        </p:txBody>
      </p:sp>
    </p:spTree>
    <p:extLst>
      <p:ext uri="{BB962C8B-B14F-4D97-AF65-F5344CB8AC3E}">
        <p14:creationId xmlns:p14="http://schemas.microsoft.com/office/powerpoint/2010/main" val="15404095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92500"/>
          </a:bodyPr>
          <a:lstStyle/>
          <a:p>
            <a:pPr>
              <a:buFont typeface="Arial" pitchFamily="34" charset="0"/>
              <a:buChar char="•"/>
            </a:pPr>
            <a:r>
              <a:rPr lang="en-US" b="1" dirty="0"/>
              <a:t>Linux Foundation OP Google Summer of Code 2019</a:t>
            </a:r>
          </a:p>
          <a:p>
            <a:pPr lvl="1">
              <a:buFont typeface="Arial" pitchFamily="34" charset="0"/>
              <a:buChar char="•"/>
            </a:pPr>
            <a:r>
              <a:rPr lang="en-US" b="1" dirty="0"/>
              <a:t>Thanks to OpenPrinting coordinators, mentors, students!</a:t>
            </a:r>
          </a:p>
          <a:p>
            <a:pPr lvl="1">
              <a:buFont typeface="Arial" pitchFamily="34" charset="0"/>
              <a:buChar char="•"/>
            </a:pPr>
            <a:r>
              <a:rPr lang="en-US" b="1" dirty="0"/>
              <a:t>Lots of good work &amp; contributions to PWG GitHub projects</a:t>
            </a:r>
          </a:p>
          <a:p>
            <a:pPr lvl="1">
              <a:buFont typeface="Arial" pitchFamily="34" charset="0"/>
              <a:buChar char="•"/>
            </a:pPr>
            <a:r>
              <a:rPr lang="en-US" b="1" dirty="0"/>
              <a:t>Close reading of PWG specs revealed additional errata</a:t>
            </a:r>
          </a:p>
          <a:p>
            <a:pPr lvl="0">
              <a:buFont typeface="Arial" pitchFamily="34" charset="0"/>
              <a:buChar char="•"/>
            </a:pPr>
            <a:r>
              <a:rPr lang="en-US" b="1" dirty="0"/>
              <a:t>Linux Foundation OP Google Summer of Code 2020</a:t>
            </a:r>
          </a:p>
          <a:p>
            <a:pPr lvl="1">
              <a:buFont typeface="Arial" pitchFamily="34" charset="0"/>
              <a:buChar char="•"/>
            </a:pPr>
            <a:r>
              <a:rPr lang="en-US" b="1" dirty="0">
                <a:hlinkClick r:id="rId2"/>
              </a:rPr>
              <a:t>https://developers.google.com/open-source/gsoc</a:t>
            </a:r>
            <a:endParaRPr lang="en-US" b="1" dirty="0"/>
          </a:p>
          <a:p>
            <a:pPr lvl="1">
              <a:buFont typeface="Arial" pitchFamily="34" charset="0"/>
              <a:buChar char="•"/>
            </a:pPr>
            <a:r>
              <a:rPr lang="en-US" b="1" dirty="0"/>
              <a:t>Student project selections from Admins on 30 April 2020</a:t>
            </a:r>
          </a:p>
          <a:p>
            <a:pPr lvl="1">
              <a:buFont typeface="Arial" pitchFamily="34" charset="0"/>
              <a:buChar char="•"/>
            </a:pPr>
            <a:r>
              <a:rPr lang="en-US" b="1" dirty="0"/>
              <a:t>Accepted student projects announced on 4 May 2020</a:t>
            </a:r>
          </a:p>
          <a:p>
            <a:pPr>
              <a:buFont typeface="Arial" pitchFamily="34" charset="0"/>
              <a:buChar char="•"/>
            </a:pPr>
            <a:r>
              <a:rPr lang="en-US" b="1" dirty="0"/>
              <a:t>Linux Foundation OP New Website</a:t>
            </a:r>
          </a:p>
          <a:p>
            <a:pPr lvl="1">
              <a:buFont typeface="Arial" pitchFamily="34" charset="0"/>
              <a:buChar char="•"/>
            </a:pPr>
            <a:r>
              <a:rPr lang="en-US" b="1" dirty="0">
                <a:hlinkClick r:id="rId3"/>
              </a:rPr>
              <a:t>https://openprinting.github.io/</a:t>
            </a:r>
            <a:endParaRPr lang="en-US" b="1" dirty="0"/>
          </a:p>
          <a:p>
            <a:pPr lvl="1">
              <a:buFont typeface="Arial" pitchFamily="34" charset="0"/>
              <a:buChar char="•"/>
            </a:pPr>
            <a:r>
              <a:rPr lang="en-US" b="1" dirty="0">
                <a:hlinkClick r:id="rId4"/>
              </a:rPr>
              <a:t>https://openprinting.github.io/news/</a:t>
            </a:r>
            <a:endParaRPr lang="en-US" b="1" dirty="0"/>
          </a:p>
          <a:p>
            <a:pPr lvl="1">
              <a:buFont typeface="Arial" pitchFamily="34" charset="0"/>
              <a:buChar char="•"/>
            </a:pPr>
            <a:r>
              <a:rPr lang="en-US" b="1" dirty="0"/>
              <a:t>Driverless Printing pages w/ PWG IPP Everywhere™ logo</a:t>
            </a:r>
            <a:br>
              <a:rPr lang="en-US" b="1" dirty="0"/>
            </a:br>
            <a:r>
              <a:rPr lang="en-US" b="1" dirty="0">
                <a:hlinkClick r:id="rId5"/>
              </a:rPr>
              <a:t>https://openprinting.github.io/driverless/01-standards-and-their-pdls/</a:t>
            </a:r>
            <a:endParaRPr lang="en-US" b="1" dirty="0"/>
          </a:p>
          <a:p>
            <a:pPr lvl="1">
              <a:buFont typeface="Arial" pitchFamily="34" charset="0"/>
              <a:buChar char="•"/>
            </a:pPr>
            <a:r>
              <a:rPr lang="en-US" b="1" dirty="0"/>
              <a:t>OP website issues page</a:t>
            </a:r>
            <a:br>
              <a:rPr lang="en-US" b="1" dirty="0"/>
            </a:br>
            <a:r>
              <a:rPr lang="en-US" b="1" dirty="0">
                <a:hlinkClick r:id="rId6"/>
              </a:rPr>
              <a:t>https://github.com/OpenPrinting/openprinting.github.io/issues</a:t>
            </a:r>
            <a:endParaRPr lang="en-US" b="1" dirty="0"/>
          </a:p>
          <a:p>
            <a:pPr lvl="1">
              <a:buFont typeface="Arial" pitchFamily="34" charset="0"/>
              <a:buChar char="•"/>
            </a:pP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44</a:t>
            </a:fld>
            <a:endParaRPr/>
          </a:p>
        </p:txBody>
      </p:sp>
    </p:spTree>
    <p:extLst>
      <p:ext uri="{BB962C8B-B14F-4D97-AF65-F5344CB8AC3E}">
        <p14:creationId xmlns:p14="http://schemas.microsoft.com/office/powerpoint/2010/main" val="80288445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PWG : Michael </a:t>
            </a:r>
            <a:r>
              <a:rPr lang="en-US" dirty="0" err="1"/>
              <a:t>Rhines</a:t>
            </a:r>
            <a:r>
              <a:rPr lang="en-US" dirty="0"/>
              <a:t> (Qualcomm)</a:t>
            </a:r>
          </a:p>
          <a:p>
            <a:endParaRPr lang="en-US" dirty="0"/>
          </a:p>
          <a:p>
            <a:r>
              <a:rPr lang="en-US" dirty="0"/>
              <a:t>New 2-year liaison agreement signed April 3, 2020</a:t>
            </a:r>
          </a:p>
          <a:p>
            <a:endParaRPr lang="en-US" dirty="0"/>
          </a:p>
          <a:p>
            <a:r>
              <a:rPr lang="en-US" dirty="0"/>
              <a:t>Discussing new opportunities synergies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45</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INCITS TC</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fontScale="92500"/>
          </a:bodyPr>
          <a:lstStyle/>
          <a:p>
            <a:r>
              <a:rPr lang="en-US" dirty="0"/>
              <a:t>PWG / INCITS TC Liaison established April 15, 2020</a:t>
            </a:r>
          </a:p>
          <a:p>
            <a:pPr marL="40640" indent="0">
              <a:buNone/>
            </a:pPr>
            <a:endParaRPr lang="en-US" dirty="0"/>
          </a:p>
          <a:p>
            <a:r>
              <a:rPr lang="en-US" dirty="0"/>
              <a:t>Paul Tykodi will represent the PWG in INCITS TC activities</a:t>
            </a:r>
          </a:p>
          <a:p>
            <a:endParaRPr lang="en-US" dirty="0"/>
          </a:p>
          <a:p>
            <a:r>
              <a:rPr lang="da-DK" dirty="0"/>
              <a:t>INCITS Digital Manufacturing Technical Committee</a:t>
            </a:r>
          </a:p>
          <a:p>
            <a:pPr lvl="1"/>
            <a:r>
              <a:rPr lang="en-US" sz="1700" dirty="0"/>
              <a:t>The IEEE-ISTO Printer Working Group has established a liaison relationship with INCITS Digital Manufacturing Technical Committee </a:t>
            </a:r>
            <a:r>
              <a:rPr lang="en-US" sz="1700" dirty="0">
                <a:hlinkClick r:id="rId2"/>
              </a:rPr>
              <a:t>https://www.businesswire.com/news/home/20200505006085/en/InterNational-Committee-Information-Technology-Standards-INCITS-IEEE-ISTO</a:t>
            </a:r>
            <a:r>
              <a:rPr lang="en-US" dirty="0"/>
              <a:t>.</a:t>
            </a:r>
          </a:p>
          <a:p>
            <a:pPr lvl="1"/>
            <a:r>
              <a:rPr lang="en-US" sz="1700" dirty="0"/>
              <a:t>The INCITS Digital Manufacturing TC is the current US TAG for ISO/IEC JTC 1 WG 12 (3D Printing and Scanning). The Printer Working Group is monitoring the activities of JTC 1 WG 12 via the INCITS liaison relationship </a:t>
            </a:r>
          </a:p>
          <a:p>
            <a:pPr lvl="2"/>
            <a:r>
              <a:rPr lang="en-US" sz="1500" dirty="0"/>
              <a:t>ISO/IEC JTC 1 WG 12 3D Printing and Scanning </a:t>
            </a:r>
            <a:r>
              <a:rPr lang="en-US" sz="1500" dirty="0" err="1"/>
              <a:t>eCommittee</a:t>
            </a:r>
            <a:r>
              <a:rPr lang="en-US" sz="1500" dirty="0"/>
              <a:t> - </a:t>
            </a:r>
            <a:r>
              <a:rPr lang="en-US" sz="1500" dirty="0">
                <a:hlinkClick r:id="rId3"/>
              </a:rPr>
              <a:t>https://www.web3d.org/sites/default/files/attachment/node/2326/edit/06_ByoungNamLee_JTC1_WG12_report_3D_Printing_and_ScanningSeoulJanuary2019.pdf</a:t>
            </a:r>
            <a:r>
              <a:rPr lang="en-US" sz="1500" dirty="0"/>
              <a:t> </a:t>
            </a:r>
            <a:endParaRPr lang="da-DK" sz="1500"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46</a:t>
            </a:fld>
            <a:endParaRPr/>
          </a:p>
        </p:txBody>
      </p:sp>
    </p:spTree>
    <p:extLst>
      <p:ext uri="{BB962C8B-B14F-4D97-AF65-F5344CB8AC3E}">
        <p14:creationId xmlns:p14="http://schemas.microsoft.com/office/powerpoint/2010/main" val="85363097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sz="2000" dirty="0"/>
              <a:t>America Makes &amp; ANSI Additive Manufacturing Standardization Collaborative (AMSC) - </a:t>
            </a:r>
          </a:p>
          <a:p>
            <a:pPr lvl="1"/>
            <a:r>
              <a:rPr lang="en-US" sz="1600" dirty="0">
                <a:hlinkClick r:id="rId2"/>
              </a:rPr>
              <a:t>https://www.ansi.org/standards_activities/standards_boards_panels/amsc/America-Makes-and-ANSI-AMSC-Overview</a:t>
            </a:r>
            <a:r>
              <a:rPr lang="en-US" sz="1600" u="sng" dirty="0"/>
              <a:t>.</a:t>
            </a:r>
            <a:r>
              <a:rPr lang="en-US" sz="1600" dirty="0"/>
              <a:t> The IEEE-ISTO Printer Working Group is participating in the AMSC initiative.</a:t>
            </a:r>
          </a:p>
          <a:p>
            <a:endParaRPr lang="da-DK" sz="2000" dirty="0"/>
          </a:p>
          <a:p>
            <a:r>
              <a:rPr lang="da-DK" sz="2000" dirty="0"/>
              <a:t>ASTM </a:t>
            </a:r>
            <a:r>
              <a:rPr lang="en-US" sz="2000" dirty="0"/>
              <a:t>Committee F42 on Additive Manufacturing Technologies </a:t>
            </a:r>
            <a:r>
              <a:rPr lang="en-US" dirty="0"/>
              <a:t>- </a:t>
            </a:r>
            <a:r>
              <a:rPr lang="en-US" sz="1600" dirty="0">
                <a:hlinkClick r:id="rId3"/>
              </a:rPr>
              <a:t>https://www.astm.org/COMMITTEE/F42.htm</a:t>
            </a:r>
            <a:endParaRPr lang="en-US" sz="1600" dirty="0"/>
          </a:p>
          <a:p>
            <a:pPr lvl="1"/>
            <a:r>
              <a:rPr lang="en-US" sz="1600" dirty="0"/>
              <a:t>The IEEE-ISTO Printer Working Group standardization efforts intersect with the activities of at least two ASTM F42 subcommittees. </a:t>
            </a:r>
          </a:p>
          <a:p>
            <a:pPr lvl="2"/>
            <a:r>
              <a:rPr lang="en-US" sz="1400" dirty="0"/>
              <a:t>Subcommittee F42.08 Data</a:t>
            </a:r>
          </a:p>
          <a:p>
            <a:pPr lvl="2"/>
            <a:r>
              <a:rPr lang="en-US" sz="1400" dirty="0"/>
              <a:t>Subcommittee F42.91 Terminology</a:t>
            </a:r>
          </a:p>
          <a:p>
            <a:pPr lvl="1"/>
            <a:r>
              <a:rPr lang="en-US" sz="1600" dirty="0"/>
              <a:t>The purpose of the liaison agreement is to keep the standardization efforts of ASTM F42 and the IEEE-ISTO PWG synchronized in areas where both organizations are actively working.</a:t>
            </a:r>
          </a:p>
          <a:p>
            <a:pPr marL="955039" lvl="2" indent="0">
              <a:buNone/>
            </a:pPr>
            <a:endParaRPr lang="en-US" sz="1400" dirty="0"/>
          </a:p>
          <a:p>
            <a:r>
              <a:rPr lang="da-DK" sz="2000" dirty="0"/>
              <a:t>3MF Consortium</a:t>
            </a:r>
          </a:p>
          <a:p>
            <a:pPr lvl="1"/>
            <a:r>
              <a:rPr lang="da-DK" sz="1600" dirty="0">
                <a:hlinkClick r:id="rId4"/>
              </a:rPr>
              <a:t>https://www.3mf.io</a:t>
            </a:r>
            <a:r>
              <a:rPr lang="da-DK" sz="1600" dirty="0"/>
              <a:t> </a:t>
            </a:r>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47</a:t>
            </a:fld>
            <a:endParaRPr/>
          </a:p>
        </p:txBody>
      </p:sp>
    </p:spTree>
    <p:extLst>
      <p:ext uri="{BB962C8B-B14F-4D97-AF65-F5344CB8AC3E}">
        <p14:creationId xmlns:p14="http://schemas.microsoft.com/office/powerpoint/2010/main" val="164093172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Possible Future 3D / Additive Manufacturing Liaisons</a:t>
            </a:r>
          </a:p>
        </p:txBody>
      </p:sp>
      <p:sp>
        <p:nvSpPr>
          <p:cNvPr id="369" name="Shape 369"/>
          <p:cNvSpPr>
            <a:spLocks noGrp="1"/>
          </p:cNvSpPr>
          <p:nvPr>
            <p:ph type="body" idx="1"/>
          </p:nvPr>
        </p:nvSpPr>
        <p:spPr>
          <a:prstGeom prst="rect">
            <a:avLst/>
          </a:prstGeom>
        </p:spPr>
        <p:txBody>
          <a:bodyPr>
            <a:normAutofit/>
          </a:bodyPr>
          <a:lstStyle/>
          <a:p>
            <a:r>
              <a:rPr lang="da-DK" sz="2000" dirty="0"/>
              <a:t>ISO TC171 SC2 WG12 (PDF Metadata) - </a:t>
            </a:r>
            <a:r>
              <a:rPr lang="en-US" sz="1600" dirty="0">
                <a:hlinkClick r:id="rId2"/>
              </a:rPr>
              <a:t>https://www.iso.org/committee/53674.html</a:t>
            </a:r>
            <a:endParaRPr lang="da-DK" sz="1600" dirty="0"/>
          </a:p>
          <a:p>
            <a:pPr lvl="1"/>
            <a:r>
              <a:rPr lang="da-DK" sz="1400" dirty="0"/>
              <a:t>The IEEE-ISTO Printer Working Group has been asked to form a Category C liaison with ISO TC171 SC2 in order to participate in a new foundational metadata for 3D content contained in a PDF file standardization effort to be undertaken by WG12. </a:t>
            </a:r>
          </a:p>
          <a:p>
            <a:endParaRPr lang="en-US" sz="2000" dirty="0"/>
          </a:p>
          <a:p>
            <a:r>
              <a:rPr lang="en-US" sz="2000" dirty="0"/>
              <a:t>3D PDF Consortium - </a:t>
            </a:r>
            <a:r>
              <a:rPr lang="en-US" sz="1600" dirty="0">
                <a:hlinkClick r:id="rId3"/>
              </a:rPr>
              <a:t>www.3dpdfconsortium.org</a:t>
            </a:r>
            <a:endParaRPr lang="en-US" sz="1600" dirty="0"/>
          </a:p>
          <a:p>
            <a:pPr lvl="1"/>
            <a:r>
              <a:rPr lang="en-US" sz="1400" dirty="0"/>
              <a:t>The 3D PDF Consortium is currently the US TAG for ISO TC171 SC2. The IEEE-ISTO Printer Working Group will likely be working with the 3D PDF Consortium in some fashion as part of the proposed ISO TC171 SC2 Category C liaison effort.</a:t>
            </a:r>
          </a:p>
          <a:p>
            <a:endParaRPr lang="da-DK" sz="2000" dirty="0"/>
          </a:p>
          <a:p>
            <a:r>
              <a:rPr lang="da-DK" sz="2000" dirty="0"/>
              <a:t>Society of Manufacturing Engineers (iRAMP)</a:t>
            </a:r>
          </a:p>
          <a:p>
            <a:pPr lvl="1"/>
            <a:r>
              <a:rPr lang="en-US" sz="1600" dirty="0"/>
              <a:t>Interactive Rapid Additive Manufacturing Portal –  </a:t>
            </a:r>
            <a:r>
              <a:rPr lang="da-DK" sz="1600" u="sng" dirty="0">
                <a:hlinkClick r:id="rId4"/>
              </a:rPr>
              <a:t>www.sme.org/iramp/</a:t>
            </a:r>
            <a:endParaRPr lang="da-DK" sz="1600" u="sng"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48</a:t>
            </a:fld>
            <a:endParaRPr/>
          </a:p>
        </p:txBody>
      </p:sp>
    </p:spTree>
    <p:extLst>
      <p:ext uri="{BB962C8B-B14F-4D97-AF65-F5344CB8AC3E}">
        <p14:creationId xmlns:p14="http://schemas.microsoft.com/office/powerpoint/2010/main" val="214069109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49</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August 26-27: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r>
              <a:rPr lang="en-US" sz="2000" dirty="0">
                <a:solidFill>
                  <a:srgbClr val="FF0000"/>
                </a:solidFill>
              </a:rPr>
              <a:t>Contact </a:t>
            </a:r>
            <a:r>
              <a:rPr lang="en-US" sz="2000" dirty="0">
                <a:solidFill>
                  <a:srgbClr val="FF0000"/>
                </a:solidFill>
                <a:hlinkClick r:id="rId5"/>
              </a:rPr>
              <a:t>chair@pwg.org</a:t>
            </a:r>
            <a:r>
              <a:rPr lang="en-US" sz="2000" dirty="0">
                <a:solidFill>
                  <a:srgbClr val="FF0000"/>
                </a:solidFill>
              </a:rPr>
              <a:t> if you are interested in and willing to hosting a PWG face-to-face meeting</a:t>
            </a: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50</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40640" indent="0">
              <a:buNone/>
            </a:pPr>
            <a:r>
              <a:rPr lang="en-US" dirty="0"/>
              <a:t>Do Not Discuss:</a:t>
            </a:r>
          </a:p>
          <a:p>
            <a:r>
              <a:rPr lang="en-US" dirty="0"/>
              <a:t>The </a:t>
            </a:r>
            <a:r>
              <a:rPr dirty="0"/>
              <a:t>validity/essentiality of patents/patent claims </a:t>
            </a:r>
          </a:p>
          <a:p>
            <a:r>
              <a:rPr lang="en-US" dirty="0"/>
              <a:t>T</a:t>
            </a:r>
            <a:r>
              <a:rPr dirty="0"/>
              <a:t>he cost of specific patent use</a:t>
            </a:r>
          </a:p>
          <a:p>
            <a:r>
              <a:rPr lang="en-US" dirty="0"/>
              <a:t>L</a:t>
            </a:r>
            <a:r>
              <a:rPr dirty="0"/>
              <a:t>icensing terms or conditions</a:t>
            </a:r>
          </a:p>
          <a:p>
            <a:r>
              <a:rPr lang="en-US" dirty="0"/>
              <a:t>P</a:t>
            </a:r>
            <a:r>
              <a:rPr dirty="0"/>
              <a:t>roduct pricing, territorial restrictions, or market share</a:t>
            </a:r>
          </a:p>
          <a:p>
            <a:r>
              <a:rPr dirty="0"/>
              <a:t>Don’t discuss ongoing litigation or threatened litigation</a:t>
            </a:r>
          </a:p>
          <a:p>
            <a:pPr lvl="1"/>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dirty="0"/>
              <a:t>Tuesday, May 5</a:t>
            </a:r>
            <a:endParaRPr dirty="0"/>
          </a:p>
          <a:p>
            <a:pPr marL="2289175" lvl="1" indent="-1944688">
              <a:buNone/>
            </a:pPr>
            <a:r>
              <a:rPr lang="en-US" dirty="0"/>
              <a:t>10:00 </a:t>
            </a:r>
            <a:r>
              <a:rPr lang="mr-IN" dirty="0"/>
              <a:t>–</a:t>
            </a:r>
            <a:r>
              <a:rPr lang="en-US" dirty="0"/>
              <a:t> 10:30	OpenPrinting Plenary</a:t>
            </a:r>
          </a:p>
          <a:p>
            <a:pPr marL="2289175" lvl="1" indent="-1944688">
              <a:buNone/>
            </a:pPr>
            <a:r>
              <a:rPr lang="en-US" dirty="0"/>
              <a:t>10:30 </a:t>
            </a:r>
            <a:r>
              <a:rPr lang="mr-IN" dirty="0"/>
              <a:t>–</a:t>
            </a:r>
            <a:r>
              <a:rPr lang="en-US" dirty="0"/>
              <a:t> 11:15	OpenPrinting: GSOC and Project Updates</a:t>
            </a:r>
          </a:p>
          <a:p>
            <a:pPr marL="2289175" lvl="1" indent="-1944688">
              <a:buNone/>
            </a:pPr>
            <a:r>
              <a:rPr lang="en-US" dirty="0"/>
              <a:t>11:15 </a:t>
            </a:r>
            <a:r>
              <a:rPr lang="mr-IN" dirty="0"/>
              <a:t>–</a:t>
            </a:r>
            <a:r>
              <a:rPr lang="en-US" dirty="0"/>
              <a:t> 12:00	OpenPrinting: Printer Applications</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1:15	OpenPrinting: Status of </a:t>
            </a:r>
            <a:r>
              <a:rPr lang="en-US" dirty="0" err="1"/>
              <a:t>Ghostscript</a:t>
            </a:r>
            <a:r>
              <a:rPr lang="en-US" dirty="0"/>
              <a:t> and </a:t>
            </a:r>
            <a:r>
              <a:rPr lang="en-US" dirty="0" err="1"/>
              <a:t>MuPDF</a:t>
            </a:r>
            <a:endParaRPr lang="en-US" dirty="0"/>
          </a:p>
          <a:p>
            <a:pPr marL="2289175" lvl="1" indent="-1944688">
              <a:buNone/>
            </a:pPr>
            <a:r>
              <a:rPr lang="en-US" dirty="0"/>
              <a:t>  1:15 –   1:45	OpenPrinting: Status of Chrome OS Printing</a:t>
            </a:r>
          </a:p>
          <a:p>
            <a:pPr marL="2289175" lvl="1" indent="-1944688">
              <a:buNone/>
            </a:pPr>
            <a:r>
              <a:rPr lang="en-US" dirty="0"/>
              <a:t>  1:45 </a:t>
            </a:r>
            <a:r>
              <a:rPr lang="mr-IN" dirty="0"/>
              <a:t>–</a:t>
            </a:r>
            <a:r>
              <a:rPr lang="en-US" dirty="0"/>
              <a:t>   2:00	Break</a:t>
            </a:r>
          </a:p>
          <a:p>
            <a:pPr marL="2289175" lvl="1" indent="-1944688">
              <a:buNone/>
            </a:pPr>
            <a:r>
              <a:rPr lang="en-US" dirty="0"/>
              <a:t>  2:00 </a:t>
            </a:r>
            <a:r>
              <a:rPr lang="mr-IN" dirty="0"/>
              <a:t>–</a:t>
            </a:r>
            <a:r>
              <a:rPr lang="en-US" dirty="0"/>
              <a:t>   2:45	IPP WG: cups-filters and </a:t>
            </a:r>
            <a:r>
              <a:rPr lang="en-US"/>
              <a:t>ippusbxd</a:t>
            </a: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Tree>
    <p:extLst>
      <p:ext uri="{BB962C8B-B14F-4D97-AF65-F5344CB8AC3E}">
        <p14:creationId xmlns:p14="http://schemas.microsoft.com/office/powerpoint/2010/main" val="1219819494"/>
      </p:ext>
    </p:extLst>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46368</TotalTime>
  <Words>4226</Words>
  <Application>Microsoft Macintosh PowerPoint</Application>
  <PresentationFormat>On-screen Show (4:3)</PresentationFormat>
  <Paragraphs>548</Paragraphs>
  <Slides>50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Lucida Grande</vt:lpstr>
      <vt:lpstr>Verdana</vt:lpstr>
      <vt:lpstr>Wingdings</vt:lpstr>
      <vt:lpstr>White</vt:lpstr>
      <vt:lpstr> PWG May 2020 Face-to-Face Plenary Session</vt:lpstr>
      <vt:lpstr>Plenary Agenda</vt:lpstr>
      <vt:lpstr>Administrivia</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Agenda Overview – Day 4</vt:lpstr>
      <vt:lpstr>Steering Committee Updates</vt:lpstr>
      <vt:lpstr>Officers (2019-2021 Term)</vt:lpstr>
      <vt:lpstr>2020 Membership</vt:lpstr>
      <vt:lpstr>Future Meeting Schedule</vt:lpstr>
      <vt:lpstr>IPP Everywhere™ Certified Printers</vt:lpstr>
      <vt:lpstr>Recently Approved</vt:lpstr>
      <vt:lpstr>Public Relations Efforts</vt:lpstr>
      <vt:lpstr>Process Updates</vt:lpstr>
      <vt:lpstr>Process v4.0</vt:lpstr>
      <vt:lpstr>Website &amp; Infrastructure Updates</vt:lpstr>
      <vt:lpstr>Toolchain Updates</vt:lpstr>
      <vt:lpstr>PWG Design Principles</vt:lpstr>
      <vt:lpstr>Projects on GitHub</vt:lpstr>
      <vt:lpstr>Workgroup Status</vt:lpstr>
      <vt:lpstr>Work In Progress</vt:lpstr>
      <vt:lpstr>IDS Workgroup Status</vt:lpstr>
      <vt:lpstr>IDS: Original Charter</vt:lpstr>
      <vt:lpstr>IDS WG: Officers</vt:lpstr>
      <vt:lpstr>IDS: Current Status</vt:lpstr>
      <vt:lpstr>IDS: Current Status</vt:lpstr>
      <vt:lpstr>IPP Workgroup Status</vt:lpstr>
      <vt:lpstr>Charter</vt:lpstr>
      <vt:lpstr>Officers</vt:lpstr>
      <vt:lpstr>Status (1/3)</vt:lpstr>
      <vt:lpstr>Status (2/3)</vt:lpstr>
      <vt:lpstr>Status (3/3)</vt:lpstr>
      <vt:lpstr>Liaison Status</vt:lpstr>
      <vt:lpstr>Trusted Computing Group (TCG)</vt:lpstr>
      <vt:lpstr>Internet Engineering Task Force (IETF) (1 of 3)</vt:lpstr>
      <vt:lpstr>Internet Engineering Task Force (IETF) (2 of 3)</vt:lpstr>
      <vt:lpstr>Internet Engineering Task Force (IETF) (3 of 3)</vt:lpstr>
      <vt:lpstr>Linux Foundation OpenPrinting</vt:lpstr>
      <vt:lpstr>Mopria</vt:lpstr>
      <vt:lpstr>INCITS TC</vt:lpstr>
      <vt:lpstr>3D / Additive Manufacturing Liaisons</vt:lpstr>
      <vt:lpstr>Possible Future 3D / Additive Manufacturing Liaisons</vt:lpstr>
      <vt:lpstr>Other Questions / Comments</vt:lpstr>
      <vt:lpstr>Next PWG Face-to-Face Meeting</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May 2020</dc:title>
  <dc:subject/>
  <dc:creator>Smith Kennedy (PWG Chair, HP Inc.)</dc:creator>
  <cp:keywords/>
  <dc:description/>
  <cp:lastModifiedBy>Kennedy, Smith (Wireless &amp; IPP Standards)</cp:lastModifiedBy>
  <cp:revision>648</cp:revision>
  <cp:lastPrinted>2019-08-28T15:37:14Z</cp:lastPrinted>
  <dcterms:modified xsi:type="dcterms:W3CDTF">2020-05-06T14:38:07Z</dcterms:modified>
  <cp:category/>
</cp:coreProperties>
</file>