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7" r:id="rId3"/>
    <p:sldId id="258" r:id="rId4"/>
    <p:sldId id="374" r:id="rId5"/>
    <p:sldId id="259" r:id="rId6"/>
    <p:sldId id="260" r:id="rId7"/>
    <p:sldId id="261" r:id="rId8"/>
    <p:sldId id="262" r:id="rId9"/>
    <p:sldId id="305" r:id="rId10"/>
    <p:sldId id="375" r:id="rId11"/>
    <p:sldId id="376" r:id="rId12"/>
    <p:sldId id="264" r:id="rId13"/>
    <p:sldId id="265" r:id="rId14"/>
    <p:sldId id="266" r:id="rId15"/>
    <p:sldId id="332" r:id="rId16"/>
    <p:sldId id="267" r:id="rId17"/>
    <p:sldId id="268" r:id="rId18"/>
    <p:sldId id="269" r:id="rId19"/>
    <p:sldId id="281" r:id="rId20"/>
    <p:sldId id="292" r:id="rId21"/>
    <p:sldId id="294" r:id="rId22"/>
    <p:sldId id="378" r:id="rId23"/>
    <p:sldId id="379" r:id="rId24"/>
    <p:sldId id="380" r:id="rId25"/>
    <p:sldId id="381" r:id="rId26"/>
    <p:sldId id="263" r:id="rId27"/>
    <p:sldId id="287" r:id="rId28"/>
    <p:sldId id="370" r:id="rId29"/>
    <p:sldId id="371" r:id="rId30"/>
    <p:sldId id="382" r:id="rId31"/>
    <p:sldId id="383" r:id="rId32"/>
    <p:sldId id="384" r:id="rId33"/>
    <p:sldId id="385" r:id="rId34"/>
    <p:sldId id="386" r:id="rId35"/>
    <p:sldId id="387" r:id="rId36"/>
    <p:sldId id="388" r:id="rId37"/>
    <p:sldId id="289" r:id="rId38"/>
    <p:sldId id="290" r:id="rId39"/>
    <p:sldId id="377" r:id="rId40"/>
    <p:sldId id="356" r:id="rId41"/>
    <p:sldId id="369" r:id="rId4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D6FB7"/>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46"/>
    <p:restoredTop sz="96143"/>
  </p:normalViewPr>
  <p:slideViewPr>
    <p:cSldViewPr snapToGrid="0" snapToObjects="1">
      <p:cViewPr varScale="1">
        <p:scale>
          <a:sx n="117" d="100"/>
          <a:sy n="117" d="100"/>
        </p:scale>
        <p:origin x="1472"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33614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42033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7" name="Shape 17"/>
          <p:cNvSpPr/>
          <p:nvPr/>
        </p:nvSpPr>
        <p:spPr>
          <a:xfrm>
            <a:off x="419100" y="2565400"/>
            <a:ext cx="5912555" cy="5207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20" name="Shape 20"/>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rPr dirty="0"/>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 name="Footer Placeholder 1"/>
          <p:cNvSpPr>
            <a:spLocks noGrp="1"/>
          </p:cNvSpPr>
          <p:nvPr>
            <p:ph type="ftr" sz="quarter" idx="10"/>
          </p:nvPr>
        </p:nvSpPr>
        <p:spPr>
          <a:xfrm>
            <a:off x="0" y="6629400"/>
            <a:ext cx="9144000" cy="228600"/>
          </a:xfrm>
          <a:prstGeom prst="rect">
            <a:avLst/>
          </a:prstGeom>
          <a:solidFill>
            <a:srgbClr val="5D6FB7"/>
          </a:solidFill>
        </p:spPr>
        <p:txBody>
          <a:bodyPr anchor="ctr"/>
          <a:lstStyle>
            <a:lvl1pPr>
              <a:defRPr sz="1000">
                <a:solidFill>
                  <a:schemeClr val="bg1"/>
                </a:solidFill>
              </a:defRPr>
            </a:lvl1pPr>
          </a:lstStyle>
          <a:p>
            <a:r>
              <a:rPr lang="en-US" dirty="0"/>
              <a:t>Copyright © 2018 The Printer Working Group. All rights reserved. The IPP Everywhere and PWG logos are registered trademarks of the IEEE-ISTO.</a:t>
            </a:r>
          </a:p>
        </p:txBody>
      </p:sp>
      <p:sp>
        <p:nvSpPr>
          <p:cNvPr id="12" name="Slide Number Placeholder 12"/>
          <p:cNvSpPr>
            <a:spLocks noGrp="1"/>
          </p:cNvSpPr>
          <p:nvPr>
            <p:ph type="sldNum" sz="quarter" idx="4"/>
          </p:nvPr>
        </p:nvSpPr>
        <p:spPr>
          <a:xfrm>
            <a:off x="8462164" y="6629400"/>
            <a:ext cx="681836" cy="228600"/>
          </a:xfrm>
          <a:prstGeom prst="rect">
            <a:avLst/>
          </a:prstGeom>
        </p:spPr>
        <p:txBody>
          <a:bodyPr vert="horz" lIns="91440" tIns="45720" rIns="91440" bIns="45720" rtlCol="0" anchor="ctr"/>
          <a:lstStyle>
            <a:lvl1pPr algn="r">
              <a:defRPr sz="1000" baseline="0">
                <a:solidFill>
                  <a:schemeClr val="bg1"/>
                </a:solidFill>
              </a:defRPr>
            </a:lvl1pPr>
          </a:lstStyle>
          <a:p>
            <a:fld id="{B3FC475E-EE21-6141-A0EF-33A36376495D}" type="slidenum">
              <a:rPr lang="en-US" smtClean="0"/>
              <a:pPr/>
              <a:t>‹#›</a:t>
            </a:fld>
            <a:endParaRPr lang="en-US"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1" name="Shape 31"/>
          <p:cNvSpPr>
            <a:spLocks noGrp="1"/>
          </p:cNvSpPr>
          <p:nvPr>
            <p:ph type="body" idx="1"/>
          </p:nvPr>
        </p:nvSpPr>
        <p:spPr>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 name="Footer Placeholder 1"/>
          <p:cNvSpPr>
            <a:spLocks noGrp="1"/>
          </p:cNvSpPr>
          <p:nvPr>
            <p:ph type="ftr" sz="quarter" idx="10"/>
          </p:nvPr>
        </p:nvSpPr>
        <p:spPr>
          <a:xfrm>
            <a:off x="0" y="6629400"/>
            <a:ext cx="9144000" cy="228600"/>
          </a:xfrm>
          <a:prstGeom prst="rect">
            <a:avLst/>
          </a:prstGeom>
          <a:solidFill>
            <a:srgbClr val="5D6FB7"/>
          </a:solidFill>
        </p:spPr>
        <p:txBody>
          <a:bodyPr anchor="ctr"/>
          <a:lstStyle>
            <a:lvl1pPr>
              <a:defRPr sz="1000">
                <a:solidFill>
                  <a:schemeClr val="bg1"/>
                </a:solidFill>
              </a:defRPr>
            </a:lvl1pPr>
          </a:lstStyle>
          <a:p>
            <a:r>
              <a:rPr lang="en-US" dirty="0"/>
              <a:t>Copyright © 2018 The Printer Working Group. All rights reserved. The IPP Everywhere and PWG logos are registered trademarks of the IEEE-ISTO.</a:t>
            </a:r>
          </a:p>
        </p:txBody>
      </p:sp>
      <p:sp>
        <p:nvSpPr>
          <p:cNvPr id="6" name="Slide Number Placeholder 12"/>
          <p:cNvSpPr>
            <a:spLocks noGrp="1"/>
          </p:cNvSpPr>
          <p:nvPr>
            <p:ph type="sldNum" sz="quarter" idx="4"/>
          </p:nvPr>
        </p:nvSpPr>
        <p:spPr>
          <a:xfrm>
            <a:off x="8462164" y="6629400"/>
            <a:ext cx="681836" cy="228600"/>
          </a:xfrm>
          <a:prstGeom prst="rect">
            <a:avLst/>
          </a:prstGeom>
        </p:spPr>
        <p:txBody>
          <a:bodyPr vert="horz" lIns="91440" tIns="45720" rIns="91440" bIns="45720" rtlCol="0" anchor="ctr"/>
          <a:lstStyle>
            <a:lvl1pPr algn="r">
              <a:defRPr sz="1000" baseline="0">
                <a:solidFill>
                  <a:schemeClr val="bg1"/>
                </a:solidFill>
              </a:defRPr>
            </a:lvl1pPr>
          </a:lstStyle>
          <a:p>
            <a:fld id="{B3FC475E-EE21-6141-A0EF-33A36376495D}" type="slidenum">
              <a:rPr lang="en-US" smtClean="0"/>
              <a:pPr/>
              <a:t>‹#›</a:t>
            </a:fld>
            <a:endParaRPr lang="en-US" dirty="0"/>
          </a:p>
        </p:txBody>
      </p:sp>
      <p:sp>
        <p:nvSpPr>
          <p:cNvPr id="30" name="Shape 30"/>
          <p:cNvSpPr>
            <a:spLocks noGrp="1"/>
          </p:cNvSpPr>
          <p:nvPr>
            <p:ph type="title"/>
          </p:nvPr>
        </p:nvSpPr>
        <p:spPr>
          <a:prstGeom prst="rect">
            <a:avLst/>
          </a:prstGeom>
        </p:spPr>
        <p:txBody>
          <a:bodyPr/>
          <a:lstStyle/>
          <a:p>
            <a:r>
              <a:t>Title Text</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Diagram Slide">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0" y="6629400"/>
            <a:ext cx="9144000" cy="228600"/>
          </a:xfrm>
          <a:prstGeom prst="rect">
            <a:avLst/>
          </a:prstGeom>
          <a:solidFill>
            <a:srgbClr val="5D6FB7"/>
          </a:solidFill>
        </p:spPr>
        <p:txBody>
          <a:bodyPr anchor="ctr"/>
          <a:lstStyle>
            <a:lvl1pPr>
              <a:defRPr sz="1000">
                <a:solidFill>
                  <a:schemeClr val="bg1"/>
                </a:solidFill>
              </a:defRPr>
            </a:lvl1pPr>
          </a:lstStyle>
          <a:p>
            <a:r>
              <a:rPr lang="en-US" dirty="0"/>
              <a:t>Copyright © 2018 The Printer Working Group. All rights reserved. The IPP Everywhere and PWG logos are registered trademarks of the IEEE-ISTO.</a:t>
            </a:r>
          </a:p>
        </p:txBody>
      </p:sp>
      <p:sp>
        <p:nvSpPr>
          <p:cNvPr id="10" name="Slide Number Placeholder 12"/>
          <p:cNvSpPr>
            <a:spLocks noGrp="1"/>
          </p:cNvSpPr>
          <p:nvPr>
            <p:ph type="sldNum" sz="quarter" idx="4"/>
          </p:nvPr>
        </p:nvSpPr>
        <p:spPr>
          <a:xfrm>
            <a:off x="8462164" y="6629400"/>
            <a:ext cx="681836" cy="228600"/>
          </a:xfrm>
          <a:prstGeom prst="rect">
            <a:avLst/>
          </a:prstGeom>
        </p:spPr>
        <p:txBody>
          <a:bodyPr vert="horz" lIns="91440" tIns="45720" rIns="91440" bIns="45720" rtlCol="0" anchor="ctr"/>
          <a:lstStyle>
            <a:lvl1pPr algn="r">
              <a:defRPr sz="1000" baseline="0">
                <a:solidFill>
                  <a:schemeClr val="bg1"/>
                </a:solidFill>
              </a:defRPr>
            </a:lvl1pPr>
          </a:lstStyle>
          <a:p>
            <a:fld id="{B3FC475E-EE21-6141-A0EF-33A36376495D}" type="slidenum">
              <a:rPr lang="en-US" smtClean="0"/>
              <a:pPr/>
              <a:t>‹#›</a:t>
            </a:fld>
            <a:endParaRPr lang="en-US" dirty="0"/>
          </a:p>
        </p:txBody>
      </p:sp>
      <p:sp>
        <p:nvSpPr>
          <p:cNvPr id="40" name="Shape 4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4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43" name="Shape 43"/>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44" name="Shape 44"/>
          <p:cNvSpPr>
            <a:spLocks noGrp="1"/>
          </p:cNvSpPr>
          <p:nvPr>
            <p:ph type="title"/>
          </p:nvPr>
        </p:nvSpPr>
        <p:spPr>
          <a:xfrm>
            <a:off x="457200" y="46037"/>
            <a:ext cx="7581900" cy="1016001"/>
          </a:xfrm>
          <a:prstGeom prst="rect">
            <a:avLst/>
          </a:prstGeom>
        </p:spPr>
        <p:txBody>
          <a:bodyPr/>
          <a:lstStyle/>
          <a:p>
            <a:r>
              <a:t>Title Text</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a:xfrm>
            <a:off x="0" y="6629400"/>
            <a:ext cx="9144000" cy="228600"/>
          </a:xfrm>
          <a:prstGeom prst="rect">
            <a:avLst/>
          </a:prstGeom>
          <a:solidFill>
            <a:srgbClr val="5D6FB7"/>
          </a:solidFill>
        </p:spPr>
        <p:txBody>
          <a:bodyPr anchor="ctr"/>
          <a:lstStyle>
            <a:lvl1pPr>
              <a:defRPr sz="1000">
                <a:solidFill>
                  <a:schemeClr val="bg1"/>
                </a:solidFill>
              </a:defRPr>
            </a:lvl1pPr>
          </a:lstStyle>
          <a:p>
            <a:r>
              <a:rPr lang="en-US" dirty="0"/>
              <a:t>Copyright © 2018 The Printer Working Group. All rights reserved. The IPP Everywhere and PWG logos are registered trademarks of the IEEE-ISTO.</a:t>
            </a:r>
          </a:p>
        </p:txBody>
      </p:sp>
      <p:sp>
        <p:nvSpPr>
          <p:cNvPr id="6" name="Slide Number Placeholder 12"/>
          <p:cNvSpPr>
            <a:spLocks noGrp="1"/>
          </p:cNvSpPr>
          <p:nvPr>
            <p:ph type="sldNum" sz="quarter" idx="4"/>
          </p:nvPr>
        </p:nvSpPr>
        <p:spPr>
          <a:xfrm>
            <a:off x="8462164" y="6629400"/>
            <a:ext cx="681836" cy="228600"/>
          </a:xfrm>
          <a:prstGeom prst="rect">
            <a:avLst/>
          </a:prstGeom>
        </p:spPr>
        <p:txBody>
          <a:bodyPr vert="horz" lIns="91440" tIns="45720" rIns="91440" bIns="45720" rtlCol="0" anchor="ctr"/>
          <a:lstStyle>
            <a:lvl1pPr algn="r">
              <a:defRPr sz="1000" baseline="0">
                <a:solidFill>
                  <a:schemeClr val="bg1"/>
                </a:solidFill>
              </a:defRPr>
            </a:lvl1pPr>
          </a:lstStyle>
          <a:p>
            <a:fld id="{B3FC475E-EE21-6141-A0EF-33A36376495D}" type="slidenum">
              <a:rPr lang="en-US" smtClean="0"/>
              <a:pPr/>
              <a:t>‹#›</a:t>
            </a:fld>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97409838"/>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Shape 8"/>
          <p:cNvSpPr>
            <a:spLocks noGrp="1"/>
          </p:cNvSpPr>
          <p:nvPr>
            <p:ph type="body" idx="1"/>
          </p:nvPr>
        </p:nvSpPr>
        <p:spPr>
          <a:xfrm>
            <a:off x="457200" y="1371600"/>
            <a:ext cx="8229600" cy="52578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sp>
        <p:nvSpPr>
          <p:cNvPr id="2" name="Shape 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 name="pwg-4dark-bkgrnd-transparency.png"/>
          <p:cNvPicPr>
            <a:picLocks noChangeAspect="1"/>
          </p:cNvPicPr>
          <p:nvPr/>
        </p:nvPicPr>
        <p:blipFill>
          <a:blip r:embed="rId6">
            <a:extLst/>
          </a:blip>
          <a:stretch>
            <a:fillRect/>
          </a:stretch>
        </p:blipFill>
        <p:spPr>
          <a:xfrm>
            <a:off x="8166100" y="127000"/>
            <a:ext cx="851804" cy="889000"/>
          </a:xfrm>
          <a:prstGeom prst="rect">
            <a:avLst/>
          </a:prstGeom>
        </p:spPr>
      </p:pic>
      <p:sp>
        <p:nvSpPr>
          <p:cNvPr id="6" name="Shape 6"/>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b"/>
          <a:lstStyle/>
          <a:p>
            <a:r>
              <a:t>Title Text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hf sldNum="0" hdr="0" ftr="0" dt="0"/>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chair@pwg.or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pwg.org/ipp/everywhere.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pwg.org/dynamo/eveprinters.ph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github.com/istopwg" TargetMode="External"/><Relationship Id="rId7" Type="http://schemas.openxmlformats.org/officeDocument/2006/relationships/hyperlink" Target="https://github.com/istopwg/pwg-books"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github.com/istopwg/ippregistry" TargetMode="External"/><Relationship Id="rId5" Type="http://schemas.openxmlformats.org/officeDocument/2006/relationships/hyperlink" Target="https://github.com/istopwg/ippeveselfcert" TargetMode="External"/><Relationship Id="rId4" Type="http://schemas.openxmlformats.org/officeDocument/2006/relationships/hyperlink" Target="https://github.com/istopwg/ippsample"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tp.pwg.org/pub/pwg/ipp/charter/ch-ipp-charter-20170615.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pwg.org/ipp/index.html"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pwg.org/mailman/listinfo/ipp"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www.trustedcomputinggroup.org/resources"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datatracker.ietf.org/doc/draft-ietf-core-yang-cbor/" TargetMode="External"/><Relationship Id="rId3" Type="http://schemas.openxmlformats.org/officeDocument/2006/relationships/hyperlink" Target="https://datatracker.ietf.org/doc/draft-ietf-tls-tls13/" TargetMode="External"/><Relationship Id="rId7" Type="http://schemas.openxmlformats.org/officeDocument/2006/relationships/hyperlink" Target="https://datatracker.ietf.org/doc/draft-ietf-cbor-cddl" TargetMode="Externa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hyperlink" Target="https://datatracker.ietf.org/doc/draft-ietf-cbor-7049bis/" TargetMode="External"/><Relationship Id="rId5" Type="http://schemas.openxmlformats.org/officeDocument/2006/relationships/hyperlink" Target="https://datatracker.ietf.org/doc/draft-ietf-sacm-coswid/" TargetMode="External"/><Relationship Id="rId4" Type="http://schemas.openxmlformats.org/officeDocument/2006/relationships/hyperlink" Target="https://datatracker.ietf.org/doc/draft-ietf-sacm-nea-swima-patnc/" TargetMode="External"/><Relationship Id="rId9" Type="http://schemas.openxmlformats.org/officeDocument/2006/relationships/hyperlink" Target="https://datatracker.ietf.org/doc/draft-irtf-cfrg-xmss-hash-based-signature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ftp.pwg.org/pub/pwg/general/presentations/PWG-2017-IPP-Overview-20170725.pd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ncdmm.org/"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s://www.ansi.org/standards_activities/standards_boards_panels/amsc/Default?menuid=3"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hyperlink" Target="mailto:pwg-announce@pwg.org"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mailto:chair@pwg.org" TargetMode="External"/><Relationship Id="rId4" Type="http://schemas.openxmlformats.org/officeDocument/2006/relationships/hyperlink" Target="https://www.pwg.org/chair/meeting-info/meetings.html"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71" name="Shape 71"/>
          <p:cNvSpPr/>
          <p:nvPr/>
        </p:nvSpPr>
        <p:spPr>
          <a:xfrm>
            <a:off x="127000" y="6661796"/>
            <a:ext cx="85471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69" name="Shape 69"/>
          <p:cNvSpPr/>
          <p:nvPr/>
        </p:nvSpPr>
        <p:spPr>
          <a:xfrm>
            <a:off x="419100" y="2565400"/>
            <a:ext cx="5912555" cy="5207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rPr dirty="0"/>
              <a:t>The Printer Working Group</a:t>
            </a:r>
          </a:p>
        </p:txBody>
      </p:sp>
      <p:pic>
        <p:nvPicPr>
          <p:cNvPr id="70" name="pwg-transparency.png"/>
          <p:cNvPicPr>
            <a:picLocks noChangeAspect="1"/>
          </p:cNvPicPr>
          <p:nvPr/>
        </p:nvPicPr>
        <p:blipFill>
          <a:blip r:embed="rId3">
            <a:extLst/>
          </a:blip>
          <a:stretch>
            <a:fillRect/>
          </a:stretch>
        </p:blipFill>
        <p:spPr>
          <a:xfrm>
            <a:off x="457200" y="457200"/>
            <a:ext cx="1905000" cy="2068620"/>
          </a:xfrm>
          <a:prstGeom prst="rect">
            <a:avLst/>
          </a:prstGeom>
        </p:spPr>
      </p:pic>
      <p:sp>
        <p:nvSpPr>
          <p:cNvPr id="72" name="Shape 72"/>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73" name="Shape 73"/>
          <p:cNvSpPr>
            <a:spLocks noGrp="1"/>
          </p:cNvSpPr>
          <p:nvPr>
            <p:ph type="title"/>
          </p:nvPr>
        </p:nvSpPr>
        <p:spPr>
          <a:prstGeom prst="rect">
            <a:avLst/>
          </a:prstGeom>
        </p:spPr>
        <p:txBody>
          <a:bodyPr lIns="0"/>
          <a:lstStyle/>
          <a:p>
            <a:br>
              <a:rPr lang="en-US" dirty="0"/>
            </a:br>
            <a:r>
              <a:rPr lang="en-US" dirty="0"/>
              <a:t>PWG May 2018 Face-to-Face</a:t>
            </a:r>
            <a:br>
              <a:rPr lang="en-US" dirty="0"/>
            </a:br>
            <a:r>
              <a:rPr lang="en-US" dirty="0"/>
              <a:t>Plenary Session</a:t>
            </a:r>
            <a:endParaRPr dirty="0"/>
          </a:p>
        </p:txBody>
      </p:sp>
      <p:sp>
        <p:nvSpPr>
          <p:cNvPr id="74" name="Shape 74"/>
          <p:cNvSpPr>
            <a:spLocks noGrp="1"/>
          </p:cNvSpPr>
          <p:nvPr>
            <p:ph type="body" sz="half" idx="1"/>
          </p:nvPr>
        </p:nvSpPr>
        <p:spPr>
          <a:prstGeom prst="rect">
            <a:avLst/>
          </a:prstGeom>
        </p:spPr>
        <p:txBody>
          <a:bodyPr/>
          <a:lstStyle/>
          <a:p>
            <a:endParaRPr lang="en-US" dirty="0"/>
          </a:p>
          <a:p>
            <a:r>
              <a:rPr lang="en-US" dirty="0"/>
              <a:t>Smith Kennedy, PWG Chair</a:t>
            </a:r>
          </a:p>
          <a:p>
            <a:r>
              <a:rPr lang="en-US" dirty="0"/>
              <a:t>May 15, 2018</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32"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33" name="Shape 133"/>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34" name="Shape 134"/>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135" name="Shape 135"/>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37" name="Shape 137"/>
          <p:cNvSpPr>
            <a:spLocks noGrp="1"/>
          </p:cNvSpPr>
          <p:nvPr>
            <p:ph type="body" idx="1"/>
          </p:nvPr>
        </p:nvSpPr>
        <p:spPr>
          <a:prstGeom prst="rect">
            <a:avLst/>
          </a:prstGeom>
        </p:spPr>
        <p:txBody>
          <a:bodyPr>
            <a:normAutofit/>
          </a:bodyPr>
          <a:lstStyle/>
          <a:p>
            <a:pPr marL="40640" indent="0">
              <a:buNone/>
            </a:pPr>
            <a:r>
              <a:rPr lang="en-US" sz="1400" dirty="0"/>
              <a:t>(All times Pacific Daylight Time)</a:t>
            </a:r>
          </a:p>
          <a:p>
            <a:pPr marL="40640" indent="0">
              <a:buNone/>
            </a:pPr>
            <a:endParaRPr lang="en-US" sz="1400" dirty="0"/>
          </a:p>
          <a:p>
            <a:pPr marL="40640" indent="0">
              <a:buNone/>
            </a:pPr>
            <a:r>
              <a:rPr lang="en-US" dirty="0"/>
              <a:t>Wednesday, May 16</a:t>
            </a:r>
          </a:p>
          <a:p>
            <a:pPr marL="2520950" lvl="1" indent="-2176463">
              <a:buNone/>
              <a:tabLst>
                <a:tab pos="2736850" algn="l"/>
              </a:tabLst>
            </a:pPr>
            <a:r>
              <a:rPr lang="en-US" dirty="0"/>
              <a:t>  9:00 – 10:30	IPP WG: Status and Sample Code Demo</a:t>
            </a:r>
          </a:p>
          <a:p>
            <a:pPr marL="2520950" lvl="1" indent="-2176463">
              <a:buNone/>
              <a:tabLst>
                <a:tab pos="2511425" algn="l"/>
                <a:tab pos="2736850" algn="l"/>
              </a:tabLst>
            </a:pPr>
            <a:r>
              <a:rPr lang="en-US" dirty="0"/>
              <a:t>10:30 </a:t>
            </a:r>
            <a:r>
              <a:rPr lang="mr-IN" dirty="0"/>
              <a:t>–</a:t>
            </a:r>
            <a:r>
              <a:rPr lang="en-US" dirty="0"/>
              <a:t> 10:45	Break</a:t>
            </a:r>
          </a:p>
          <a:p>
            <a:pPr marL="2520950" lvl="1" indent="-2176463">
              <a:buNone/>
              <a:tabLst>
                <a:tab pos="2511425" algn="l"/>
                <a:tab pos="2736850" algn="l"/>
              </a:tabLst>
            </a:pPr>
            <a:r>
              <a:rPr lang="en-US" dirty="0"/>
              <a:t>10:45 </a:t>
            </a:r>
            <a:r>
              <a:rPr lang="mr-IN" dirty="0"/>
              <a:t>–</a:t>
            </a:r>
            <a:r>
              <a:rPr lang="en-US" dirty="0"/>
              <a:t> 12:00	IPP WG: System Service</a:t>
            </a:r>
          </a:p>
          <a:p>
            <a:pPr marL="2520950" lvl="1" indent="-2176463">
              <a:buNone/>
              <a:tabLst>
                <a:tab pos="2511425" algn="l"/>
                <a:tab pos="2736850" algn="l"/>
              </a:tabLst>
            </a:pPr>
            <a:r>
              <a:rPr lang="en-US" dirty="0"/>
              <a:t>12:00 </a:t>
            </a:r>
            <a:r>
              <a:rPr lang="mr-IN" dirty="0"/>
              <a:t>–</a:t>
            </a:r>
            <a:r>
              <a:rPr lang="en-US" dirty="0"/>
              <a:t>  1:00	Lunch</a:t>
            </a:r>
          </a:p>
          <a:p>
            <a:pPr marL="2520950" lvl="1" indent="-2176463">
              <a:buNone/>
              <a:tabLst>
                <a:tab pos="2511425" algn="l"/>
                <a:tab pos="2736850" algn="l"/>
              </a:tabLst>
            </a:pPr>
            <a:r>
              <a:rPr lang="en-US" dirty="0"/>
              <a:t> 1:00 </a:t>
            </a:r>
            <a:r>
              <a:rPr lang="mr-IN" dirty="0"/>
              <a:t>–</a:t>
            </a:r>
            <a:r>
              <a:rPr lang="en-US" dirty="0"/>
              <a:t>   2:30	IPP WG: Encrypted Jobs and Documents</a:t>
            </a:r>
          </a:p>
          <a:p>
            <a:pPr marL="2520950" lvl="1" indent="-2176463">
              <a:buNone/>
              <a:tabLst>
                <a:tab pos="2511425" algn="l"/>
                <a:tab pos="2736850" algn="l"/>
              </a:tabLst>
            </a:pPr>
            <a:r>
              <a:rPr lang="en-US" dirty="0"/>
              <a:t> 2:30 </a:t>
            </a:r>
            <a:r>
              <a:rPr lang="mr-IN" dirty="0"/>
              <a:t>–</a:t>
            </a:r>
            <a:r>
              <a:rPr lang="en-US" dirty="0"/>
              <a:t>   2:45	Break</a:t>
            </a:r>
          </a:p>
          <a:p>
            <a:pPr marL="2520950" lvl="1" indent="-2176463">
              <a:buNone/>
              <a:tabLst>
                <a:tab pos="2511425" algn="l"/>
                <a:tab pos="2736850" algn="l"/>
              </a:tabLst>
            </a:pPr>
            <a:r>
              <a:rPr lang="en-US" dirty="0"/>
              <a:t> 2:45 –   3:15	IPP WG: Job Reprint Password</a:t>
            </a:r>
          </a:p>
          <a:p>
            <a:pPr marL="2520950" lvl="1" indent="-2176463">
              <a:buNone/>
              <a:tabLst>
                <a:tab pos="2511425" algn="l"/>
                <a:tab pos="2736850" algn="l"/>
              </a:tabLst>
            </a:pPr>
            <a:r>
              <a:rPr lang="en-US" dirty="0"/>
              <a:t> 3:15 </a:t>
            </a:r>
            <a:r>
              <a:rPr lang="mr-IN" dirty="0"/>
              <a:t>–</a:t>
            </a:r>
            <a:r>
              <a:rPr lang="en-US" dirty="0"/>
              <a:t>   5:00	IPP WG: IPP Everywhere v1.1</a:t>
            </a:r>
            <a:endParaRPr dirty="0"/>
          </a:p>
        </p:txBody>
      </p:sp>
      <p:sp>
        <p:nvSpPr>
          <p:cNvPr id="136" name="Shape 136"/>
          <p:cNvSpPr>
            <a:spLocks noGrp="1"/>
          </p:cNvSpPr>
          <p:nvPr>
            <p:ph type="title"/>
          </p:nvPr>
        </p:nvSpPr>
        <p:spPr>
          <a:prstGeom prst="rect">
            <a:avLst/>
          </a:prstGeom>
        </p:spPr>
        <p:txBody>
          <a:bodyPr/>
          <a:lstStyle/>
          <a:p>
            <a:r>
              <a:rPr dirty="0"/>
              <a:t>Agenda </a:t>
            </a:r>
            <a:r>
              <a:rPr lang="en-US" dirty="0"/>
              <a:t>Overview – Day 2</a:t>
            </a:r>
            <a:endParaRPr dirty="0"/>
          </a:p>
        </p:txBody>
      </p:sp>
    </p:spTree>
    <p:extLst>
      <p:ext uri="{BB962C8B-B14F-4D97-AF65-F5344CB8AC3E}">
        <p14:creationId xmlns:p14="http://schemas.microsoft.com/office/powerpoint/2010/main" val="4024492820"/>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32"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33" name="Shape 133"/>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34" name="Shape 134"/>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135" name="Shape 135"/>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37" name="Shape 137"/>
          <p:cNvSpPr>
            <a:spLocks noGrp="1"/>
          </p:cNvSpPr>
          <p:nvPr>
            <p:ph type="body" idx="1"/>
          </p:nvPr>
        </p:nvSpPr>
        <p:spPr>
          <a:prstGeom prst="rect">
            <a:avLst/>
          </a:prstGeom>
        </p:spPr>
        <p:txBody>
          <a:bodyPr>
            <a:normAutofit/>
          </a:bodyPr>
          <a:lstStyle/>
          <a:p>
            <a:pPr marL="40640" indent="0">
              <a:buNone/>
            </a:pPr>
            <a:r>
              <a:rPr lang="en-US" sz="1400" dirty="0"/>
              <a:t>(All times Pacific Daylight Time)</a:t>
            </a:r>
          </a:p>
          <a:p>
            <a:pPr marL="40640" indent="0">
              <a:buNone/>
            </a:pPr>
            <a:endParaRPr lang="en-US" sz="1400" dirty="0"/>
          </a:p>
          <a:p>
            <a:pPr marL="40640" indent="0">
              <a:buNone/>
            </a:pPr>
            <a:r>
              <a:rPr lang="en-US" dirty="0"/>
              <a:t>Thursday, May 17</a:t>
            </a:r>
            <a:endParaRPr dirty="0"/>
          </a:p>
          <a:p>
            <a:pPr marL="2520950" lvl="1" indent="-2176463">
              <a:buNone/>
            </a:pPr>
            <a:r>
              <a:rPr lang="en-US" dirty="0"/>
              <a:t>  9:00 </a:t>
            </a:r>
            <a:r>
              <a:rPr lang="mr-IN" dirty="0"/>
              <a:t>–</a:t>
            </a:r>
            <a:r>
              <a:rPr lang="en-US" dirty="0"/>
              <a:t> 12:00	IDS WG: Status and Discussion</a:t>
            </a:r>
          </a:p>
          <a:p>
            <a:pPr marL="2520950" lvl="1" indent="-2176463">
              <a:buNone/>
            </a:pPr>
            <a:r>
              <a:rPr lang="en-US" dirty="0"/>
              <a:t>12:00 </a:t>
            </a:r>
            <a:r>
              <a:rPr lang="mr-IN" dirty="0"/>
              <a:t>–</a:t>
            </a:r>
            <a:r>
              <a:rPr lang="en-US" dirty="0"/>
              <a:t>  1:00	Lunch</a:t>
            </a:r>
          </a:p>
          <a:p>
            <a:pPr marL="2520950" lvl="1" indent="-2176463">
              <a:buNone/>
            </a:pPr>
            <a:r>
              <a:rPr lang="en-US" dirty="0"/>
              <a:t>  1:00 </a:t>
            </a:r>
            <a:r>
              <a:rPr lang="mr-IN" dirty="0"/>
              <a:t>–</a:t>
            </a:r>
            <a:r>
              <a:rPr lang="en-US" dirty="0"/>
              <a:t>  2:00	IPP WG: How to Use the Internet Printing Protocol</a:t>
            </a:r>
          </a:p>
          <a:p>
            <a:pPr marL="2520950" lvl="1" indent="-2176463">
              <a:buNone/>
            </a:pPr>
            <a:r>
              <a:rPr lang="en-US" dirty="0"/>
              <a:t>  2:00 </a:t>
            </a:r>
            <a:r>
              <a:rPr lang="mr-IN" dirty="0"/>
              <a:t>–</a:t>
            </a:r>
            <a:r>
              <a:rPr lang="en-US" dirty="0"/>
              <a:t>  3:00	IPP WG: IPP Authentication Methods</a:t>
            </a:r>
          </a:p>
          <a:p>
            <a:pPr marL="2520950" lvl="1" indent="-2176463">
              <a:buNone/>
            </a:pPr>
            <a:r>
              <a:rPr lang="en-US" dirty="0"/>
              <a:t>  3:00 </a:t>
            </a:r>
            <a:r>
              <a:rPr lang="mr-IN" dirty="0"/>
              <a:t>–</a:t>
            </a:r>
            <a:r>
              <a:rPr lang="en-US" dirty="0"/>
              <a:t>  3:30	IPP WG: Next Steps</a:t>
            </a:r>
          </a:p>
          <a:p>
            <a:pPr marL="40640" indent="0">
              <a:buNone/>
            </a:pPr>
            <a:endParaRPr lang="en-US" dirty="0"/>
          </a:p>
        </p:txBody>
      </p:sp>
      <p:sp>
        <p:nvSpPr>
          <p:cNvPr id="136" name="Shape 136"/>
          <p:cNvSpPr>
            <a:spLocks noGrp="1"/>
          </p:cNvSpPr>
          <p:nvPr>
            <p:ph type="title"/>
          </p:nvPr>
        </p:nvSpPr>
        <p:spPr>
          <a:prstGeom prst="rect">
            <a:avLst/>
          </a:prstGeom>
        </p:spPr>
        <p:txBody>
          <a:bodyPr/>
          <a:lstStyle/>
          <a:p>
            <a:r>
              <a:rPr dirty="0"/>
              <a:t>Agenda </a:t>
            </a:r>
            <a:r>
              <a:rPr lang="en-US" dirty="0"/>
              <a:t>Overview – Day 3</a:t>
            </a:r>
            <a:endParaRPr dirty="0"/>
          </a:p>
        </p:txBody>
      </p:sp>
    </p:spTree>
    <p:extLst>
      <p:ext uri="{BB962C8B-B14F-4D97-AF65-F5344CB8AC3E}">
        <p14:creationId xmlns:p14="http://schemas.microsoft.com/office/powerpoint/2010/main" val="1696063247"/>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4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42" name="Shape 14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43" name="Shape 143"/>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144" name="Shape 144"/>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46" name="Shape 146"/>
          <p:cNvSpPr>
            <a:spLocks noGrp="1"/>
          </p:cNvSpPr>
          <p:nvPr>
            <p:ph type="body" idx="1"/>
          </p:nvPr>
        </p:nvSpPr>
        <p:spPr>
          <a:prstGeom prst="rect">
            <a:avLst/>
          </a:prstGeom>
        </p:spPr>
        <p:txBody>
          <a:bodyPr/>
          <a:lstStyle/>
          <a:p>
            <a:r>
              <a:rPr lang="en-US" dirty="0"/>
              <a:t>2018 (Tentative Dates)</a:t>
            </a:r>
          </a:p>
          <a:p>
            <a:pPr lvl="1"/>
            <a:endParaRPr lang="en-US" dirty="0"/>
          </a:p>
          <a:p>
            <a:pPr lvl="1"/>
            <a:r>
              <a:rPr lang="en-US" dirty="0"/>
              <a:t>August 22-23 : TBD – physical or virtual</a:t>
            </a:r>
          </a:p>
          <a:p>
            <a:pPr lvl="1"/>
            <a:endParaRPr lang="en-US" dirty="0"/>
          </a:p>
          <a:p>
            <a:pPr lvl="1"/>
            <a:r>
              <a:rPr lang="en-US" dirty="0"/>
              <a:t>November 14-15 : TBD – physical or virtual</a:t>
            </a:r>
          </a:p>
          <a:p>
            <a:endParaRPr lang="en-US" dirty="0"/>
          </a:p>
          <a:p>
            <a:r>
              <a:rPr lang="en-US" dirty="0"/>
              <a:t>2019</a:t>
            </a:r>
          </a:p>
          <a:p>
            <a:pPr lvl="1"/>
            <a:endParaRPr lang="en-US" dirty="0"/>
          </a:p>
          <a:p>
            <a:pPr lvl="1"/>
            <a:r>
              <a:rPr lang="en-US" dirty="0"/>
              <a:t>February 12-14 : Virtual (?)</a:t>
            </a:r>
          </a:p>
          <a:p>
            <a:pPr lvl="1"/>
            <a:endParaRPr lang="en-US" dirty="0"/>
          </a:p>
          <a:p>
            <a:pPr lvl="1"/>
            <a:r>
              <a:rPr lang="en-US" dirty="0"/>
              <a:t>May 14-16: Sunnyvale?</a:t>
            </a:r>
          </a:p>
          <a:p>
            <a:endParaRPr lang="en-US" dirty="0"/>
          </a:p>
          <a:p>
            <a:endParaRPr lang="en-US" dirty="0"/>
          </a:p>
          <a:p>
            <a:pPr marL="40640" indent="0">
              <a:buNone/>
            </a:pPr>
            <a:r>
              <a:rPr lang="en-US" sz="2000" dirty="0">
                <a:solidFill>
                  <a:srgbClr val="FF0000"/>
                </a:solidFill>
              </a:rPr>
              <a:t>Contact </a:t>
            </a:r>
            <a:r>
              <a:rPr lang="en-US" sz="2000" dirty="0">
                <a:solidFill>
                  <a:srgbClr val="FF0000"/>
                </a:solidFill>
                <a:hlinkClick r:id="rId3"/>
              </a:rPr>
              <a:t>chair@pwg.org</a:t>
            </a:r>
            <a:r>
              <a:rPr lang="en-US" sz="2000" dirty="0">
                <a:solidFill>
                  <a:srgbClr val="FF0000"/>
                </a:solidFill>
              </a:rPr>
              <a:t> if you are interested in hosting</a:t>
            </a:r>
          </a:p>
        </p:txBody>
      </p:sp>
      <p:sp>
        <p:nvSpPr>
          <p:cNvPr id="145" name="Shape 145"/>
          <p:cNvSpPr>
            <a:spLocks noGrp="1"/>
          </p:cNvSpPr>
          <p:nvPr>
            <p:ph type="title"/>
          </p:nvPr>
        </p:nvSpPr>
        <p:spPr>
          <a:prstGeom prst="rect">
            <a:avLst/>
          </a:prstGeom>
        </p:spPr>
        <p:txBody>
          <a:bodyPr/>
          <a:lstStyle/>
          <a:p>
            <a:r>
              <a:t>Future PWG Meeting Schedule</a:t>
            </a:r>
          </a:p>
        </p:txBody>
      </p:sp>
      <p:sp>
        <p:nvSpPr>
          <p:cNvPr id="3" name="Rectangle 2">
            <a:extLst>
              <a:ext uri="{FF2B5EF4-FFF2-40B4-BE49-F238E27FC236}">
                <a16:creationId xmlns:a16="http://schemas.microsoft.com/office/drawing/2014/main" id="{E124DFA1-9CF4-9346-95E2-039AD2D59FAA}"/>
              </a:ext>
            </a:extLst>
          </p:cNvPr>
          <p:cNvSpPr/>
          <p:nvPr/>
        </p:nvSpPr>
        <p:spPr>
          <a:xfrm>
            <a:off x="810228" y="2048719"/>
            <a:ext cx="5891514" cy="1203767"/>
          </a:xfrm>
          <a:prstGeom prst="rect">
            <a:avLst/>
          </a:prstGeom>
          <a:noFill/>
          <a:ln w="9525" cap="flat">
            <a:solidFill>
              <a:schemeClr val="accent5"/>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endParaRPr kumimoji="0" lang="en-US" sz="1600" b="0" i="0" u="none" strike="noStrike" cap="none" spc="0" normalizeH="0" baseline="0">
              <a:ln>
                <a:noFill/>
              </a:ln>
              <a:solidFill>
                <a:srgbClr val="000000"/>
              </a:solidFill>
              <a:effectLst/>
              <a:uFill>
                <a:solidFill>
                  <a:srgbClr val="000000"/>
                </a:solidFill>
              </a:uFill>
              <a:latin typeface="Arial"/>
              <a:ea typeface="Arial"/>
              <a:cs typeface="Arial"/>
              <a:sym typeface="Arial"/>
            </a:endParaRPr>
          </a:p>
        </p:txBody>
      </p:sp>
      <p:sp>
        <p:nvSpPr>
          <p:cNvPr id="4" name="TextBox 3">
            <a:extLst>
              <a:ext uri="{FF2B5EF4-FFF2-40B4-BE49-F238E27FC236}">
                <a16:creationId xmlns:a16="http://schemas.microsoft.com/office/drawing/2014/main" id="{2F6E0E6A-D9D0-E140-9665-CC7E8C502F57}"/>
              </a:ext>
            </a:extLst>
          </p:cNvPr>
          <p:cNvSpPr txBox="1"/>
          <p:nvPr/>
        </p:nvSpPr>
        <p:spPr>
          <a:xfrm>
            <a:off x="7194252" y="2476195"/>
            <a:ext cx="1943696" cy="34881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600" b="0" i="0" u="none" strike="noStrike" cap="none" spc="0" normalizeH="0" baseline="0" dirty="0">
                <a:ln>
                  <a:noFill/>
                </a:ln>
                <a:solidFill>
                  <a:srgbClr val="FF0000"/>
                </a:solidFill>
                <a:effectLst/>
                <a:uFill>
                  <a:solidFill>
                    <a:srgbClr val="000000"/>
                  </a:solidFill>
                </a:uFill>
                <a:latin typeface="Arial"/>
                <a:ea typeface="Arial"/>
                <a:cs typeface="Arial"/>
                <a:sym typeface="Arial"/>
              </a:rPr>
              <a:t>Alternatives?</a:t>
            </a:r>
          </a:p>
        </p:txBody>
      </p:sp>
      <p:cxnSp>
        <p:nvCxnSpPr>
          <p:cNvPr id="6" name="Straight Arrow Connector 5">
            <a:extLst>
              <a:ext uri="{FF2B5EF4-FFF2-40B4-BE49-F238E27FC236}">
                <a16:creationId xmlns:a16="http://schemas.microsoft.com/office/drawing/2014/main" id="{EED4D900-93A0-0049-A64A-329FD98FEE15}"/>
              </a:ext>
            </a:extLst>
          </p:cNvPr>
          <p:cNvCxnSpPr>
            <a:stCxn id="4" idx="1"/>
            <a:endCxn id="3" idx="3"/>
          </p:cNvCxnSpPr>
          <p:nvPr/>
        </p:nvCxnSpPr>
        <p:spPr>
          <a:xfrm flipH="1">
            <a:off x="6701742" y="2650602"/>
            <a:ext cx="492510" cy="1"/>
          </a:xfrm>
          <a:prstGeom prst="straightConnector1">
            <a:avLst/>
          </a:prstGeom>
          <a:noFill/>
          <a:ln w="9525" cap="flat">
            <a:solidFill>
              <a:srgbClr val="000000"/>
            </a:solidFill>
            <a:prstDash val="solid"/>
            <a:round/>
            <a:tailEnd type="triangle"/>
          </a:ln>
          <a:effectLst/>
          <a:sp3d/>
        </p:spPr>
        <p:style>
          <a:lnRef idx="0">
            <a:scrgbClr r="0" g="0" b="0"/>
          </a:lnRef>
          <a:fillRef idx="0">
            <a:scrgbClr r="0" g="0" b="0"/>
          </a:fillRef>
          <a:effectRef idx="0">
            <a:scrgbClr r="0" g="0" b="0"/>
          </a:effectRef>
          <a:fontRef idx="none"/>
        </p:style>
      </p:cxn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5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51" name="Shape 15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52" name="Shape 152"/>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153" name="Shape 153"/>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54" name="Shape 154"/>
          <p:cNvSpPr>
            <a:spLocks noGrp="1"/>
          </p:cNvSpPr>
          <p:nvPr>
            <p:ph type="title"/>
          </p:nvPr>
        </p:nvSpPr>
        <p:spPr>
          <a:prstGeom prst="rect">
            <a:avLst/>
          </a:prstGeom>
        </p:spPr>
        <p:txBody>
          <a:bodyPr/>
          <a:lstStyle/>
          <a:p>
            <a:r>
              <a:rPr dirty="0"/>
              <a:t>201</a:t>
            </a:r>
            <a:r>
              <a:rPr lang="en-US" dirty="0"/>
              <a:t>8</a:t>
            </a:r>
            <a:r>
              <a:rPr dirty="0"/>
              <a:t> Membership</a:t>
            </a:r>
          </a:p>
        </p:txBody>
      </p:sp>
      <p:graphicFrame>
        <p:nvGraphicFramePr>
          <p:cNvPr id="156" name="Table 156"/>
          <p:cNvGraphicFramePr/>
          <p:nvPr>
            <p:extLst>
              <p:ext uri="{D42A27DB-BD31-4B8C-83A1-F6EECF244321}">
                <p14:modId xmlns:p14="http://schemas.microsoft.com/office/powerpoint/2010/main" val="2041716126"/>
              </p:ext>
            </p:extLst>
          </p:nvPr>
        </p:nvGraphicFramePr>
        <p:xfrm>
          <a:off x="1092199" y="1590039"/>
          <a:ext cx="6972300" cy="4572000"/>
        </p:xfrm>
        <a:graphic>
          <a:graphicData uri="http://schemas.openxmlformats.org/drawingml/2006/table">
            <a:tbl>
              <a:tblPr>
                <a:tableStyleId>{8F44A2F1-9E1F-4B54-A3A2-5F16C0AD49E2}</a:tableStyleId>
              </a:tblPr>
              <a:tblGrid>
                <a:gridCol w="1743075">
                  <a:extLst>
                    <a:ext uri="{9D8B030D-6E8A-4147-A177-3AD203B41FA5}">
                      <a16:colId xmlns:a16="http://schemas.microsoft.com/office/drawing/2014/main" val="20000"/>
                    </a:ext>
                  </a:extLst>
                </a:gridCol>
                <a:gridCol w="1743075">
                  <a:extLst>
                    <a:ext uri="{9D8B030D-6E8A-4147-A177-3AD203B41FA5}">
                      <a16:colId xmlns:a16="http://schemas.microsoft.com/office/drawing/2014/main" val="20001"/>
                    </a:ext>
                  </a:extLst>
                </a:gridCol>
                <a:gridCol w="1743075">
                  <a:extLst>
                    <a:ext uri="{9D8B030D-6E8A-4147-A177-3AD203B41FA5}">
                      <a16:colId xmlns:a16="http://schemas.microsoft.com/office/drawing/2014/main" val="20002"/>
                    </a:ext>
                  </a:extLst>
                </a:gridCol>
                <a:gridCol w="1743075">
                  <a:extLst>
                    <a:ext uri="{9D8B030D-6E8A-4147-A177-3AD203B41FA5}">
                      <a16:colId xmlns:a16="http://schemas.microsoft.com/office/drawing/2014/main" val="20003"/>
                    </a:ext>
                  </a:extLst>
                </a:gridCol>
              </a:tblGrid>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Apple</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L="0" marR="40640" lvl="0" indent="0" algn="ctr" defTabSz="914400" eaLnBrk="1" fontAlgn="auto" latinLnBrk="0" hangingPunct="1">
                        <a:lnSpc>
                          <a:spcPct val="100000"/>
                        </a:lnSpc>
                        <a:spcBef>
                          <a:spcPts val="400"/>
                        </a:spcBef>
                        <a:spcAft>
                          <a:spcPts val="0"/>
                        </a:spcAft>
                        <a:buClrTx/>
                        <a:buSzTx/>
                        <a:buFontTx/>
                        <a:buNone/>
                        <a:tabLst>
                          <a:tab pos="914400" algn="l"/>
                        </a:tabLst>
                        <a:defRPr sz="1800">
                          <a:uFillTx/>
                        </a:defRPr>
                      </a:pPr>
                      <a:r>
                        <a:rPr lang="en-US" sz="1100" dirty="0">
                          <a:uFill>
                            <a:solidFill>
                              <a:srgbClr val="000000"/>
                            </a:solidFill>
                          </a:uFill>
                          <a:sym typeface="Verdana"/>
                        </a:rPr>
                        <a:t>HP Inc.</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Northlake</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cap="flat" cmpd="sng" algn="ctr">
                      <a:solidFill>
                        <a:srgbClr val="929292"/>
                      </a:solidFill>
                      <a:prstDash val="solid"/>
                      <a:miter lim="400000"/>
                      <a:headEnd type="none" w="med" len="med"/>
                      <a:tailEnd type="none" w="med" len="med"/>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Tykodi Consulting Services LLC</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extLst>
                  <a:ext uri="{0D108BD9-81ED-4DB2-BD59-A6C34878D82A}">
                    <a16:rowId xmlns:a16="http://schemas.microsoft.com/office/drawing/2014/main" val="10000"/>
                  </a:ext>
                </a:extLst>
              </a:tr>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Brother Industries</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Intel</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Oki Data</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solidFill>
                            <a:schemeClr val="tx1"/>
                          </a:solidFill>
                          <a:uFill>
                            <a:solidFill>
                              <a:srgbClr val="000000"/>
                            </a:solidFill>
                          </a:uFill>
                          <a:sym typeface="Verdana"/>
                        </a:rPr>
                        <a:t>Xerox</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extLst>
                  <a:ext uri="{0D108BD9-81ED-4DB2-BD59-A6C34878D82A}">
                    <a16:rowId xmlns:a16="http://schemas.microsoft.com/office/drawing/2014/main" val="10001"/>
                  </a:ext>
                </a:extLst>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Canon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Konica Minolta</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r>
                        <a:rPr lang="en-US" sz="1100" dirty="0"/>
                        <a:t>Qualcomm</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r>
                        <a:rPr lang="en-US" dirty="0">
                          <a:solidFill>
                            <a:schemeClr val="tx1"/>
                          </a:solidFill>
                        </a:rPr>
                        <a:t>YSoft</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extLst>
                  <a:ext uri="{0D108BD9-81ED-4DB2-BD59-A6C34878D82A}">
                    <a16:rowId xmlns:a16="http://schemas.microsoft.com/office/drawing/2014/main" val="10002"/>
                  </a:ext>
                </a:extLst>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Conexant Systems</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cap="flat" cmpd="sng" algn="ctr">
                      <a:solidFill>
                        <a:srgbClr val="929292"/>
                      </a:solidFill>
                      <a:prstDash val="solid"/>
                      <a:miter lim="400000"/>
                      <a:headEnd type="none" w="med" len="med"/>
                      <a:tailEnd type="none" w="med" len="med"/>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Kyocera Document Solutions Inc.</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Ricoh</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cap="flat" cmpd="sng" algn="ctr">
                      <a:solidFill>
                        <a:srgbClr val="929292"/>
                      </a:solidFill>
                      <a:prstDash val="solid"/>
                      <a:miter lim="400000"/>
                      <a:headEnd type="none" w="med" len="med"/>
                      <a:tailEnd type="none" w="med" len="med"/>
                    </a:lnB>
                  </a:tcPr>
                </a:tc>
                <a:tc>
                  <a:txBody>
                    <a:bodyPr/>
                    <a:lstStyle/>
                    <a:p>
                      <a:endParaRPr lang="en-US" dirty="0"/>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extLst>
                  <a:ext uri="{0D108BD9-81ED-4DB2-BD59-A6C34878D82A}">
                    <a16:rowId xmlns:a16="http://schemas.microsoft.com/office/drawing/2014/main" val="10003"/>
                  </a:ext>
                </a:extLst>
              </a:tr>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Danny Brennan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Lexmark</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L="0" marR="40640" indent="0" algn="ctr" defTabSz="914400" eaLnBrk="1" fontAlgn="auto" latinLnBrk="0" hangingPunct="1">
                        <a:lnSpc>
                          <a:spcPct val="100000"/>
                        </a:lnSpc>
                        <a:spcBef>
                          <a:spcPts val="400"/>
                        </a:spcBef>
                        <a:spcAft>
                          <a:spcPts val="0"/>
                        </a:spcAft>
                        <a:buClrTx/>
                        <a:buSzTx/>
                        <a:buFontTx/>
                        <a:buNone/>
                        <a:tabLst>
                          <a:tab pos="914400" algn="l"/>
                        </a:tabLst>
                        <a:defRPr sz="1800">
                          <a:uFillTx/>
                        </a:defRPr>
                      </a:pPr>
                      <a:r>
                        <a:rPr lang="en-US" sz="1100" dirty="0">
                          <a:uFill>
                            <a:solidFill>
                              <a:srgbClr val="000000"/>
                            </a:solidFill>
                          </a:uFill>
                          <a:sym typeface="Verdana"/>
                        </a:rPr>
                        <a:t>Sharp Labs</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endParaRPr lang="en-US" dirty="0"/>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extLst>
                  <a:ext uri="{0D108BD9-81ED-4DB2-BD59-A6C34878D82A}">
                    <a16:rowId xmlns:a16="http://schemas.microsoft.com/office/drawing/2014/main" val="10004"/>
                  </a:ext>
                </a:extLst>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Epson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Meteor Network</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Technical Interface Consulting (N-V)</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lnB w="12700" cap="flat" cmpd="sng" algn="ctr">
                      <a:solidFill>
                        <a:srgbClr val="929292"/>
                      </a:solidFill>
                      <a:prstDash val="solid"/>
                      <a:miter lim="400000"/>
                      <a:headEnd type="none" w="med" len="med"/>
                      <a:tailEnd type="none" w="med" len="med"/>
                    </a:lnB>
                  </a:tcPr>
                </a:tc>
                <a:tc>
                  <a:txBody>
                    <a:bodyPr/>
                    <a:lstStyle/>
                    <a:p>
                      <a:pPr marR="40640" defTabSz="914400">
                        <a:spcBef>
                          <a:spcPts val="400"/>
                        </a:spcBef>
                        <a:tabLst>
                          <a:tab pos="914400" algn="l"/>
                        </a:tabLst>
                        <a:defRPr sz="1800">
                          <a:uFillTx/>
                        </a:defRPr>
                      </a:pPr>
                      <a:endParaRPr sz="1100" dirty="0">
                        <a:uFill>
                          <a:solidFill>
                            <a:srgbClr val="000000"/>
                          </a:solidFill>
                        </a:uFill>
                        <a:sym typeface="Verdana"/>
                      </a:endParaRP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tcPr>
                </a:tc>
                <a:extLst>
                  <a:ext uri="{0D108BD9-81ED-4DB2-BD59-A6C34878D82A}">
                    <a16:rowId xmlns:a16="http://schemas.microsoft.com/office/drawing/2014/main" val="10005"/>
                  </a:ext>
                </a:extLst>
              </a:tr>
              <a:tr h="571500">
                <a:tc>
                  <a:txBody>
                    <a:bodyPr/>
                    <a:lstStyle/>
                    <a:p>
                      <a:pPr marR="40640" defTabSz="914400">
                        <a:spcBef>
                          <a:spcPts val="400"/>
                        </a:spcBef>
                        <a:tabLst>
                          <a:tab pos="914400" algn="l"/>
                        </a:tabLst>
                        <a:defRPr sz="1800">
                          <a:uFillTx/>
                        </a:defRPr>
                      </a:pPr>
                      <a:r>
                        <a:rPr lang="en-US" sz="1100" dirty="0">
                          <a:solidFill>
                            <a:schemeClr val="tx1"/>
                          </a:solidFill>
                          <a:uFill>
                            <a:solidFill>
                              <a:srgbClr val="000000"/>
                            </a:solidFill>
                          </a:uFill>
                          <a:sym typeface="Verdana"/>
                        </a:rPr>
                        <a:t>Fuji Xerox</a:t>
                      </a:r>
                      <a:endParaRPr sz="1100" strike="sngStrike" dirty="0">
                        <a:solidFill>
                          <a:schemeClr val="tx1"/>
                        </a:solidFill>
                        <a:uFill>
                          <a:solidFill>
                            <a:srgbClr val="000000"/>
                          </a:solidFill>
                        </a:uFill>
                        <a:sym typeface="Verdana"/>
                      </a:endParaRP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r>
                        <a:rPr lang="en-US" sz="1100" dirty="0">
                          <a:uFill>
                            <a:solidFill>
                              <a:srgbClr val="000000"/>
                            </a:solidFill>
                          </a:uFill>
                          <a:sym typeface="Verdana"/>
                        </a:rPr>
                        <a:t>Microsoft</a:t>
                      </a:r>
                      <a:endParaRPr lang="en-US" sz="1100" dirty="0"/>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Thinxtream Technologies</a:t>
                      </a:r>
                    </a:p>
                  </a:txBody>
                  <a:tcPr marL="50800" marR="50800" marT="50800" marB="50800" anchor="ctr" horzOverflow="overflow">
                    <a:lnL w="12700" cap="flat" cmpd="sng" algn="ctr">
                      <a:solidFill>
                        <a:srgbClr val="929292"/>
                      </a:solidFill>
                      <a:prstDash val="solid"/>
                      <a:miter lim="400000"/>
                      <a:headEnd type="none" w="med" len="med"/>
                      <a:tailEnd type="none" w="med" len="med"/>
                    </a:lnL>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R="40640" algn="l" defTabSz="914400">
                        <a:spcBef>
                          <a:spcPts val="400"/>
                        </a:spcBef>
                        <a:tabLst>
                          <a:tab pos="914400" algn="l"/>
                        </a:tabLst>
                        <a:defRPr sz="1800">
                          <a:sym typeface="Verdana"/>
                        </a:defRPr>
                      </a:pPr>
                      <a:endParaRPr sz="1100" dirty="0"/>
                    </a:p>
                  </a:txBody>
                  <a:tcPr marL="50800" marR="50800" marT="50800" marB="50800" horzOverflow="overflow"/>
                </a:tc>
                <a:extLst>
                  <a:ext uri="{0D108BD9-81ED-4DB2-BD59-A6C34878D82A}">
                    <a16:rowId xmlns:a16="http://schemas.microsoft.com/office/drawing/2014/main" val="10006"/>
                  </a:ext>
                </a:extLst>
              </a:tr>
              <a:tr h="571500">
                <a:tc>
                  <a:txBody>
                    <a:bodyPr/>
                    <a:lstStyle/>
                    <a:p>
                      <a:pPr marL="0" marR="40640" lvl="0" indent="0" algn="ctr" defTabSz="914400" eaLnBrk="1" fontAlgn="auto" latinLnBrk="0" hangingPunct="1">
                        <a:lnSpc>
                          <a:spcPct val="100000"/>
                        </a:lnSpc>
                        <a:spcBef>
                          <a:spcPts val="400"/>
                        </a:spcBef>
                        <a:spcAft>
                          <a:spcPts val="0"/>
                        </a:spcAft>
                        <a:buClrTx/>
                        <a:buSzTx/>
                        <a:buFontTx/>
                        <a:buNone/>
                        <a:tabLst>
                          <a:tab pos="914400" algn="l"/>
                        </a:tabLst>
                        <a:defRPr sz="1800">
                          <a:uFillTx/>
                        </a:defRPr>
                      </a:pPr>
                      <a:r>
                        <a:rPr lang="en-US" sz="1100" dirty="0">
                          <a:uFill>
                            <a:solidFill>
                              <a:srgbClr val="000000"/>
                            </a:solidFill>
                          </a:uFill>
                          <a:sym typeface="Verdana"/>
                        </a:rPr>
                        <a:t>High North</a:t>
                      </a:r>
                    </a:p>
                  </a:txBody>
                  <a:tcPr marL="50800" marR="50800" marT="50800" marB="50800" anchor="ctr" horzOverflow="overflow">
                    <a:lnL w="12700">
                      <a:solidFill>
                        <a:srgbClr val="929292"/>
                      </a:solidFill>
                      <a:miter lim="400000"/>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L="0" marR="0" indent="0" algn="ctr" defTabSz="584200" eaLnBrk="1" fontAlgn="auto" latinLnBrk="0" hangingPunct="1">
                        <a:lnSpc>
                          <a:spcPct val="100000"/>
                        </a:lnSpc>
                        <a:spcBef>
                          <a:spcPts val="0"/>
                        </a:spcBef>
                        <a:spcAft>
                          <a:spcPts val="0"/>
                        </a:spcAft>
                        <a:buClrTx/>
                        <a:buSzTx/>
                        <a:buFontTx/>
                        <a:buNone/>
                        <a:tabLst/>
                        <a:defRPr/>
                      </a:pPr>
                      <a:r>
                        <a:rPr lang="en-US" sz="1100" dirty="0">
                          <a:uFill>
                            <a:solidFill>
                              <a:srgbClr val="000000"/>
                            </a:solidFill>
                          </a:uFill>
                          <a:sym typeface="Verdana"/>
                        </a:rPr>
                        <a:t>MPI Tech</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Toshiba America Business Solutions</a:t>
                      </a:r>
                    </a:p>
                  </a:txBody>
                  <a:tcPr marL="50800" marR="50800" marT="50800" marB="50800" anchor="ctr" horzOverflow="overflow">
                    <a:lnL w="12700">
                      <a:solidFill>
                        <a:srgbClr val="929292"/>
                      </a:solidFill>
                      <a:miter lim="400000"/>
                    </a:lnL>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R="40640" algn="l" defTabSz="914400">
                        <a:spcBef>
                          <a:spcPts val="400"/>
                        </a:spcBef>
                        <a:tabLst>
                          <a:tab pos="914400" algn="l"/>
                        </a:tabLst>
                        <a:defRPr sz="1800">
                          <a:sym typeface="Verdana"/>
                        </a:defRPr>
                      </a:pPr>
                      <a:endParaRPr sz="1100" dirty="0"/>
                    </a:p>
                  </a:txBody>
                  <a:tcPr marL="50800" marR="50800" marT="50800" marB="50800" horzOverflow="overflow"/>
                </a:tc>
                <a:extLst>
                  <a:ext uri="{0D108BD9-81ED-4DB2-BD59-A6C34878D82A}">
                    <a16:rowId xmlns:a16="http://schemas.microsoft.com/office/drawing/2014/main" val="10007"/>
                  </a:ext>
                </a:extLst>
              </a:tr>
            </a:tbl>
          </a:graphicData>
        </a:graphic>
      </p:graphicFrame>
      <p:sp>
        <p:nvSpPr>
          <p:cNvPr id="157" name="Shape 157"/>
          <p:cNvSpPr/>
          <p:nvPr/>
        </p:nvSpPr>
        <p:spPr>
          <a:xfrm>
            <a:off x="457200" y="1219200"/>
            <a:ext cx="8356600" cy="348813"/>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lvl1pPr algn="ctr">
              <a:defRPr b="1">
                <a:latin typeface="+mn-lt"/>
                <a:ea typeface="+mn-ea"/>
                <a:cs typeface="+mn-cs"/>
                <a:sym typeface="Verdana"/>
              </a:defRPr>
            </a:lvl1pPr>
          </a:lstStyle>
          <a:p>
            <a:r>
              <a:rPr lang="en-US" dirty="0"/>
              <a:t>27 </a:t>
            </a:r>
            <a:r>
              <a:rPr dirty="0"/>
              <a:t>Members (2</a:t>
            </a:r>
            <a:r>
              <a:rPr lang="en-US" dirty="0"/>
              <a:t>6</a:t>
            </a:r>
            <a:r>
              <a:rPr dirty="0"/>
              <a:t> Voting, 1 Non-Voting)</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6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62" name="Shape 16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63" name="Shape 163"/>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164" name="Shape 164"/>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66" name="Shape 166"/>
          <p:cNvSpPr>
            <a:spLocks noGrp="1"/>
          </p:cNvSpPr>
          <p:nvPr>
            <p:ph type="body" idx="1"/>
          </p:nvPr>
        </p:nvSpPr>
        <p:spPr>
          <a:prstGeom prst="rect">
            <a:avLst/>
          </a:prstGeom>
        </p:spPr>
        <p:txBody>
          <a:bodyPr/>
          <a:lstStyle/>
          <a:p>
            <a:r>
              <a:rPr dirty="0"/>
              <a:t>PWG Chair: Smith Kennedy, HP Inc.</a:t>
            </a:r>
          </a:p>
          <a:p>
            <a:pPr lvl="1"/>
            <a:endParaRPr dirty="0"/>
          </a:p>
          <a:p>
            <a:r>
              <a:rPr dirty="0"/>
              <a:t>PWG Vice-Chair: Alan Sukert, Xerox</a:t>
            </a:r>
          </a:p>
          <a:p>
            <a:pPr lvl="1"/>
            <a:endParaRPr dirty="0"/>
          </a:p>
          <a:p>
            <a:r>
              <a:rPr dirty="0"/>
              <a:t>PWG Secretary: Ira McDonald, High North</a:t>
            </a:r>
            <a:br>
              <a:rPr dirty="0"/>
            </a:br>
            <a:br>
              <a:rPr dirty="0"/>
            </a:br>
            <a:br>
              <a:rPr dirty="0"/>
            </a:br>
            <a:br>
              <a:rPr dirty="0"/>
            </a:br>
            <a:br>
              <a:rPr dirty="0"/>
            </a:br>
            <a:endParaRPr dirty="0"/>
          </a:p>
        </p:txBody>
      </p:sp>
      <p:sp>
        <p:nvSpPr>
          <p:cNvPr id="165" name="Shape 165"/>
          <p:cNvSpPr>
            <a:spLocks noGrp="1"/>
          </p:cNvSpPr>
          <p:nvPr>
            <p:ph type="title"/>
          </p:nvPr>
        </p:nvSpPr>
        <p:spPr>
          <a:prstGeom prst="rect">
            <a:avLst/>
          </a:prstGeom>
        </p:spPr>
        <p:txBody>
          <a:bodyPr/>
          <a:lstStyle/>
          <a:p>
            <a:r>
              <a:rPr dirty="0"/>
              <a:t>PWG Officers (201</a:t>
            </a:r>
            <a:r>
              <a:rPr lang="en-US" dirty="0"/>
              <a:t>7</a:t>
            </a:r>
            <a:r>
              <a:rPr dirty="0"/>
              <a:t>-201</a:t>
            </a:r>
            <a:r>
              <a:rPr lang="en-US" dirty="0"/>
              <a:t>9</a:t>
            </a:r>
            <a:r>
              <a:rPr dirty="0"/>
              <a:t> Term)</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162">
            <a:extLst>
              <a:ext uri="{FF2B5EF4-FFF2-40B4-BE49-F238E27FC236}">
                <a16:creationId xmlns:a16="http://schemas.microsoft.com/office/drawing/2014/main" id="{3480F6AA-6A3B-8344-BA2A-3E8AA0C057C9}"/>
              </a:ext>
            </a:extLst>
          </p:cNvPr>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 name="Text Placeholder 2"/>
          <p:cNvSpPr>
            <a:spLocks noGrp="1"/>
          </p:cNvSpPr>
          <p:nvPr>
            <p:ph type="body" idx="1"/>
          </p:nvPr>
        </p:nvSpPr>
        <p:spPr/>
        <p:txBody>
          <a:bodyPr>
            <a:normAutofit/>
          </a:bodyPr>
          <a:lstStyle/>
          <a:p>
            <a:r>
              <a:rPr lang="en-US" dirty="0">
                <a:hlinkClick r:id="rId3"/>
              </a:rPr>
              <a:t>https://www.pwg.org/ipp/everywhere.html</a:t>
            </a:r>
            <a:r>
              <a:rPr lang="en-US" dirty="0"/>
              <a:t> </a:t>
            </a:r>
          </a:p>
          <a:p>
            <a:endParaRPr lang="en-US" dirty="0"/>
          </a:p>
          <a:p>
            <a:r>
              <a:rPr lang="en-US" dirty="0"/>
              <a:t>IPP Everywhere™ Self Certification 1.0 Update 2</a:t>
            </a:r>
          </a:p>
          <a:p>
            <a:pPr lvl="1">
              <a:buFont typeface="Wingdings" pitchFamily="2" charset="2"/>
              <a:buChar char="à"/>
            </a:pPr>
            <a:r>
              <a:rPr lang="en-US" dirty="0">
                <a:sym typeface="Wingdings" pitchFamily="2" charset="2"/>
              </a:rPr>
              <a:t>Current certification toolset available on PWG website</a:t>
            </a:r>
          </a:p>
          <a:p>
            <a:pPr lvl="1">
              <a:buFont typeface="Wingdings" pitchFamily="2" charset="2"/>
              <a:buChar char="à"/>
            </a:pPr>
            <a:endParaRPr lang="en-US" dirty="0"/>
          </a:p>
          <a:p>
            <a:r>
              <a:rPr lang="en-US" dirty="0"/>
              <a:t>206 printers now certified!</a:t>
            </a:r>
          </a:p>
          <a:p>
            <a:pPr lvl="1"/>
            <a:r>
              <a:rPr lang="en-US" dirty="0">
                <a:hlinkClick r:id="rId4"/>
              </a:rPr>
              <a:t>https://www.pwg.org/dynamo/eveprinters.php</a:t>
            </a:r>
            <a:endParaRPr lang="en-US" dirty="0"/>
          </a:p>
          <a:p>
            <a:pPr lvl="1"/>
            <a:r>
              <a:rPr lang="en-US" dirty="0"/>
              <a:t>More on the way</a:t>
            </a:r>
          </a:p>
          <a:p>
            <a:endParaRPr lang="en-US" dirty="0"/>
          </a:p>
          <a:p>
            <a:r>
              <a:rPr lang="en-US" dirty="0"/>
              <a:t>More to come</a:t>
            </a:r>
          </a:p>
          <a:p>
            <a:pPr lvl="1"/>
            <a:r>
              <a:rPr lang="en-US" dirty="0"/>
              <a:t>IPP Everywhere™ Self Certification 1.0 Update 3 - Q2/Q3 2018</a:t>
            </a:r>
          </a:p>
          <a:p>
            <a:pPr lvl="1"/>
            <a:r>
              <a:rPr lang="en-US" dirty="0"/>
              <a:t>IPP Everywhere™ v1.1 – Q4 2018</a:t>
            </a:r>
          </a:p>
          <a:p>
            <a:pPr lvl="1"/>
            <a:r>
              <a:rPr lang="en-US" dirty="0"/>
              <a:t>IPP Everywhere™ Self Certification 1.1 – Q2 2019</a:t>
            </a:r>
          </a:p>
          <a:p>
            <a:endParaRPr lang="en-US" sz="1600" dirty="0"/>
          </a:p>
          <a:p>
            <a:endParaRPr lang="en-US" sz="1600" dirty="0"/>
          </a:p>
          <a:p>
            <a:pPr lvl="1"/>
            <a:endParaRPr lang="en-US" sz="1600" dirty="0"/>
          </a:p>
        </p:txBody>
      </p:sp>
      <p:sp>
        <p:nvSpPr>
          <p:cNvPr id="2" name="Title 1"/>
          <p:cNvSpPr>
            <a:spLocks noGrp="1"/>
          </p:cNvSpPr>
          <p:nvPr>
            <p:ph type="title"/>
          </p:nvPr>
        </p:nvSpPr>
        <p:spPr/>
        <p:txBody>
          <a:bodyPr/>
          <a:lstStyle/>
          <a:p>
            <a:r>
              <a:rPr lang="en-US" dirty="0"/>
              <a:t>IPP Everywhere™ Certified Printers</a:t>
            </a:r>
          </a:p>
        </p:txBody>
      </p:sp>
      <p:sp>
        <p:nvSpPr>
          <p:cNvPr id="5" name="Shape 167"/>
          <p:cNvSpPr txBox="1">
            <a:spLocks/>
          </p:cNvSpPr>
          <p:nvPr/>
        </p:nvSpPr>
        <p:spPr>
          <a:xfrm>
            <a:off x="8686801" y="6668889"/>
            <a:ext cx="457200" cy="139701"/>
          </a:xfrm>
          <a:prstGeom prst="rect">
            <a:avLst/>
          </a:prstGeom>
          <a:extLst>
            <a:ext uri="{C572A759-6A51-4108-AA02-DFA0A04FC94B}">
              <ma14:wrappingTextBoxFlag xmlns="" xmlns:ma14="http://schemas.microsoft.com/office/mac/drawingml/2011/main" val="1"/>
            </a:ext>
          </a:extLst>
        </p:spPr>
        <p:txBody>
          <a:bodyPr vert="horz" lIns="91440" tIns="45720" rIns="91440" bIns="45720" rtlCol="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r" defTabSz="914400" rtl="0" fontAlgn="auto" latinLnBrk="0" hangingPunct="0">
              <a:lnSpc>
                <a:spcPct val="100000"/>
              </a:lnSpc>
              <a:spcBef>
                <a:spcPts val="0"/>
              </a:spcBef>
              <a:spcAft>
                <a:spcPts val="0"/>
              </a:spcAft>
              <a:buClrTx/>
              <a:buSzTx/>
              <a:buFontTx/>
              <a:buNone/>
              <a:tabLst/>
              <a:defRPr kumimoji="0" sz="1000" b="0" i="0" u="none" strike="noStrike" cap="none" spc="0" normalizeH="0" baseline="0">
                <a:ln>
                  <a:noFill/>
                </a:ln>
                <a:solidFill>
                  <a:schemeClr val="bg1"/>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a:lstStyle>
          <a:p>
            <a:fld id="{59F3AB9C-8465-2F40-A9DC-C68E35F04F00}" type="slidenum">
              <a:rPr lang="cs-CZ" smtClean="0"/>
              <a:t>15</a:t>
            </a:fld>
            <a:endParaRPr lang="cs-CZ" dirty="0"/>
          </a:p>
        </p:txBody>
      </p:sp>
      <p:sp>
        <p:nvSpPr>
          <p:cNvPr id="8" name="Shape 163">
            <a:extLst>
              <a:ext uri="{FF2B5EF4-FFF2-40B4-BE49-F238E27FC236}">
                <a16:creationId xmlns:a16="http://schemas.microsoft.com/office/drawing/2014/main" id="{6B6D7EA8-F00C-9D4D-AD02-0D20412677DB}"/>
              </a:ext>
            </a:extLst>
          </p:cNvPr>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Tree>
    <p:extLst>
      <p:ext uri="{BB962C8B-B14F-4D97-AF65-F5344CB8AC3E}">
        <p14:creationId xmlns:p14="http://schemas.microsoft.com/office/powerpoint/2010/main" val="938862281"/>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Shape 16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7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71" name="Shape 17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72" name="Shape 172"/>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173" name="Shape 173"/>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75" name="Shape 175"/>
          <p:cNvSpPr>
            <a:spLocks noGrp="1"/>
          </p:cNvSpPr>
          <p:nvPr>
            <p:ph type="body" idx="1"/>
          </p:nvPr>
        </p:nvSpPr>
        <p:spPr>
          <a:prstGeom prst="rect">
            <a:avLst/>
          </a:prstGeom>
        </p:spPr>
        <p:txBody>
          <a:bodyPr>
            <a:normAutofit/>
          </a:bodyPr>
          <a:lstStyle/>
          <a:p>
            <a:r>
              <a:rPr lang="en-US" dirty="0"/>
              <a:t>PWG on </a:t>
            </a:r>
            <a:r>
              <a:rPr dirty="0" err="1"/>
              <a:t>Github</a:t>
            </a:r>
            <a:r>
              <a:rPr dirty="0"/>
              <a:t>:</a:t>
            </a:r>
          </a:p>
          <a:p>
            <a:pPr lvl="1"/>
            <a:r>
              <a:rPr u="sng" dirty="0">
                <a:hlinkClick r:id="rId3"/>
              </a:rPr>
              <a:t>https://github.com/istopwg</a:t>
            </a:r>
          </a:p>
          <a:p>
            <a:endParaRPr lang="en-US" dirty="0"/>
          </a:p>
          <a:p>
            <a:r>
              <a:rPr lang="en-US" dirty="0"/>
              <a:t>IPP Sample</a:t>
            </a:r>
          </a:p>
          <a:p>
            <a:pPr lvl="1"/>
            <a:r>
              <a:rPr lang="en-US" dirty="0">
                <a:hlinkClick r:id="rId4"/>
              </a:rPr>
              <a:t>https://github.com/istopwg/ippsample</a:t>
            </a:r>
            <a:endParaRPr lang="en-US" dirty="0"/>
          </a:p>
          <a:p>
            <a:pPr marL="497840" lvl="1" indent="0">
              <a:buNone/>
            </a:pPr>
            <a:endParaRPr lang="en-US" u="sng" dirty="0"/>
          </a:p>
          <a:p>
            <a:r>
              <a:rPr lang="en-US" u="sng" dirty="0"/>
              <a:t>IPP Everywhere Self Certification Tools</a:t>
            </a:r>
          </a:p>
          <a:p>
            <a:pPr lvl="1"/>
            <a:r>
              <a:rPr lang="en-US" u="sng" dirty="0">
                <a:hlinkClick r:id="rId5"/>
              </a:rPr>
              <a:t>https://</a:t>
            </a:r>
            <a:r>
              <a:rPr lang="en-US" u="sng" dirty="0" err="1">
                <a:hlinkClick r:id="rId5"/>
              </a:rPr>
              <a:t>github.com</a:t>
            </a:r>
            <a:r>
              <a:rPr lang="en-US" u="sng" dirty="0">
                <a:hlinkClick r:id="rId5"/>
              </a:rPr>
              <a:t>/</a:t>
            </a:r>
            <a:r>
              <a:rPr lang="en-US" u="sng" dirty="0" err="1">
                <a:hlinkClick r:id="rId5"/>
              </a:rPr>
              <a:t>istopwg</a:t>
            </a:r>
            <a:r>
              <a:rPr lang="en-US" u="sng" dirty="0">
                <a:hlinkClick r:id="rId5"/>
              </a:rPr>
              <a:t>/</a:t>
            </a:r>
            <a:r>
              <a:rPr lang="en-US" u="sng" dirty="0" err="1">
                <a:hlinkClick r:id="rId5"/>
              </a:rPr>
              <a:t>ippeveselfcert</a:t>
            </a:r>
            <a:endParaRPr lang="en-US" u="sng" dirty="0"/>
          </a:p>
          <a:p>
            <a:pPr lvl="1"/>
            <a:endParaRPr lang="en-US" u="sng" dirty="0"/>
          </a:p>
          <a:p>
            <a:r>
              <a:rPr lang="en-US" u="sng" dirty="0"/>
              <a:t>IPP Registry</a:t>
            </a:r>
          </a:p>
          <a:p>
            <a:pPr lvl="1"/>
            <a:r>
              <a:rPr lang="en-US" u="sng" dirty="0">
                <a:hlinkClick r:id="rId6"/>
              </a:rPr>
              <a:t>https://github.com/istopwg/ippregistry</a:t>
            </a:r>
            <a:endParaRPr lang="en-US" u="sng" dirty="0"/>
          </a:p>
          <a:p>
            <a:pPr marL="40640" indent="0">
              <a:buNone/>
            </a:pPr>
            <a:endParaRPr lang="en-US" u="sng" dirty="0"/>
          </a:p>
          <a:p>
            <a:r>
              <a:rPr lang="en-US" dirty="0"/>
              <a:t>PWG Books:</a:t>
            </a:r>
          </a:p>
          <a:p>
            <a:pPr lvl="1"/>
            <a:r>
              <a:rPr lang="en-US" u="sng" dirty="0">
                <a:hlinkClick r:id="rId7"/>
              </a:rPr>
              <a:t>https://github.com/istopwg/pwg-books</a:t>
            </a:r>
            <a:endParaRPr lang="en-US" u="sng" dirty="0"/>
          </a:p>
        </p:txBody>
      </p:sp>
      <p:sp>
        <p:nvSpPr>
          <p:cNvPr id="174" name="Shape 174"/>
          <p:cNvSpPr>
            <a:spLocks noGrp="1"/>
          </p:cNvSpPr>
          <p:nvPr>
            <p:ph type="title"/>
          </p:nvPr>
        </p:nvSpPr>
        <p:spPr>
          <a:prstGeom prst="rect">
            <a:avLst/>
          </a:prstGeom>
        </p:spPr>
        <p:txBody>
          <a:bodyPr/>
          <a:lstStyle/>
          <a:p>
            <a:r>
              <a:rPr lang="en-US" dirty="0"/>
              <a:t>PWG Projects on </a:t>
            </a:r>
            <a:r>
              <a:rPr lang="en-US" dirty="0" err="1"/>
              <a:t>Github</a:t>
            </a:r>
            <a:endParaRPr dirty="0"/>
          </a:p>
        </p:txBody>
      </p:sp>
      <p:sp>
        <p:nvSpPr>
          <p:cNvPr id="10" name="Shape 167"/>
          <p:cNvSpPr txBox="1">
            <a:spLocks/>
          </p:cNvSpPr>
          <p:nvPr/>
        </p:nvSpPr>
        <p:spPr>
          <a:xfrm>
            <a:off x="8686801" y="6668889"/>
            <a:ext cx="457200" cy="139701"/>
          </a:xfrm>
          <a:prstGeom prst="rect">
            <a:avLst/>
          </a:prstGeom>
          <a:extLst>
            <a:ext uri="{C572A759-6A51-4108-AA02-DFA0A04FC94B}">
              <ma14:wrappingTextBoxFlag xmlns="" xmlns:ma14="http://schemas.microsoft.com/office/mac/drawingml/2011/main" val="1"/>
            </a:ext>
          </a:extLst>
        </p:spPr>
        <p:txBody>
          <a:bodyPr vert="horz" lIns="91440" tIns="45720" rIns="91440" bIns="45720" rtlCol="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r" defTabSz="914400" rtl="0" fontAlgn="auto" latinLnBrk="0" hangingPunct="0">
              <a:lnSpc>
                <a:spcPct val="100000"/>
              </a:lnSpc>
              <a:spcBef>
                <a:spcPts val="0"/>
              </a:spcBef>
              <a:spcAft>
                <a:spcPts val="0"/>
              </a:spcAft>
              <a:buClrTx/>
              <a:buSzTx/>
              <a:buFontTx/>
              <a:buNone/>
              <a:tabLst/>
              <a:defRPr kumimoji="0" sz="1000" b="0" i="0" u="none" strike="noStrike" cap="none" spc="0" normalizeH="0" baseline="0">
                <a:ln>
                  <a:noFill/>
                </a:ln>
                <a:solidFill>
                  <a:schemeClr val="bg1"/>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a:lstStyle>
          <a:p>
            <a:fld id="{C032DD24-6DC0-F641-97B0-E9D1DD1452A8}" type="slidenum">
              <a:rPr lang="cs-CZ" smtClean="0"/>
              <a:t>16</a:t>
            </a:fld>
            <a:endParaRPr lang="cs-CZ" dirty="0"/>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7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79" name="Shape 179"/>
          <p:cNvSpPr/>
          <p:nvPr/>
        </p:nvSpPr>
        <p:spPr>
          <a:xfrm>
            <a:off x="419100" y="2565400"/>
            <a:ext cx="5912555" cy="5207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0"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181" name="Shape 181"/>
          <p:cNvSpPr/>
          <p:nvPr/>
        </p:nvSpPr>
        <p:spPr>
          <a:xfrm>
            <a:off x="127000" y="6661796"/>
            <a:ext cx="85471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182" name="Shape 182"/>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183" name="Shape 183"/>
          <p:cNvSpPr>
            <a:spLocks noGrp="1"/>
          </p:cNvSpPr>
          <p:nvPr>
            <p:ph type="title"/>
          </p:nvPr>
        </p:nvSpPr>
        <p:spPr>
          <a:prstGeom prst="rect">
            <a:avLst/>
          </a:prstGeom>
        </p:spPr>
        <p:txBody>
          <a:bodyPr/>
          <a:lstStyle/>
          <a:p>
            <a:r>
              <a:t>PWG Workgroup Status</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88" name="Shape 188"/>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89"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90" name="Shape 190"/>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191" name="Shape 191"/>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92" name="Shape 192"/>
          <p:cNvSpPr>
            <a:spLocks noGrp="1"/>
          </p:cNvSpPr>
          <p:nvPr>
            <p:ph type="title"/>
          </p:nvPr>
        </p:nvSpPr>
        <p:spPr>
          <a:prstGeom prst="rect">
            <a:avLst/>
          </a:prstGeom>
        </p:spPr>
        <p:txBody>
          <a:bodyPr/>
          <a:lstStyle/>
          <a:p>
            <a:r>
              <a:t>Work In Progress</a:t>
            </a:r>
          </a:p>
        </p:txBody>
      </p:sp>
      <p:sp>
        <p:nvSpPr>
          <p:cNvPr id="194" name="Shape 194"/>
          <p:cNvSpPr/>
          <p:nvPr/>
        </p:nvSpPr>
        <p:spPr>
          <a:xfrm>
            <a:off x="3810000" y="5791200"/>
            <a:ext cx="1524000" cy="381000"/>
          </a:xfrm>
          <a:prstGeom prst="roundRect">
            <a:avLst>
              <a:gd name="adj" fmla="val 21180"/>
            </a:avLst>
          </a:prstGeom>
          <a:gradFill>
            <a:gsLst>
              <a:gs pos="0">
                <a:srgbClr val="FF2600"/>
              </a:gs>
              <a:gs pos="100000">
                <a:srgbClr val="BF1903"/>
              </a:gs>
            </a:gsLst>
            <a:lin ang="5400000"/>
          </a:gradFill>
          <a:effectLst>
            <a:outerShdw blurRad="63500" dist="50800" dir="27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Prototype</a:t>
            </a:r>
          </a:p>
        </p:txBody>
      </p:sp>
      <p:sp>
        <p:nvSpPr>
          <p:cNvPr id="195" name="Shape 195"/>
          <p:cNvSpPr/>
          <p:nvPr/>
        </p:nvSpPr>
        <p:spPr>
          <a:xfrm>
            <a:off x="5461000" y="5791200"/>
            <a:ext cx="1524000" cy="381000"/>
          </a:xfrm>
          <a:prstGeom prst="roundRect">
            <a:avLst>
              <a:gd name="adj" fmla="val 21180"/>
            </a:avLst>
          </a:prstGeom>
          <a:gradFill>
            <a:gsLst>
              <a:gs pos="0">
                <a:srgbClr val="FFA941"/>
              </a:gs>
              <a:gs pos="100000">
                <a:srgbClr val="D96C00"/>
              </a:gs>
            </a:gsLst>
            <a:lin ang="5400000"/>
          </a:gradFill>
          <a:effectLst>
            <a:outerShdw blurRad="63500" dist="50800" dir="27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Prototyped</a:t>
            </a:r>
          </a:p>
        </p:txBody>
      </p:sp>
      <p:sp>
        <p:nvSpPr>
          <p:cNvPr id="196" name="Shape 196"/>
          <p:cNvSpPr/>
          <p:nvPr/>
        </p:nvSpPr>
        <p:spPr>
          <a:xfrm>
            <a:off x="7112000" y="5791200"/>
            <a:ext cx="1524000" cy="381000"/>
          </a:xfrm>
          <a:prstGeom prst="roundRect">
            <a:avLst>
              <a:gd name="adj" fmla="val 21180"/>
            </a:avLst>
          </a:prstGeom>
          <a:gradFill>
            <a:gsLst>
              <a:gs pos="0">
                <a:srgbClr val="E5E500"/>
              </a:gs>
              <a:gs pos="100000">
                <a:srgbClr val="AAAA00"/>
              </a:gs>
            </a:gsLst>
            <a:lin ang="5400000"/>
          </a:gradFill>
          <a:effectLst>
            <a:outerShdw blurRad="63500" dist="50800" dir="27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Stable</a:t>
            </a:r>
          </a:p>
        </p:txBody>
      </p:sp>
      <p:sp>
        <p:nvSpPr>
          <p:cNvPr id="197" name="Shape 197"/>
          <p:cNvSpPr/>
          <p:nvPr/>
        </p:nvSpPr>
        <p:spPr>
          <a:xfrm>
            <a:off x="2159000" y="5791200"/>
            <a:ext cx="1524000" cy="381000"/>
          </a:xfrm>
          <a:prstGeom prst="roundRect">
            <a:avLst>
              <a:gd name="adj" fmla="val 21180"/>
            </a:avLst>
          </a:prstGeom>
          <a:gradFill>
            <a:gsLst>
              <a:gs pos="0">
                <a:srgbClr val="809FFF"/>
              </a:gs>
              <a:gs pos="100000">
                <a:srgbClr val="5268BF"/>
              </a:gs>
            </a:gsLst>
            <a:lin ang="5400000"/>
          </a:gradFill>
          <a:effectLst>
            <a:outerShdw blurRad="63500" dist="50800" dir="27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Interim</a:t>
            </a:r>
          </a:p>
        </p:txBody>
      </p:sp>
      <p:sp>
        <p:nvSpPr>
          <p:cNvPr id="198" name="Shape 198"/>
          <p:cNvSpPr/>
          <p:nvPr/>
        </p:nvSpPr>
        <p:spPr>
          <a:xfrm>
            <a:off x="508000" y="5791200"/>
            <a:ext cx="1524000" cy="381000"/>
          </a:xfrm>
          <a:prstGeom prst="roundRect">
            <a:avLst>
              <a:gd name="adj" fmla="val 21180"/>
            </a:avLst>
          </a:prstGeom>
          <a:gradFill>
            <a:gsLst>
              <a:gs pos="0">
                <a:srgbClr val="808080"/>
              </a:gs>
              <a:gs pos="100000">
                <a:srgbClr val="414141"/>
              </a:gs>
            </a:gsLst>
            <a:lin ang="5400000"/>
          </a:gradFill>
          <a:effectLst>
            <a:outerShdw blurRad="63500" dist="50800" dir="27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Planned</a:t>
            </a:r>
          </a:p>
        </p:txBody>
      </p:sp>
      <p:pic>
        <p:nvPicPr>
          <p:cNvPr id="5" name="Picture 4">
            <a:extLst>
              <a:ext uri="{FF2B5EF4-FFF2-40B4-BE49-F238E27FC236}">
                <a16:creationId xmlns:a16="http://schemas.microsoft.com/office/drawing/2014/main" id="{32D3BA52-081B-1344-9D88-B9BA807003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078" y="1143000"/>
            <a:ext cx="8089980" cy="4386566"/>
          </a:xfrm>
          <a:prstGeom prst="rect">
            <a:avLst/>
          </a:prstGeom>
        </p:spPr>
      </p:pic>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Shape 300"/>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01" name="Shape 301"/>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302"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303" name="Shape 303"/>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304" name="Shape 304"/>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a:defRPr sz="1100"/>
            </a:lvl1pPr>
          </a:lstStyle>
          <a:p>
            <a:r>
              <a:t>®</a:t>
            </a:r>
          </a:p>
        </p:txBody>
      </p:sp>
      <p:sp>
        <p:nvSpPr>
          <p:cNvPr id="305" name="Shape 305"/>
          <p:cNvSpPr>
            <a:spLocks noGrp="1"/>
          </p:cNvSpPr>
          <p:nvPr>
            <p:ph type="title"/>
          </p:nvPr>
        </p:nvSpPr>
        <p:spPr>
          <a:prstGeom prst="rect">
            <a:avLst/>
          </a:prstGeom>
        </p:spPr>
        <p:txBody>
          <a:bodyPr/>
          <a:lstStyle/>
          <a:p>
            <a:r>
              <a:t>IDS Workgroup Status</a:t>
            </a:r>
          </a:p>
        </p:txBody>
      </p:sp>
      <p:sp>
        <p:nvSpPr>
          <p:cNvPr id="306" name="Shape 306"/>
          <p:cNvSpPr>
            <a:spLocks noGrp="1"/>
          </p:cNvSpPr>
          <p:nvPr>
            <p:ph type="body" sz="half" idx="1"/>
          </p:nvPr>
        </p:nvSpPr>
        <p:spPr>
          <a:prstGeom prst="rect">
            <a:avLst/>
          </a:prstGeom>
        </p:spPr>
        <p:txBody>
          <a:bodyPr/>
          <a:lstStyle/>
          <a:p>
            <a:r>
              <a:rPr dirty="0"/>
              <a:t>Alan Sukert (Xerox)</a:t>
            </a:r>
          </a:p>
        </p:txBody>
      </p:sp>
    </p:spTree>
    <p:extLst>
      <p:ext uri="{BB962C8B-B14F-4D97-AF65-F5344CB8AC3E}">
        <p14:creationId xmlns:p14="http://schemas.microsoft.com/office/powerpoint/2010/main" val="3471539636"/>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hape 7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80" name="Shape 80"/>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83" name="Shape 83"/>
          <p:cNvSpPr>
            <a:spLocks noGrp="1"/>
          </p:cNvSpPr>
          <p:nvPr>
            <p:ph type="body" idx="1"/>
          </p:nvPr>
        </p:nvSpPr>
        <p:spPr>
          <a:prstGeom prst="rect">
            <a:avLst/>
          </a:prstGeom>
        </p:spPr>
        <p:txBody>
          <a:bodyPr/>
          <a:lstStyle/>
          <a:p>
            <a:r>
              <a:rPr dirty="0"/>
              <a:t>Administrivia</a:t>
            </a:r>
          </a:p>
          <a:p>
            <a:r>
              <a:rPr lang="en-US" dirty="0"/>
              <a:t>PWG Steering Committee Updates</a:t>
            </a:r>
            <a:endParaRPr dirty="0"/>
          </a:p>
          <a:p>
            <a:r>
              <a:rPr dirty="0"/>
              <a:t>PWG Workgroup Status [WG Chairs]</a:t>
            </a:r>
          </a:p>
          <a:p>
            <a:pPr lvl="1"/>
            <a:r>
              <a:rPr lang="en-US" dirty="0"/>
              <a:t>Imaging Device Security (IDS)</a:t>
            </a:r>
          </a:p>
          <a:p>
            <a:pPr lvl="1"/>
            <a:r>
              <a:rPr dirty="0"/>
              <a:t>Internet Printing Protocol (IPP)</a:t>
            </a:r>
          </a:p>
          <a:p>
            <a:r>
              <a:rPr dirty="0"/>
              <a:t>Liaison Status</a:t>
            </a:r>
          </a:p>
          <a:p>
            <a:pPr lvl="1"/>
            <a:r>
              <a:rPr dirty="0"/>
              <a:t>Trusted Computing Group (TCG)</a:t>
            </a:r>
            <a:endParaRPr lang="en-US" dirty="0"/>
          </a:p>
          <a:p>
            <a:pPr lvl="1"/>
            <a:r>
              <a:rPr lang="en-US" dirty="0"/>
              <a:t>Internet Engineering Task Force (IETF)</a:t>
            </a:r>
          </a:p>
          <a:p>
            <a:pPr lvl="1"/>
            <a:r>
              <a:rPr lang="en-US" dirty="0"/>
              <a:t>Mopria</a:t>
            </a:r>
          </a:p>
          <a:p>
            <a:pPr lvl="1"/>
            <a:r>
              <a:rPr lang="en-US" dirty="0"/>
              <a:t>ASTM</a:t>
            </a:r>
          </a:p>
          <a:p>
            <a:pPr lvl="1"/>
            <a:r>
              <a:rPr lang="en-US" dirty="0"/>
              <a:t>AMSC</a:t>
            </a:r>
            <a:endParaRPr dirty="0"/>
          </a:p>
          <a:p>
            <a:r>
              <a:rPr dirty="0"/>
              <a:t>Next Meeting</a:t>
            </a:r>
            <a:r>
              <a:rPr lang="en-US" dirty="0"/>
              <a:t>s</a:t>
            </a:r>
            <a:endParaRPr dirty="0"/>
          </a:p>
        </p:txBody>
      </p:sp>
      <p:sp>
        <p:nvSpPr>
          <p:cNvPr id="77" name="Shape 77"/>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7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81" name="Shape 81"/>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82" name="Shape 82"/>
          <p:cNvSpPr>
            <a:spLocks noGrp="1"/>
          </p:cNvSpPr>
          <p:nvPr>
            <p:ph type="title"/>
          </p:nvPr>
        </p:nvSpPr>
        <p:spPr>
          <a:prstGeom prst="rect">
            <a:avLst/>
          </a:prstGeom>
        </p:spPr>
        <p:txBody>
          <a:bodyPr/>
          <a:lstStyle/>
          <a:p>
            <a:r>
              <a:t>Plenary Agenda</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 name="Shape 30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1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11" name="Shape 31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12" name="Shape 31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is-IS" dirty="0"/>
              <a:t>2018 </a:t>
            </a:r>
            <a:r>
              <a:rPr dirty="0"/>
              <a:t>The Printer Working Group. All rights reserved. The IPP Everywhere and PWG logos are registered trademarks of the IEEE-ISTO.</a:t>
            </a:r>
          </a:p>
        </p:txBody>
      </p:sp>
      <p:sp>
        <p:nvSpPr>
          <p:cNvPr id="313" name="Shape 31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314" name="Shape 314"/>
          <p:cNvSpPr>
            <a:spLocks noGrp="1"/>
          </p:cNvSpPr>
          <p:nvPr>
            <p:ph type="title"/>
          </p:nvPr>
        </p:nvSpPr>
        <p:spPr>
          <a:prstGeom prst="rect">
            <a:avLst/>
          </a:prstGeom>
        </p:spPr>
        <p:txBody>
          <a:bodyPr/>
          <a:lstStyle/>
          <a:p>
            <a:r>
              <a:rPr dirty="0"/>
              <a:t>IDS: </a:t>
            </a:r>
            <a:r>
              <a:rPr lang="en-US" dirty="0"/>
              <a:t>Original </a:t>
            </a:r>
            <a:r>
              <a:rPr dirty="0"/>
              <a:t>Charter</a:t>
            </a:r>
          </a:p>
        </p:txBody>
      </p:sp>
      <p:sp>
        <p:nvSpPr>
          <p:cNvPr id="315" name="Shape 315"/>
          <p:cNvSpPr>
            <a:spLocks noGrp="1"/>
          </p:cNvSpPr>
          <p:nvPr>
            <p:ph type="body" idx="1"/>
          </p:nvPr>
        </p:nvSpPr>
        <p:spPr>
          <a:prstGeom prst="rect">
            <a:avLst/>
          </a:prstGeom>
        </p:spPr>
        <p:txBody>
          <a:bodyPr/>
          <a:lstStyle/>
          <a:p>
            <a:pPr marL="367953" indent="-327313">
              <a:defRPr sz="2100"/>
            </a:pPr>
            <a:r>
              <a:rPr lang="en-US" dirty="0"/>
              <a:t>Investigate </a:t>
            </a:r>
            <a:r>
              <a:rPr dirty="0"/>
              <a:t>and </a:t>
            </a:r>
            <a:r>
              <a:rPr lang="en-US" dirty="0"/>
              <a:t>define </a:t>
            </a:r>
            <a:r>
              <a:rPr dirty="0"/>
              <a:t>standards for addressing general security attributes for imaging devices and services. Our general goals </a:t>
            </a:r>
            <a:r>
              <a:rPr lang="en-US" dirty="0"/>
              <a:t>are </a:t>
            </a:r>
            <a:r>
              <a:rPr dirty="0"/>
              <a:t>to:</a:t>
            </a:r>
          </a:p>
          <a:p>
            <a:pPr marL="767715" lvl="1" indent="-269875">
              <a:defRPr sz="1700"/>
            </a:pPr>
            <a:r>
              <a:rPr dirty="0"/>
              <a:t>Define standard metrics and protocol bindings to assess the health of Hardcopy Devices to gauge if they should be granted access to a network.</a:t>
            </a:r>
          </a:p>
          <a:p>
            <a:pPr marL="767715" lvl="1" indent="-269875">
              <a:defRPr sz="1700"/>
            </a:pPr>
            <a:r>
              <a:rPr dirty="0"/>
              <a:t>Define a set of standard security and policy attributes and values for authorizing Hard Copy Devices, their services and users in a global workspace </a:t>
            </a:r>
          </a:p>
          <a:p>
            <a:pPr marL="767715" lvl="1" indent="-269875">
              <a:defRPr sz="1700"/>
            </a:pPr>
            <a:r>
              <a:rPr dirty="0"/>
              <a:t>Provide a general security model for other PWG standards to reference</a:t>
            </a:r>
          </a:p>
          <a:p>
            <a:pPr marL="367953" indent="-327313">
              <a:defRPr sz="2100"/>
            </a:pPr>
            <a:r>
              <a:rPr lang="en-US" dirty="0"/>
              <a:t>Provide </a:t>
            </a:r>
            <a:r>
              <a:rPr dirty="0"/>
              <a:t>a path for vendors to review and contribute to the definition of Common Criteria HCD Protection Profiles</a:t>
            </a:r>
          </a:p>
        </p:txBody>
      </p:sp>
    </p:spTree>
    <p:extLst>
      <p:ext uri="{BB962C8B-B14F-4D97-AF65-F5344CB8AC3E}">
        <p14:creationId xmlns:p14="http://schemas.microsoft.com/office/powerpoint/2010/main" val="74868198"/>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Shape 327"/>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2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29" name="Shape 32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30" name="Shape 330"/>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is-IS" dirty="0"/>
              <a:t>2018 </a:t>
            </a:r>
            <a:r>
              <a:rPr dirty="0"/>
              <a:t>The Printer Working Group. All rights reserved. The IPP Everywhere and PWG logos are registered trademarks of the IEEE-ISTO.</a:t>
            </a:r>
          </a:p>
        </p:txBody>
      </p:sp>
      <p:sp>
        <p:nvSpPr>
          <p:cNvPr id="331" name="Shape 33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332" name="Shape 332"/>
          <p:cNvSpPr>
            <a:spLocks noGrp="1"/>
          </p:cNvSpPr>
          <p:nvPr>
            <p:ph type="title"/>
          </p:nvPr>
        </p:nvSpPr>
        <p:spPr>
          <a:prstGeom prst="rect">
            <a:avLst/>
          </a:prstGeom>
        </p:spPr>
        <p:txBody>
          <a:bodyPr/>
          <a:lstStyle/>
          <a:p>
            <a:r>
              <a:rPr dirty="0"/>
              <a:t>IDS: </a:t>
            </a:r>
            <a:r>
              <a:rPr lang="en-US" dirty="0"/>
              <a:t>Current </a:t>
            </a:r>
            <a:r>
              <a:rPr dirty="0"/>
              <a:t>Status</a:t>
            </a:r>
          </a:p>
        </p:txBody>
      </p:sp>
      <p:sp>
        <p:nvSpPr>
          <p:cNvPr id="333" name="Shape 333"/>
          <p:cNvSpPr>
            <a:spLocks noGrp="1"/>
          </p:cNvSpPr>
          <p:nvPr>
            <p:ph type="body" idx="1"/>
          </p:nvPr>
        </p:nvSpPr>
        <p:spPr>
          <a:xfrm>
            <a:off x="127000" y="1150391"/>
            <a:ext cx="8890904" cy="5398047"/>
          </a:xfrm>
          <a:prstGeom prst="rect">
            <a:avLst/>
          </a:prstGeom>
        </p:spPr>
        <p:txBody>
          <a:bodyPr/>
          <a:lstStyle/>
          <a:p>
            <a:r>
              <a:rPr lang="en-US" dirty="0"/>
              <a:t>Focus now is on Common Criteria HCD Protection Profiles</a:t>
            </a:r>
          </a:p>
          <a:p>
            <a:pPr lvl="1"/>
            <a:r>
              <a:rPr lang="en-US" dirty="0"/>
              <a:t>IDS Charter updated to focus the IDS WG on outreach with other standards bodies involved in HCD security issues.</a:t>
            </a:r>
          </a:p>
          <a:p>
            <a:pPr lvl="2">
              <a:spcAft>
                <a:spcPts val="600"/>
              </a:spcAft>
            </a:pPr>
            <a:r>
              <a:rPr lang="en-US" dirty="0"/>
              <a:t>Need to determine other applicable standards bodies that IDS WG could/should outreach with </a:t>
            </a:r>
          </a:p>
          <a:p>
            <a:pPr lvl="1">
              <a:spcBef>
                <a:spcPts val="1200"/>
              </a:spcBef>
            </a:pPr>
            <a:r>
              <a:rPr lang="en-US" dirty="0"/>
              <a:t>HCD Technical Committee (TC) Meetings:</a:t>
            </a:r>
          </a:p>
          <a:p>
            <a:pPr lvl="2"/>
            <a:r>
              <a:rPr lang="en-US" dirty="0"/>
              <a:t>IDS Teleconference held April 5</a:t>
            </a:r>
            <a:r>
              <a:rPr lang="en-US" baseline="30000" dirty="0"/>
              <a:t>th</a:t>
            </a:r>
            <a:r>
              <a:rPr lang="en-US" dirty="0"/>
              <a:t> to help prepare for the Apr 25</a:t>
            </a:r>
            <a:r>
              <a:rPr lang="en-US" baseline="30000" dirty="0"/>
              <a:t>th</a:t>
            </a:r>
            <a:r>
              <a:rPr lang="en-US" dirty="0"/>
              <a:t> HCD TC Face-to-Face Meeting </a:t>
            </a:r>
          </a:p>
          <a:p>
            <a:pPr lvl="2"/>
            <a:r>
              <a:rPr lang="en-US" dirty="0"/>
              <a:t>HCD TC Face-to-Face Meeting held Apr 25</a:t>
            </a:r>
            <a:r>
              <a:rPr lang="en-US" baseline="30000" dirty="0"/>
              <a:t>th</a:t>
            </a:r>
            <a:r>
              <a:rPr lang="en-US" dirty="0"/>
              <a:t> as part of the Apr 24-26 CCUF Workshop in Trondheim Norway</a:t>
            </a:r>
          </a:p>
          <a:p>
            <a:pPr lvl="2"/>
            <a:r>
              <a:rPr lang="en-US" dirty="0"/>
              <a:t>HCD TC Meeting held May 8</a:t>
            </a:r>
            <a:r>
              <a:rPr lang="en-US" baseline="30000" dirty="0"/>
              <a:t>th </a:t>
            </a:r>
            <a:r>
              <a:rPr lang="en-US" dirty="0"/>
              <a:t>in conjunction with ICMC in Ottawa</a:t>
            </a:r>
          </a:p>
          <a:p>
            <a:pPr marL="955039" lvl="2" indent="0">
              <a:spcBef>
                <a:spcPts val="1200"/>
              </a:spcBef>
              <a:buNone/>
            </a:pPr>
            <a:r>
              <a:rPr lang="en-US" dirty="0"/>
              <a:t>The results from the IDS Teleconference and the two HCD TC meetings will be discussed at the IDS WG Session on Thursday, May 17</a:t>
            </a:r>
            <a:r>
              <a:rPr lang="en-US" baseline="30000" dirty="0"/>
              <a:t>th</a:t>
            </a:r>
            <a:endParaRPr lang="en-US" dirty="0"/>
          </a:p>
          <a:p>
            <a:pPr marL="955039" lvl="2" indent="0">
              <a:buNone/>
            </a:pPr>
            <a:endParaRPr lang="en-US" dirty="0"/>
          </a:p>
        </p:txBody>
      </p:sp>
    </p:spTree>
    <p:extLst>
      <p:ext uri="{BB962C8B-B14F-4D97-AF65-F5344CB8AC3E}">
        <p14:creationId xmlns:p14="http://schemas.microsoft.com/office/powerpoint/2010/main" val="3150013811"/>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Footer Placeholder 1"/>
          <p:cNvGrpSpPr/>
          <p:nvPr/>
        </p:nvGrpSpPr>
        <p:grpSpPr>
          <a:xfrm>
            <a:off x="0" y="6629400"/>
            <a:ext cx="9144000" cy="228600"/>
            <a:chOff x="0" y="0"/>
            <a:chExt cx="9144000" cy="228600"/>
          </a:xfrm>
        </p:grpSpPr>
        <p:sp>
          <p:nvSpPr>
            <p:cNvPr id="86" name="Rectangle"/>
            <p:cNvSpPr/>
            <p:nvPr/>
          </p:nvSpPr>
          <p:spPr>
            <a:xfrm>
              <a:off x="0" y="0"/>
              <a:ext cx="9144000" cy="228600"/>
            </a:xfrm>
            <a:prstGeom prst="rect">
              <a:avLst/>
            </a:prstGeom>
            <a:solidFill>
              <a:srgbClr val="5D6FB7"/>
            </a:solidFill>
            <a:ln w="12700" cap="flat">
              <a:noFill/>
              <a:miter lim="400000"/>
            </a:ln>
            <a:effectLst/>
          </p:spPr>
          <p:txBody>
            <a:bodyPr wrap="square" lIns="50800" tIns="50800" rIns="50800" bIns="50800" numCol="1" anchor="ctr">
              <a:noAutofit/>
            </a:bodyPr>
            <a:lstStyle/>
            <a:p>
              <a:pPr>
                <a:defRPr sz="1000">
                  <a:solidFill>
                    <a:srgbClr val="FFFFFF"/>
                  </a:solidFill>
                  <a:latin typeface="Arial"/>
                  <a:ea typeface="Arial"/>
                  <a:cs typeface="Arial"/>
                  <a:sym typeface="Arial"/>
                </a:defRPr>
              </a:pPr>
              <a:endParaRPr/>
            </a:p>
          </p:txBody>
        </p:sp>
        <p:sp>
          <p:nvSpPr>
            <p:cNvPr id="87" name="Copyright © 2018 The Printer Working Group. All rights reserved. The IPP Everywhere and PWG logos are registered trademarks of the IEEE-ISTO."/>
            <p:cNvSpPr txBox="1"/>
            <p:nvPr/>
          </p:nvSpPr>
          <p:spPr>
            <a:xfrm>
              <a:off x="0" y="807"/>
              <a:ext cx="9144000" cy="22698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lvl1pPr>
                <a:defRPr sz="1000">
                  <a:solidFill>
                    <a:srgbClr val="FFFFFF"/>
                  </a:solidFill>
                  <a:latin typeface="Arial"/>
                  <a:ea typeface="Arial"/>
                  <a:cs typeface="Arial"/>
                  <a:sym typeface="Arial"/>
                </a:defRPr>
              </a:lvl1pPr>
            </a:lstStyle>
            <a:p>
              <a:r>
                <a:t>Copyright © 2018 The Printer Working Group. All rights reserved. The IPP Everywhere and PWG logos are registered trademarks of the IEEE-ISTO.</a:t>
              </a:r>
            </a:p>
          </p:txBody>
        </p:sp>
      </p:grpSp>
      <p:sp>
        <p:nvSpPr>
          <p:cNvPr id="89" name="Shape 246"/>
          <p:cNvSpPr/>
          <p:nvPr/>
        </p:nvSpPr>
        <p:spPr>
          <a:xfrm>
            <a:off x="0" y="6629400"/>
            <a:ext cx="9144000" cy="228600"/>
          </a:xfrm>
          <a:prstGeom prst="rect">
            <a:avLst/>
          </a:prstGeom>
          <a:solidFill>
            <a:srgbClr val="5D70B7"/>
          </a:solidFill>
          <a:ln w="12700">
            <a:miter lim="400000"/>
          </a:ln>
        </p:spPr>
        <p:txBody>
          <a:bodyPr lIns="50800" tIns="50800" rIns="50800" bIns="50800" anchor="ctr"/>
          <a:lstStyle/>
          <a:p>
            <a:pPr>
              <a:defRPr>
                <a:latin typeface="Arial"/>
                <a:ea typeface="Arial"/>
                <a:cs typeface="Arial"/>
                <a:sym typeface="Arial"/>
              </a:defRPr>
            </a:pPr>
            <a:endParaRPr/>
          </a:p>
        </p:txBody>
      </p:sp>
      <p:sp>
        <p:nvSpPr>
          <p:cNvPr id="90" name="Shape 247"/>
          <p:cNvSpPr txBox="1"/>
          <p:nvPr/>
        </p:nvSpPr>
        <p:spPr>
          <a:xfrm>
            <a:off x="419100" y="2565400"/>
            <a:ext cx="5912555" cy="518443"/>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latin typeface="Arial"/>
                <a:ea typeface="Arial"/>
                <a:cs typeface="Arial"/>
                <a:sym typeface="Arial"/>
              </a:defRPr>
            </a:lvl1pPr>
          </a:lstStyle>
          <a:p>
            <a:r>
              <a:t>The Printer Working Group</a:t>
            </a:r>
          </a:p>
        </p:txBody>
      </p:sp>
      <p:pic>
        <p:nvPicPr>
          <p:cNvPr id="91" name="pwg-transparency.png" descr="pwg-transparency.png"/>
          <p:cNvPicPr>
            <a:picLocks noChangeAspect="1"/>
          </p:cNvPicPr>
          <p:nvPr/>
        </p:nvPicPr>
        <p:blipFill>
          <a:blip r:embed="rId2">
            <a:extLst/>
          </a:blip>
          <a:stretch>
            <a:fillRect/>
          </a:stretch>
        </p:blipFill>
        <p:spPr>
          <a:xfrm>
            <a:off x="457200" y="457200"/>
            <a:ext cx="1905000" cy="2068621"/>
          </a:xfrm>
          <a:prstGeom prst="rect">
            <a:avLst/>
          </a:prstGeom>
          <a:ln w="12700">
            <a:miter lim="400000"/>
          </a:ln>
        </p:spPr>
      </p:pic>
      <p:sp>
        <p:nvSpPr>
          <p:cNvPr id="92" name="Shape 249"/>
          <p:cNvSpPr txBox="1"/>
          <p:nvPr/>
        </p:nvSpPr>
        <p:spPr>
          <a:xfrm>
            <a:off x="127000" y="6670967"/>
            <a:ext cx="8547100" cy="13554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a:defRPr sz="1000">
                <a:solidFill>
                  <a:srgbClr val="FFFFFF"/>
                </a:solidFill>
                <a:uFill>
                  <a:solidFill>
                    <a:srgbClr val="FFFFFF"/>
                  </a:solidFill>
                </a:uFill>
                <a:latin typeface="Arial"/>
                <a:ea typeface="Arial"/>
                <a:cs typeface="Arial"/>
                <a:sym typeface="Arial"/>
              </a:defRPr>
            </a:pPr>
            <a:r>
              <a:t>Copyright © 2018 The Printer Working Group. All rights reserved. The IPP Everywhere and PWG logos are registered trademarks of the IEEE-ISTO.</a:t>
            </a:r>
          </a:p>
        </p:txBody>
      </p:sp>
      <p:sp>
        <p:nvSpPr>
          <p:cNvPr id="93" name="Shape 250"/>
          <p:cNvSpPr txBox="1"/>
          <p:nvPr/>
        </p:nvSpPr>
        <p:spPr>
          <a:xfrm>
            <a:off x="2311400" y="2374900"/>
            <a:ext cx="257874" cy="24943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a:defRPr sz="1100">
                <a:latin typeface="Arial"/>
                <a:ea typeface="Arial"/>
                <a:cs typeface="Arial"/>
                <a:sym typeface="Arial"/>
              </a:defRPr>
            </a:lvl1pPr>
          </a:lstStyle>
          <a:p>
            <a:r>
              <a:t>®</a:t>
            </a:r>
          </a:p>
        </p:txBody>
      </p:sp>
      <p:sp>
        <p:nvSpPr>
          <p:cNvPr id="94" name="Shape 251"/>
          <p:cNvSpPr txBox="1">
            <a:spLocks noGrp="1"/>
          </p:cNvSpPr>
          <p:nvPr>
            <p:ph type="ctrTitle"/>
          </p:nvPr>
        </p:nvSpPr>
        <p:spPr>
          <a:prstGeom prst="rect">
            <a:avLst/>
          </a:prstGeom>
        </p:spPr>
        <p:txBody>
          <a:bodyPr/>
          <a:lstStyle/>
          <a:p>
            <a:r>
              <a:t>IPP Workgroup Status</a:t>
            </a:r>
          </a:p>
        </p:txBody>
      </p:sp>
      <p:sp>
        <p:nvSpPr>
          <p:cNvPr id="95" name="Shape 252"/>
          <p:cNvSpPr txBox="1">
            <a:spLocks noGrp="1"/>
          </p:cNvSpPr>
          <p:nvPr>
            <p:ph type="subTitle" sz="half" idx="1"/>
          </p:nvPr>
        </p:nvSpPr>
        <p:spPr>
          <a:prstGeom prst="rect">
            <a:avLst/>
          </a:prstGeom>
        </p:spPr>
        <p:txBody>
          <a:bodyPr/>
          <a:lstStyle/>
          <a:p>
            <a:r>
              <a:t>Paul Tykodi (TCS), Ira McDonald (High North)</a:t>
            </a:r>
          </a:p>
        </p:txBody>
      </p:sp>
    </p:spTree>
    <p:extLst>
      <p:ext uri="{BB962C8B-B14F-4D97-AF65-F5344CB8AC3E}">
        <p14:creationId xmlns:p14="http://schemas.microsoft.com/office/powerpoint/2010/main" val="2492131159"/>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70"/>
          <p:cNvSpPr/>
          <p:nvPr/>
        </p:nvSpPr>
        <p:spPr>
          <a:xfrm>
            <a:off x="0" y="6625828"/>
            <a:ext cx="9144000" cy="232173"/>
          </a:xfrm>
          <a:prstGeom prst="rect">
            <a:avLst/>
          </a:prstGeom>
          <a:solidFill>
            <a:srgbClr val="5D70B7"/>
          </a:solidFill>
          <a:ln w="12700">
            <a:miter lim="400000"/>
          </a:ln>
        </p:spPr>
        <p:txBody>
          <a:bodyPr lIns="50800" tIns="50800" rIns="50800" bIns="50800" anchor="ctr"/>
          <a:lstStyle/>
          <a:p>
            <a:pPr>
              <a:defRPr sz="1100">
                <a:latin typeface="Arial"/>
                <a:ea typeface="Arial"/>
                <a:cs typeface="Arial"/>
                <a:sym typeface="Arial"/>
              </a:defRPr>
            </a:pPr>
            <a:endParaRPr/>
          </a:p>
        </p:txBody>
      </p:sp>
      <p:sp>
        <p:nvSpPr>
          <p:cNvPr id="99" name="Shape 71"/>
          <p:cNvSpPr txBox="1"/>
          <p:nvPr/>
        </p:nvSpPr>
        <p:spPr>
          <a:xfrm>
            <a:off x="125015" y="6676826"/>
            <a:ext cx="8483205" cy="127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a:defRPr sz="900">
                <a:solidFill>
                  <a:srgbClr val="FFFFFF"/>
                </a:solidFill>
                <a:uFill>
                  <a:solidFill>
                    <a:srgbClr val="FFFFFF"/>
                  </a:solidFill>
                </a:uFill>
                <a:latin typeface="Arial"/>
                <a:ea typeface="Arial"/>
                <a:cs typeface="Arial"/>
                <a:sym typeface="Arial"/>
              </a:defRPr>
            </a:pPr>
            <a:r>
              <a:t>Copyright © 2018 The Printer Working Group. All rights reserved. The IPP Everywhere and PWG logos are registered trademarks of the IEEE-ISTO.</a:t>
            </a:r>
          </a:p>
        </p:txBody>
      </p:sp>
      <p:sp>
        <p:nvSpPr>
          <p:cNvPr id="100" name="Shape 74"/>
          <p:cNvSpPr txBox="1">
            <a:spLocks noGrp="1"/>
          </p:cNvSpPr>
          <p:nvPr>
            <p:ph type="body" idx="1"/>
          </p:nvPr>
        </p:nvSpPr>
        <p:spPr>
          <a:prstGeom prst="rect">
            <a:avLst/>
          </a:prstGeom>
        </p:spPr>
        <p:txBody>
          <a:bodyPr/>
          <a:lstStyle/>
          <a:p>
            <a:r>
              <a:t>Current charter:</a:t>
            </a:r>
          </a:p>
          <a:p>
            <a:pPr marL="783590" lvl="1" indent="-285750">
              <a:spcBef>
                <a:spcPts val="400"/>
              </a:spcBef>
              <a:defRPr sz="1800" u="sng"/>
            </a:pPr>
            <a:r>
              <a:rPr>
                <a:solidFill>
                  <a:srgbClr val="0000FF"/>
                </a:solidFill>
                <a:uFill>
                  <a:solidFill>
                    <a:srgbClr val="0000FF"/>
                  </a:solidFill>
                </a:uFill>
                <a:hlinkClick r:id="rId2"/>
              </a:rPr>
              <a:t>https://ftp.pwg.org/pub/pwg/ipp/charter/ch-ipp-charter-20170615.pdf</a:t>
            </a:r>
          </a:p>
          <a:p>
            <a:r>
              <a:t>The Internet Printing Protocol (IPP) workgroup is chartered with the maintenance of IPP, the IETF IPP registry, and support for new clients, network architectures (Cloud, SDN), service bindings for MFDs and Imaging Systems, and emerging technologies such as 3D Printing</a:t>
            </a:r>
          </a:p>
          <a:p>
            <a:r>
              <a:t>In addition, we maintain the IETF Finisher MIB, Job MIB, and Printer MIB registries, and handle synchronization with changes in IPP</a:t>
            </a:r>
          </a:p>
        </p:txBody>
      </p:sp>
      <p:sp>
        <p:nvSpPr>
          <p:cNvPr id="102" name="Shape 73"/>
          <p:cNvSpPr txBox="1">
            <a:spLocks noGrp="1"/>
          </p:cNvSpPr>
          <p:nvPr>
            <p:ph type="title"/>
          </p:nvPr>
        </p:nvSpPr>
        <p:spPr>
          <a:xfrm>
            <a:off x="457200" y="46037"/>
            <a:ext cx="7569200" cy="1016001"/>
          </a:xfrm>
          <a:prstGeom prst="rect">
            <a:avLst/>
          </a:prstGeom>
        </p:spPr>
        <p:txBody>
          <a:bodyPr/>
          <a:lstStyle/>
          <a:p>
            <a:r>
              <a:t>IPP WG: Charter</a:t>
            </a:r>
          </a:p>
        </p:txBody>
      </p:sp>
      <p:sp>
        <p:nvSpPr>
          <p:cNvPr id="103" name="Shape 68"/>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sz="1100">
                <a:latin typeface="Arial"/>
                <a:ea typeface="Arial"/>
                <a:cs typeface="Arial"/>
                <a:sym typeface="Arial"/>
              </a:defRPr>
            </a:pPr>
            <a:endParaRPr/>
          </a:p>
        </p:txBody>
      </p:sp>
      <p:pic>
        <p:nvPicPr>
          <p:cNvPr id="104" name="pwg-4dark-bkgrnd-transparency.png" descr="pwg-4dark-bkgrnd-transparency.png"/>
          <p:cNvPicPr>
            <a:picLocks noChangeAspect="1"/>
          </p:cNvPicPr>
          <p:nvPr/>
        </p:nvPicPr>
        <p:blipFill>
          <a:blip r:embed="rId3">
            <a:extLst/>
          </a:blip>
          <a:stretch>
            <a:fillRect/>
          </a:stretch>
        </p:blipFill>
        <p:spPr>
          <a:xfrm>
            <a:off x="8161734" y="125016"/>
            <a:ext cx="855607" cy="892970"/>
          </a:xfrm>
          <a:prstGeom prst="rect">
            <a:avLst/>
          </a:prstGeom>
          <a:ln w="12700">
            <a:miter lim="400000"/>
          </a:ln>
        </p:spPr>
      </p:pic>
      <p:sp>
        <p:nvSpPr>
          <p:cNvPr id="105" name="Shape 72"/>
          <p:cNvSpPr txBox="1"/>
          <p:nvPr/>
        </p:nvSpPr>
        <p:spPr>
          <a:xfrm>
            <a:off x="8840390" y="812601"/>
            <a:ext cx="162209" cy="133278"/>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spAutoFit/>
          </a:bodyPr>
          <a:lstStyle>
            <a:lvl1pPr>
              <a:defRPr sz="400">
                <a:latin typeface="Arial"/>
                <a:ea typeface="Arial"/>
                <a:cs typeface="Arial"/>
                <a:sym typeface="Arial"/>
              </a:defRPr>
            </a:lvl1pPr>
          </a:lstStyle>
          <a:p>
            <a:r>
              <a:t>®</a:t>
            </a:r>
          </a:p>
        </p:txBody>
      </p:sp>
      <p:sp>
        <p:nvSpPr>
          <p:cNvPr id="106" name="Shape 83"/>
          <p:cNvSpPr txBox="1"/>
          <p:nvPr/>
        </p:nvSpPr>
        <p:spPr>
          <a:xfrm>
            <a:off x="457200" y="46037"/>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normAutofit/>
          </a:bodyPr>
          <a:lstStyle>
            <a:lvl1pPr>
              <a:defRPr sz="3000">
                <a:solidFill>
                  <a:srgbClr val="FFFFFF"/>
                </a:solidFill>
                <a:uFill>
                  <a:solidFill>
                    <a:srgbClr val="FFFFFF"/>
                  </a:solidFill>
                </a:uFill>
              </a:defRPr>
            </a:lvl1pPr>
          </a:lstStyle>
          <a:p>
            <a:r>
              <a:t>IPP WG: Charter</a:t>
            </a:r>
          </a:p>
        </p:txBody>
      </p:sp>
    </p:spTree>
    <p:extLst>
      <p:ext uri="{BB962C8B-B14F-4D97-AF65-F5344CB8AC3E}">
        <p14:creationId xmlns:p14="http://schemas.microsoft.com/office/powerpoint/2010/main" val="1292115911"/>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77"/>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sz="1100">
                <a:latin typeface="Arial"/>
                <a:ea typeface="Arial"/>
                <a:cs typeface="Arial"/>
                <a:sym typeface="Arial"/>
              </a:defRPr>
            </a:pPr>
            <a:endParaRPr/>
          </a:p>
        </p:txBody>
      </p:sp>
      <p:pic>
        <p:nvPicPr>
          <p:cNvPr id="109" name="pwg-4dark-bkgrnd-transparency.png" descr="pwg-4dark-bkgrnd-transparency.png"/>
          <p:cNvPicPr>
            <a:picLocks noChangeAspect="1"/>
          </p:cNvPicPr>
          <p:nvPr/>
        </p:nvPicPr>
        <p:blipFill>
          <a:blip r:embed="rId2">
            <a:extLst/>
          </a:blip>
          <a:stretch>
            <a:fillRect/>
          </a:stretch>
        </p:blipFill>
        <p:spPr>
          <a:xfrm>
            <a:off x="8161734" y="125016"/>
            <a:ext cx="855607" cy="892970"/>
          </a:xfrm>
          <a:prstGeom prst="rect">
            <a:avLst/>
          </a:prstGeom>
          <a:ln w="12700">
            <a:miter lim="400000"/>
          </a:ln>
        </p:spPr>
      </p:pic>
      <p:sp>
        <p:nvSpPr>
          <p:cNvPr id="110" name="Shape 79"/>
          <p:cNvSpPr/>
          <p:nvPr/>
        </p:nvSpPr>
        <p:spPr>
          <a:xfrm>
            <a:off x="0" y="6625828"/>
            <a:ext cx="9144000" cy="232173"/>
          </a:xfrm>
          <a:prstGeom prst="rect">
            <a:avLst/>
          </a:prstGeom>
          <a:solidFill>
            <a:srgbClr val="5D70B7"/>
          </a:solidFill>
          <a:ln w="12700">
            <a:miter lim="400000"/>
          </a:ln>
        </p:spPr>
        <p:txBody>
          <a:bodyPr lIns="50800" tIns="50800" rIns="50800" bIns="50800" anchor="ctr"/>
          <a:lstStyle/>
          <a:p>
            <a:pPr>
              <a:defRPr sz="1100">
                <a:latin typeface="Arial"/>
                <a:ea typeface="Arial"/>
                <a:cs typeface="Arial"/>
                <a:sym typeface="Arial"/>
              </a:defRPr>
            </a:pPr>
            <a:endParaRPr/>
          </a:p>
        </p:txBody>
      </p:sp>
      <p:sp>
        <p:nvSpPr>
          <p:cNvPr id="111" name="Shape 80"/>
          <p:cNvSpPr txBox="1"/>
          <p:nvPr/>
        </p:nvSpPr>
        <p:spPr>
          <a:xfrm>
            <a:off x="125015" y="6676826"/>
            <a:ext cx="8483205" cy="127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a:defRPr sz="900">
                <a:solidFill>
                  <a:srgbClr val="FFFFFF"/>
                </a:solidFill>
                <a:uFill>
                  <a:solidFill>
                    <a:srgbClr val="FFFFFF"/>
                  </a:solidFill>
                </a:uFill>
                <a:latin typeface="Arial"/>
                <a:ea typeface="Arial"/>
                <a:cs typeface="Arial"/>
                <a:sym typeface="Arial"/>
              </a:defRPr>
            </a:pPr>
            <a:r>
              <a:t>Copyright © 2018 The Printer Working Group. All rights reserved. The IPP Everywhere and PWG logos are registered trademarks of the IEEE-ISTO.</a:t>
            </a:r>
          </a:p>
        </p:txBody>
      </p:sp>
      <p:sp>
        <p:nvSpPr>
          <p:cNvPr id="112" name="Shape 81"/>
          <p:cNvSpPr txBox="1"/>
          <p:nvPr/>
        </p:nvSpPr>
        <p:spPr>
          <a:xfrm>
            <a:off x="8840390" y="812601"/>
            <a:ext cx="162209" cy="133278"/>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spAutoFit/>
          </a:bodyPr>
          <a:lstStyle>
            <a:lvl1pPr>
              <a:defRPr sz="400">
                <a:latin typeface="Arial"/>
                <a:ea typeface="Arial"/>
                <a:cs typeface="Arial"/>
                <a:sym typeface="Arial"/>
              </a:defRPr>
            </a:lvl1pPr>
          </a:lstStyle>
          <a:p>
            <a:r>
              <a:t>®</a:t>
            </a:r>
          </a:p>
        </p:txBody>
      </p:sp>
      <p:sp>
        <p:nvSpPr>
          <p:cNvPr id="113" name="Shape 84"/>
          <p:cNvSpPr txBox="1">
            <a:spLocks noGrp="1"/>
          </p:cNvSpPr>
          <p:nvPr>
            <p:ph type="body" idx="1"/>
          </p:nvPr>
        </p:nvSpPr>
        <p:spPr>
          <a:prstGeom prst="rect">
            <a:avLst/>
          </a:prstGeom>
        </p:spPr>
        <p:txBody>
          <a:bodyPr/>
          <a:lstStyle/>
          <a:p>
            <a:pPr marL="379704" marR="40233" indent="-339470" defTabSz="905255">
              <a:spcBef>
                <a:spcPts val="400"/>
              </a:spcBef>
              <a:defRPr sz="2178"/>
            </a:pPr>
            <a:r>
              <a:t>IPP WG Co-Chairs:</a:t>
            </a:r>
          </a:p>
          <a:p>
            <a:pPr marL="775754" marR="40233" lvl="1" indent="-282892" defTabSz="905255">
              <a:spcBef>
                <a:spcPts val="300"/>
              </a:spcBef>
              <a:defRPr sz="1782"/>
            </a:pPr>
            <a:r>
              <a:t>Paul Tykodi (TCS)</a:t>
            </a:r>
          </a:p>
          <a:p>
            <a:pPr marL="775754" marR="40233" lvl="1" indent="-282892" defTabSz="905255">
              <a:spcBef>
                <a:spcPts val="300"/>
              </a:spcBef>
              <a:defRPr sz="1782"/>
            </a:pPr>
            <a:r>
              <a:t>Ira McDonald (High North)</a:t>
            </a:r>
          </a:p>
          <a:p>
            <a:pPr marL="379704" marR="40233" indent="-339470" defTabSz="905255">
              <a:spcBef>
                <a:spcPts val="400"/>
              </a:spcBef>
              <a:defRPr sz="2178"/>
            </a:pPr>
            <a:r>
              <a:t>IPP WG Secretary:</a:t>
            </a:r>
          </a:p>
          <a:p>
            <a:pPr marL="775754" marR="40233" lvl="1" indent="-282892" defTabSz="905255">
              <a:spcBef>
                <a:spcPts val="300"/>
              </a:spcBef>
              <a:defRPr sz="1782"/>
            </a:pPr>
            <a:r>
              <a:t>Michael Sweet (Apple)</a:t>
            </a:r>
          </a:p>
          <a:p>
            <a:pPr marL="379704" marR="40233" indent="-339470" defTabSz="905255">
              <a:spcBef>
                <a:spcPts val="400"/>
              </a:spcBef>
              <a:defRPr sz="2178"/>
            </a:pPr>
            <a:r>
              <a:t>IPP WG Document Editors:</a:t>
            </a:r>
          </a:p>
          <a:p>
            <a:pPr marL="775754" marR="40233" lvl="1" indent="-282892" defTabSz="905255">
              <a:spcBef>
                <a:spcPts val="300"/>
              </a:spcBef>
              <a:defRPr sz="1782"/>
            </a:pPr>
            <a:r>
              <a:t>Ira McDonald (High North) – IPP System Service</a:t>
            </a:r>
          </a:p>
          <a:p>
            <a:pPr marL="775754" marR="40233" lvl="1" indent="-282892" defTabSz="905255">
              <a:spcBef>
                <a:spcPts val="300"/>
              </a:spcBef>
              <a:defRPr sz="1782"/>
            </a:pPr>
            <a:r>
              <a:t>Michael Sweet (Apple) – How to Use the Internet Printing Protocol, IPP 3D Printing Extensions v1.1, IPP Encrypted Jobs and Documents, IPP Everywhere v1.1, IPP Everywhere Printer Self-Certification Manual v1.1, IPP System Service, PWG Safe G-Code</a:t>
            </a:r>
          </a:p>
          <a:p>
            <a:pPr marL="775754" marR="40233" lvl="1" indent="-282892" defTabSz="905255">
              <a:spcBef>
                <a:spcPts val="300"/>
              </a:spcBef>
              <a:defRPr sz="1782"/>
            </a:pPr>
            <a:r>
              <a:t>Smith Kennedy (HP Inc.) – How to Use the Internet Printing Protocol, IPP Encrypted Jobs and Documents, IPP Job Reprint Password</a:t>
            </a:r>
          </a:p>
          <a:p>
            <a:pPr marL="775754" marR="40233" lvl="1" indent="-282892" defTabSz="905255">
              <a:spcBef>
                <a:spcPts val="300"/>
              </a:spcBef>
              <a:defRPr sz="1782"/>
            </a:pPr>
            <a:r>
              <a:t>Peter Zehler (Xerox) - How to Use the Internet Printing Protocol</a:t>
            </a:r>
          </a:p>
        </p:txBody>
      </p:sp>
      <p:sp>
        <p:nvSpPr>
          <p:cNvPr id="115" name="Shape 83"/>
          <p:cNvSpPr txBox="1">
            <a:spLocks noGrp="1"/>
          </p:cNvSpPr>
          <p:nvPr>
            <p:ph type="title"/>
          </p:nvPr>
        </p:nvSpPr>
        <p:spPr>
          <a:xfrm>
            <a:off x="457200" y="46037"/>
            <a:ext cx="7569200" cy="1016001"/>
          </a:xfrm>
          <a:prstGeom prst="rect">
            <a:avLst/>
          </a:prstGeom>
        </p:spPr>
        <p:txBody>
          <a:bodyPr/>
          <a:lstStyle/>
          <a:p>
            <a:r>
              <a:t>IPP WG: Officers</a:t>
            </a:r>
          </a:p>
        </p:txBody>
      </p:sp>
    </p:spTree>
    <p:extLst>
      <p:ext uri="{BB962C8B-B14F-4D97-AF65-F5344CB8AC3E}">
        <p14:creationId xmlns:p14="http://schemas.microsoft.com/office/powerpoint/2010/main" val="3614486720"/>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86"/>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sz="1100">
                <a:latin typeface="Arial"/>
                <a:ea typeface="Arial"/>
                <a:cs typeface="Arial"/>
                <a:sym typeface="Arial"/>
              </a:defRPr>
            </a:pPr>
            <a:endParaRPr/>
          </a:p>
        </p:txBody>
      </p:sp>
      <p:pic>
        <p:nvPicPr>
          <p:cNvPr id="118" name="pwg-4dark-bkgrnd-transparency.png" descr="pwg-4dark-bkgrnd-transparency.png"/>
          <p:cNvPicPr>
            <a:picLocks noChangeAspect="1"/>
          </p:cNvPicPr>
          <p:nvPr/>
        </p:nvPicPr>
        <p:blipFill>
          <a:blip r:embed="rId2">
            <a:extLst/>
          </a:blip>
          <a:stretch>
            <a:fillRect/>
          </a:stretch>
        </p:blipFill>
        <p:spPr>
          <a:xfrm>
            <a:off x="8161734" y="125016"/>
            <a:ext cx="855607" cy="892970"/>
          </a:xfrm>
          <a:prstGeom prst="rect">
            <a:avLst/>
          </a:prstGeom>
          <a:ln w="12700">
            <a:miter lim="400000"/>
          </a:ln>
        </p:spPr>
      </p:pic>
      <p:sp>
        <p:nvSpPr>
          <p:cNvPr id="119" name="Shape 88"/>
          <p:cNvSpPr/>
          <p:nvPr/>
        </p:nvSpPr>
        <p:spPr>
          <a:xfrm>
            <a:off x="0" y="6625828"/>
            <a:ext cx="9144000" cy="232173"/>
          </a:xfrm>
          <a:prstGeom prst="rect">
            <a:avLst/>
          </a:prstGeom>
          <a:solidFill>
            <a:srgbClr val="5D70B7"/>
          </a:solidFill>
          <a:ln w="12700">
            <a:miter lim="400000"/>
          </a:ln>
        </p:spPr>
        <p:txBody>
          <a:bodyPr lIns="50800" tIns="50800" rIns="50800" bIns="50800" anchor="ctr"/>
          <a:lstStyle/>
          <a:p>
            <a:pPr>
              <a:defRPr sz="1100">
                <a:latin typeface="Arial"/>
                <a:ea typeface="Arial"/>
                <a:cs typeface="Arial"/>
                <a:sym typeface="Arial"/>
              </a:defRPr>
            </a:pPr>
            <a:endParaRPr/>
          </a:p>
        </p:txBody>
      </p:sp>
      <p:sp>
        <p:nvSpPr>
          <p:cNvPr id="120" name="Shape 89"/>
          <p:cNvSpPr txBox="1"/>
          <p:nvPr/>
        </p:nvSpPr>
        <p:spPr>
          <a:xfrm>
            <a:off x="125015" y="6676826"/>
            <a:ext cx="8483205" cy="127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a:defRPr sz="900">
                <a:solidFill>
                  <a:srgbClr val="FFFFFF"/>
                </a:solidFill>
                <a:uFill>
                  <a:solidFill>
                    <a:srgbClr val="FFFFFF"/>
                  </a:solidFill>
                </a:uFill>
                <a:latin typeface="Arial"/>
                <a:ea typeface="Arial"/>
                <a:cs typeface="Arial"/>
                <a:sym typeface="Arial"/>
              </a:defRPr>
            </a:pPr>
            <a:r>
              <a:t>Copyright © 2018 The Printer Working Group. All rights reserved. The IPP Everywhere and PWG logos are registered trademarks of the IEEE-ISTO.</a:t>
            </a:r>
          </a:p>
        </p:txBody>
      </p:sp>
      <p:sp>
        <p:nvSpPr>
          <p:cNvPr id="121" name="Shape 90"/>
          <p:cNvSpPr txBox="1"/>
          <p:nvPr/>
        </p:nvSpPr>
        <p:spPr>
          <a:xfrm>
            <a:off x="8840390" y="812601"/>
            <a:ext cx="162209" cy="133278"/>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spAutoFit/>
          </a:bodyPr>
          <a:lstStyle>
            <a:lvl1pPr>
              <a:defRPr sz="400">
                <a:latin typeface="Arial"/>
                <a:ea typeface="Arial"/>
                <a:cs typeface="Arial"/>
                <a:sym typeface="Arial"/>
              </a:defRPr>
            </a:lvl1pPr>
          </a:lstStyle>
          <a:p>
            <a:r>
              <a:t>®</a:t>
            </a:r>
          </a:p>
        </p:txBody>
      </p:sp>
      <p:sp>
        <p:nvSpPr>
          <p:cNvPr id="122" name="Shape 92"/>
          <p:cNvSpPr txBox="1">
            <a:spLocks noGrp="1"/>
          </p:cNvSpPr>
          <p:nvPr>
            <p:ph type="body" idx="1"/>
          </p:nvPr>
        </p:nvSpPr>
        <p:spPr>
          <a:prstGeom prst="rect">
            <a:avLst/>
          </a:prstGeom>
        </p:spPr>
        <p:txBody>
          <a:bodyPr/>
          <a:lstStyle/>
          <a:p>
            <a:r>
              <a:rPr dirty="0"/>
              <a:t>3D Printing:</a:t>
            </a:r>
          </a:p>
          <a:p>
            <a:pPr marL="840739" lvl="1" indent="-342899"/>
            <a:r>
              <a:rPr dirty="0"/>
              <a:t>IPP 3D Printing Extensions v1.1</a:t>
            </a:r>
          </a:p>
          <a:p>
            <a:pPr marL="840739" lvl="1" indent="-342899"/>
            <a:r>
              <a:rPr dirty="0"/>
              <a:t>PWG Safe G-Code Subset for 3D Printing</a:t>
            </a:r>
          </a:p>
          <a:p>
            <a:r>
              <a:rPr dirty="0"/>
              <a:t>IPP Everywhere™:</a:t>
            </a:r>
          </a:p>
          <a:p>
            <a:pPr marL="840739" lvl="1" indent="-342899"/>
            <a:r>
              <a:rPr dirty="0"/>
              <a:t>IPP Everywhere™ v1.1</a:t>
            </a:r>
          </a:p>
          <a:p>
            <a:pPr marL="840739" lvl="1" indent="-342899"/>
            <a:r>
              <a:rPr dirty="0"/>
              <a:t>IPP Everywhere™ Printer Self-Certification Manual v1.1</a:t>
            </a:r>
          </a:p>
          <a:p>
            <a:r>
              <a:rPr dirty="0"/>
              <a:t>Service binding:</a:t>
            </a:r>
          </a:p>
          <a:p>
            <a:pPr marL="840739" lvl="1" indent="-342899"/>
            <a:r>
              <a:rPr dirty="0"/>
              <a:t>IPP System Service v1.0</a:t>
            </a:r>
          </a:p>
          <a:p>
            <a:r>
              <a:rPr dirty="0"/>
              <a:t>Other informational documents:</a:t>
            </a:r>
          </a:p>
          <a:p>
            <a:pPr marL="840739" lvl="1" indent="-342899"/>
            <a:r>
              <a:rPr dirty="0"/>
              <a:t>IPP Authentication Methods, IPP Encrypted Jobs and Documents, IPP Job Reprint Password, How to Use the Internet Printing Protocol</a:t>
            </a:r>
          </a:p>
        </p:txBody>
      </p:sp>
      <p:sp>
        <p:nvSpPr>
          <p:cNvPr id="124" name="Shape 91"/>
          <p:cNvSpPr txBox="1">
            <a:spLocks noGrp="1"/>
          </p:cNvSpPr>
          <p:nvPr>
            <p:ph type="title"/>
          </p:nvPr>
        </p:nvSpPr>
        <p:spPr>
          <a:xfrm>
            <a:off x="457200" y="46037"/>
            <a:ext cx="7569200" cy="1016001"/>
          </a:xfrm>
          <a:prstGeom prst="rect">
            <a:avLst/>
          </a:prstGeom>
        </p:spPr>
        <p:txBody>
          <a:bodyPr/>
          <a:lstStyle/>
          <a:p>
            <a:r>
              <a:t>IPP WG: Status Summary</a:t>
            </a:r>
          </a:p>
        </p:txBody>
      </p:sp>
    </p:spTree>
    <p:extLst>
      <p:ext uri="{BB962C8B-B14F-4D97-AF65-F5344CB8AC3E}">
        <p14:creationId xmlns:p14="http://schemas.microsoft.com/office/powerpoint/2010/main" val="3826922661"/>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13"/>
          <p:cNvSpPr/>
          <p:nvPr/>
        </p:nvSpPr>
        <p:spPr>
          <a:xfrm>
            <a:off x="0" y="0"/>
            <a:ext cx="9144000" cy="1143000"/>
          </a:xfrm>
          <a:prstGeom prst="rect">
            <a:avLst/>
          </a:prstGeom>
          <a:solidFill>
            <a:srgbClr val="5D70B7"/>
          </a:solidFill>
          <a:ln w="12700">
            <a:miter lim="400000"/>
          </a:ln>
        </p:spPr>
        <p:txBody>
          <a:bodyPr lIns="50800" tIns="50800" rIns="50800" bIns="50800" anchor="ctr"/>
          <a:lstStyle/>
          <a:p>
            <a:pPr>
              <a:defRPr sz="1100">
                <a:latin typeface="Arial"/>
                <a:ea typeface="Arial"/>
                <a:cs typeface="Arial"/>
                <a:sym typeface="Arial"/>
              </a:defRPr>
            </a:pPr>
            <a:endParaRPr/>
          </a:p>
        </p:txBody>
      </p:sp>
      <p:pic>
        <p:nvPicPr>
          <p:cNvPr id="127" name="pwg-4dark-bkgrnd-transparency.png" descr="pwg-4dark-bkgrnd-transparency.png"/>
          <p:cNvPicPr>
            <a:picLocks noChangeAspect="1"/>
          </p:cNvPicPr>
          <p:nvPr/>
        </p:nvPicPr>
        <p:blipFill>
          <a:blip r:embed="rId2">
            <a:extLst/>
          </a:blip>
          <a:stretch>
            <a:fillRect/>
          </a:stretch>
        </p:blipFill>
        <p:spPr>
          <a:xfrm>
            <a:off x="8161734" y="125016"/>
            <a:ext cx="855607" cy="892970"/>
          </a:xfrm>
          <a:prstGeom prst="rect">
            <a:avLst/>
          </a:prstGeom>
          <a:ln w="12700">
            <a:miter lim="400000"/>
          </a:ln>
        </p:spPr>
      </p:pic>
      <p:sp>
        <p:nvSpPr>
          <p:cNvPr id="128" name="Shape 115"/>
          <p:cNvSpPr/>
          <p:nvPr/>
        </p:nvSpPr>
        <p:spPr>
          <a:xfrm>
            <a:off x="0" y="6625828"/>
            <a:ext cx="9144000" cy="232173"/>
          </a:xfrm>
          <a:prstGeom prst="rect">
            <a:avLst/>
          </a:prstGeom>
          <a:solidFill>
            <a:srgbClr val="5D70B7"/>
          </a:solidFill>
          <a:ln w="12700">
            <a:miter lim="400000"/>
          </a:ln>
        </p:spPr>
        <p:txBody>
          <a:bodyPr lIns="50800" tIns="50800" rIns="50800" bIns="50800" anchor="ctr"/>
          <a:lstStyle/>
          <a:p>
            <a:pPr>
              <a:defRPr sz="1100">
                <a:latin typeface="Arial"/>
                <a:ea typeface="Arial"/>
                <a:cs typeface="Arial"/>
                <a:sym typeface="Arial"/>
              </a:defRPr>
            </a:pPr>
            <a:endParaRPr/>
          </a:p>
        </p:txBody>
      </p:sp>
      <p:sp>
        <p:nvSpPr>
          <p:cNvPr id="129" name="Shape 116"/>
          <p:cNvSpPr txBox="1"/>
          <p:nvPr/>
        </p:nvSpPr>
        <p:spPr>
          <a:xfrm>
            <a:off x="125015" y="6676826"/>
            <a:ext cx="8483205" cy="127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a:defRPr sz="900">
                <a:solidFill>
                  <a:srgbClr val="FFFFFF"/>
                </a:solidFill>
                <a:uFill>
                  <a:solidFill>
                    <a:srgbClr val="FFFFFF"/>
                  </a:solidFill>
                </a:uFill>
                <a:latin typeface="Arial"/>
                <a:ea typeface="Arial"/>
                <a:cs typeface="Arial"/>
                <a:sym typeface="Arial"/>
              </a:defRPr>
            </a:pPr>
            <a:r>
              <a:t>Copyright © 2018 The Printer Working Group. All rights reserved. The IPP Everywhere and PWG logos are registered trademarks of the IEEE-ISTO.</a:t>
            </a:r>
          </a:p>
        </p:txBody>
      </p:sp>
      <p:sp>
        <p:nvSpPr>
          <p:cNvPr id="130" name="Shape 117"/>
          <p:cNvSpPr txBox="1"/>
          <p:nvPr/>
        </p:nvSpPr>
        <p:spPr>
          <a:xfrm>
            <a:off x="8840390" y="812601"/>
            <a:ext cx="162209" cy="133278"/>
          </a:xfrm>
          <a:prstGeom prst="rect">
            <a:avLst/>
          </a:prstGeom>
          <a:ln w="12700">
            <a:miter lim="400000"/>
          </a:ln>
          <a:extLst>
            <a:ext uri="{C572A759-6A51-4108-AA02-DFA0A04FC94B}">
              <ma14:wrappingTextBoxFlag xmlns:ma14="http://schemas.microsoft.com/office/mac/drawingml/2011/main" xmlns="" val="1"/>
            </a:ext>
          </a:extLst>
        </p:spPr>
        <p:txBody>
          <a:bodyPr wrap="none" lIns="35719" tIns="35719" rIns="35719" bIns="35719">
            <a:spAutoFit/>
          </a:bodyPr>
          <a:lstStyle>
            <a:lvl1pPr>
              <a:defRPr sz="400">
                <a:latin typeface="Arial"/>
                <a:ea typeface="Arial"/>
                <a:cs typeface="Arial"/>
                <a:sym typeface="Arial"/>
              </a:defRPr>
            </a:lvl1pPr>
          </a:lstStyle>
          <a:p>
            <a:r>
              <a:t>®</a:t>
            </a:r>
          </a:p>
        </p:txBody>
      </p:sp>
      <p:sp>
        <p:nvSpPr>
          <p:cNvPr id="131" name="Shape 120"/>
          <p:cNvSpPr txBox="1">
            <a:spLocks noGrp="1"/>
          </p:cNvSpPr>
          <p:nvPr>
            <p:ph type="body" idx="1"/>
          </p:nvPr>
        </p:nvSpPr>
        <p:spPr>
          <a:prstGeom prst="rect">
            <a:avLst/>
          </a:prstGeom>
        </p:spPr>
        <p:txBody>
          <a:bodyPr/>
          <a:lstStyle/>
          <a:p>
            <a:r>
              <a:t>We welcome participation from all interested parties</a:t>
            </a:r>
          </a:p>
          <a:p>
            <a:r>
              <a:t>IPP Working Group web page</a:t>
            </a:r>
          </a:p>
          <a:p>
            <a:pPr marL="783590" lvl="1" indent="-285750">
              <a:spcBef>
                <a:spcPts val="400"/>
              </a:spcBef>
              <a:defRPr sz="1800" u="sng"/>
            </a:pPr>
            <a:r>
              <a:rPr>
                <a:solidFill>
                  <a:srgbClr val="0000FF"/>
                </a:solidFill>
                <a:uFill>
                  <a:solidFill>
                    <a:srgbClr val="0000FF"/>
                  </a:solidFill>
                </a:uFill>
                <a:hlinkClick r:id="rId3"/>
              </a:rPr>
              <a:t>https://www.pwg.org/ipp/index.html</a:t>
            </a:r>
            <a:r>
              <a:rPr u="none"/>
              <a:t> </a:t>
            </a:r>
          </a:p>
          <a:p>
            <a:r>
              <a:t>Subscribe to the IPP mailing list </a:t>
            </a:r>
          </a:p>
          <a:p>
            <a:pPr marL="783590" lvl="1" indent="-285750">
              <a:spcBef>
                <a:spcPts val="400"/>
              </a:spcBef>
              <a:defRPr sz="1800" u="sng"/>
            </a:pPr>
            <a:r>
              <a:rPr>
                <a:solidFill>
                  <a:srgbClr val="0000FF"/>
                </a:solidFill>
                <a:uFill>
                  <a:solidFill>
                    <a:srgbClr val="0000FF"/>
                  </a:solidFill>
                </a:uFill>
                <a:hlinkClick r:id="rId4"/>
              </a:rPr>
              <a:t>https://www.pwg.org/mailman/listinfo/ipp</a:t>
            </a:r>
          </a:p>
          <a:p>
            <a:r>
              <a:t>IPP WG holds weekly phone conferences announced on the IPP mailing list</a:t>
            </a:r>
          </a:p>
          <a:p>
            <a:pPr marL="783590" lvl="1" indent="-285750">
              <a:spcBef>
                <a:spcPts val="400"/>
              </a:spcBef>
              <a:defRPr sz="1800"/>
            </a:pPr>
            <a:r>
              <a:t>Next conference calls Thursday, June 7 and 21, 2018 at 3pm ET</a:t>
            </a:r>
          </a:p>
        </p:txBody>
      </p:sp>
      <p:sp>
        <p:nvSpPr>
          <p:cNvPr id="133" name="Shape 119"/>
          <p:cNvSpPr txBox="1">
            <a:spLocks noGrp="1"/>
          </p:cNvSpPr>
          <p:nvPr>
            <p:ph type="title"/>
          </p:nvPr>
        </p:nvSpPr>
        <p:spPr>
          <a:xfrm>
            <a:off x="457200" y="46037"/>
            <a:ext cx="7569200" cy="1016001"/>
          </a:xfrm>
          <a:prstGeom prst="rect">
            <a:avLst/>
          </a:prstGeom>
        </p:spPr>
        <p:txBody>
          <a:bodyPr/>
          <a:lstStyle/>
          <a:p>
            <a:r>
              <a:t>IPP WG: More Information</a:t>
            </a:r>
          </a:p>
        </p:txBody>
      </p:sp>
    </p:spTree>
    <p:extLst>
      <p:ext uri="{BB962C8B-B14F-4D97-AF65-F5344CB8AC3E}">
        <p14:creationId xmlns:p14="http://schemas.microsoft.com/office/powerpoint/2010/main" val="90248717"/>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 name="Shape 35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55" name="Shape 355"/>
          <p:cNvSpPr/>
          <p:nvPr/>
        </p:nvSpPr>
        <p:spPr>
          <a:xfrm>
            <a:off x="419100" y="2565400"/>
            <a:ext cx="5912555" cy="5207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356"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357" name="Shape 357"/>
          <p:cNvSpPr/>
          <p:nvPr/>
        </p:nvSpPr>
        <p:spPr>
          <a:xfrm>
            <a:off x="127000" y="6661796"/>
            <a:ext cx="85471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358" name="Shape 358"/>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359" name="Shape 359"/>
          <p:cNvSpPr>
            <a:spLocks noGrp="1"/>
          </p:cNvSpPr>
          <p:nvPr>
            <p:ph type="title"/>
          </p:nvPr>
        </p:nvSpPr>
        <p:spPr>
          <a:prstGeom prst="rect">
            <a:avLst/>
          </a:prstGeom>
        </p:spPr>
        <p:txBody>
          <a:bodyPr/>
          <a:lstStyle/>
          <a:p>
            <a:r>
              <a:t>Liaison Status</a:t>
            </a: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9" name="Shape 369"/>
          <p:cNvSpPr>
            <a:spLocks noGrp="1"/>
          </p:cNvSpPr>
          <p:nvPr>
            <p:ph type="body" idx="1"/>
          </p:nvPr>
        </p:nvSpPr>
        <p:spPr>
          <a:xfrm>
            <a:off x="457200" y="1143000"/>
            <a:ext cx="8229600" cy="5672684"/>
          </a:xfrm>
          <a:prstGeom prst="rect">
            <a:avLst/>
          </a:prstGeom>
        </p:spPr>
        <p:txBody>
          <a:bodyPr>
            <a:normAutofit fontScale="92500" lnSpcReduction="10000"/>
          </a:bodyPr>
          <a:lstStyle/>
          <a:p>
            <a:pPr marL="305608" indent="-264968">
              <a:defRPr sz="1700"/>
            </a:pPr>
            <a:r>
              <a:rPr lang="en-US" b="1" dirty="0"/>
              <a:t>Next TCG Members Meetings</a:t>
            </a:r>
            <a:endParaRPr lang="en-US" dirty="0"/>
          </a:p>
          <a:p>
            <a:pPr marL="767715" lvl="1" indent="-269875">
              <a:defRPr sz="1700"/>
            </a:pPr>
            <a:r>
              <a:rPr lang="en-US" sz="1600" dirty="0"/>
              <a:t>18-22 June 2018 – San Diego, CA – Ira can’t call (conflict w/ ESCAR)</a:t>
            </a:r>
          </a:p>
          <a:p>
            <a:pPr marL="767715" lvl="1" indent="-269875">
              <a:defRPr sz="1700"/>
            </a:pPr>
            <a:r>
              <a:rPr lang="en-US" sz="1600" dirty="0"/>
              <a:t>15-19 October 2018 – Lisbon, Portugal – Ira to call in</a:t>
            </a:r>
          </a:p>
          <a:p>
            <a:pPr marL="305608" indent="-264968">
              <a:defRPr sz="1700"/>
            </a:pPr>
            <a:r>
              <a:rPr lang="en-US" b="1" dirty="0"/>
              <a:t>Trusted Mobility Solutions (TMS) </a:t>
            </a:r>
            <a:r>
              <a:rPr lang="en-US" dirty="0"/>
              <a:t>– Ira is co-chair and co-editor</a:t>
            </a:r>
          </a:p>
          <a:p>
            <a:pPr marL="767715" lvl="1" indent="-269875">
              <a:defRPr sz="1700"/>
            </a:pPr>
            <a:r>
              <a:rPr lang="en-US" sz="1600" dirty="0"/>
              <a:t>Scope: mobile phones, telecom networks, enterprise/financial BYOD</a:t>
            </a:r>
          </a:p>
          <a:p>
            <a:pPr marL="767715" lvl="1" indent="-269875">
              <a:defRPr sz="1700"/>
            </a:pPr>
            <a:r>
              <a:rPr lang="en-US" sz="1600" dirty="0"/>
              <a:t>Formal liaisons – ATIS (in progress), ETSI (NFV), Global Platform (TEE and SE), OMA (device mgmt), Mobey Forum (mobile banking)</a:t>
            </a:r>
          </a:p>
          <a:p>
            <a:pPr marL="767715" lvl="1" indent="-269875">
              <a:defRPr sz="1700"/>
            </a:pPr>
            <a:r>
              <a:rPr lang="en-US" sz="1600" dirty="0"/>
              <a:t>Informal liaisons – 3GPP, ITU-T, SAE, IETF TLS, IETF SACM, US NIST</a:t>
            </a:r>
          </a:p>
          <a:p>
            <a:pPr marL="767715" lvl="1" indent="-269875">
              <a:defRPr sz="1700"/>
            </a:pPr>
            <a:r>
              <a:rPr lang="en-US" sz="1600" i="1" dirty="0"/>
              <a:t>TCG TMS Use Cases v2 – published in May 2018</a:t>
            </a:r>
          </a:p>
          <a:p>
            <a:pPr marL="305608" indent="-264968">
              <a:defRPr sz="1700"/>
            </a:pPr>
            <a:r>
              <a:rPr lang="en-US" b="1" dirty="0"/>
              <a:t>Mobile Platform (MPWG) </a:t>
            </a:r>
            <a:r>
              <a:rPr lang="en-US" dirty="0"/>
              <a:t>– Ira is co-editor</a:t>
            </a:r>
          </a:p>
          <a:p>
            <a:pPr marL="762808" lvl="1" indent="-264968">
              <a:defRPr sz="1700"/>
            </a:pPr>
            <a:r>
              <a:rPr lang="en-US" sz="1600" dirty="0"/>
              <a:t>Scope: mobile phones, PDAs, eBook readers, etc.</a:t>
            </a:r>
          </a:p>
          <a:p>
            <a:pPr marL="762808" lvl="1" indent="-264968">
              <a:defRPr sz="1700"/>
            </a:pPr>
            <a:r>
              <a:rPr lang="en-US" sz="1600" dirty="0"/>
              <a:t>Formal liaisons – Global Platform (TEE), Mobey Forum (banking)</a:t>
            </a:r>
          </a:p>
          <a:p>
            <a:pPr marL="762808" lvl="1" indent="-264968">
              <a:defRPr sz="1700"/>
            </a:pPr>
            <a:r>
              <a:rPr lang="en-US" sz="1600" dirty="0"/>
              <a:t>Mobile Runtime Integrity Preservation – public review in Q2 2018</a:t>
            </a:r>
          </a:p>
          <a:p>
            <a:pPr marL="762808" lvl="1" indent="-264968">
              <a:defRPr sz="1700"/>
            </a:pPr>
            <a:r>
              <a:rPr lang="en-US" sz="1600" i="1" dirty="0">
                <a:solidFill>
                  <a:schemeClr val="tx1"/>
                </a:solidFill>
              </a:rPr>
              <a:t>TCG/GP collaboration – Integrating GP and TCG Security Technologies</a:t>
            </a:r>
          </a:p>
          <a:p>
            <a:pPr marL="362758" indent="-264968">
              <a:defRPr sz="1700"/>
            </a:pPr>
            <a:r>
              <a:rPr lang="en-US" b="1" dirty="0"/>
              <a:t>Recent Specifications</a:t>
            </a:r>
          </a:p>
          <a:p>
            <a:pPr marL="762808" lvl="1" indent="-264968">
              <a:defRPr sz="1700"/>
            </a:pPr>
            <a:r>
              <a:rPr lang="en-US" sz="1600" dirty="0">
                <a:hlinkClick r:id="rId3"/>
              </a:rPr>
              <a:t>http://www.trustedcomputinggroup.org/resources</a:t>
            </a:r>
            <a:endParaRPr lang="en-US" sz="1600" dirty="0"/>
          </a:p>
          <a:p>
            <a:pPr marL="762808" lvl="1" indent="-264968">
              <a:defRPr sz="1700"/>
            </a:pPr>
            <a:r>
              <a:rPr lang="en-US" sz="1600" dirty="0"/>
              <a:t>TCG SNMP MIB for TPM-based Attestation – public review May 2018 </a:t>
            </a:r>
          </a:p>
          <a:p>
            <a:pPr marL="762808" lvl="1" indent="-264968">
              <a:defRPr sz="1700"/>
            </a:pPr>
            <a:r>
              <a:rPr lang="en-US" sz="1600" dirty="0"/>
              <a:t>TCG Device Identifier Composition Engine – published March 2018</a:t>
            </a:r>
          </a:p>
          <a:p>
            <a:pPr marL="762808" lvl="1" indent="-264968">
              <a:defRPr sz="1700"/>
            </a:pPr>
            <a:r>
              <a:rPr lang="en-US" sz="1600" dirty="0"/>
              <a:t>TCG Protection Profile PC Client TPM v1.1 – public review March 2018</a:t>
            </a:r>
          </a:p>
          <a:p>
            <a:pPr marL="762808" lvl="1" indent="-264968">
              <a:defRPr sz="1700"/>
            </a:pPr>
            <a:r>
              <a:rPr lang="en-US" sz="1600" dirty="0"/>
              <a:t>TCG Guidance Securing Network Equipment – published January 2018</a:t>
            </a:r>
          </a:p>
        </p:txBody>
      </p:sp>
      <p:sp>
        <p:nvSpPr>
          <p:cNvPr id="368" name="Shape 368"/>
          <p:cNvSpPr>
            <a:spLocks noGrp="1"/>
          </p:cNvSpPr>
          <p:nvPr>
            <p:ph type="title"/>
          </p:nvPr>
        </p:nvSpPr>
        <p:spPr>
          <a:prstGeom prst="rect">
            <a:avLst/>
          </a:prstGeom>
        </p:spPr>
        <p:txBody>
          <a:bodyPr/>
          <a:lstStyle/>
          <a:p>
            <a:r>
              <a:rPr sz="2800" dirty="0"/>
              <a:t>Trusted Computing Group (TCG)</a:t>
            </a:r>
          </a:p>
        </p:txBody>
      </p:sp>
    </p:spTree>
    <p:extLst>
      <p:ext uri="{BB962C8B-B14F-4D97-AF65-F5344CB8AC3E}">
        <p14:creationId xmlns:p14="http://schemas.microsoft.com/office/powerpoint/2010/main" val="3794787789"/>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9" name="Shape 369"/>
          <p:cNvSpPr>
            <a:spLocks noGrp="1"/>
          </p:cNvSpPr>
          <p:nvPr>
            <p:ph type="body" idx="1"/>
          </p:nvPr>
        </p:nvSpPr>
        <p:spPr>
          <a:xfrm>
            <a:off x="457200" y="1143000"/>
            <a:ext cx="8229600" cy="5486400"/>
          </a:xfrm>
          <a:prstGeom prst="rect">
            <a:avLst/>
          </a:prstGeom>
        </p:spPr>
        <p:txBody>
          <a:bodyPr>
            <a:normAutofit fontScale="92500" lnSpcReduction="10000"/>
          </a:bodyPr>
          <a:lstStyle/>
          <a:p>
            <a:pPr marL="305608" indent="-264968">
              <a:defRPr sz="1700"/>
            </a:pPr>
            <a:r>
              <a:rPr lang="en-US" b="1" dirty="0"/>
              <a:t>Next IETF Members Meetings</a:t>
            </a:r>
            <a:endParaRPr lang="en-US" dirty="0"/>
          </a:p>
          <a:p>
            <a:pPr marL="767715" lvl="1" indent="-269875">
              <a:defRPr sz="1700"/>
            </a:pPr>
            <a:r>
              <a:rPr lang="en-US" sz="1500" dirty="0"/>
              <a:t>IETF 102 - 14-20 July 2018 – Montreal, Canada – Ira to call in</a:t>
            </a:r>
          </a:p>
          <a:p>
            <a:pPr marL="767715" lvl="1" indent="-269875">
              <a:defRPr sz="1700"/>
            </a:pPr>
            <a:r>
              <a:rPr lang="en-US" sz="1500" dirty="0"/>
              <a:t>IETF 103 – 3-9 November 2018 – Bangkok, Thailand – Ira to call in</a:t>
            </a:r>
          </a:p>
          <a:p>
            <a:pPr marL="305608" indent="-264968">
              <a:defRPr sz="1700"/>
            </a:pPr>
            <a:r>
              <a:rPr lang="en-US" b="1" dirty="0"/>
              <a:t>Transport Layer Security (TLS)</a:t>
            </a:r>
            <a:endParaRPr lang="en-US" sz="1600" dirty="0"/>
          </a:p>
          <a:p>
            <a:pPr marL="767715" lvl="1" indent="-269875">
              <a:defRPr sz="1700"/>
            </a:pPr>
            <a:r>
              <a:rPr lang="en-US" sz="1500" dirty="0"/>
              <a:t>TLS/1.3 – RFC Editor’s Queue – IETF LC completed – draft-28 – March 2018</a:t>
            </a:r>
            <a:br>
              <a:rPr lang="en-US" sz="1500" dirty="0"/>
            </a:br>
            <a:r>
              <a:rPr lang="en-US" sz="1500" dirty="0">
                <a:hlinkClick r:id="rId3"/>
              </a:rPr>
              <a:t>https://datatracker.ietf.org/doc/draft-ietf-tls-tls13/</a:t>
            </a:r>
            <a:endParaRPr lang="en-US" sz="1500" dirty="0"/>
          </a:p>
          <a:p>
            <a:pPr marL="367665" indent="-269875">
              <a:defRPr sz="1700"/>
            </a:pPr>
            <a:r>
              <a:rPr lang="en-US" sz="1700" b="1" dirty="0"/>
              <a:t>Security Automation and Continuous Monitoring (SACM)</a:t>
            </a:r>
          </a:p>
          <a:p>
            <a:pPr marL="767715" lvl="1" indent="-269875">
              <a:defRPr sz="1700"/>
            </a:pPr>
            <a:r>
              <a:rPr lang="en-US" sz="1500" dirty="0"/>
              <a:t>S/W Inventory Message &amp; Attributes for PA-TNC – draft-05 – April 2018</a:t>
            </a:r>
            <a:br>
              <a:rPr lang="en-US" sz="1500" dirty="0"/>
            </a:br>
            <a:r>
              <a:rPr lang="en-US" sz="1500" dirty="0">
                <a:hlinkClick r:id="rId4"/>
              </a:rPr>
              <a:t>https://datatracker.ietf.org/doc/draft-ietf-sacm-nea-swima-patnc/</a:t>
            </a:r>
            <a:endParaRPr lang="en-US" sz="1500" dirty="0"/>
          </a:p>
          <a:p>
            <a:pPr marL="767715" lvl="1" indent="-269875">
              <a:defRPr sz="1700"/>
            </a:pPr>
            <a:r>
              <a:rPr lang="en-US" sz="1500" dirty="0"/>
              <a:t>Concise Software Identifiers – draft-05 – March 2018</a:t>
            </a:r>
            <a:br>
              <a:rPr lang="en-US" sz="1500" dirty="0"/>
            </a:br>
            <a:r>
              <a:rPr lang="en-US" sz="1500" dirty="0">
                <a:hlinkClick r:id="rId5"/>
              </a:rPr>
              <a:t>https://datatracker.ietf.org/doc/draft-ietf-sacm-coswid/</a:t>
            </a:r>
            <a:endParaRPr lang="en-US" sz="1500" dirty="0"/>
          </a:p>
          <a:p>
            <a:pPr marL="305608" indent="-264968">
              <a:defRPr sz="1700"/>
            </a:pPr>
            <a:r>
              <a:rPr lang="en-US" sz="1700" b="1" dirty="0"/>
              <a:t>Concise Binary Object Representation (CBOR)</a:t>
            </a:r>
            <a:endParaRPr lang="en-US" sz="1700" dirty="0"/>
          </a:p>
          <a:p>
            <a:pPr marL="762808" lvl="1" indent="-264968">
              <a:defRPr sz="1700"/>
            </a:pPr>
            <a:r>
              <a:rPr lang="en-US" sz="1500" dirty="0"/>
              <a:t>Concise Binary Object Representation (CBOR) – draft-02 – March 2018</a:t>
            </a:r>
            <a:br>
              <a:rPr lang="en-US" sz="1500" dirty="0"/>
            </a:br>
            <a:r>
              <a:rPr lang="en-US" sz="1500" dirty="0">
                <a:hlinkClick r:id="rId6"/>
              </a:rPr>
              <a:t>https://datatracker.ietf.org/doc/draft-ietf-cbor-7049bis/</a:t>
            </a:r>
            <a:endParaRPr lang="en-US" sz="1500" dirty="0"/>
          </a:p>
          <a:p>
            <a:pPr marL="762808" lvl="1" indent="-264968">
              <a:defRPr sz="1700"/>
            </a:pPr>
            <a:r>
              <a:rPr lang="en-US" sz="1500" dirty="0"/>
              <a:t>Concise Data Definition </a:t>
            </a:r>
            <a:r>
              <a:rPr lang="en-US" sz="1500" dirty="0" err="1"/>
              <a:t>Danguage</a:t>
            </a:r>
            <a:r>
              <a:rPr lang="en-US" sz="1500" dirty="0"/>
              <a:t> (CDDL) – draft-02 – February 2018</a:t>
            </a:r>
            <a:br>
              <a:rPr lang="en-US" sz="1500" dirty="0"/>
            </a:br>
            <a:r>
              <a:rPr lang="en-US" sz="1500" dirty="0">
                <a:hlinkClick r:id="rId7"/>
              </a:rPr>
              <a:t>https://datatracker.ietf.org/doc/draft-ietf-cbor-cddl</a:t>
            </a:r>
            <a:r>
              <a:rPr lang="en-US" sz="1500" dirty="0"/>
              <a:t> - JSON/CBOR schema</a:t>
            </a:r>
          </a:p>
          <a:p>
            <a:pPr marL="362758" indent="-264968">
              <a:defRPr sz="1700"/>
            </a:pPr>
            <a:r>
              <a:rPr lang="en-US" sz="1700" b="1" dirty="0"/>
              <a:t>Constrained </a:t>
            </a:r>
            <a:r>
              <a:rPr lang="en-US" sz="1700" b="1" dirty="0" err="1"/>
              <a:t>RESTful</a:t>
            </a:r>
            <a:r>
              <a:rPr lang="en-US" sz="1700" b="1" dirty="0"/>
              <a:t> Environments (CORE)</a:t>
            </a:r>
          </a:p>
          <a:p>
            <a:pPr marL="762808" lvl="1" indent="-264968">
              <a:defRPr sz="1700"/>
            </a:pPr>
            <a:r>
              <a:rPr lang="en-US" sz="1500" dirty="0"/>
              <a:t>CBOR Encoding of Data Modeled with YANG – draft-06 – February 2018</a:t>
            </a:r>
            <a:br>
              <a:rPr lang="en-US" sz="1500" dirty="0"/>
            </a:br>
            <a:r>
              <a:rPr lang="en-US" sz="1500" dirty="0">
                <a:hlinkClick r:id="rId8"/>
              </a:rPr>
              <a:t>https://datatracker.ietf.org/doc/draft-ietf-core-yang-cbor/</a:t>
            </a:r>
            <a:endParaRPr lang="en-US" sz="1500" b="1" dirty="0"/>
          </a:p>
          <a:p>
            <a:pPr marL="362758" indent="-264968">
              <a:defRPr sz="1700"/>
            </a:pPr>
            <a:r>
              <a:rPr lang="en-US" sz="1700" b="1" dirty="0"/>
              <a:t>IRTF Crypto Forum Research Group (CFRG) </a:t>
            </a:r>
            <a:r>
              <a:rPr lang="en-US" sz="1700" dirty="0"/>
              <a:t>– future algorithms</a:t>
            </a:r>
          </a:p>
          <a:p>
            <a:pPr marL="762808" lvl="1" indent="-264968">
              <a:defRPr sz="1700"/>
            </a:pPr>
            <a:r>
              <a:rPr lang="en-US" sz="1500" dirty="0"/>
              <a:t>Extended Hash-Based Signatures – RFC Editor’s Queue – April 2018</a:t>
            </a:r>
            <a:br>
              <a:rPr lang="en-US" sz="1500" dirty="0"/>
            </a:br>
            <a:r>
              <a:rPr lang="en-US" sz="1500" dirty="0">
                <a:hlinkClick r:id="rId9"/>
              </a:rPr>
              <a:t>https://datatracker.ietf.org/doc/draft-irtf-cfrg-xmss-hash-based-signatures/</a:t>
            </a:r>
            <a:endParaRPr lang="en-US" sz="1500" b="1" dirty="0"/>
          </a:p>
        </p:txBody>
      </p:sp>
      <p:sp>
        <p:nvSpPr>
          <p:cNvPr id="368" name="Shape 368"/>
          <p:cNvSpPr>
            <a:spLocks noGrp="1"/>
          </p:cNvSpPr>
          <p:nvPr>
            <p:ph type="title"/>
          </p:nvPr>
        </p:nvSpPr>
        <p:spPr>
          <a:prstGeom prst="rect">
            <a:avLst/>
          </a:prstGeom>
        </p:spPr>
        <p:txBody>
          <a:bodyPr/>
          <a:lstStyle/>
          <a:p>
            <a:r>
              <a:rPr lang="en-US" sz="2800" dirty="0"/>
              <a:t>Internet Engineering Task Force (IETF)</a:t>
            </a:r>
            <a:endParaRPr sz="2800" dirty="0"/>
          </a:p>
        </p:txBody>
      </p:sp>
    </p:spTree>
    <p:extLst>
      <p:ext uri="{BB962C8B-B14F-4D97-AF65-F5344CB8AC3E}">
        <p14:creationId xmlns:p14="http://schemas.microsoft.com/office/powerpoint/2010/main" val="2743508196"/>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87"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88" name="Shape 8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89" name="Shape 89"/>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90" name="Shape 90"/>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92" name="Shape 92"/>
          <p:cNvSpPr>
            <a:spLocks noGrp="1"/>
          </p:cNvSpPr>
          <p:nvPr>
            <p:ph type="body" idx="1"/>
          </p:nvPr>
        </p:nvSpPr>
        <p:spPr>
          <a:prstGeom prst="rect">
            <a:avLst/>
          </a:prstGeom>
        </p:spPr>
        <p:txBody>
          <a:bodyPr/>
          <a:lstStyle/>
          <a:p>
            <a:r>
              <a:rPr dirty="0"/>
              <a:t>Welcome and Introductions</a:t>
            </a:r>
          </a:p>
          <a:p>
            <a:r>
              <a:rPr dirty="0"/>
              <a:t>Confirm Minutes Taker</a:t>
            </a:r>
          </a:p>
          <a:p>
            <a:r>
              <a:rPr dirty="0"/>
              <a:t>Review PWG Patent Policy</a:t>
            </a:r>
          </a:p>
          <a:p>
            <a:r>
              <a:rPr dirty="0"/>
              <a:t>Agenda for the Week</a:t>
            </a:r>
          </a:p>
          <a:p>
            <a:r>
              <a:rPr dirty="0"/>
              <a:t>Future PWG Meeting Schedule</a:t>
            </a:r>
          </a:p>
          <a:p>
            <a:r>
              <a:rPr dirty="0"/>
              <a:t>201</a:t>
            </a:r>
            <a:r>
              <a:rPr lang="en-US" dirty="0"/>
              <a:t>8</a:t>
            </a:r>
            <a:r>
              <a:rPr dirty="0"/>
              <a:t> Membership</a:t>
            </a:r>
          </a:p>
          <a:p>
            <a:r>
              <a:rPr dirty="0"/>
              <a:t>PWG Officers</a:t>
            </a:r>
          </a:p>
        </p:txBody>
      </p:sp>
      <p:sp>
        <p:nvSpPr>
          <p:cNvPr id="91" name="Shape 91"/>
          <p:cNvSpPr>
            <a:spLocks noGrp="1"/>
          </p:cNvSpPr>
          <p:nvPr>
            <p:ph type="title"/>
          </p:nvPr>
        </p:nvSpPr>
        <p:spPr>
          <a:prstGeom prst="rect">
            <a:avLst/>
          </a:prstGeom>
        </p:spPr>
        <p:txBody>
          <a:bodyPr/>
          <a:lstStyle/>
          <a:p>
            <a:r>
              <a:t>Administrivia</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 name="Text Placeholder 2">
            <a:extLst>
              <a:ext uri="{FF2B5EF4-FFF2-40B4-BE49-F238E27FC236}">
                <a16:creationId xmlns:a16="http://schemas.microsoft.com/office/drawing/2014/main" id="{F6CBD45F-8AA1-3641-8AD8-D31A8892205B}"/>
              </a:ext>
            </a:extLst>
          </p:cNvPr>
          <p:cNvSpPr>
            <a:spLocks noGrp="1"/>
          </p:cNvSpPr>
          <p:nvPr>
            <p:ph type="body" idx="1"/>
          </p:nvPr>
        </p:nvSpPr>
        <p:spPr/>
        <p:txBody>
          <a:bodyPr>
            <a:normAutofit/>
          </a:bodyPr>
          <a:lstStyle/>
          <a:p>
            <a:r>
              <a:rPr lang="en-US" dirty="0"/>
              <a:t>Jeremy Reitz (Xerox) is the newly appointed Mopria liaison to the PWG</a:t>
            </a:r>
          </a:p>
          <a:p>
            <a:pPr lvl="1"/>
            <a:r>
              <a:rPr lang="en-US" dirty="0"/>
              <a:t>Smith and Jeremy spoke on May 14 (yesterday) and have set up some time to discuss next steps for collaboration</a:t>
            </a:r>
          </a:p>
          <a:p>
            <a:r>
              <a:rPr lang="en-US" dirty="0"/>
              <a:t>Partnership Opportunities</a:t>
            </a:r>
          </a:p>
          <a:p>
            <a:pPr lvl="1"/>
            <a:r>
              <a:rPr lang="en-US" dirty="0"/>
              <a:t>Test tools?</a:t>
            </a:r>
          </a:p>
          <a:p>
            <a:pPr lvl="1"/>
            <a:r>
              <a:rPr lang="en-US" dirty="0"/>
              <a:t>IPP Everywhere v1.1 and Mopria?</a:t>
            </a:r>
          </a:p>
          <a:p>
            <a:pPr lvl="1"/>
            <a:r>
              <a:rPr lang="en-US" dirty="0"/>
              <a:t>IPP Extensions?</a:t>
            </a:r>
          </a:p>
          <a:p>
            <a:r>
              <a:rPr lang="en-US" dirty="0"/>
              <a:t>PWG : “The Internet Printing Protocol in 2017: An Overview”</a:t>
            </a:r>
          </a:p>
          <a:p>
            <a:pPr lvl="1"/>
            <a:r>
              <a:rPr lang="en-US" dirty="0"/>
              <a:t>Presented to Mopria Technical Working Group via GoToMeeting July 26 during their F2F meeting session</a:t>
            </a:r>
          </a:p>
          <a:p>
            <a:pPr lvl="1"/>
            <a:r>
              <a:rPr lang="en-US" dirty="0">
                <a:hlinkClick r:id="rId3"/>
              </a:rPr>
              <a:t>https://ftp.pwg.org/pub/pwg/general/presentations/PWG-2017-IPP-Overview-20170725.pdf</a:t>
            </a:r>
            <a:endParaRPr lang="en-US" dirty="0"/>
          </a:p>
          <a:p>
            <a:pPr lvl="1"/>
            <a:r>
              <a:rPr lang="en-US" dirty="0"/>
              <a:t>Update for 2018?</a:t>
            </a:r>
          </a:p>
        </p:txBody>
      </p:sp>
      <p:sp>
        <p:nvSpPr>
          <p:cNvPr id="368" name="Shape 368"/>
          <p:cNvSpPr>
            <a:spLocks noGrp="1"/>
          </p:cNvSpPr>
          <p:nvPr>
            <p:ph type="title"/>
          </p:nvPr>
        </p:nvSpPr>
        <p:spPr>
          <a:prstGeom prst="rect">
            <a:avLst/>
          </a:prstGeom>
        </p:spPr>
        <p:txBody>
          <a:bodyPr/>
          <a:lstStyle/>
          <a:p>
            <a:r>
              <a:rPr lang="en-US" dirty="0"/>
              <a:t>Mopria</a:t>
            </a:r>
            <a:endParaRPr dirty="0"/>
          </a:p>
        </p:txBody>
      </p:sp>
    </p:spTree>
    <p:extLst>
      <p:ext uri="{BB962C8B-B14F-4D97-AF65-F5344CB8AC3E}">
        <p14:creationId xmlns:p14="http://schemas.microsoft.com/office/powerpoint/2010/main" val="1192421809"/>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2016 The Printer Working Group</a:t>
            </a:r>
            <a:r>
              <a:rPr dirty="0"/>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9" name="Shape 369"/>
          <p:cNvSpPr>
            <a:spLocks noGrp="1"/>
          </p:cNvSpPr>
          <p:nvPr>
            <p:ph type="body" idx="1"/>
          </p:nvPr>
        </p:nvSpPr>
        <p:spPr>
          <a:prstGeom prst="rect">
            <a:avLst/>
          </a:prstGeom>
        </p:spPr>
        <p:txBody>
          <a:bodyPr>
            <a:noAutofit/>
          </a:bodyPr>
          <a:lstStyle/>
          <a:p>
            <a:pPr marL="305608" indent="-264968">
              <a:defRPr sz="1700"/>
            </a:pPr>
            <a:r>
              <a:rPr lang="en-US" sz="1700" b="1" dirty="0"/>
              <a:t> America Makes – Quoted From their web site: </a:t>
            </a:r>
          </a:p>
          <a:p>
            <a:pPr marL="705658" lvl="1" indent="-264968">
              <a:defRPr sz="1700"/>
            </a:pPr>
            <a:r>
              <a:rPr lang="en-US" sz="1500" i="1" dirty="0"/>
              <a:t>“Established in 2012 and based in Youngstown, Ohio, America Makes is the flagship Institute for Manufacturing USA, the National Network for Manufacturing Innovation, infrastructure of up to 45 Institutes to follow and is driven by the </a:t>
            </a:r>
            <a:r>
              <a:rPr lang="en-US" sz="1500" i="1" dirty="0">
                <a:hlinkClick r:id="rId3"/>
              </a:rPr>
              <a:t>National Center for Defense Manufacturing and Machining </a:t>
            </a:r>
            <a:r>
              <a:rPr lang="en-US" sz="1500" i="1" dirty="0"/>
              <a:t>(NCDMM).” </a:t>
            </a:r>
          </a:p>
          <a:p>
            <a:pPr marL="705658" lvl="1" indent="-264968">
              <a:defRPr sz="1700"/>
            </a:pPr>
            <a:r>
              <a:rPr lang="en-US" sz="1700" dirty="0"/>
              <a:t>America Makes is a membership driven public – private partnership. While it collaborates with SDO’s (Standards Developing Organizations), it does not develop standards itself. Much of the information created as part of different America Makes sponsored projects is only made available to paying members.</a:t>
            </a:r>
          </a:p>
          <a:p>
            <a:pPr marL="705658" lvl="1" indent="-264968">
              <a:defRPr sz="1700"/>
            </a:pPr>
            <a:r>
              <a:rPr lang="en-US" sz="1700" b="1" dirty="0"/>
              <a:t>America Makes &amp; ANSI Additive Manufacturing Standardization Collaborative (AMSC) </a:t>
            </a:r>
            <a:r>
              <a:rPr lang="en-US" sz="1700" dirty="0"/>
              <a:t>– </a:t>
            </a:r>
            <a:r>
              <a:rPr lang="en-US" sz="1700" dirty="0">
                <a:hlinkClick r:id="rId4"/>
              </a:rPr>
              <a:t>https://www.ansi.org/standards_activities/standards_boards_panels/amsc/Default?menuid=3</a:t>
            </a:r>
            <a:r>
              <a:rPr lang="en-US" sz="1700" dirty="0"/>
              <a:t>. The IEEE-ISTO Printer Working Group is participating in the AMSC initiative.</a:t>
            </a:r>
          </a:p>
          <a:p>
            <a:pPr marL="705658" lvl="1" indent="-264968">
              <a:defRPr sz="1700"/>
            </a:pPr>
            <a:r>
              <a:rPr lang="en-US" sz="1700" b="1" dirty="0"/>
              <a:t>The AMSC Version 2.0 Work Effort is scheduled to conclude in June 2018 with the publication of the updated 2.0 AMSC roadmap</a:t>
            </a:r>
            <a:endParaRPr lang="en-US" sz="1700" dirty="0"/>
          </a:p>
        </p:txBody>
      </p:sp>
      <p:sp>
        <p:nvSpPr>
          <p:cNvPr id="2" name="Footer Placeholder 1"/>
          <p:cNvSpPr>
            <a:spLocks noGrp="1"/>
          </p:cNvSpPr>
          <p:nvPr>
            <p:ph type="ftr" sz="quarter" idx="10"/>
          </p:nvPr>
        </p:nvSpPr>
        <p:spPr/>
        <p:txBody>
          <a:bodyPr/>
          <a:lstStyle/>
          <a:p>
            <a:r>
              <a:rPr lang="en-US" dirty="0"/>
              <a:t>Copyright © 2018 The Printer Working Group. All rights reserved. The IPP Everywhere and PWG logos are registered trademarks of the IEEE-ISTO.</a:t>
            </a:r>
          </a:p>
        </p:txBody>
      </p:sp>
      <p:sp>
        <p:nvSpPr>
          <p:cNvPr id="370" name="Shape 370"/>
          <p:cNvSpPr>
            <a:spLocks noGrp="1"/>
          </p:cNvSpPr>
          <p:nvPr>
            <p:ph type="sldNum" sz="quarter" idx="4"/>
          </p:nvPr>
        </p:nvSpPr>
        <p:spPr>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31</a:t>
            </a:fld>
            <a:endParaRPr/>
          </a:p>
        </p:txBody>
      </p:sp>
      <p:sp>
        <p:nvSpPr>
          <p:cNvPr id="368" name="Shape 368"/>
          <p:cNvSpPr>
            <a:spLocks noGrp="1"/>
          </p:cNvSpPr>
          <p:nvPr>
            <p:ph type="title"/>
          </p:nvPr>
        </p:nvSpPr>
        <p:spPr>
          <a:prstGeom prst="rect">
            <a:avLst/>
          </a:prstGeom>
        </p:spPr>
        <p:txBody>
          <a:bodyPr/>
          <a:lstStyle/>
          <a:p>
            <a:r>
              <a:rPr lang="en-US" sz="2400" dirty="0"/>
              <a:t>America Makes &amp; ANSI Additive Manufacturing Standardization Collaborative (AMSC)</a:t>
            </a:r>
            <a:endParaRPr sz="2400" dirty="0"/>
          </a:p>
        </p:txBody>
      </p:sp>
    </p:spTree>
    <p:extLst>
      <p:ext uri="{BB962C8B-B14F-4D97-AF65-F5344CB8AC3E}">
        <p14:creationId xmlns:p14="http://schemas.microsoft.com/office/powerpoint/2010/main" val="1796924132"/>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2016 The Printer Working Group</a:t>
            </a:r>
            <a:r>
              <a:rPr dirty="0"/>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369" name="Shape 369"/>
          <p:cNvSpPr>
            <a:spLocks noGrp="1"/>
          </p:cNvSpPr>
          <p:nvPr>
            <p:ph type="body" idx="1"/>
          </p:nvPr>
        </p:nvSpPr>
        <p:spPr>
          <a:prstGeom prst="rect">
            <a:avLst/>
          </a:prstGeom>
        </p:spPr>
        <p:txBody>
          <a:bodyPr>
            <a:noAutofit/>
          </a:bodyPr>
          <a:lstStyle/>
          <a:p>
            <a:pPr marL="305608" indent="-264968">
              <a:defRPr sz="1700"/>
            </a:pPr>
            <a:r>
              <a:rPr lang="en-US" sz="1700" b="1" dirty="0"/>
              <a:t>SME profiled the work of AMSC via a Forum on Tuesday April 24</a:t>
            </a:r>
            <a:r>
              <a:rPr lang="en-US" sz="1700" b="1" baseline="30000" dirty="0"/>
              <a:t>th</a:t>
            </a:r>
            <a:r>
              <a:rPr lang="en-US" sz="1700" b="1" dirty="0"/>
              <a:t>, 2018 from 2:15 to 4:15 pm</a:t>
            </a:r>
          </a:p>
          <a:p>
            <a:pPr marL="705658" lvl="1" indent="-264968">
              <a:defRPr sz="1700"/>
            </a:pPr>
            <a:r>
              <a:rPr lang="en-US" sz="1700" dirty="0"/>
              <a:t>PWG was represented by Paul Tykodi at RAPID on April 24</a:t>
            </a:r>
            <a:r>
              <a:rPr lang="en-US" sz="1700" baseline="30000" dirty="0"/>
              <a:t>th</a:t>
            </a:r>
            <a:r>
              <a:rPr lang="en-US" sz="1700" dirty="0"/>
              <a:t>, 2018</a:t>
            </a:r>
          </a:p>
          <a:p>
            <a:pPr marL="705658" lvl="1" indent="-264968">
              <a:defRPr sz="1700"/>
            </a:pPr>
            <a:r>
              <a:rPr lang="en-US" sz="1700" dirty="0"/>
              <a:t>Mr. Tykodi was invited to present on the topic </a:t>
            </a:r>
            <a:r>
              <a:rPr lang="en-US" sz="1700" i="1" dirty="0"/>
              <a:t>“IEEE-ISTO PWG IPP Working Group: Process-Declaring Workflow Intent and Querying Device Capabilities”</a:t>
            </a:r>
          </a:p>
          <a:p>
            <a:pPr marL="705658" lvl="1" indent="-264968">
              <a:defRPr sz="1700"/>
            </a:pPr>
            <a:endParaRPr lang="en-US" sz="1200" i="1" dirty="0"/>
          </a:p>
          <a:p>
            <a:pPr marL="305608" indent="-264968">
              <a:defRPr sz="1700"/>
            </a:pPr>
            <a:r>
              <a:rPr lang="en-US" sz="1700" b="1" dirty="0"/>
              <a:t>SME unveiled their new ITEAM Concept at the RAPID + TCT Conference. Introductory meeting held Mon April 23</a:t>
            </a:r>
            <a:r>
              <a:rPr lang="en-US" sz="1700" b="1" baseline="30000" dirty="0"/>
              <a:t>rd</a:t>
            </a:r>
            <a:r>
              <a:rPr lang="en-US" sz="1700" b="1" dirty="0"/>
              <a:t>, 2018</a:t>
            </a:r>
          </a:p>
          <a:p>
            <a:pPr marL="305608" indent="-264968">
              <a:defRPr sz="1700"/>
            </a:pPr>
            <a:endParaRPr lang="en-US" sz="1000" b="1" dirty="0"/>
          </a:p>
          <a:p>
            <a:pPr marL="705658" lvl="1" indent="-264968" algn="just">
              <a:defRPr sz="1700"/>
            </a:pPr>
            <a:r>
              <a:rPr lang="en-US" sz="1300" i="1" dirty="0"/>
              <a:t>“The group agreed on the need and that SME is uniquely positioned to serve as the unbiased, trusted 3rd party in the AM community. To further that effort, SME will stand up the Additive Manufacturing Consortium for the Independent Technical Evaluation of Additive Manufacturing (ITEAM). This consortium will include industry thought leaders from various industries. ITEAM, with the support of the Florida Institute of Technology (FIT), will create a platform to enable inquiry and analysis, education, community forums, and training. This provides an unbiased assessment of AM technology, materials, processes and equipment for AM users and adopters.”</a:t>
            </a:r>
          </a:p>
          <a:p>
            <a:pPr marL="705658" lvl="1" indent="-264968">
              <a:defRPr sz="1700"/>
            </a:pPr>
            <a:endParaRPr lang="en-US" sz="1700" dirty="0"/>
          </a:p>
        </p:txBody>
      </p:sp>
      <p:sp>
        <p:nvSpPr>
          <p:cNvPr id="2" name="Footer Placeholder 1"/>
          <p:cNvSpPr>
            <a:spLocks noGrp="1"/>
          </p:cNvSpPr>
          <p:nvPr>
            <p:ph type="ftr" sz="quarter" idx="10"/>
          </p:nvPr>
        </p:nvSpPr>
        <p:spPr/>
        <p:txBody>
          <a:bodyPr/>
          <a:lstStyle/>
          <a:p>
            <a:r>
              <a:rPr lang="en-US" dirty="0"/>
              <a:t>Copyright © 2018 The Printer Working Group. All rights reserved. The IPP Everywhere and PWG logos are registered trademarks of the IEEE-ISTO.</a:t>
            </a:r>
          </a:p>
        </p:txBody>
      </p:sp>
      <p:sp>
        <p:nvSpPr>
          <p:cNvPr id="370" name="Shape 370"/>
          <p:cNvSpPr>
            <a:spLocks noGrp="1"/>
          </p:cNvSpPr>
          <p:nvPr>
            <p:ph type="sldNum" sz="quarter" idx="4"/>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pPr/>
              <a:t>32</a:t>
            </a:fld>
            <a:endParaRPr/>
          </a:p>
        </p:txBody>
      </p:sp>
      <p:sp>
        <p:nvSpPr>
          <p:cNvPr id="368" name="Shape 368"/>
          <p:cNvSpPr>
            <a:spLocks noGrp="1"/>
          </p:cNvSpPr>
          <p:nvPr>
            <p:ph type="title"/>
          </p:nvPr>
        </p:nvSpPr>
        <p:spPr>
          <a:prstGeom prst="rect">
            <a:avLst/>
          </a:prstGeom>
        </p:spPr>
        <p:txBody>
          <a:bodyPr/>
          <a:lstStyle/>
          <a:p>
            <a:r>
              <a:rPr lang="en-US" sz="2400" dirty="0"/>
              <a:t>RAPID + TCT Conference April 23</a:t>
            </a:r>
            <a:r>
              <a:rPr lang="en-US" sz="2400" baseline="30000" dirty="0"/>
              <a:t>rd</a:t>
            </a:r>
            <a:r>
              <a:rPr lang="en-US" sz="2400" dirty="0"/>
              <a:t>-26</a:t>
            </a:r>
            <a:r>
              <a:rPr lang="en-US" sz="2400" baseline="30000" dirty="0"/>
              <a:t>th</a:t>
            </a:r>
            <a:r>
              <a:rPr lang="en-US" sz="2400" dirty="0"/>
              <a:t>, 2018 in Ft. Worth, TX</a:t>
            </a:r>
            <a:endParaRPr sz="2400" dirty="0"/>
          </a:p>
        </p:txBody>
      </p:sp>
    </p:spTree>
    <p:extLst>
      <p:ext uri="{BB962C8B-B14F-4D97-AF65-F5344CB8AC3E}">
        <p14:creationId xmlns:p14="http://schemas.microsoft.com/office/powerpoint/2010/main" val="2412330256"/>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2016 The Printer Working Group</a:t>
            </a:r>
            <a:r>
              <a:rPr dirty="0"/>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9" name="Shape 369"/>
          <p:cNvSpPr>
            <a:spLocks noGrp="1"/>
          </p:cNvSpPr>
          <p:nvPr>
            <p:ph type="body" idx="1"/>
          </p:nvPr>
        </p:nvSpPr>
        <p:spPr>
          <a:prstGeom prst="rect">
            <a:avLst/>
          </a:prstGeom>
        </p:spPr>
        <p:txBody>
          <a:bodyPr>
            <a:noAutofit/>
          </a:bodyPr>
          <a:lstStyle/>
          <a:p>
            <a:pPr marL="305608" indent="-264968">
              <a:defRPr sz="1700"/>
            </a:pPr>
            <a:r>
              <a:rPr lang="en-US" sz="1700" b="1" dirty="0"/>
              <a:t> 32nd Meeting of ISO/IEC JTC 1, 2-6 October 2017 in Vladivostok, Russia</a:t>
            </a:r>
          </a:p>
          <a:p>
            <a:pPr marL="705658" lvl="1" indent="-264968">
              <a:defRPr sz="1700"/>
            </a:pPr>
            <a:r>
              <a:rPr lang="en-US" b="1" i="1" dirty="0"/>
              <a:t>“Resolution 11 – Establishment of JTC 1/WG 12 on 3D Printing and Scanning </a:t>
            </a:r>
            <a:r>
              <a:rPr lang="en-US" i="1" dirty="0"/>
              <a:t>Contingent upon approval of a relevant NWIP, JTC 1 establishes JTC 1 Working Group 12 on 3D Printing and Scanning with the following Terms of Reference: </a:t>
            </a:r>
          </a:p>
          <a:p>
            <a:pPr marL="705658" lvl="1" indent="-264968" algn="just">
              <a:defRPr sz="1700"/>
            </a:pPr>
            <a:r>
              <a:rPr lang="en-US" sz="1300" dirty="0"/>
              <a:t>1. Serve as a focus of and proponent for JTC 1’s standardization program on 3D Printing and Scanning. </a:t>
            </a:r>
          </a:p>
          <a:p>
            <a:pPr marL="705658" lvl="1" indent="-264968" algn="just">
              <a:defRPr sz="1700"/>
            </a:pPr>
            <a:r>
              <a:rPr lang="en-US" sz="1300" dirty="0"/>
              <a:t>2. Develop ICT related foundational standards for 3D Printing and Scanning upon which other standards can be developed. </a:t>
            </a:r>
          </a:p>
          <a:p>
            <a:pPr marL="705658" lvl="1" indent="-264968" algn="just">
              <a:defRPr sz="1700"/>
            </a:pPr>
            <a:r>
              <a:rPr lang="en-US" sz="1300" dirty="0"/>
              <a:t>3. Develop other 3D Printing and Scanning standards that are built upon the foundational standards when relevant ISO and IEC committees that could address these standards do not exist or are unable to develop them. </a:t>
            </a:r>
          </a:p>
          <a:p>
            <a:pPr marL="705658" lvl="1" indent="-264968" algn="just">
              <a:defRPr sz="1700"/>
            </a:pPr>
            <a:r>
              <a:rPr lang="en-US" sz="1300" dirty="0"/>
              <a:t>4. Identify gaps and opportunities in 3D Printing and Scanning standardization. </a:t>
            </a:r>
          </a:p>
          <a:p>
            <a:pPr marL="705658" lvl="1" indent="-264968" algn="just">
              <a:defRPr sz="1700"/>
            </a:pPr>
            <a:r>
              <a:rPr lang="en-US" sz="1300" dirty="0"/>
              <a:t>5. Develop and maintain liaisons with all relevant ISO and IEC committees as well as with external organizations that have interests in 3D Printing and Scanning.</a:t>
            </a:r>
          </a:p>
          <a:p>
            <a:pPr marL="705658" lvl="1" indent="-264968" algn="just">
              <a:defRPr sz="1700"/>
            </a:pPr>
            <a:r>
              <a:rPr lang="en-US" sz="1300" dirty="0"/>
              <a:t>6. Engage with 3D Printing and Scanning communities to raise awareness of JTC 1 standardization efforts and provide an open platform for discussion and further cooperation. </a:t>
            </a:r>
          </a:p>
          <a:p>
            <a:pPr marL="705658" lvl="1" indent="-264968" algn="just">
              <a:defRPr sz="1700"/>
            </a:pPr>
            <a:r>
              <a:rPr lang="en-US" sz="1300" dirty="0"/>
              <a:t>7. Develop and maintain a list of existing 3D Printing and Scanning standards produced and standards development projects underway in ISO TCs, IEC TCs and JTC 1.”</a:t>
            </a:r>
          </a:p>
        </p:txBody>
      </p:sp>
      <p:sp>
        <p:nvSpPr>
          <p:cNvPr id="2" name="Footer Placeholder 1"/>
          <p:cNvSpPr>
            <a:spLocks noGrp="1"/>
          </p:cNvSpPr>
          <p:nvPr>
            <p:ph type="ftr" sz="quarter" idx="10"/>
          </p:nvPr>
        </p:nvSpPr>
        <p:spPr/>
        <p:txBody>
          <a:bodyPr/>
          <a:lstStyle/>
          <a:p>
            <a:r>
              <a:rPr lang="en-US" dirty="0"/>
              <a:t>Copyright © 2018 The Printer Working Group. All rights reserved. The IPP Everywhere and PWG logos are registered trademarks of the IEEE-ISTO.</a:t>
            </a:r>
          </a:p>
        </p:txBody>
      </p:sp>
      <p:sp>
        <p:nvSpPr>
          <p:cNvPr id="370" name="Shape 370"/>
          <p:cNvSpPr>
            <a:spLocks noGrp="1"/>
          </p:cNvSpPr>
          <p:nvPr>
            <p:ph type="sldNum" sz="quarter" idx="4"/>
          </p:nvPr>
        </p:nvSpPr>
        <p:spPr>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33</a:t>
            </a:fld>
            <a:endParaRPr/>
          </a:p>
        </p:txBody>
      </p:sp>
      <p:sp>
        <p:nvSpPr>
          <p:cNvPr id="368" name="Shape 368"/>
          <p:cNvSpPr>
            <a:spLocks noGrp="1"/>
          </p:cNvSpPr>
          <p:nvPr>
            <p:ph type="title"/>
          </p:nvPr>
        </p:nvSpPr>
        <p:spPr>
          <a:prstGeom prst="rect">
            <a:avLst/>
          </a:prstGeom>
        </p:spPr>
        <p:txBody>
          <a:bodyPr/>
          <a:lstStyle/>
          <a:p>
            <a:r>
              <a:rPr lang="en-US" sz="2400" dirty="0"/>
              <a:t>ISO/IEC JTC 1 3D Printing and Scanning </a:t>
            </a:r>
            <a:br>
              <a:rPr lang="en-US" sz="2400" dirty="0"/>
            </a:br>
            <a:r>
              <a:rPr lang="en-US" sz="2400" dirty="0"/>
              <a:t>Study Group</a:t>
            </a:r>
            <a:endParaRPr sz="2400" dirty="0"/>
          </a:p>
        </p:txBody>
      </p:sp>
    </p:spTree>
    <p:extLst>
      <p:ext uri="{BB962C8B-B14F-4D97-AF65-F5344CB8AC3E}">
        <p14:creationId xmlns:p14="http://schemas.microsoft.com/office/powerpoint/2010/main" val="1047777523"/>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2016 The Printer Working Group</a:t>
            </a:r>
            <a:r>
              <a:rPr dirty="0"/>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9" name="Shape 369"/>
          <p:cNvSpPr>
            <a:spLocks noGrp="1"/>
          </p:cNvSpPr>
          <p:nvPr>
            <p:ph type="body" idx="1"/>
          </p:nvPr>
        </p:nvSpPr>
        <p:spPr>
          <a:prstGeom prst="rect">
            <a:avLst/>
          </a:prstGeom>
        </p:spPr>
        <p:txBody>
          <a:bodyPr>
            <a:noAutofit/>
          </a:bodyPr>
          <a:lstStyle/>
          <a:p>
            <a:pPr marL="305608" indent="-264968">
              <a:defRPr sz="1700"/>
            </a:pPr>
            <a:r>
              <a:rPr lang="en-US" sz="1700" b="1" dirty="0"/>
              <a:t> 32nd Meeting of ISO/IEC JTC 1, 2-6 October 2017 in </a:t>
            </a:r>
            <a:r>
              <a:rPr lang="en-US" sz="1700" b="1" dirty="0" err="1"/>
              <a:t>Vladivostok,Russia</a:t>
            </a:r>
            <a:r>
              <a:rPr lang="en-US" sz="1700" b="1" dirty="0"/>
              <a:t> - continued</a:t>
            </a:r>
          </a:p>
          <a:p>
            <a:pPr marL="705658" lvl="1" indent="-264968" algn="just">
              <a:defRPr sz="1700"/>
            </a:pPr>
            <a:r>
              <a:rPr lang="en-US" b="1" i="1" dirty="0"/>
              <a:t>“</a:t>
            </a:r>
            <a:r>
              <a:rPr lang="en-US" dirty="0"/>
              <a:t>JTC 1 appoints </a:t>
            </a:r>
            <a:r>
              <a:rPr lang="en-US" dirty="0" err="1"/>
              <a:t>Byoung</a:t>
            </a:r>
            <a:r>
              <a:rPr lang="en-US" dirty="0"/>
              <a:t> Nam Lee to serve as </a:t>
            </a:r>
            <a:r>
              <a:rPr lang="en-US" dirty="0" err="1"/>
              <a:t>Convenor</a:t>
            </a:r>
            <a:r>
              <a:rPr lang="en-US" dirty="0"/>
              <a:t> of JTC 1 Working Group 12 on 3D Printing and Scanning.</a:t>
            </a:r>
          </a:p>
          <a:p>
            <a:pPr marL="705658" lvl="1" indent="-264968" algn="just">
              <a:defRPr sz="1700"/>
            </a:pPr>
            <a:r>
              <a:rPr lang="en-US" dirty="0"/>
              <a:t>To continue to progress the topic of 3D Printing and Scanning in a timely manner, the Study Group on 3D Printing and Scanning will remain in place, with </a:t>
            </a:r>
            <a:r>
              <a:rPr lang="en-US" dirty="0" err="1"/>
              <a:t>Byoung</a:t>
            </a:r>
            <a:r>
              <a:rPr lang="en-US" dirty="0"/>
              <a:t> Nam Lee as </a:t>
            </a:r>
            <a:r>
              <a:rPr lang="en-US" dirty="0" err="1"/>
              <a:t>Convenor</a:t>
            </a:r>
            <a:r>
              <a:rPr lang="en-US" dirty="0"/>
              <a:t>, pending the approval of an NWIP. Once an NWIP has been approved, the Study Group on 3D Printing and Scanning is disbanded and the JTC 1 Working Group 12 </a:t>
            </a:r>
            <a:r>
              <a:rPr lang="en-US" dirty="0" err="1"/>
              <a:t>Convenor</a:t>
            </a:r>
            <a:r>
              <a:rPr lang="en-US" dirty="0"/>
              <a:t> will work with ITTF to formally establish Working Group 12 within the ISO system.”</a:t>
            </a:r>
            <a:endParaRPr lang="en-US" sz="1300" dirty="0"/>
          </a:p>
        </p:txBody>
      </p:sp>
      <p:sp>
        <p:nvSpPr>
          <p:cNvPr id="2" name="Footer Placeholder 1"/>
          <p:cNvSpPr>
            <a:spLocks noGrp="1"/>
          </p:cNvSpPr>
          <p:nvPr>
            <p:ph type="ftr" sz="quarter" idx="10"/>
          </p:nvPr>
        </p:nvSpPr>
        <p:spPr/>
        <p:txBody>
          <a:bodyPr/>
          <a:lstStyle/>
          <a:p>
            <a:r>
              <a:rPr lang="en-US" dirty="0"/>
              <a:t>Copyright © 2018 The Printer Working Group. All rights reserved. The IPP Everywhere and PWG logos are registered trademarks of the IEEE-ISTO.</a:t>
            </a:r>
          </a:p>
        </p:txBody>
      </p:sp>
      <p:sp>
        <p:nvSpPr>
          <p:cNvPr id="370" name="Shape 370"/>
          <p:cNvSpPr>
            <a:spLocks noGrp="1"/>
          </p:cNvSpPr>
          <p:nvPr>
            <p:ph type="sldNum" sz="quarter" idx="4"/>
          </p:nvPr>
        </p:nvSpPr>
        <p:spPr>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34</a:t>
            </a:fld>
            <a:endParaRPr/>
          </a:p>
        </p:txBody>
      </p:sp>
      <p:sp>
        <p:nvSpPr>
          <p:cNvPr id="368" name="Shape 368"/>
          <p:cNvSpPr>
            <a:spLocks noGrp="1"/>
          </p:cNvSpPr>
          <p:nvPr>
            <p:ph type="title"/>
          </p:nvPr>
        </p:nvSpPr>
        <p:spPr>
          <a:prstGeom prst="rect">
            <a:avLst/>
          </a:prstGeom>
        </p:spPr>
        <p:txBody>
          <a:bodyPr/>
          <a:lstStyle/>
          <a:p>
            <a:r>
              <a:rPr lang="en-US" sz="2400" dirty="0"/>
              <a:t>ISO/IEC JTC 1 3D Printing and Scanning </a:t>
            </a:r>
            <a:br>
              <a:rPr lang="en-US" sz="2400" dirty="0"/>
            </a:br>
            <a:r>
              <a:rPr lang="en-US" sz="2400" dirty="0"/>
              <a:t>Study Group</a:t>
            </a:r>
            <a:endParaRPr sz="2400" dirty="0"/>
          </a:p>
        </p:txBody>
      </p:sp>
    </p:spTree>
    <p:extLst>
      <p:ext uri="{BB962C8B-B14F-4D97-AF65-F5344CB8AC3E}">
        <p14:creationId xmlns:p14="http://schemas.microsoft.com/office/powerpoint/2010/main" val="1469028987"/>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2016 The Printer Working Group</a:t>
            </a:r>
            <a:r>
              <a:rPr dirty="0"/>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9" name="Shape 369"/>
          <p:cNvSpPr>
            <a:spLocks noGrp="1"/>
          </p:cNvSpPr>
          <p:nvPr>
            <p:ph type="body" idx="1"/>
          </p:nvPr>
        </p:nvSpPr>
        <p:spPr>
          <a:prstGeom prst="rect">
            <a:avLst/>
          </a:prstGeom>
        </p:spPr>
        <p:txBody>
          <a:bodyPr>
            <a:noAutofit/>
          </a:bodyPr>
          <a:lstStyle/>
          <a:p>
            <a:pPr marL="305608" indent="-264968" algn="just">
              <a:defRPr sz="1700"/>
            </a:pPr>
            <a:r>
              <a:rPr lang="en-US" sz="1700" b="1" dirty="0"/>
              <a:t>Possible Opportunity to work with TC171 SC 2 in collaboration with 3DPDF Consortium, ISO/IEC JTC 1 SG3, TC130 WG 2 TF 5, AMSC, ASME 14.41.1 work group, and US DoD/Supplier committee currently defining a Technical Data Package (TDP) Specification for interchange of files with 3D content</a:t>
            </a:r>
          </a:p>
          <a:p>
            <a:pPr marL="305608" indent="-264968">
              <a:defRPr sz="1700"/>
            </a:pPr>
            <a:endParaRPr lang="en-US" sz="1700" b="1" dirty="0"/>
          </a:p>
          <a:p>
            <a:pPr marL="705658" lvl="1" indent="-264968">
              <a:defRPr sz="1700"/>
            </a:pPr>
            <a:r>
              <a:rPr lang="en-US" sz="1700" dirty="0"/>
              <a:t>Met with Martin Bailey (</a:t>
            </a:r>
            <a:r>
              <a:rPr lang="en-US" sz="1700" dirty="0" err="1"/>
              <a:t>convenor</a:t>
            </a:r>
            <a:r>
              <a:rPr lang="en-US" sz="1700" dirty="0"/>
              <a:t> of TC130 WG 2 TF 5 effort) in June 2017 to discuss possible opportunity for collaboration and to share PWG 3D Print Ticket draft standard information</a:t>
            </a:r>
          </a:p>
          <a:p>
            <a:pPr marL="305608" indent="-264968">
              <a:defRPr sz="1700"/>
            </a:pPr>
            <a:endParaRPr lang="en-US" sz="1700" b="1" dirty="0"/>
          </a:p>
          <a:p>
            <a:pPr marL="705658" lvl="1" indent="-264968">
              <a:defRPr sz="1700"/>
            </a:pPr>
            <a:r>
              <a:rPr lang="en-US" sz="1700" dirty="0"/>
              <a:t>JDFMAP provides possible roadmap for future collaboration</a:t>
            </a:r>
          </a:p>
        </p:txBody>
      </p:sp>
      <p:sp>
        <p:nvSpPr>
          <p:cNvPr id="2" name="Footer Placeholder 1"/>
          <p:cNvSpPr>
            <a:spLocks noGrp="1"/>
          </p:cNvSpPr>
          <p:nvPr>
            <p:ph type="ftr" sz="quarter" idx="10"/>
          </p:nvPr>
        </p:nvSpPr>
        <p:spPr/>
        <p:txBody>
          <a:bodyPr/>
          <a:lstStyle/>
          <a:p>
            <a:r>
              <a:rPr lang="en-US" dirty="0"/>
              <a:t>Copyright © 2018 The Printer Working Group. All rights reserved. The IPP Everywhere and PWG logos are registered trademarks of the IEEE-ISTO.</a:t>
            </a:r>
          </a:p>
        </p:txBody>
      </p:sp>
      <p:sp>
        <p:nvSpPr>
          <p:cNvPr id="370" name="Shape 370"/>
          <p:cNvSpPr>
            <a:spLocks noGrp="1"/>
          </p:cNvSpPr>
          <p:nvPr>
            <p:ph type="sldNum" sz="quarter" idx="4"/>
          </p:nvPr>
        </p:nvSpPr>
        <p:spPr>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35</a:t>
            </a:fld>
            <a:endParaRPr/>
          </a:p>
        </p:txBody>
      </p:sp>
      <p:sp>
        <p:nvSpPr>
          <p:cNvPr id="368" name="Shape 368"/>
          <p:cNvSpPr>
            <a:spLocks noGrp="1"/>
          </p:cNvSpPr>
          <p:nvPr>
            <p:ph type="title"/>
          </p:nvPr>
        </p:nvSpPr>
        <p:spPr>
          <a:prstGeom prst="rect">
            <a:avLst/>
          </a:prstGeom>
        </p:spPr>
        <p:txBody>
          <a:bodyPr/>
          <a:lstStyle/>
          <a:p>
            <a:r>
              <a:rPr lang="en-US" sz="2400" dirty="0"/>
              <a:t>Possible Collaboration with ISO TC171 SC2 regarding Common Metadata for PDF’s with 3D Content</a:t>
            </a:r>
            <a:endParaRPr sz="2400" dirty="0"/>
          </a:p>
        </p:txBody>
      </p:sp>
    </p:spTree>
    <p:extLst>
      <p:ext uri="{BB962C8B-B14F-4D97-AF65-F5344CB8AC3E}">
        <p14:creationId xmlns:p14="http://schemas.microsoft.com/office/powerpoint/2010/main" val="1520119097"/>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pPr marL="40640" marR="40640" lvl="0" indent="0" algn="l" defTabSz="914400" rtl="0" eaLnBrk="1" fontAlgn="auto" latinLnBrk="0" hangingPunct="0">
              <a:lnSpc>
                <a:spcPct val="100000"/>
              </a:lnSpc>
              <a:spcBef>
                <a:spcPts val="0"/>
              </a:spcBef>
              <a:spcAft>
                <a:spcPts val="0"/>
              </a:spcAft>
              <a:buClrTx/>
              <a:buSzTx/>
              <a:buFontTx/>
              <a:buNone/>
              <a:tabLst/>
              <a:defRPr/>
            </a:pPr>
            <a:endParaRPr kumimoji="0" sz="1600" b="0" i="0" u="none" strike="noStrike" kern="0" cap="none" spc="0" normalizeH="0" baseline="0" noProof="0">
              <a:ln>
                <a:noFill/>
              </a:ln>
              <a:solidFill>
                <a:srgbClr val="000000"/>
              </a:solidFill>
              <a:effectLst/>
              <a:uLnTx/>
              <a:uFill>
                <a:solidFill>
                  <a:srgbClr val="000000"/>
                </a:solidFill>
              </a:uFill>
              <a:latin typeface="Arial"/>
              <a:cs typeface="Arial"/>
              <a:sym typeface="Arial"/>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pPr marL="40640" marR="40640" lvl="0" indent="0" algn="l" defTabSz="914400" rtl="0" eaLnBrk="1" fontAlgn="auto" latinLnBrk="0" hangingPunct="0">
              <a:lnSpc>
                <a:spcPct val="100000"/>
              </a:lnSpc>
              <a:spcBef>
                <a:spcPts val="0"/>
              </a:spcBef>
              <a:spcAft>
                <a:spcPts val="0"/>
              </a:spcAft>
              <a:buClrTx/>
              <a:buSzTx/>
              <a:buFontTx/>
              <a:buNone/>
              <a:tabLst/>
              <a:defRPr/>
            </a:pPr>
            <a:endParaRPr kumimoji="0" sz="1600" b="0" i="0" u="none" strike="noStrike" kern="0" cap="none" spc="0" normalizeH="0" baseline="0" noProof="0">
              <a:ln>
                <a:noFill/>
              </a:ln>
              <a:solidFill>
                <a:srgbClr val="000000"/>
              </a:solidFill>
              <a:effectLst/>
              <a:uLnTx/>
              <a:uFill>
                <a:solidFill>
                  <a:srgbClr val="000000"/>
                </a:solidFill>
              </a:uFill>
              <a:latin typeface="Arial"/>
              <a:cs typeface="Arial"/>
              <a:sym typeface="Arial"/>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marL="40640" marR="40640" lvl="0" indent="0" algn="l" defTabSz="914400" rtl="0" eaLnBrk="1" fontAlgn="auto" latinLnBrk="0" hangingPunct="0">
              <a:lnSpc>
                <a:spcPct val="100000"/>
              </a:lnSpc>
              <a:spcBef>
                <a:spcPts val="0"/>
              </a:spcBef>
              <a:spcAft>
                <a:spcPts val="0"/>
              </a:spcAft>
              <a:buClr>
                <a:srgbClr val="000000"/>
              </a:buClr>
              <a:buSzTx/>
              <a:buFont typeface="Arial"/>
              <a:buNone/>
              <a:tabLst/>
              <a:defRPr/>
            </a:pPr>
            <a:r>
              <a:rPr kumimoji="0" sz="1000" b="0" i="0" u="none" strike="noStrike" kern="0" cap="none" spc="0" normalizeH="0" baseline="0" noProof="0" dirty="0">
                <a:ln>
                  <a:noFill/>
                </a:ln>
                <a:solidFill>
                  <a:srgbClr val="FFFFFF"/>
                </a:solidFill>
                <a:effectLst/>
                <a:uLnTx/>
                <a:uFill>
                  <a:solidFill>
                    <a:srgbClr val="FFFFFF"/>
                  </a:solidFill>
                </a:uFill>
                <a:latin typeface="Arial"/>
                <a:cs typeface="Arial"/>
                <a:sym typeface="Arial"/>
              </a:rPr>
              <a:t>Copyright © </a:t>
            </a:r>
            <a:r>
              <a:rPr kumimoji="0" lang="en-US" sz="1000" b="0" i="0" u="none" strike="noStrike" kern="0" cap="none" spc="0" normalizeH="0" baseline="0" noProof="0" dirty="0">
                <a:ln>
                  <a:noFill/>
                </a:ln>
                <a:solidFill>
                  <a:srgbClr val="FFFFFF"/>
                </a:solidFill>
                <a:effectLst/>
                <a:uLnTx/>
                <a:uFill>
                  <a:solidFill>
                    <a:srgbClr val="FFFFFF"/>
                  </a:solidFill>
                </a:uFill>
                <a:latin typeface="Arial"/>
                <a:cs typeface="Arial"/>
                <a:sym typeface="Arial"/>
              </a:rPr>
              <a:t>2016 The Printer Working Group</a:t>
            </a:r>
            <a:r>
              <a:rPr kumimoji="0" sz="1000" b="0" i="0" u="none" strike="noStrike" kern="0" cap="none" spc="0" normalizeH="0" baseline="0" noProof="0" dirty="0">
                <a:ln>
                  <a:noFill/>
                </a:ln>
                <a:solidFill>
                  <a:srgbClr val="FFFFFF"/>
                </a:solidFill>
                <a:effectLst/>
                <a:uLnTx/>
                <a:uFill>
                  <a:solidFill>
                    <a:srgbClr val="FFFFFF"/>
                  </a:solidFill>
                </a:uFill>
                <a:latin typeface="Arial"/>
                <a:cs typeface="Arial"/>
                <a:sym typeface="Arial"/>
              </a:rPr>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pPr marL="57799" marR="57799" lvl="0" indent="0" algn="l" defTabSz="1295400" rtl="0" eaLnBrk="1" fontAlgn="auto" latinLnBrk="0" hangingPunct="0">
              <a:lnSpc>
                <a:spcPct val="100000"/>
              </a:lnSpc>
              <a:spcBef>
                <a:spcPts val="0"/>
              </a:spcBef>
              <a:spcAft>
                <a:spcPts val="0"/>
              </a:spcAft>
              <a:buClrTx/>
              <a:buSzTx/>
              <a:buFontTx/>
              <a:buNone/>
              <a:tabLst/>
              <a:defRPr/>
            </a:pPr>
            <a:r>
              <a:rPr kumimoji="0" sz="600" b="0" i="0" u="none" strike="noStrike" kern="0" cap="none" spc="0" normalizeH="0" baseline="0" noProof="0">
                <a:ln>
                  <a:noFill/>
                </a:ln>
                <a:solidFill>
                  <a:srgbClr val="000000"/>
                </a:solidFill>
                <a:effectLst/>
                <a:uLnTx/>
                <a:uFill>
                  <a:solidFill>
                    <a:srgbClr val="000000"/>
                  </a:solidFill>
                </a:uFill>
                <a:latin typeface="Arial"/>
                <a:cs typeface="Arial"/>
                <a:sym typeface="Arial"/>
              </a:rPr>
              <a:t>®</a:t>
            </a:r>
          </a:p>
        </p:txBody>
      </p:sp>
      <p:sp>
        <p:nvSpPr>
          <p:cNvPr id="369" name="Shape 369"/>
          <p:cNvSpPr>
            <a:spLocks noGrp="1"/>
          </p:cNvSpPr>
          <p:nvPr>
            <p:ph type="body" idx="1"/>
          </p:nvPr>
        </p:nvSpPr>
        <p:spPr>
          <a:prstGeom prst="rect">
            <a:avLst/>
          </a:prstGeom>
        </p:spPr>
        <p:txBody>
          <a:bodyPr>
            <a:noAutofit/>
          </a:bodyPr>
          <a:lstStyle/>
          <a:p>
            <a:pPr marL="305608" indent="-264968" algn="just">
              <a:defRPr sz="1700"/>
            </a:pPr>
            <a:r>
              <a:rPr lang="en-US" sz="1700" b="1" dirty="0"/>
              <a:t>Possible Opportunity to work with IEEE P3030 Project (3D Consumer Printer Standardization Effort Sponsored by IEEE Consumer Electronics Society - https://cesoc.ieee.org/)</a:t>
            </a:r>
          </a:p>
          <a:p>
            <a:pPr marL="305608" indent="-264968">
              <a:defRPr sz="1700"/>
            </a:pPr>
            <a:endParaRPr lang="en-US" sz="1700" b="1" dirty="0"/>
          </a:p>
          <a:p>
            <a:pPr marL="705658" lvl="1" indent="-264968">
              <a:defRPr sz="1700"/>
            </a:pPr>
            <a:r>
              <a:rPr lang="en-US" sz="1700" dirty="0"/>
              <a:t>IEEE CES is a completely different organization from the CES that sponsors the Consumer Electronics Show each year in Las Vegas</a:t>
            </a:r>
          </a:p>
          <a:p>
            <a:pPr marL="305608" indent="-264968">
              <a:defRPr sz="1700"/>
            </a:pPr>
            <a:endParaRPr lang="en-US" sz="1700" b="1" dirty="0"/>
          </a:p>
          <a:p>
            <a:pPr marL="705658" lvl="1" indent="-264968">
              <a:defRPr sz="1700"/>
            </a:pPr>
            <a:r>
              <a:rPr lang="en-US" sz="1700" dirty="0"/>
              <a:t>PWG participated remotely in first P3030 F2F meeting in early January 2018</a:t>
            </a:r>
          </a:p>
        </p:txBody>
      </p:sp>
      <p:sp>
        <p:nvSpPr>
          <p:cNvPr id="2" name="Footer Placeholder 1"/>
          <p:cNvSpPr>
            <a:spLocks noGrp="1"/>
          </p:cNvSpPr>
          <p:nvPr>
            <p:ph type="ftr" sz="quarter" idx="10"/>
          </p:nvPr>
        </p:nvSpPr>
        <p:spPr/>
        <p:txBody>
          <a:bodyPr/>
          <a:lstStyle/>
          <a:p>
            <a:pPr marL="40640" marR="40640" lvl="0" indent="0" algn="l" defTabSz="914400" rtl="0" eaLnBrk="1"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FFFFFF"/>
                </a:solidFill>
                <a:effectLst/>
                <a:uLnTx/>
                <a:uFill>
                  <a:solidFill>
                    <a:srgbClr val="000000"/>
                  </a:solidFill>
                </a:uFill>
                <a:latin typeface="Arial"/>
                <a:cs typeface="Arial"/>
                <a:sym typeface="Arial"/>
              </a:rPr>
              <a:t>Copyright © 2018 The Printer Working Group. All rights reserved. The IPP Everywhere and PWG logos are registered trademarks of the IEEE-ISTO.</a:t>
            </a:r>
          </a:p>
        </p:txBody>
      </p:sp>
      <p:sp>
        <p:nvSpPr>
          <p:cNvPr id="370" name="Shape 370"/>
          <p:cNvSpPr>
            <a:spLocks noGrp="1"/>
          </p:cNvSpPr>
          <p:nvPr>
            <p:ph type="sldNum" sz="quarter" idx="4"/>
          </p:nvPr>
        </p:nvSpPr>
        <p:spPr>
          <a:prstGeom prst="rect">
            <a:avLst/>
          </a:prstGeom>
          <a:extLst>
            <a:ext uri="{C572A759-6A51-4108-AA02-DFA0A04FC94B}">
              <ma14:wrappingTextBoxFlag xmlns="" xmlns:ma14="http://schemas.microsoft.com/office/mac/drawingml/2011/main" val="1"/>
            </a:ext>
          </a:extLst>
        </p:spPr>
        <p:txBody>
          <a:bodyPr/>
          <a:lstStyle/>
          <a:p>
            <a:pPr marL="40640" marR="40640" lvl="0" indent="0" algn="r"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sz="1000" b="0" i="0" u="none" strike="noStrike" kern="0" cap="none" spc="0" normalizeH="0" baseline="0" noProof="0">
                <a:ln>
                  <a:noFill/>
                </a:ln>
                <a:solidFill>
                  <a:srgbClr val="FFFFFF"/>
                </a:solidFill>
                <a:effectLst/>
                <a:uLnTx/>
                <a:uFill>
                  <a:solidFill>
                    <a:srgbClr val="000000"/>
                  </a:solidFill>
                </a:uFill>
                <a:latin typeface="Arial"/>
                <a:cs typeface="Arial"/>
                <a:sym typeface="Arial"/>
              </a:rPr>
              <a:pPr marL="40640" marR="40640" lvl="0" indent="0" algn="r" defTabSz="914400" rtl="0" eaLnBrk="1" fontAlgn="auto" latinLnBrk="0" hangingPunct="0">
                <a:lnSpc>
                  <a:spcPct val="100000"/>
                </a:lnSpc>
                <a:spcBef>
                  <a:spcPts val="0"/>
                </a:spcBef>
                <a:spcAft>
                  <a:spcPts val="0"/>
                </a:spcAft>
                <a:buClrTx/>
                <a:buSzTx/>
                <a:buFontTx/>
                <a:buNone/>
                <a:tabLst/>
                <a:defRPr/>
              </a:pPr>
              <a:t>36</a:t>
            </a:fld>
            <a:endParaRPr kumimoji="0" sz="1000" b="0" i="0" u="none" strike="noStrike" kern="0" cap="none" spc="0" normalizeH="0" baseline="0" noProof="0">
              <a:ln>
                <a:noFill/>
              </a:ln>
              <a:solidFill>
                <a:srgbClr val="FFFFFF"/>
              </a:solidFill>
              <a:effectLst/>
              <a:uLnTx/>
              <a:uFill>
                <a:solidFill>
                  <a:srgbClr val="000000"/>
                </a:solidFill>
              </a:uFill>
              <a:latin typeface="Arial"/>
              <a:cs typeface="Arial"/>
              <a:sym typeface="Arial"/>
            </a:endParaRPr>
          </a:p>
        </p:txBody>
      </p:sp>
      <p:sp>
        <p:nvSpPr>
          <p:cNvPr id="368" name="Shape 368"/>
          <p:cNvSpPr>
            <a:spLocks noGrp="1"/>
          </p:cNvSpPr>
          <p:nvPr>
            <p:ph type="title"/>
          </p:nvPr>
        </p:nvSpPr>
        <p:spPr>
          <a:prstGeom prst="rect">
            <a:avLst/>
          </a:prstGeom>
        </p:spPr>
        <p:txBody>
          <a:bodyPr/>
          <a:lstStyle/>
          <a:p>
            <a:r>
              <a:rPr lang="en-US" sz="2400" dirty="0"/>
              <a:t>Possible Collaboration with IEEE P3030</a:t>
            </a:r>
            <a:endParaRPr sz="2400" dirty="0"/>
          </a:p>
        </p:txBody>
      </p:sp>
    </p:spTree>
    <p:extLst>
      <p:ext uri="{BB962C8B-B14F-4D97-AF65-F5344CB8AC3E}">
        <p14:creationId xmlns:p14="http://schemas.microsoft.com/office/powerpoint/2010/main" val="4139553571"/>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 name="Shape 37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7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74" name="Shape 37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75" name="Shape 375"/>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376" name="Shape 376"/>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77" name="Shape 377"/>
          <p:cNvSpPr>
            <a:spLocks noGrp="1"/>
          </p:cNvSpPr>
          <p:nvPr>
            <p:ph type="title"/>
          </p:nvPr>
        </p:nvSpPr>
        <p:spPr>
          <a:prstGeom prst="rect">
            <a:avLst/>
          </a:prstGeom>
        </p:spPr>
        <p:txBody>
          <a:bodyPr/>
          <a:lstStyle/>
          <a:p>
            <a:r>
              <a:t>Other Questions / Comments</a:t>
            </a:r>
          </a:p>
        </p:txBody>
      </p:sp>
      <p:grpSp>
        <p:nvGrpSpPr>
          <p:cNvPr id="386" name="Group 386"/>
          <p:cNvGrpSpPr/>
          <p:nvPr/>
        </p:nvGrpSpPr>
        <p:grpSpPr>
          <a:xfrm>
            <a:off x="3962400" y="3276600"/>
            <a:ext cx="1042988" cy="1042988"/>
            <a:chOff x="0" y="0"/>
            <a:chExt cx="1042987" cy="1042987"/>
          </a:xfrm>
        </p:grpSpPr>
        <p:sp>
          <p:nvSpPr>
            <p:cNvPr id="378" name="Shape 378"/>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9" name="Shape 379"/>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0" name="Shape 380"/>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1" name="Shape 381"/>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2" name="Shape 382"/>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3" name="Shape 383"/>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4" name="Shape 384"/>
            <p:cNvSpPr/>
            <p:nvPr/>
          </p:nvSpPr>
          <p:spPr>
            <a:xfrm>
              <a:off x="451623" y="707734"/>
              <a:ext cx="139693" cy="139694"/>
            </a:xfrm>
            <a:prstGeom prst="ellipse">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5" name="Shape 385"/>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gr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 name="Shape 39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9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92" name="Shape 39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93" name="Shape 393"/>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394" name="Shape 394"/>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96" name="Shape 396"/>
          <p:cNvSpPr>
            <a:spLocks noGrp="1"/>
          </p:cNvSpPr>
          <p:nvPr>
            <p:ph type="body" idx="1"/>
          </p:nvPr>
        </p:nvSpPr>
        <p:spPr>
          <a:prstGeom prst="rect">
            <a:avLst/>
          </a:prstGeom>
        </p:spPr>
        <p:txBody>
          <a:bodyPr>
            <a:normAutofit lnSpcReduction="10000"/>
          </a:bodyPr>
          <a:lstStyle/>
          <a:p>
            <a:r>
              <a:rPr lang="en-US" dirty="0">
                <a:solidFill>
                  <a:schemeClr val="tx1"/>
                </a:solidFill>
              </a:rPr>
              <a:t>August 22-23 : TBD</a:t>
            </a:r>
          </a:p>
          <a:p>
            <a:endParaRPr lang="en-US" dirty="0">
              <a:solidFill>
                <a:schemeClr val="tx1"/>
              </a:solidFill>
            </a:endParaRPr>
          </a:p>
          <a:p>
            <a:r>
              <a:rPr lang="en-US" dirty="0">
                <a:solidFill>
                  <a:schemeClr val="tx1"/>
                </a:solidFill>
              </a:rPr>
              <a:t>??? </a:t>
            </a:r>
          </a:p>
          <a:p>
            <a:pPr lvl="1"/>
            <a:endParaRPr lang="en-US" dirty="0">
              <a:solidFill>
                <a:schemeClr val="tx1"/>
              </a:solidFill>
            </a:endParaRPr>
          </a:p>
          <a:p>
            <a:pPr marL="40640" indent="0">
              <a:buNone/>
            </a:pPr>
            <a:r>
              <a:rPr lang="en-US" dirty="0">
                <a:solidFill>
                  <a:schemeClr val="tx1"/>
                </a:solidFill>
              </a:rPr>
              <a:t>Monitor </a:t>
            </a:r>
            <a:r>
              <a:rPr lang="en-US" dirty="0">
                <a:solidFill>
                  <a:schemeClr val="tx1"/>
                </a:solidFill>
                <a:hlinkClick r:id="rId3"/>
              </a:rPr>
              <a:t>pwg-announce@pwg.org</a:t>
            </a:r>
            <a:r>
              <a:rPr lang="en-US" dirty="0">
                <a:solidFill>
                  <a:schemeClr val="tx1"/>
                </a:solidFill>
              </a:rPr>
              <a:t> or the </a:t>
            </a:r>
            <a:r>
              <a:rPr lang="en-US" dirty="0">
                <a:solidFill>
                  <a:schemeClr val="tx1"/>
                </a:solidFill>
                <a:hlinkClick r:id="rId4"/>
              </a:rPr>
              <a:t>PWG meeting page</a:t>
            </a:r>
            <a:r>
              <a:rPr lang="en-US" dirty="0">
                <a:solidFill>
                  <a:schemeClr val="tx1"/>
                </a:solidFill>
              </a:rPr>
              <a:t> for more info.</a:t>
            </a: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r>
              <a:rPr lang="en-US" sz="2000" dirty="0">
                <a:solidFill>
                  <a:srgbClr val="FF0000"/>
                </a:solidFill>
              </a:rPr>
              <a:t>Any companies willing to host, please contact </a:t>
            </a:r>
            <a:r>
              <a:rPr lang="en-US" sz="2000" dirty="0">
                <a:solidFill>
                  <a:srgbClr val="FF0000"/>
                </a:solidFill>
                <a:hlinkClick r:id="rId5"/>
              </a:rPr>
              <a:t>chair@pwg.org</a:t>
            </a:r>
            <a:r>
              <a:rPr lang="en-US" sz="2000" dirty="0">
                <a:solidFill>
                  <a:srgbClr val="FF0000"/>
                </a:solidFill>
              </a:rPr>
              <a:t> </a:t>
            </a:r>
          </a:p>
          <a:p>
            <a:pPr marL="40640" indent="0">
              <a:buNone/>
            </a:pPr>
            <a:endParaRPr lang="en-US" sz="1400" dirty="0">
              <a:solidFill>
                <a:srgbClr val="FF0000"/>
              </a:solidFill>
            </a:endParaRPr>
          </a:p>
        </p:txBody>
      </p:sp>
      <p:sp>
        <p:nvSpPr>
          <p:cNvPr id="395" name="Shape 395"/>
          <p:cNvSpPr>
            <a:spLocks noGrp="1"/>
          </p:cNvSpPr>
          <p:nvPr>
            <p:ph type="title"/>
          </p:nvPr>
        </p:nvSpPr>
        <p:spPr>
          <a:prstGeom prst="rect">
            <a:avLst/>
          </a:prstGeom>
        </p:spPr>
        <p:txBody>
          <a:bodyPr/>
          <a:lstStyle/>
          <a:p>
            <a:r>
              <a:rPr dirty="0"/>
              <a:t>Next PWG Meeting</a:t>
            </a:r>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A9A0B62-E686-9D44-AA6F-E349183855E5}"/>
              </a:ext>
            </a:extLst>
          </p:cNvPr>
          <p:cNvSpPr>
            <a:spLocks noGrp="1"/>
          </p:cNvSpPr>
          <p:nvPr>
            <p:ph type="title"/>
          </p:nvPr>
        </p:nvSpPr>
        <p:spPr/>
        <p:txBody>
          <a:bodyPr/>
          <a:lstStyle/>
          <a:p>
            <a:r>
              <a:rPr lang="en-US" dirty="0"/>
              <a:t>Backup</a:t>
            </a:r>
          </a:p>
        </p:txBody>
      </p:sp>
    </p:spTree>
    <p:extLst>
      <p:ext uri="{BB962C8B-B14F-4D97-AF65-F5344CB8AC3E}">
        <p14:creationId xmlns:p14="http://schemas.microsoft.com/office/powerpoint/2010/main" val="18035761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96"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97" name="Shape 97"/>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98" name="Shape 98"/>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99" name="Shape 99"/>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 name="Text Placeholder 2">
            <a:extLst>
              <a:ext uri="{FF2B5EF4-FFF2-40B4-BE49-F238E27FC236}">
                <a16:creationId xmlns:a16="http://schemas.microsoft.com/office/drawing/2014/main" id="{5FFC18D8-E7D2-854B-A05F-A6E37DF5F2A4}"/>
              </a:ext>
            </a:extLst>
          </p:cNvPr>
          <p:cNvSpPr>
            <a:spLocks noGrp="1"/>
          </p:cNvSpPr>
          <p:nvPr>
            <p:ph type="body" idx="1"/>
          </p:nvPr>
        </p:nvSpPr>
        <p:spPr/>
        <p:txBody>
          <a:bodyPr/>
          <a:lstStyle/>
          <a:p>
            <a:r>
              <a:rPr lang="en-US" dirty="0"/>
              <a:t>"This meeting is being held in accordance with the PWG Intellectual Property Policy"</a:t>
            </a:r>
          </a:p>
          <a:p>
            <a:pPr lvl="1"/>
            <a:r>
              <a:rPr lang="en-US" dirty="0"/>
              <a:t>https://</a:t>
            </a:r>
            <a:r>
              <a:rPr lang="en-US" dirty="0" err="1"/>
              <a:t>www.pwg.org</a:t>
            </a:r>
            <a:r>
              <a:rPr lang="en-US" dirty="0"/>
              <a:t>/chair/</a:t>
            </a:r>
            <a:r>
              <a:rPr lang="en-US" dirty="0" err="1"/>
              <a:t>membership_docs</a:t>
            </a:r>
            <a:r>
              <a:rPr lang="en-US" dirty="0"/>
              <a:t>/</a:t>
            </a:r>
            <a:r>
              <a:rPr lang="en-US" dirty="0" err="1"/>
              <a:t>pwg-ip-policy.pdf</a:t>
            </a:r>
            <a:endParaRPr lang="en-US" dirty="0"/>
          </a:p>
          <a:p>
            <a:endParaRPr lang="en-US" dirty="0"/>
          </a:p>
          <a:p>
            <a:r>
              <a:rPr lang="en-US" dirty="0"/>
              <a:t>TL;DR: Anything you say in a PWG meeting or email to a PWG address can be used in a PWG standard</a:t>
            </a:r>
          </a:p>
          <a:p>
            <a:pPr lvl="1"/>
            <a:r>
              <a:rPr lang="en-US" dirty="0"/>
              <a:t>(but please do read the IP policy above if you haven't done so)</a:t>
            </a:r>
          </a:p>
        </p:txBody>
      </p:sp>
      <p:sp>
        <p:nvSpPr>
          <p:cNvPr id="100" name="Shape 100"/>
          <p:cNvSpPr>
            <a:spLocks noGrp="1"/>
          </p:cNvSpPr>
          <p:nvPr>
            <p:ph type="title"/>
          </p:nvPr>
        </p:nvSpPr>
        <p:spPr>
          <a:prstGeom prst="rect">
            <a:avLst/>
          </a:prstGeom>
        </p:spPr>
        <p:txBody>
          <a:bodyPr/>
          <a:lstStyle/>
          <a:p>
            <a:r>
              <a:rPr dirty="0"/>
              <a:t>PWG </a:t>
            </a:r>
            <a:r>
              <a:rPr lang="en-US" dirty="0"/>
              <a:t>IP Policy</a:t>
            </a:r>
            <a:endParaRPr dirty="0"/>
          </a:p>
        </p:txBody>
      </p:sp>
    </p:spTree>
    <p:extLst>
      <p:ext uri="{BB962C8B-B14F-4D97-AF65-F5344CB8AC3E}">
        <p14:creationId xmlns:p14="http://schemas.microsoft.com/office/powerpoint/2010/main" val="2982839826"/>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85000" lnSpcReduction="20000"/>
          </a:bodyPr>
          <a:lstStyle/>
          <a:p>
            <a:r>
              <a:rPr lang="en-US" dirty="0"/>
              <a:t>Purpose:</a:t>
            </a:r>
          </a:p>
          <a:p>
            <a:pPr lvl="1"/>
            <a:r>
              <a:rPr lang="en-US" dirty="0"/>
              <a:t>A document that describes the PWG's core tenets and design principles that guide the design and creation of its IPP, Semantic Model, MIBs, and other technologies</a:t>
            </a:r>
          </a:p>
          <a:p>
            <a:pPr lvl="1"/>
            <a:endParaRPr lang="en-US" dirty="0"/>
          </a:p>
          <a:p>
            <a:r>
              <a:rPr lang="en-US" dirty="0"/>
              <a:t>Scope / Topics to be Covered:</a:t>
            </a:r>
          </a:p>
          <a:p>
            <a:pPr lvl="1"/>
            <a:r>
              <a:rPr lang="en-US" sz="1600" dirty="0"/>
              <a:t>IPP</a:t>
            </a:r>
          </a:p>
          <a:p>
            <a:pPr lvl="2"/>
            <a:r>
              <a:rPr lang="en-US" sz="1600" dirty="0"/>
              <a:t>Late binding principle</a:t>
            </a:r>
          </a:p>
          <a:p>
            <a:pPr lvl="2"/>
            <a:r>
              <a:rPr lang="en-US" sz="1600" dirty="0"/>
              <a:t>Intent vs. process for Job fidelity</a:t>
            </a:r>
          </a:p>
          <a:p>
            <a:pPr lvl="2"/>
            <a:r>
              <a:rPr lang="en-US" sz="1600" dirty="0"/>
              <a:t>Value of separating Job attributes from Document content</a:t>
            </a:r>
          </a:p>
          <a:p>
            <a:pPr lvl="2"/>
            <a:r>
              <a:rPr lang="en-US" sz="1600" dirty="0"/>
              <a:t>IPP attribute types and design patterns</a:t>
            </a:r>
          </a:p>
          <a:p>
            <a:pPr lvl="3"/>
            <a:r>
              <a:rPr lang="en-US" sz="1200" dirty="0"/>
              <a:t>Printer Status vs. Printer Description</a:t>
            </a:r>
          </a:p>
          <a:p>
            <a:pPr lvl="3"/>
            <a:r>
              <a:rPr lang="en-US" sz="1200" dirty="0"/>
              <a:t>xxx / xxx-supported / xxx-default vs. xxx / xxx-configured / xxx-supported</a:t>
            </a:r>
          </a:p>
          <a:p>
            <a:pPr lvl="3"/>
            <a:r>
              <a:rPr lang="en-US" sz="1200" dirty="0"/>
              <a:t>Collections vs. textual encoding of MIB sequences ("printer-finisher")</a:t>
            </a:r>
          </a:p>
          <a:p>
            <a:pPr lvl="1"/>
            <a:endParaRPr lang="en-US" sz="1600" dirty="0"/>
          </a:p>
          <a:p>
            <a:pPr lvl="1"/>
            <a:r>
              <a:rPr lang="en-US" sz="1600" dirty="0"/>
              <a:t>Semantic Model</a:t>
            </a:r>
          </a:p>
          <a:p>
            <a:pPr lvl="2"/>
            <a:r>
              <a:rPr lang="en-US" sz="1600" dirty="0"/>
              <a:t>Creates comprehensible view of the elements in an Imaging System,  allowing better communication with other standards organizations dealing with related matters.  </a:t>
            </a:r>
          </a:p>
          <a:p>
            <a:pPr lvl="2"/>
            <a:r>
              <a:rPr lang="en-US" sz="1600" dirty="0"/>
              <a:t>Presents the basic features necessary in communicating with imaging services, independent of the protocols used in that communication</a:t>
            </a:r>
          </a:p>
          <a:p>
            <a:pPr lvl="2"/>
            <a:r>
              <a:rPr lang="en-US" sz="1600" dirty="0"/>
              <a:t>Allows exploitation of the inherent parallelism between different types of imaging services (Print, Scan, Fax, etc.)</a:t>
            </a:r>
          </a:p>
        </p:txBody>
      </p:sp>
      <p:sp>
        <p:nvSpPr>
          <p:cNvPr id="2" name="Title 1"/>
          <p:cNvSpPr>
            <a:spLocks noGrp="1"/>
          </p:cNvSpPr>
          <p:nvPr>
            <p:ph type="title"/>
          </p:nvPr>
        </p:nvSpPr>
        <p:spPr/>
        <p:txBody>
          <a:bodyPr/>
          <a:lstStyle/>
          <a:p>
            <a:r>
              <a:rPr lang="en-US" dirty="0"/>
              <a:t>PWG Design Principles Whitepaper</a:t>
            </a:r>
          </a:p>
        </p:txBody>
      </p:sp>
    </p:spTree>
    <p:extLst>
      <p:ext uri="{BB962C8B-B14F-4D97-AF65-F5344CB8AC3E}">
        <p14:creationId xmlns:p14="http://schemas.microsoft.com/office/powerpoint/2010/main" val="1332999107"/>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a:bodyPr>
          <a:lstStyle/>
          <a:p>
            <a:r>
              <a:rPr lang="en-US" dirty="0"/>
              <a:t>Original notion: Update existing Process 3.0 to merge in subsequently published PWG process documents</a:t>
            </a:r>
          </a:p>
          <a:p>
            <a:pPr lvl="1"/>
            <a:r>
              <a:rPr lang="en-US" sz="1200" dirty="0">
                <a:solidFill>
                  <a:srgbClr val="FF0000"/>
                </a:solidFill>
              </a:rPr>
              <a:t>pwg-policy-call-for-obj-last-call-formal-vote-draft-2.txt (draft)</a:t>
            </a:r>
          </a:p>
          <a:p>
            <a:pPr lvl="1"/>
            <a:r>
              <a:rPr lang="en-US" sz="1200" dirty="0" err="1"/>
              <a:t>ipp</a:t>
            </a:r>
            <a:r>
              <a:rPr lang="en-US" sz="1200" dirty="0"/>
              <a:t>-registry-</a:t>
            </a:r>
            <a:r>
              <a:rPr lang="en-US" sz="1200" dirty="0" err="1"/>
              <a:t>policy.txt</a:t>
            </a:r>
            <a:endParaRPr lang="en-US" sz="1200" dirty="0"/>
          </a:p>
          <a:p>
            <a:pPr lvl="1"/>
            <a:r>
              <a:rPr lang="en-US" sz="1200" dirty="0"/>
              <a:t>pwg-billing-policy-20141001.txt</a:t>
            </a:r>
          </a:p>
          <a:p>
            <a:pPr lvl="1"/>
            <a:r>
              <a:rPr lang="en-US" sz="1200" dirty="0"/>
              <a:t>pwg-white-policy-20140505.txt</a:t>
            </a:r>
          </a:p>
          <a:p>
            <a:pPr lvl="1"/>
            <a:r>
              <a:rPr lang="en-US" sz="1200" dirty="0"/>
              <a:t>pwg-charter-policy-20140407.txt</a:t>
            </a:r>
          </a:p>
          <a:p>
            <a:pPr lvl="1"/>
            <a:r>
              <a:rPr lang="en-US" sz="1200" dirty="0"/>
              <a:t>pwg-prototype-policy-20121029.txt</a:t>
            </a:r>
          </a:p>
          <a:p>
            <a:pPr lvl="1"/>
            <a:r>
              <a:rPr lang="en-US" sz="1200" dirty="0">
                <a:solidFill>
                  <a:srgbClr val="FF0000"/>
                </a:solidFill>
              </a:rPr>
              <a:t>pwg-namespace-policy-20160820.txt (new updated draft)</a:t>
            </a:r>
          </a:p>
          <a:p>
            <a:r>
              <a:rPr lang="en-US" sz="2000" dirty="0"/>
              <a:t>Revised notion: Refactor the Process document to describe the processes of the PWG to make them simple and obvious to the uninitiated reader:</a:t>
            </a:r>
          </a:p>
          <a:p>
            <a:pPr lvl="1"/>
            <a:r>
              <a:rPr lang="en-US" sz="1600" dirty="0"/>
              <a:t>Proposing new work to the PWG</a:t>
            </a:r>
          </a:p>
          <a:p>
            <a:pPr lvl="1"/>
            <a:r>
              <a:rPr lang="en-US" sz="1600" dirty="0"/>
              <a:t>Approving new work and assigning to a PWG work group</a:t>
            </a:r>
          </a:p>
          <a:p>
            <a:pPr lvl="1"/>
            <a:r>
              <a:rPr lang="en-US" sz="1600" dirty="0"/>
              <a:t>PWG approval for various document types</a:t>
            </a:r>
          </a:p>
          <a:p>
            <a:pPr lvl="2"/>
            <a:r>
              <a:rPr lang="en-US" sz="1600" dirty="0"/>
              <a:t>whitepaper</a:t>
            </a:r>
          </a:p>
          <a:p>
            <a:pPr lvl="2"/>
            <a:r>
              <a:rPr lang="en-US" sz="1600" dirty="0"/>
              <a:t>standard</a:t>
            </a:r>
          </a:p>
          <a:p>
            <a:pPr lvl="2"/>
            <a:r>
              <a:rPr lang="en-US" sz="1600" dirty="0"/>
              <a:t>etc.</a:t>
            </a:r>
          </a:p>
        </p:txBody>
      </p:sp>
      <p:sp>
        <p:nvSpPr>
          <p:cNvPr id="2" name="Title 1"/>
          <p:cNvSpPr>
            <a:spLocks noGrp="1"/>
          </p:cNvSpPr>
          <p:nvPr>
            <p:ph type="title"/>
          </p:nvPr>
        </p:nvSpPr>
        <p:spPr/>
        <p:txBody>
          <a:bodyPr/>
          <a:lstStyle/>
          <a:p>
            <a:r>
              <a:rPr lang="en-US" dirty="0"/>
              <a:t>PWG Process v4.0</a:t>
            </a:r>
          </a:p>
        </p:txBody>
      </p:sp>
    </p:spTree>
    <p:extLst>
      <p:ext uri="{BB962C8B-B14F-4D97-AF65-F5344CB8AC3E}">
        <p14:creationId xmlns:p14="http://schemas.microsoft.com/office/powerpoint/2010/main" val="166396029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96"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97" name="Shape 97"/>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98" name="Shape 98"/>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99" name="Shape 99"/>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01" name="Shape 101"/>
          <p:cNvSpPr>
            <a:spLocks noGrp="1"/>
          </p:cNvSpPr>
          <p:nvPr>
            <p:ph type="body" idx="1"/>
          </p:nvPr>
        </p:nvSpPr>
        <p:spPr>
          <a:prstGeom prst="rect">
            <a:avLst/>
          </a:prstGeom>
        </p:spPr>
        <p:txBody>
          <a:bodyPr/>
          <a:lstStyle/>
          <a:p>
            <a:pPr marL="40640" indent="0">
              <a:buNone/>
            </a:pPr>
            <a:r>
              <a:rPr dirty="0"/>
              <a:t>PWG standards may include the known use of essential patents and patent applications provided the PWG Chair receives assurance from the patent holder or applicant with respect to patents whose infringement is, or in the case of patent applications, potential future infringement the applicant asserts will be, unavoidable in a compliant implementation of either mandatory or optional portions of the standard. This assurance shall be provided without coercion.</a:t>
            </a:r>
          </a:p>
        </p:txBody>
      </p:sp>
      <p:sp>
        <p:nvSpPr>
          <p:cNvPr id="100" name="Shape 100"/>
          <p:cNvSpPr>
            <a:spLocks noGrp="1"/>
          </p:cNvSpPr>
          <p:nvPr>
            <p:ph type="title"/>
          </p:nvPr>
        </p:nvSpPr>
        <p:spPr>
          <a:prstGeom prst="rect">
            <a:avLst/>
          </a:prstGeom>
        </p:spPr>
        <p:txBody>
          <a:bodyPr/>
          <a:lstStyle/>
          <a:p>
            <a:r>
              <a:t>PWG Patent Statement</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05"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06" name="Shape 10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07" name="Shape 107"/>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108" name="Shape 108"/>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10" name="Shape 110"/>
          <p:cNvSpPr>
            <a:spLocks noGrp="1"/>
          </p:cNvSpPr>
          <p:nvPr>
            <p:ph type="body" idx="1"/>
          </p:nvPr>
        </p:nvSpPr>
        <p:spPr>
          <a:prstGeom prst="rect">
            <a:avLst/>
          </a:prstGeom>
        </p:spPr>
        <p:txBody>
          <a:bodyPr/>
          <a:lstStyle/>
          <a:p>
            <a:pPr marL="40640" indent="0">
              <a:buNone/>
            </a:pPr>
            <a:r>
              <a:rPr dirty="0"/>
              <a:t>This assurance shall be either: </a:t>
            </a:r>
          </a:p>
          <a:p>
            <a:pPr lvl="1"/>
            <a:r>
              <a:rPr dirty="0"/>
              <a:t>A general disclaimer to the effect that the patentee will not enforce any of its present or future patent(s) whose use would be required to implement either mandatory or optional portions of the proposed PWG standard against any person or entity complying with the standard; or </a:t>
            </a:r>
          </a:p>
          <a:p>
            <a:pPr lvl="1"/>
            <a:r>
              <a:rPr dirty="0"/>
              <a:t>A statement that a license for such implementation will be made available without compensation or under reasonable rates, with reasonable terms and conditions that are demonstrably free of any unfair discrimination.</a:t>
            </a:r>
          </a:p>
        </p:txBody>
      </p:sp>
      <p:sp>
        <p:nvSpPr>
          <p:cNvPr id="109" name="Shape 109"/>
          <p:cNvSpPr>
            <a:spLocks noGrp="1"/>
          </p:cNvSpPr>
          <p:nvPr>
            <p:ph type="title"/>
          </p:nvPr>
        </p:nvSpPr>
        <p:spPr>
          <a:prstGeom prst="rect">
            <a:avLst/>
          </a:prstGeom>
        </p:spPr>
        <p:txBody>
          <a:bodyPr/>
          <a:lstStyle/>
          <a:p>
            <a:r>
              <a:t>PWG Patent Statement</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1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14"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15" name="Shape 11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16" name="Shape 116"/>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117" name="Shape 117"/>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19" name="Shape 119"/>
          <p:cNvSpPr>
            <a:spLocks noGrp="1"/>
          </p:cNvSpPr>
          <p:nvPr>
            <p:ph type="body" idx="1"/>
          </p:nvPr>
        </p:nvSpPr>
        <p:spPr>
          <a:prstGeom prst="rect">
            <a:avLst/>
          </a:prstGeom>
        </p:spPr>
        <p:txBody>
          <a:bodyPr/>
          <a:lstStyle/>
          <a:p>
            <a:pPr marL="40640" indent="0">
              <a:buNone/>
            </a:pPr>
            <a:r>
              <a:rPr dirty="0"/>
              <a:t>The PWG is not in a position to give authoritative or comprehensive information about evidence, validity or scope of patents or similar rights, but it is desirable that any available information should be disclosed. Therefore, all PWG members shall, from the outset, draw PWG's attention to any relevant patents either their own or of other organizations including their Affiliates that are known to the PWG members or any of their Affiliates, although PWG is unable to verify the validity of any such information.</a:t>
            </a:r>
          </a:p>
        </p:txBody>
      </p:sp>
      <p:sp>
        <p:nvSpPr>
          <p:cNvPr id="118" name="Shape 118"/>
          <p:cNvSpPr>
            <a:spLocks noGrp="1"/>
          </p:cNvSpPr>
          <p:nvPr>
            <p:ph type="title"/>
          </p:nvPr>
        </p:nvSpPr>
        <p:spPr>
          <a:prstGeom prst="rect">
            <a:avLst/>
          </a:prstGeom>
        </p:spPr>
        <p:txBody>
          <a:bodyPr/>
          <a:lstStyle/>
          <a:p>
            <a:r>
              <a:t>PWG Patent Statement</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2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24" name="Shape 12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25" name="Shape 125"/>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126" name="Shape 126"/>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28" name="Shape 128"/>
          <p:cNvSpPr>
            <a:spLocks noGrp="1"/>
          </p:cNvSpPr>
          <p:nvPr>
            <p:ph type="body" idx="1"/>
          </p:nvPr>
        </p:nvSpPr>
        <p:spPr>
          <a:prstGeom prst="rect">
            <a:avLst/>
          </a:prstGeom>
        </p:spPr>
        <p:txBody>
          <a:bodyPr/>
          <a:lstStyle/>
          <a:p>
            <a:pPr marL="40640" indent="0">
              <a:buNone/>
            </a:pPr>
            <a:r>
              <a:rPr lang="en-US" dirty="0"/>
              <a:t>Do Not Discuss:</a:t>
            </a:r>
          </a:p>
          <a:p>
            <a:r>
              <a:rPr lang="en-US" dirty="0"/>
              <a:t>The </a:t>
            </a:r>
            <a:r>
              <a:rPr dirty="0"/>
              <a:t>validity/essentiality of patents/patent claims </a:t>
            </a:r>
          </a:p>
          <a:p>
            <a:r>
              <a:rPr lang="en-US" dirty="0"/>
              <a:t>T</a:t>
            </a:r>
            <a:r>
              <a:rPr dirty="0"/>
              <a:t>he cost of specific patent use</a:t>
            </a:r>
          </a:p>
          <a:p>
            <a:r>
              <a:rPr lang="en-US" dirty="0"/>
              <a:t>L</a:t>
            </a:r>
            <a:r>
              <a:rPr dirty="0"/>
              <a:t>icensing terms or conditions</a:t>
            </a:r>
          </a:p>
          <a:p>
            <a:r>
              <a:rPr lang="en-US" dirty="0"/>
              <a:t>P</a:t>
            </a:r>
            <a:r>
              <a:rPr dirty="0"/>
              <a:t>roduct pricing, territorial restrictions, or market share</a:t>
            </a:r>
          </a:p>
          <a:p>
            <a:r>
              <a:rPr dirty="0"/>
              <a:t>Don’t discuss ongoing litigation or threatened litigation</a:t>
            </a:r>
          </a:p>
          <a:p>
            <a:pPr lvl="1"/>
            <a:endParaRPr lang="en-US" dirty="0"/>
          </a:p>
          <a:p>
            <a:pPr marL="40640" indent="0">
              <a:buNone/>
            </a:pPr>
            <a:endParaRPr lang="en-US" dirty="0"/>
          </a:p>
          <a:p>
            <a:pPr marL="40640" indent="0">
              <a:buNone/>
            </a:pPr>
            <a:r>
              <a:rPr lang="en-US" b="1" u="sng" dirty="0"/>
              <a:t>DO raise an objection</a:t>
            </a:r>
            <a:r>
              <a:rPr lang="en-US" dirty="0"/>
              <a:t> if inappropriate topics are discussed</a:t>
            </a:r>
            <a:endParaRPr dirty="0"/>
          </a:p>
        </p:txBody>
      </p:sp>
      <p:sp>
        <p:nvSpPr>
          <p:cNvPr id="127" name="Shape 127"/>
          <p:cNvSpPr>
            <a:spLocks noGrp="1"/>
          </p:cNvSpPr>
          <p:nvPr>
            <p:ph type="title"/>
          </p:nvPr>
        </p:nvSpPr>
        <p:spPr>
          <a:prstGeom prst="rect">
            <a:avLst/>
          </a:prstGeom>
        </p:spPr>
        <p:txBody>
          <a:bodyPr/>
          <a:lstStyle/>
          <a:p>
            <a:r>
              <a:rPr dirty="0"/>
              <a:t>Inappropriate Topics for</a:t>
            </a:r>
            <a:br>
              <a:rPr lang="en-US" dirty="0"/>
            </a:br>
            <a:r>
              <a:rPr dirty="0"/>
              <a:t>PWG W</a:t>
            </a:r>
            <a:r>
              <a:rPr lang="en-US" dirty="0"/>
              <a:t>orking </a:t>
            </a:r>
            <a:r>
              <a:rPr dirty="0"/>
              <a:t>G</a:t>
            </a:r>
            <a:r>
              <a:rPr lang="en-US" dirty="0"/>
              <a:t>roup</a:t>
            </a:r>
            <a:r>
              <a:rPr dirty="0"/>
              <a:t> Meetings</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32"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33" name="Shape 133"/>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34" name="Shape 134"/>
          <p:cNvSpPr/>
          <p:nvPr/>
        </p:nvSpPr>
        <p:spPr>
          <a:xfrm>
            <a:off x="127000" y="6661796"/>
            <a:ext cx="84836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
        <p:nvSpPr>
          <p:cNvPr id="135" name="Shape 135"/>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37" name="Shape 137"/>
          <p:cNvSpPr>
            <a:spLocks noGrp="1"/>
          </p:cNvSpPr>
          <p:nvPr>
            <p:ph type="body" idx="1"/>
          </p:nvPr>
        </p:nvSpPr>
        <p:spPr>
          <a:prstGeom prst="rect">
            <a:avLst/>
          </a:prstGeom>
        </p:spPr>
        <p:txBody>
          <a:bodyPr>
            <a:normAutofit/>
          </a:bodyPr>
          <a:lstStyle/>
          <a:p>
            <a:pPr marL="40640" indent="0">
              <a:buNone/>
            </a:pPr>
            <a:r>
              <a:rPr lang="en-US" sz="1400" dirty="0"/>
              <a:t>(All times Pacific Daylight Time)</a:t>
            </a:r>
          </a:p>
          <a:p>
            <a:pPr marL="40640" indent="0">
              <a:buNone/>
            </a:pPr>
            <a:endParaRPr lang="en-US" sz="1400" dirty="0"/>
          </a:p>
          <a:p>
            <a:pPr marL="40640" indent="0">
              <a:buNone/>
            </a:pPr>
            <a:r>
              <a:rPr lang="en-US" dirty="0"/>
              <a:t>Tuesday, May 15</a:t>
            </a:r>
            <a:endParaRPr dirty="0"/>
          </a:p>
          <a:p>
            <a:pPr marL="2520950" lvl="1" indent="-2176463">
              <a:buNone/>
            </a:pPr>
            <a:r>
              <a:rPr lang="en-US" dirty="0"/>
              <a:t> 9:00 </a:t>
            </a:r>
            <a:r>
              <a:rPr lang="mr-IN" dirty="0"/>
              <a:t>–</a:t>
            </a:r>
            <a:r>
              <a:rPr lang="en-US" dirty="0"/>
              <a:t> 10:15	PWG Plenary</a:t>
            </a:r>
          </a:p>
          <a:p>
            <a:pPr marL="2520950" lvl="1" indent="-2176463">
              <a:buNone/>
            </a:pPr>
            <a:r>
              <a:rPr lang="en-US" dirty="0"/>
              <a:t>10:15 </a:t>
            </a:r>
            <a:r>
              <a:rPr lang="mr-IN" dirty="0"/>
              <a:t>–</a:t>
            </a:r>
            <a:r>
              <a:rPr lang="en-US" dirty="0"/>
              <a:t> 10:30	Break</a:t>
            </a:r>
          </a:p>
          <a:p>
            <a:pPr marL="2520950" lvl="1" indent="-2176463">
              <a:buNone/>
            </a:pPr>
            <a:r>
              <a:rPr lang="en-US" dirty="0"/>
              <a:t>10:30 </a:t>
            </a:r>
            <a:r>
              <a:rPr lang="mr-IN" dirty="0"/>
              <a:t>–</a:t>
            </a:r>
            <a:r>
              <a:rPr lang="en-US" dirty="0"/>
              <a:t> 12:00	IPP WG : 3D Printing Topics · IPP 3D v1.1 · PWG Safe G-Code</a:t>
            </a:r>
          </a:p>
          <a:p>
            <a:pPr marL="2520950" lvl="1" indent="-2176463">
              <a:buNone/>
            </a:pPr>
            <a:r>
              <a:rPr lang="en-US" dirty="0"/>
              <a:t>12:00 </a:t>
            </a:r>
            <a:r>
              <a:rPr lang="mr-IN" dirty="0"/>
              <a:t>–</a:t>
            </a:r>
            <a:r>
              <a:rPr lang="en-US" dirty="0"/>
              <a:t> 1:00	Lunch</a:t>
            </a:r>
          </a:p>
          <a:p>
            <a:pPr marL="2520950" lvl="1" indent="-2176463">
              <a:buNone/>
            </a:pPr>
            <a:r>
              <a:rPr lang="en-US" dirty="0"/>
              <a:t> 1:00 </a:t>
            </a:r>
            <a:r>
              <a:rPr lang="mr-IN" dirty="0"/>
              <a:t>–</a:t>
            </a:r>
            <a:r>
              <a:rPr lang="en-US" dirty="0"/>
              <a:t> 1:30	OpenPrinting: Plenary</a:t>
            </a:r>
          </a:p>
          <a:p>
            <a:pPr marL="2520950" lvl="1" indent="-2176463">
              <a:buNone/>
            </a:pPr>
            <a:r>
              <a:rPr lang="en-US" dirty="0"/>
              <a:t> 1:30 </a:t>
            </a:r>
            <a:r>
              <a:rPr lang="mr-IN" dirty="0"/>
              <a:t>–</a:t>
            </a:r>
            <a:r>
              <a:rPr lang="en-US" dirty="0"/>
              <a:t> 2:30	OpenPrinting: Status of </a:t>
            </a:r>
            <a:r>
              <a:rPr lang="en-US" dirty="0" err="1"/>
              <a:t>Ghostscript</a:t>
            </a:r>
            <a:r>
              <a:rPr lang="en-US" dirty="0"/>
              <a:t>/</a:t>
            </a:r>
            <a:r>
              <a:rPr lang="en-US" dirty="0" err="1"/>
              <a:t>MuPDF</a:t>
            </a:r>
            <a:endParaRPr lang="en-US" dirty="0"/>
          </a:p>
          <a:p>
            <a:pPr marL="2520950" lvl="1" indent="-2176463">
              <a:buNone/>
            </a:pPr>
            <a:r>
              <a:rPr lang="en-US" dirty="0"/>
              <a:t> 2:30 </a:t>
            </a:r>
            <a:r>
              <a:rPr lang="mr-IN" dirty="0"/>
              <a:t>–</a:t>
            </a:r>
            <a:r>
              <a:rPr lang="en-US" dirty="0"/>
              <a:t> 2:45	Break</a:t>
            </a:r>
          </a:p>
          <a:p>
            <a:pPr marL="2520950" lvl="1" indent="-2176463">
              <a:buNone/>
            </a:pPr>
            <a:r>
              <a:rPr lang="en-US" dirty="0"/>
              <a:t> 2:45 </a:t>
            </a:r>
            <a:r>
              <a:rPr lang="mr-IN" dirty="0"/>
              <a:t>–</a:t>
            </a:r>
            <a:r>
              <a:rPr lang="en-US" dirty="0"/>
              <a:t> 3:45	OpenPrinting: CUPS Plenary</a:t>
            </a:r>
          </a:p>
          <a:p>
            <a:pPr marL="2520950" lvl="1" indent="-2176463">
              <a:buNone/>
            </a:pPr>
            <a:r>
              <a:rPr lang="en-US" dirty="0"/>
              <a:t> 3:45 </a:t>
            </a:r>
            <a:r>
              <a:rPr lang="mr-IN" dirty="0"/>
              <a:t>–</a:t>
            </a:r>
            <a:r>
              <a:rPr lang="en-US" dirty="0"/>
              <a:t> 4:30	OpenPrinting: cups-filters</a:t>
            </a:r>
          </a:p>
          <a:p>
            <a:pPr marL="2520950" lvl="1" indent="-2176463">
              <a:buNone/>
            </a:pPr>
            <a:r>
              <a:rPr lang="en-US" dirty="0"/>
              <a:t> 4:30 </a:t>
            </a:r>
            <a:r>
              <a:rPr lang="mr-IN" dirty="0"/>
              <a:t>–</a:t>
            </a:r>
            <a:r>
              <a:rPr lang="en-US" dirty="0"/>
              <a:t> 5:15	OpenPrinting: Google Summer of Code 2018</a:t>
            </a:r>
          </a:p>
        </p:txBody>
      </p:sp>
      <p:sp>
        <p:nvSpPr>
          <p:cNvPr id="136" name="Shape 136"/>
          <p:cNvSpPr>
            <a:spLocks noGrp="1"/>
          </p:cNvSpPr>
          <p:nvPr>
            <p:ph type="title"/>
          </p:nvPr>
        </p:nvSpPr>
        <p:spPr>
          <a:prstGeom prst="rect">
            <a:avLst/>
          </a:prstGeom>
        </p:spPr>
        <p:txBody>
          <a:bodyPr/>
          <a:lstStyle/>
          <a:p>
            <a:r>
              <a:rPr dirty="0"/>
              <a:t>Agenda </a:t>
            </a:r>
            <a:r>
              <a:rPr lang="en-US" dirty="0"/>
              <a:t>Overview – Day 1</a:t>
            </a:r>
            <a:endParaRPr dirty="0"/>
          </a:p>
        </p:txBody>
      </p:sp>
    </p:spTree>
    <p:extLst>
      <p:ext uri="{BB962C8B-B14F-4D97-AF65-F5344CB8AC3E}">
        <p14:creationId xmlns:p14="http://schemas.microsoft.com/office/powerpoint/2010/main" val="362813119"/>
      </p:ext>
    </p:extLst>
  </p:cSld>
  <p:clrMapOvr>
    <a:masterClrMapping/>
  </p:clrMapOvr>
  <p:transition spd="slow"/>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19506</TotalTime>
  <Words>4258</Words>
  <Application>Microsoft Macintosh PowerPoint</Application>
  <PresentationFormat>On-screen Show (4:3)</PresentationFormat>
  <Paragraphs>463</Paragraphs>
  <Slides>41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Lucida Grande</vt:lpstr>
      <vt:lpstr>Verdana</vt:lpstr>
      <vt:lpstr>Wingdings</vt:lpstr>
      <vt:lpstr>White</vt:lpstr>
      <vt:lpstr> PWG May 2018 Face-to-Face Plenary Session</vt:lpstr>
      <vt:lpstr>Plenary Agenda</vt:lpstr>
      <vt:lpstr>Administrivia</vt:lpstr>
      <vt:lpstr>PWG IP Policy</vt:lpstr>
      <vt:lpstr>PWG Patent Statement</vt:lpstr>
      <vt:lpstr>PWG Patent Statement</vt:lpstr>
      <vt:lpstr>PWG Patent Statement</vt:lpstr>
      <vt:lpstr>Inappropriate Topics for PWG Working Group Meetings</vt:lpstr>
      <vt:lpstr>Agenda Overview – Day 1</vt:lpstr>
      <vt:lpstr>Agenda Overview – Day 2</vt:lpstr>
      <vt:lpstr>Agenda Overview – Day 3</vt:lpstr>
      <vt:lpstr>Future PWG Meeting Schedule</vt:lpstr>
      <vt:lpstr>2018 Membership</vt:lpstr>
      <vt:lpstr>PWG Officers (2017-2019 Term)</vt:lpstr>
      <vt:lpstr>IPP Everywhere™ Certified Printers</vt:lpstr>
      <vt:lpstr>PWG Projects on Github</vt:lpstr>
      <vt:lpstr>PWG Workgroup Status</vt:lpstr>
      <vt:lpstr>Work In Progress</vt:lpstr>
      <vt:lpstr>IDS Workgroup Status</vt:lpstr>
      <vt:lpstr>IDS: Original Charter</vt:lpstr>
      <vt:lpstr>IDS: Current Status</vt:lpstr>
      <vt:lpstr>IPP Workgroup Status</vt:lpstr>
      <vt:lpstr>IPP WG: Charter</vt:lpstr>
      <vt:lpstr>IPP WG: Officers</vt:lpstr>
      <vt:lpstr>IPP WG: Status Summary</vt:lpstr>
      <vt:lpstr>IPP WG: More Information</vt:lpstr>
      <vt:lpstr>Liaison Status</vt:lpstr>
      <vt:lpstr>Trusted Computing Group (TCG)</vt:lpstr>
      <vt:lpstr>Internet Engineering Task Force (IETF)</vt:lpstr>
      <vt:lpstr>Mopria</vt:lpstr>
      <vt:lpstr>America Makes &amp; ANSI Additive Manufacturing Standardization Collaborative (AMSC)</vt:lpstr>
      <vt:lpstr>RAPID + TCT Conference April 23rd-26th, 2018 in Ft. Worth, TX</vt:lpstr>
      <vt:lpstr>ISO/IEC JTC 1 3D Printing and Scanning  Study Group</vt:lpstr>
      <vt:lpstr>ISO/IEC JTC 1 3D Printing and Scanning  Study Group</vt:lpstr>
      <vt:lpstr>Possible Collaboration with ISO TC171 SC2 regarding Common Metadata for PDF’s with 3D Content</vt:lpstr>
      <vt:lpstr>Possible Collaboration with IEEE P3030</vt:lpstr>
      <vt:lpstr>Other Questions / Comments</vt:lpstr>
      <vt:lpstr>Next PWG Meeting</vt:lpstr>
      <vt:lpstr>Backup</vt:lpstr>
      <vt:lpstr>PWG Design Principles Whitepaper</vt:lpstr>
      <vt:lpstr>PWG Process v4.0</vt:lpstr>
    </vt:vector>
  </TitlesOfParts>
  <Manager/>
  <Company>IEEE ISTO Printer Working Group</Company>
  <LinksUpToDate>false</LinksUpToDate>
  <SharedDoc>false</SharedDoc>
  <HyperlinkBase/>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PWG Face-to-Face Plenary Session - May 2018</dc:title>
  <dc:subject/>
  <dc:creator>Smith Kennedy [HP Inc.]</dc:creator>
  <cp:keywords/>
  <dc:description/>
  <cp:lastModifiedBy>Kennedy, Smith (Wireless  &amp; Standards Architec)</cp:lastModifiedBy>
  <cp:revision>318</cp:revision>
  <cp:lastPrinted>2018-05-09T11:53:06Z</cp:lastPrinted>
  <dcterms:modified xsi:type="dcterms:W3CDTF">2018-05-15T11:34:26Z</dcterms:modified>
  <cp:category/>
</cp:coreProperties>
</file>