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417" r:id="rId2"/>
    <p:sldId id="418" r:id="rId3"/>
    <p:sldId id="258" r:id="rId4"/>
    <p:sldId id="374" r:id="rId5"/>
    <p:sldId id="449" r:id="rId6"/>
    <p:sldId id="259" r:id="rId7"/>
    <p:sldId id="260" r:id="rId8"/>
    <p:sldId id="448" r:id="rId9"/>
    <p:sldId id="262" r:id="rId10"/>
    <p:sldId id="424" r:id="rId11"/>
    <p:sldId id="419" r:id="rId12"/>
    <p:sldId id="404" r:id="rId13"/>
    <p:sldId id="266" r:id="rId14"/>
    <p:sldId id="403" r:id="rId15"/>
    <p:sldId id="290" r:id="rId16"/>
    <p:sldId id="523" r:id="rId17"/>
    <p:sldId id="264" r:id="rId18"/>
    <p:sldId id="481" r:id="rId19"/>
    <p:sldId id="267" r:id="rId20"/>
    <p:sldId id="268" r:id="rId21"/>
    <p:sldId id="487" r:id="rId22"/>
    <p:sldId id="281" r:id="rId23"/>
    <p:sldId id="392" r:id="rId24"/>
    <p:sldId id="393" r:id="rId25"/>
    <p:sldId id="394" r:id="rId26"/>
    <p:sldId id="395" r:id="rId27"/>
    <p:sldId id="532" r:id="rId28"/>
    <p:sldId id="396" r:id="rId29"/>
    <p:sldId id="1637155232" r:id="rId30"/>
    <p:sldId id="1637155233" r:id="rId31"/>
    <p:sldId id="1637155234" r:id="rId32"/>
    <p:sldId id="1637155235" r:id="rId33"/>
    <p:sldId id="533" r:id="rId34"/>
    <p:sldId id="378" r:id="rId35"/>
    <p:sldId id="516" r:id="rId36"/>
    <p:sldId id="517" r:id="rId37"/>
    <p:sldId id="518" r:id="rId38"/>
    <p:sldId id="287" r:id="rId39"/>
    <p:sldId id="382" r:id="rId40"/>
    <p:sldId id="383" r:id="rId41"/>
    <p:sldId id="508" r:id="rId42"/>
    <p:sldId id="519" r:id="rId43"/>
    <p:sldId id="1637155236" r:id="rId44"/>
    <p:sldId id="1637155237" r:id="rId45"/>
    <p:sldId id="1637155238" r:id="rId46"/>
    <p:sldId id="289" r:id="rId47"/>
    <p:sldId id="441" r:id="rId48"/>
    <p:sldId id="1637155239" r:id="rId49"/>
  </p:sldIdLst>
  <p:sldSz cx="10160000" cy="571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16"/>
    <p:restoredTop sz="86429"/>
  </p:normalViewPr>
  <p:slideViewPr>
    <p:cSldViewPr snapToGrid="0" snapToObjects="1">
      <p:cViewPr varScale="1">
        <p:scale>
          <a:sx n="182" d="100"/>
          <a:sy n="182" d="100"/>
        </p:scale>
        <p:origin x="608" y="168"/>
      </p:cViewPr>
      <p:guideLst>
        <p:guide orient="horz" pos="1800"/>
        <p:guide pos="3200"/>
      </p:guideLst>
    </p:cSldViewPr>
  </p:slideViewPr>
  <p:outlineViewPr>
    <p:cViewPr>
      <p:scale>
        <a:sx n="33" d="100"/>
        <a:sy n="33" d="100"/>
      </p:scale>
      <p:origin x="0" y="-4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381000" y="685800"/>
            <a:ext cx="6096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479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65667" y="2137835"/>
            <a:ext cx="5569153" cy="51289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rPr sz="3333"/>
              <a:t>The Printer Working Group</a:t>
            </a:r>
          </a:p>
        </p:txBody>
      </p:sp>
      <p:sp>
        <p:nvSpPr>
          <p:cNvPr id="21" name="Shape 21"/>
          <p:cNvSpPr>
            <a:spLocks noGrp="1"/>
          </p:cNvSpPr>
          <p:nvPr>
            <p:ph type="title"/>
          </p:nvPr>
        </p:nvSpPr>
        <p:spPr>
          <a:xfrm>
            <a:off x="508000" y="2656418"/>
            <a:ext cx="9144000" cy="1058333"/>
          </a:xfrm>
          <a:prstGeom prst="rect">
            <a:avLst/>
          </a:prstGeom>
        </p:spPr>
        <p:txBody>
          <a:bodyPr/>
          <a:lstStyle>
            <a:lvl1pPr>
              <a:defRPr>
                <a:solidFill>
                  <a:srgbClr val="000000"/>
                </a:solidFill>
                <a:uFill>
                  <a:solidFill>
                    <a:srgbClr val="000000"/>
                  </a:solidFill>
                </a:uFill>
              </a:defRPr>
            </a:lvl1pPr>
          </a:lstStyle>
          <a:p>
            <a:r>
              <a:rPr lang="en-US"/>
              <a:t>Click to edit Master title style</a:t>
            </a:r>
            <a:endParaRPr dirty="0"/>
          </a:p>
        </p:txBody>
      </p:sp>
      <p:sp>
        <p:nvSpPr>
          <p:cNvPr id="22" name="Shape 22"/>
          <p:cNvSpPr>
            <a:spLocks noGrp="1"/>
          </p:cNvSpPr>
          <p:nvPr>
            <p:ph type="body" sz="half" idx="1"/>
          </p:nvPr>
        </p:nvSpPr>
        <p:spPr>
          <a:xfrm>
            <a:off x="508000" y="3704168"/>
            <a:ext cx="9144000" cy="1693333"/>
          </a:xfrm>
          <a:prstGeom prst="rect">
            <a:avLst/>
          </a:prstGeom>
        </p:spPr>
        <p:txBody>
          <a:bodyPr/>
          <a:lstStyle>
            <a:lvl1pPr marL="0" indent="0">
              <a:buSzTx/>
              <a:buNone/>
              <a:defRPr sz="2222"/>
            </a:lvl1pPr>
            <a:lvl2pPr marL="0" indent="0">
              <a:buSzTx/>
              <a:buNone/>
              <a:defRPr sz="2222"/>
            </a:lvl2pPr>
            <a:lvl3pPr marL="0" indent="0">
              <a:buSzTx/>
              <a:buNone/>
              <a:defRPr sz="2222"/>
            </a:lvl3pPr>
            <a:lvl4pPr marL="0" indent="0">
              <a:buSzTx/>
              <a:buNone/>
              <a:defRPr sz="2222"/>
            </a:lvl4pPr>
            <a:lvl5pPr marL="0" indent="0">
              <a:buSzTx/>
              <a:buNone/>
              <a:defRPr sz="222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grpSp>
        <p:nvGrpSpPr>
          <p:cNvPr id="8" name="Group 7">
            <a:extLst>
              <a:ext uri="{FF2B5EF4-FFF2-40B4-BE49-F238E27FC236}">
                <a16:creationId xmlns:a16="http://schemas.microsoft.com/office/drawing/2014/main" id="{6D980CBF-79B9-B3A3-FB47-870C56C31910}"/>
              </a:ext>
            </a:extLst>
          </p:cNvPr>
          <p:cNvGrpSpPr/>
          <p:nvPr userDrawn="1"/>
        </p:nvGrpSpPr>
        <p:grpSpPr>
          <a:xfrm>
            <a:off x="465667" y="294988"/>
            <a:ext cx="1840494" cy="1837161"/>
            <a:chOff x="457200" y="368545"/>
            <a:chExt cx="1840494" cy="1837161"/>
          </a:xfrm>
        </p:grpSpPr>
        <p:pic>
          <p:nvPicPr>
            <p:cNvPr id="9" name="pwg-transparency.png">
              <a:extLst>
                <a:ext uri="{FF2B5EF4-FFF2-40B4-BE49-F238E27FC236}">
                  <a16:creationId xmlns:a16="http://schemas.microsoft.com/office/drawing/2014/main" id="{029DA0FF-97E6-2A1A-750F-D4E4B7A93C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368545"/>
              <a:ext cx="1586365" cy="1723850"/>
            </a:xfrm>
            <a:prstGeom prst="rect">
              <a:avLst/>
            </a:prstGeom>
          </p:spPr>
        </p:pic>
        <p:sp>
          <p:nvSpPr>
            <p:cNvPr id="10" name="Shape 20">
              <a:extLst>
                <a:ext uri="{FF2B5EF4-FFF2-40B4-BE49-F238E27FC236}">
                  <a16:creationId xmlns:a16="http://schemas.microsoft.com/office/drawing/2014/main" id="{6BBBDCAA-D9BC-3B08-090D-6DB6CA32669B}"/>
                </a:ext>
              </a:extLst>
            </p:cNvPr>
            <p:cNvSpPr/>
            <p:nvPr/>
          </p:nvSpPr>
          <p:spPr>
            <a:xfrm>
              <a:off x="2043565" y="1979084"/>
              <a:ext cx="254129" cy="226622"/>
            </a:xfrm>
            <a:prstGeom prst="rect">
              <a:avLst/>
            </a:prstGeom>
            <a:ln w="12700">
              <a:miter lim="400000"/>
            </a:ln>
            <a:extLst>
              <a:ext uri="{C572A759-6A51-4108-AA02-DFA0A04FC94B}">
                <ma14:wrappingTextBoxFlag xmlns="" xmlns:ma14="http://schemas.microsoft.com/office/mac/drawingml/2011/main" val="1"/>
              </a:ext>
            </a:extLst>
          </p:spPr>
          <p:txBody>
            <a:bodyPr wrap="none" lIns="42333" tIns="42333" rIns="42333" bIns="42333">
              <a:spAutoFit/>
            </a:bodyPr>
            <a:lstStyle>
              <a:lvl1pPr>
                <a:defRPr sz="1100"/>
              </a:lvl1pPr>
            </a:lstStyle>
            <a:p>
              <a:r>
                <a:rPr sz="917" dirty="0"/>
                <a:t>®</a:t>
              </a:r>
            </a:p>
          </p:txBody>
        </p:sp>
      </p:gr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rPr lang="en-US"/>
              <a:t>Click to edit Master title style</a:t>
            </a:r>
            <a:endParaRPr/>
          </a:p>
        </p:txBody>
      </p:sp>
      <p:sp>
        <p:nvSpPr>
          <p:cNvPr id="31" name="Shape 31"/>
          <p:cNvSpPr>
            <a:spLocks noGrp="1"/>
          </p:cNvSpPr>
          <p:nvPr>
            <p:ph type="body" idx="1" hasCustomPrompt="1"/>
          </p:nvPr>
        </p:nvSpPr>
        <p:spPr>
          <a:prstGeom prst="rect">
            <a:avLst/>
          </a:prstGeom>
        </p:spPr>
        <p:txBody>
          <a:bodyPr>
            <a:normAutofit/>
          </a:bodyPr>
          <a:lstStyle>
            <a:lvl1pPr>
              <a:defRPr sz="2222"/>
            </a:lvl1pPr>
            <a:lvl3pPr>
              <a:defRPr sz="1778"/>
            </a:lvl3pPr>
            <a:lvl5pPr>
              <a:defRPr sz="1333"/>
            </a:lvl5pPr>
          </a:lstStyle>
          <a:p>
            <a:r>
              <a:rPr lang="en-US" dirty="0"/>
              <a:t>Body Level One</a:t>
            </a:r>
          </a:p>
          <a:p>
            <a:pPr lvl="1"/>
            <a:r>
              <a:rPr lang="en-US" dirty="0"/>
              <a:t>Body Level Two</a:t>
            </a:r>
          </a:p>
          <a:p>
            <a:pPr lvl="2"/>
            <a:r>
              <a:rPr lang="en-US" dirty="0"/>
              <a:t>Body Level Three</a:t>
            </a:r>
          </a:p>
          <a:p>
            <a:pPr lvl="3"/>
            <a:r>
              <a:rPr lang="en-US" dirty="0"/>
              <a:t>Body Level Four</a:t>
            </a:r>
          </a:p>
          <a:p>
            <a:pPr lvl="4"/>
            <a:r>
              <a:rPr lang="en-US" dirty="0"/>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9517946" y="5524500"/>
            <a:ext cx="642054" cy="190500"/>
          </a:xfrm>
          <a:prstGeom prst="rect">
            <a:avLst/>
          </a:prstGeom>
          <a:extLst>
            <a:ext uri="{C572A759-6A51-4108-AA02-DFA0A04FC94B}">
              <ma14:wrappingTextBoxFlag xmlns:ma14="http://schemas.microsoft.com/office/mac/drawingml/2011/main" xmlns="" val="1"/>
            </a:ext>
          </a:extLst>
        </p:spPr>
        <p:txBody>
          <a:bodyPr/>
          <a:lstStyle>
            <a:lvl1pPr algn="ctr">
              <a:defRPr sz="833">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5524500"/>
            <a:ext cx="10160000" cy="190500"/>
          </a:xfrm>
          <a:prstGeom prst="rect">
            <a:avLst/>
          </a:prstGeom>
          <a:solidFill>
            <a:srgbClr val="5D6FB7"/>
          </a:solidFill>
          <a:ln>
            <a:miter lim="400000"/>
          </a:ln>
        </p:spPr>
        <p:txBody>
          <a:bodyPr lIns="47037" tIns="47037" rIns="47037" bIns="47037" anchor="ctr"/>
          <a:lstStyle/>
          <a:p>
            <a:endParaRPr sz="1481"/>
          </a:p>
        </p:txBody>
      </p:sp>
      <p:sp>
        <p:nvSpPr>
          <p:cNvPr id="2" name="Shape 2"/>
          <p:cNvSpPr/>
          <p:nvPr/>
        </p:nvSpPr>
        <p:spPr>
          <a:xfrm>
            <a:off x="0" y="0"/>
            <a:ext cx="10160000" cy="952500"/>
          </a:xfrm>
          <a:prstGeom prst="rect">
            <a:avLst/>
          </a:prstGeom>
          <a:solidFill>
            <a:srgbClr val="5D6FB7"/>
          </a:solidFill>
        </p:spPr>
        <p:txBody>
          <a:bodyPr lIns="47037" tIns="47037" rIns="47037" bIns="47037" anchor="ctr"/>
          <a:lstStyle/>
          <a:p>
            <a:endParaRPr sz="1481"/>
          </a:p>
        </p:txBody>
      </p:sp>
      <p:sp>
        <p:nvSpPr>
          <p:cNvPr id="8" name="Shape 8"/>
          <p:cNvSpPr>
            <a:spLocks noGrp="1"/>
          </p:cNvSpPr>
          <p:nvPr>
            <p:ph type="body" idx="1"/>
          </p:nvPr>
        </p:nvSpPr>
        <p:spPr>
          <a:xfrm>
            <a:off x="508000" y="1143001"/>
            <a:ext cx="9144000" cy="427566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hape 7"/>
          <p:cNvSpPr>
            <a:spLocks noGrp="1"/>
          </p:cNvSpPr>
          <p:nvPr>
            <p:ph type="title"/>
          </p:nvPr>
        </p:nvSpPr>
        <p:spPr>
          <a:xfrm>
            <a:off x="508000" y="38364"/>
            <a:ext cx="8410222" cy="84666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41111" y="5544381"/>
            <a:ext cx="9496778" cy="1424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sz="926" dirty="0"/>
              <a:t>Copyright © </a:t>
            </a:r>
            <a:r>
              <a:rPr lang="en-US" sz="926" dirty="0"/>
              <a:t>2024 The Printer Working Group</a:t>
            </a:r>
            <a:r>
              <a:rPr sz="926" dirty="0"/>
              <a:t>. All rights reserved. The IPP Everywhere and PWG logos are registered trademarks of the IEEE-ISTO.</a:t>
            </a:r>
          </a:p>
        </p:txBody>
      </p:sp>
      <p:grpSp>
        <p:nvGrpSpPr>
          <p:cNvPr id="4" name="Group 3">
            <a:extLst>
              <a:ext uri="{FF2B5EF4-FFF2-40B4-BE49-F238E27FC236}">
                <a16:creationId xmlns:a16="http://schemas.microsoft.com/office/drawing/2014/main" id="{9E1A0CF4-CF6B-CDAD-7C78-51B39D2AF287}"/>
              </a:ext>
            </a:extLst>
          </p:cNvPr>
          <p:cNvGrpSpPr/>
          <p:nvPr userDrawn="1"/>
        </p:nvGrpSpPr>
        <p:grpSpPr>
          <a:xfrm>
            <a:off x="9155479" y="105833"/>
            <a:ext cx="767263" cy="740833"/>
            <a:chOff x="8237460" y="105833"/>
            <a:chExt cx="767263" cy="740833"/>
          </a:xfrm>
        </p:grpSpPr>
        <p:pic>
          <p:nvPicPr>
            <p:cNvPr id="5" name="pwg-4dark-bkgrnd-transparency.png">
              <a:extLst>
                <a:ext uri="{FF2B5EF4-FFF2-40B4-BE49-F238E27FC236}">
                  <a16:creationId xmlns:a16="http://schemas.microsoft.com/office/drawing/2014/main" id="{A43B0F66-6107-6188-629F-7E6CFBF11D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37460" y="105833"/>
              <a:ext cx="709083" cy="740833"/>
            </a:xfrm>
            <a:prstGeom prst="rect">
              <a:avLst/>
            </a:prstGeom>
          </p:spPr>
        </p:pic>
        <p:sp>
          <p:nvSpPr>
            <p:cNvPr id="9" name="Shape 6">
              <a:extLst>
                <a:ext uri="{FF2B5EF4-FFF2-40B4-BE49-F238E27FC236}">
                  <a16:creationId xmlns:a16="http://schemas.microsoft.com/office/drawing/2014/main" id="{4DDDDEC7-51B7-DA0D-B669-E02DD1D9D25C}"/>
                </a:ext>
              </a:extLst>
            </p:cNvPr>
            <p:cNvSpPr/>
            <p:nvPr/>
          </p:nvSpPr>
          <p:spPr>
            <a:xfrm>
              <a:off x="8756044" y="675419"/>
              <a:ext cx="248679" cy="162437"/>
            </a:xfrm>
            <a:prstGeom prst="rect">
              <a:avLst/>
            </a:prstGeom>
            <a:ln w="12700">
              <a:miter lim="400000"/>
            </a:ln>
            <a:extLst>
              <a:ext uri="{C572A759-6A51-4108-AA02-DFA0A04FC94B}">
                <ma14:wrappingTextBoxFlag xmlns="" xmlns:ma14="http://schemas.microsoft.com/office/mac/drawingml/2011/main" val="1"/>
              </a:ext>
            </a:extLst>
          </p:spPr>
          <p:txBody>
            <a:bodyPr wrap="none" lIns="42333" tIns="42333" rIns="42333" bIns="42333">
              <a:spAutoFit/>
            </a:bodyPr>
            <a:lstStyle>
              <a:lvl1pPr marL="57799" marR="57799" defTabSz="1295400">
                <a:defRPr sz="600"/>
              </a:lvl1pPr>
            </a:lstStyle>
            <a:p>
              <a:r>
                <a:rPr sz="500"/>
                <a:t>®</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37627" marR="37627" indent="0"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1pPr>
      <a:lvl2pPr marL="37627" marR="37627" indent="21165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2pPr>
      <a:lvl3pPr marL="37627" marR="37627" indent="423312"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3pPr>
      <a:lvl4pPr marL="37627" marR="37627" indent="634968"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4pPr>
      <a:lvl5pPr marL="37627" marR="37627" indent="846625"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5pPr>
      <a:lvl6pPr marL="37627" marR="37627" indent="1058281"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6pPr>
      <a:lvl7pPr marL="37627" marR="37627" indent="126993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7pPr>
      <a:lvl8pPr marL="37627" marR="37627" indent="1481593"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8pPr>
      <a:lvl9pPr marL="37627" marR="37627" indent="1693249"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55112" marR="37627" indent="-317485"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1pPr>
      <a:lvl2pPr marL="784302" marR="37627" indent="-32336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2pPr>
      <a:lvl3pPr marL="1142942" marR="37627" indent="-258691"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3pPr>
      <a:lvl4pPr marL="1640166"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4pPr>
      <a:lvl5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5pPr>
      <a:lvl6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6pPr>
      <a:lvl7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7pPr>
      <a:lvl8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8pPr>
      <a:lvl9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1165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23312"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34968"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4pPr>
      <a:lvl5pPr marL="0" marR="0" indent="846625"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058281"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26993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481593"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693249"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emf"/><Relationship Id="rId26" Type="http://schemas.openxmlformats.org/officeDocument/2006/relationships/image" Target="../media/image27.png"/><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tiff"/><Relationship Id="rId2" Type="http://schemas.openxmlformats.org/officeDocument/2006/relationships/image" Target="../media/image3.tif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24" Type="http://schemas.openxmlformats.org/officeDocument/2006/relationships/image" Target="../media/image25.tiff"/><Relationship Id="rId5" Type="http://schemas.openxmlformats.org/officeDocument/2006/relationships/image" Target="../media/image6.png"/><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HCD-iTC/HCD-iTC-Template/blob/Working/cPP_HCD_v1.0e-DRAFT.pdf" TargetMode="External"/><Relationship Id="rId2" Type="http://schemas.openxmlformats.org/officeDocument/2006/relationships/hyperlink" Target="https://www.commoncriteriaportal.org/pps/collaborativePP.cfm?cpp=1" TargetMode="External"/><Relationship Id="rId1" Type="http://schemas.openxmlformats.org/officeDocument/2006/relationships/slideLayout" Target="../slideLayouts/slideLayout2.xml"/><Relationship Id="rId4" Type="http://schemas.openxmlformats.org/officeDocument/2006/relationships/hyperlink" Target="https://github.com/HCD-iTC/HCD-iTC-Template/blob/Working/SD_HCD_v1.0e-Draft.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hyperlink" Target="https://github.com/OpenPrinting/ps-printer-app" TargetMode="External"/><Relationship Id="rId3" Type="http://schemas.openxmlformats.org/officeDocument/2006/relationships/hyperlink" Target="https://github.com/OpenPrinting/libcups/releases/v3.0b2" TargetMode="External"/><Relationship Id="rId7" Type="http://schemas.openxmlformats.org/officeDocument/2006/relationships/hyperlink" Target="https://github.com/michaelrsweet/lprint/releases/tag/v1.3.0" TargetMode="External"/><Relationship Id="rId12" Type="http://schemas.openxmlformats.org/officeDocument/2006/relationships/hyperlink" Target="https://github.com/OpenPrinting/pappl-retrofit" TargetMode="External"/><Relationship Id="rId2" Type="http://schemas.openxmlformats.org/officeDocument/2006/relationships/hyperlink" Target="https://openprinting.github.io/cups-2.4.7" TargetMode="External"/><Relationship Id="rId1" Type="http://schemas.openxmlformats.org/officeDocument/2006/relationships/slideLayout" Target="../slideLayouts/slideLayout2.xml"/><Relationship Id="rId6" Type="http://schemas.openxmlformats.org/officeDocument/2006/relationships/hyperlink" Target="https://github.com/michaelrsweet/pappl/releases/tag/v1.4.6" TargetMode="External"/><Relationship Id="rId11" Type="http://schemas.openxmlformats.org/officeDocument/2006/relationships/hyperlink" Target="https://github.com/OpenPrinting/hplip-printer-app" TargetMode="External"/><Relationship Id="rId5" Type="http://schemas.openxmlformats.org/officeDocument/2006/relationships/hyperlink" Target="https://openprinting.github.io/cups-filters-Second-Generation-Final-2.0.0-Release/" TargetMode="External"/><Relationship Id="rId10" Type="http://schemas.openxmlformats.org/officeDocument/2006/relationships/hyperlink" Target="https://github.com/OpenPrinting/gutenprint-printer-app" TargetMode="External"/><Relationship Id="rId4" Type="http://schemas.openxmlformats.org/officeDocument/2006/relationships/hyperlink" Target="https://github.com/OpenPrinting/cups-filters/releases/tag/1.28.17" TargetMode="External"/><Relationship Id="rId9" Type="http://schemas.openxmlformats.org/officeDocument/2006/relationships/hyperlink" Target="https://github.com/OpenPrinting/ghostscript-printer-app"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github.com/vermamohit13/GSOC-2023" TargetMode="External"/><Relationship Id="rId3" Type="http://schemas.openxmlformats.org/officeDocument/2006/relationships/hyperlink" Target="https://openprinting.github.io/news/" TargetMode="External"/><Relationship Id="rId7" Type="http://schemas.openxmlformats.org/officeDocument/2006/relationships/hyperlink" Target="https://github.com/kushagra20251/GSoC/" TargetMode="External"/><Relationship Id="rId2" Type="http://schemas.openxmlformats.org/officeDocument/2006/relationships/hyperlink" Target="https://openprinting.github.io/" TargetMode="External"/><Relationship Id="rId1" Type="http://schemas.openxmlformats.org/officeDocument/2006/relationships/slideLayout" Target="../slideLayouts/slideLayout2.xml"/><Relationship Id="rId6" Type="http://schemas.openxmlformats.org/officeDocument/2006/relationships/hyperlink" Target="https://dev.to/kappuccino111/sandboxing-scanners-a-leap-into-the-driverless-realm-gsoc-23-report-3eci" TargetMode="External"/><Relationship Id="rId5" Type="http://schemas.openxmlformats.org/officeDocument/2006/relationships/hyperlink" Target="https://developers.google.com/open-source/gsoc/timeline" TargetMode="External"/><Relationship Id="rId4" Type="http://schemas.openxmlformats.org/officeDocument/2006/relationships/hyperlink" Target="http://ftp.pwg.org/pub/pwg/liaison/openprinting/minutes/" TargetMode="External"/><Relationship Id="rId9" Type="http://schemas.openxmlformats.org/officeDocument/2006/relationships/hyperlink" Target="https://github.com/pranjanpr/GSoC-23"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nsi.org/standards-coordination/collaboratives-activities/additive-manufacturing-collaborative" TargetMode="External"/><Relationship Id="rId2" Type="http://schemas.openxmlformats.org/officeDocument/2006/relationships/hyperlink" Target="https://www.concrete.org/committees/directoryofcommittees/acommitteehome.aspx?committee_code=C0056400" TargetMode="External"/><Relationship Id="rId1" Type="http://schemas.openxmlformats.org/officeDocument/2006/relationships/slideLayout" Target="../slideLayouts/slideLayout2.xml"/><Relationship Id="rId4" Type="http://schemas.openxmlformats.org/officeDocument/2006/relationships/hyperlink" Target="https://www.astm.org/COMMITTEE/F42.ht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drupa.com/en/Media_News/Press/Press_Material/Press_releases/drupa_next_age_Platform_for_networking_and_new_business" TargetMode="External"/><Relationship Id="rId2" Type="http://schemas.openxmlformats.org/officeDocument/2006/relationships/hyperlink" Target="https://amcoe.org/event/icam2023/" TargetMode="External"/><Relationship Id="rId1" Type="http://schemas.openxmlformats.org/officeDocument/2006/relationships/slideLayout" Target="../slideLayouts/slideLayout2.xml"/><Relationship Id="rId4" Type="http://schemas.openxmlformats.org/officeDocument/2006/relationships/hyperlink" Target="https://tct3sixty.com/"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iso.org/standard/77686.html" TargetMode="External"/><Relationship Id="rId3" Type="http://schemas.openxmlformats.org/officeDocument/2006/relationships/hyperlink" Target="https://www.pdfa.org/3d-pdf-at-the-pdf-association/" TargetMode="External"/><Relationship Id="rId7" Type="http://schemas.openxmlformats.org/officeDocument/2006/relationships/hyperlink" Target="https://pdfa.org/resource/3d-formats/#prc-1" TargetMode="External"/><Relationship Id="rId2" Type="http://schemas.openxmlformats.org/officeDocument/2006/relationships/hyperlink" Target="https://www.vdma.org/events-trade-fairs/-/event/view/70649" TargetMode="External"/><Relationship Id="rId1" Type="http://schemas.openxmlformats.org/officeDocument/2006/relationships/slideLayout" Target="../slideLayouts/slideLayout2.xml"/><Relationship Id="rId6" Type="http://schemas.openxmlformats.org/officeDocument/2006/relationships/hyperlink" Target="https://pdfa.org/resource/iso-21757-ecmascript/" TargetMode="External"/><Relationship Id="rId5" Type="http://schemas.openxmlformats.org/officeDocument/2006/relationships/hyperlink" Target="https://pdfa.org/resource/iso-32000-pdf/#pdf-2" TargetMode="External"/><Relationship Id="rId4" Type="http://schemas.openxmlformats.org/officeDocument/2006/relationships/hyperlink" Target="https://www.iso.org/committee/53674.html" TargetMode="External"/><Relationship Id="rId9" Type="http://schemas.openxmlformats.org/officeDocument/2006/relationships/hyperlink" Target="https://www.iso.org/standard/45880.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508000" y="3007311"/>
            <a:ext cx="6858000" cy="1058333"/>
          </a:xfrm>
          <a:prstGeom prst="rect">
            <a:avLst/>
          </a:prstGeom>
        </p:spPr>
        <p:txBody>
          <a:bodyPr lIns="0" tIns="50800" rIns="50800" bIns="50800" anchor="b"/>
          <a:lstStyle/>
          <a:p>
            <a:br>
              <a:rPr lang="en-US" dirty="0"/>
            </a:br>
            <a:r>
              <a:rPr lang="en-US" dirty="0"/>
              <a:t>PWG February 2024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February 14, 2024</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33865" indent="0">
              <a:buNone/>
            </a:pPr>
            <a:r>
              <a:rPr lang="en-US" sz="1167" dirty="0"/>
              <a:t>(All times Eastern Standard Time)</a:t>
            </a:r>
          </a:p>
          <a:p>
            <a:pPr marL="33865" indent="0">
              <a:buNone/>
            </a:pPr>
            <a:endParaRPr lang="en-US" sz="1167" dirty="0"/>
          </a:p>
          <a:p>
            <a:pPr marL="33865" indent="0">
              <a:buNone/>
            </a:pPr>
            <a:r>
              <a:rPr lang="en-US" b="1" u="sng" dirty="0"/>
              <a:t>Wednesday, February 14 </a:t>
            </a:r>
          </a:p>
          <a:p>
            <a:pPr marL="1907570" lvl="1" indent="-1620509">
              <a:buNone/>
            </a:pPr>
            <a:r>
              <a:rPr lang="en-US" dirty="0"/>
              <a:t>10:00 – 11:30	PWG Plenary / IDS Status</a:t>
            </a:r>
          </a:p>
          <a:p>
            <a:pPr marL="1907570" lvl="1" indent="-1620509">
              <a:buNone/>
            </a:pPr>
            <a:r>
              <a:rPr lang="en-US" dirty="0"/>
              <a:t>11:30 </a:t>
            </a:r>
            <a:r>
              <a:rPr lang="mr-IN" dirty="0"/>
              <a:t>–</a:t>
            </a:r>
            <a:r>
              <a:rPr lang="en-US" dirty="0"/>
              <a:t> 12:00	IPP WG: Status / Charter / IPP OAuth Extensions v1.0</a:t>
            </a:r>
          </a:p>
          <a:p>
            <a:pPr marL="1907570" lvl="1" indent="-1620509">
              <a:buNone/>
            </a:pPr>
            <a:r>
              <a:rPr lang="en-US" dirty="0"/>
              <a:t>12:00 </a:t>
            </a:r>
            <a:r>
              <a:rPr lang="mr-IN" dirty="0"/>
              <a:t>–</a:t>
            </a:r>
            <a:r>
              <a:rPr lang="en-US" dirty="0"/>
              <a:t> 12:45	Break / Lunch</a:t>
            </a:r>
          </a:p>
          <a:p>
            <a:pPr marL="1907570" lvl="1" indent="-1620509">
              <a:buNone/>
            </a:pPr>
            <a:r>
              <a:rPr lang="en-US" dirty="0"/>
              <a:t>12:45 – 2:00     	IPP WG: IPP Enterprise Printing Extensions v2.0</a:t>
            </a:r>
          </a:p>
          <a:p>
            <a:pPr marL="1907570" lvl="1" indent="-1620509">
              <a:buNone/>
            </a:pP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33865" indent="0">
              <a:buNone/>
            </a:pPr>
            <a:r>
              <a:rPr lang="en-US" sz="1167" dirty="0"/>
              <a:t>(All times Eastern Standard Time)</a:t>
            </a:r>
          </a:p>
          <a:p>
            <a:pPr marL="33865" indent="0">
              <a:buNone/>
            </a:pPr>
            <a:endParaRPr lang="en-US" sz="1167" dirty="0"/>
          </a:p>
          <a:p>
            <a:pPr marL="33865" indent="0">
              <a:buNone/>
            </a:pPr>
            <a:r>
              <a:rPr lang="en-US" b="1" u="sng" dirty="0"/>
              <a:t>Thursday, February 15</a:t>
            </a:r>
            <a:endParaRPr b="1" u="sng" dirty="0"/>
          </a:p>
          <a:p>
            <a:pPr marL="1907570" lvl="1" indent="-1620509">
              <a:buNone/>
            </a:pPr>
            <a:r>
              <a:rPr lang="en-US" dirty="0"/>
              <a:t>10:00 – 10:30	IDS WG: Liaison Status</a:t>
            </a:r>
          </a:p>
          <a:p>
            <a:pPr marL="1907570" lvl="1" indent="-1620509">
              <a:buNone/>
            </a:pPr>
            <a:r>
              <a:rPr lang="en-US" dirty="0"/>
              <a:t>10:30 – 12:00	IPP WG: Strong Device Identity </a:t>
            </a:r>
            <a:r>
              <a:rPr lang="en-US" dirty="0" err="1"/>
              <a:t>BoF</a:t>
            </a:r>
            <a:endParaRPr lang="en-US" dirty="0"/>
          </a:p>
          <a:p>
            <a:pPr marL="1907570" lvl="1" indent="-1620509">
              <a:buNone/>
            </a:pPr>
            <a:r>
              <a:rPr lang="en-US" dirty="0"/>
              <a:t>12:00 – 12:45	Break / Lunch</a:t>
            </a:r>
          </a:p>
          <a:p>
            <a:pPr marL="1907570" lvl="1" indent="-1620509">
              <a:buNone/>
            </a:pPr>
            <a:r>
              <a:rPr lang="en-US" dirty="0"/>
              <a:t>12:45 </a:t>
            </a:r>
            <a:r>
              <a:rPr lang="mr-IN" dirty="0"/>
              <a:t>–</a:t>
            </a:r>
            <a:r>
              <a:rPr lang="en-US" dirty="0"/>
              <a:t>   1:45	IPP WG: IPP System Service v1.1 / IPP Shared 	Infrastructure Extensions v1.1 </a:t>
            </a:r>
          </a:p>
          <a:p>
            <a:pPr marL="1907570" lvl="1" indent="-1620509">
              <a:buNone/>
            </a:pPr>
            <a:r>
              <a:rPr lang="en-US" dirty="0"/>
              <a:t> 1:45  </a:t>
            </a:r>
            <a:r>
              <a:rPr lang="mr-IN" dirty="0"/>
              <a:t>–</a:t>
            </a:r>
            <a:r>
              <a:rPr lang="en-US" dirty="0"/>
              <a:t>   2:15	IPP WG: 3D Printing Liaisons – Status &amp; Guidance</a:t>
            </a:r>
          </a:p>
          <a:p>
            <a:pPr marL="1907570" lvl="1" indent="-1620509">
              <a:buNone/>
            </a:pPr>
            <a:r>
              <a:rPr lang="en-US" dirty="0"/>
              <a:t> 2:15  </a:t>
            </a:r>
            <a:r>
              <a:rPr lang="mr-IN" dirty="0"/>
              <a:t>–</a:t>
            </a:r>
            <a:r>
              <a:rPr lang="en-US" dirty="0"/>
              <a:t>   2:30	IPP WG: Next Steps</a:t>
            </a:r>
          </a:p>
          <a:p>
            <a:pPr marL="1907570" lvl="1" indent="-1620509">
              <a:buNone/>
            </a:pP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pPr marL="33865" indent="0">
              <a:buNone/>
            </a:pPr>
            <a:r>
              <a:rPr lang="en-US" dirty="0"/>
              <a:t>Those interested in serving in PWG Officer roles should contact </a:t>
            </a:r>
            <a:r>
              <a:rPr lang="en-US" dirty="0" err="1"/>
              <a:t>chair@pwg.org</a:t>
            </a:r>
            <a:r>
              <a:rPr lang="en-US" dirty="0"/>
              <a:t>.</a:t>
            </a:r>
          </a:p>
          <a:p>
            <a:endParaRPr lang="en-US" dirty="0"/>
          </a:p>
          <a:p>
            <a:pPr marL="33865" indent="0">
              <a:buNone/>
            </a:pPr>
            <a:endParaRPr lang="en-US" sz="1500" dirty="0"/>
          </a:p>
          <a:p>
            <a:endParaRPr lang="en-US" sz="1500" dirty="0"/>
          </a:p>
        </p:txBody>
      </p:sp>
      <p:sp>
        <p:nvSpPr>
          <p:cNvPr id="165" name="Shape 165"/>
          <p:cNvSpPr>
            <a:spLocks noGrp="1"/>
          </p:cNvSpPr>
          <p:nvPr>
            <p:ph type="title"/>
          </p:nvPr>
        </p:nvSpPr>
        <p:spPr>
          <a:prstGeom prst="rect">
            <a:avLst/>
          </a:prstGeom>
        </p:spPr>
        <p:txBody>
          <a:bodyPr/>
          <a:lstStyle/>
          <a:p>
            <a:r>
              <a:rPr dirty="0"/>
              <a:t>Officers (20</a:t>
            </a:r>
            <a:r>
              <a:rPr lang="en-US" dirty="0"/>
              <a:t>23</a:t>
            </a:r>
            <a:r>
              <a:rPr dirty="0"/>
              <a:t>-20</a:t>
            </a:r>
            <a:r>
              <a:rPr lang="en-US" dirty="0"/>
              <a:t>25</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2023</a:t>
            </a:r>
            <a:r>
              <a:rPr dirty="0"/>
              <a:t> Membership</a:t>
            </a:r>
          </a:p>
        </p:txBody>
      </p:sp>
      <p:sp>
        <p:nvSpPr>
          <p:cNvPr id="157" name="Shape 157"/>
          <p:cNvSpPr/>
          <p:nvPr/>
        </p:nvSpPr>
        <p:spPr>
          <a:xfrm>
            <a:off x="1651000" y="1016000"/>
            <a:ext cx="6963833" cy="290614"/>
          </a:xfrm>
          <a:prstGeom prst="rect">
            <a:avLst/>
          </a:prstGeom>
          <a:ln w="12700">
            <a:miter lim="400000"/>
          </a:ln>
          <a:extLst>
            <a:ext uri="{C572A759-6A51-4108-AA02-DFA0A04FC94B}">
              <ma14:wrappingTextBoxFlag xmlns:ma14="http://schemas.microsoft.com/office/mac/drawingml/2011/main" xmlns="" val="1"/>
            </a:ext>
          </a:extLst>
        </p:spPr>
        <p:txBody>
          <a:bodyPr lIns="42333" tIns="42333" rIns="42333" bIns="42333">
            <a:spAutoFit/>
          </a:bodyPr>
          <a:lstStyle>
            <a:lvl1pPr algn="ctr">
              <a:defRPr b="1">
                <a:latin typeface="+mn-lt"/>
                <a:ea typeface="+mn-ea"/>
                <a:cs typeface="+mn-cs"/>
                <a:sym typeface="Verdana"/>
              </a:defRPr>
            </a:lvl1pPr>
          </a:lstStyle>
          <a:p>
            <a:r>
              <a:rPr lang="en-US" sz="1333" dirty="0"/>
              <a:t>28 </a:t>
            </a:r>
            <a:r>
              <a:rPr sz="1333" dirty="0"/>
              <a:t>Members</a:t>
            </a:r>
            <a:endParaRPr sz="1333"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graphicFrame>
        <p:nvGraphicFramePr>
          <p:cNvPr id="156" name="Table 156"/>
          <p:cNvGraphicFramePr/>
          <p:nvPr>
            <p:extLst>
              <p:ext uri="{D42A27DB-BD31-4B8C-83A1-F6EECF244321}">
                <p14:modId xmlns:p14="http://schemas.microsoft.com/office/powerpoint/2010/main" val="2647227986"/>
              </p:ext>
            </p:extLst>
          </p:nvPr>
        </p:nvGraphicFramePr>
        <p:xfrm>
          <a:off x="1636889" y="1303196"/>
          <a:ext cx="6757460" cy="3984413"/>
        </p:xfrm>
        <a:graphic>
          <a:graphicData uri="http://schemas.openxmlformats.org/drawingml/2006/table">
            <a:tbl>
              <a:tblPr>
                <a:tableStyleId>{8F44A2F1-9E1F-4B54-A3A2-5F16C0AD49E2}</a:tableStyleId>
              </a:tblPr>
              <a:tblGrid>
                <a:gridCol w="1351492">
                  <a:extLst>
                    <a:ext uri="{9D8B030D-6E8A-4147-A177-3AD203B41FA5}">
                      <a16:colId xmlns:a16="http://schemas.microsoft.com/office/drawing/2014/main" val="20000"/>
                    </a:ext>
                  </a:extLst>
                </a:gridCol>
                <a:gridCol w="1351492">
                  <a:extLst>
                    <a:ext uri="{9D8B030D-6E8A-4147-A177-3AD203B41FA5}">
                      <a16:colId xmlns:a16="http://schemas.microsoft.com/office/drawing/2014/main" val="20001"/>
                    </a:ext>
                  </a:extLst>
                </a:gridCol>
                <a:gridCol w="1351492">
                  <a:extLst>
                    <a:ext uri="{9D8B030D-6E8A-4147-A177-3AD203B41FA5}">
                      <a16:colId xmlns:a16="http://schemas.microsoft.com/office/drawing/2014/main" val="20002"/>
                    </a:ext>
                  </a:extLst>
                </a:gridCol>
                <a:gridCol w="1351492">
                  <a:extLst>
                    <a:ext uri="{9D8B030D-6E8A-4147-A177-3AD203B41FA5}">
                      <a16:colId xmlns:a16="http://schemas.microsoft.com/office/drawing/2014/main" val="20003"/>
                    </a:ext>
                  </a:extLst>
                </a:gridCol>
                <a:gridCol w="1351492">
                  <a:extLst>
                    <a:ext uri="{9D8B030D-6E8A-4147-A177-3AD203B41FA5}">
                      <a16:colId xmlns:a16="http://schemas.microsoft.com/office/drawing/2014/main" val="1284252174"/>
                    </a:ext>
                  </a:extLst>
                </a:gridCol>
              </a:tblGrid>
              <a:tr h="668867">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Alan Sukert</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r>
                        <a:rPr lang="en-US" sz="800" dirty="0">
                          <a:uFill>
                            <a:solidFill>
                              <a:srgbClr val="000000"/>
                            </a:solidFill>
                          </a:uFill>
                          <a:sym typeface="Verdana"/>
                        </a:rPr>
                        <a:t>Epson</a:t>
                      </a: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Konica Minolta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Oki Electric Industry Co., Ltd</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t>Technical Interface Consulting</a:t>
                      </a:r>
                    </a:p>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Apple Inc.</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Fiery, LLC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Kyocera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err="1"/>
                        <a:t>PaperCut</a:t>
                      </a:r>
                      <a:r>
                        <a:rPr lang="en-US" sz="800" dirty="0"/>
                        <a:t> Software</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t>Toshiba Business Solutions</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647700">
                <a:tc>
                  <a:txBody>
                    <a:bodyPr/>
                    <a:lstStyle/>
                    <a:p>
                      <a:pPr marR="40640" defTabSz="914400">
                        <a:spcBef>
                          <a:spcPts val="400"/>
                        </a:spcBef>
                        <a:tabLst>
                          <a:tab pos="914400" algn="l"/>
                        </a:tabLst>
                        <a:defRPr sz="1800">
                          <a:uFillTx/>
                        </a:defRPr>
                      </a:pPr>
                      <a:r>
                        <a:rPr sz="800" dirty="0">
                          <a:uFill>
                            <a:solidFill>
                              <a:srgbClr val="000000"/>
                            </a:solidFill>
                          </a:uFill>
                          <a:sym typeface="Verdana"/>
                        </a:rPr>
                        <a:t>Brother Industries</a:t>
                      </a:r>
                      <a:r>
                        <a:rPr lang="en-US" sz="800" dirty="0">
                          <a:uFill>
                            <a:solidFill>
                              <a:srgbClr val="000000"/>
                            </a:solidFill>
                          </a:uFill>
                          <a:sym typeface="Verdana"/>
                        </a:rPr>
                        <a:t>, Ltd.</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FUJIFILM Business Innovation Corp.</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Lakeside Robotics</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err="1">
                          <a:uFill>
                            <a:solidFill>
                              <a:srgbClr val="000000"/>
                            </a:solidFill>
                          </a:uFill>
                          <a:sym typeface="Verdana"/>
                        </a:rPr>
                        <a:t>PrinterLogic</a:t>
                      </a:r>
                      <a:endParaRPr lang="en-US" sz="800" dirty="0">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err="1">
                          <a:uFill>
                            <a:solidFill>
                              <a:srgbClr val="000000"/>
                            </a:solidFill>
                          </a:uFill>
                          <a:sym typeface="Verdana"/>
                        </a:rPr>
                        <a:t>Tykodi</a:t>
                      </a:r>
                      <a:r>
                        <a:rPr lang="en-US" sz="800" dirty="0">
                          <a:uFill>
                            <a:solidFill>
                              <a:srgbClr val="000000"/>
                            </a:solidFill>
                          </a:uFill>
                          <a:sym typeface="Verdana"/>
                        </a:rPr>
                        <a:t> Consulting Services LLC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Canon</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Google</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Lexmark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Qualcomm</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solidFill>
                            <a:schemeClr val="tx1"/>
                          </a:solidFill>
                        </a:rPr>
                        <a:t>Xerox</a:t>
                      </a:r>
                      <a:endParaRPr lang="en-US" sz="800" dirty="0">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Danny Brennan</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High North, Inc.</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Meteor Network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Ricoh</a:t>
                      </a: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800" dirty="0">
                        <a:solidFill>
                          <a:schemeClr val="tx1"/>
                        </a:solidFill>
                      </a:endParaRPr>
                    </a:p>
                    <a:p>
                      <a:endParaRPr lang="en-US" sz="800" dirty="0">
                        <a:solidFill>
                          <a:schemeClr val="tx1"/>
                        </a:solidFill>
                      </a:endParaRPr>
                    </a:p>
                    <a:p>
                      <a:endParaRPr lang="en-US" sz="800" dirty="0">
                        <a:solidFill>
                          <a:schemeClr val="tx1"/>
                        </a:solidFill>
                      </a:endParaRPr>
                    </a:p>
                    <a:p>
                      <a:endParaRPr lang="en-US" sz="800" dirty="0">
                        <a:solidFill>
                          <a:schemeClr val="tx1"/>
                        </a:solidFill>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668867">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Digital Check Corp</a:t>
                      </a: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HP Inc.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Microsoft</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err="1"/>
                        <a:t>Synaptics</a:t>
                      </a: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800" dirty="0">
                        <a:solidFill>
                          <a:schemeClr val="tx1"/>
                        </a:solidFill>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1951" y="2040245"/>
            <a:ext cx="338858" cy="402035"/>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1505" y="2815095"/>
            <a:ext cx="698228" cy="279291"/>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1799060" y="3414693"/>
            <a:ext cx="1064640" cy="263029"/>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23633" y="2726417"/>
            <a:ext cx="1085607" cy="27249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4863" y="4081328"/>
            <a:ext cx="1112594" cy="197668"/>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0349" y="4702155"/>
            <a:ext cx="300352" cy="300352"/>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97064" y="1334535"/>
            <a:ext cx="670695" cy="46356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9"/>
          <a:stretch>
            <a:fillRect/>
          </a:stretch>
        </p:blipFill>
        <p:spPr>
          <a:xfrm>
            <a:off x="4538879" y="2077889"/>
            <a:ext cx="933799" cy="347460"/>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86451" y="3436845"/>
            <a:ext cx="1058333" cy="218723"/>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46269" y="4063276"/>
            <a:ext cx="696008" cy="279290"/>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53032" y="4730805"/>
            <a:ext cx="925172" cy="148028"/>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19797" y="1397175"/>
            <a:ext cx="683157" cy="279473"/>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96401" y="2726417"/>
            <a:ext cx="637651" cy="260162"/>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5"/>
          <a:stretch>
            <a:fillRect/>
          </a:stretch>
        </p:blipFill>
        <p:spPr>
          <a:xfrm>
            <a:off x="5847799" y="4137844"/>
            <a:ext cx="1058333" cy="1905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50836" y="3402136"/>
            <a:ext cx="799378" cy="254579"/>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17"/>
          <a:stretch>
            <a:fillRect/>
          </a:stretch>
        </p:blipFill>
        <p:spPr>
          <a:xfrm>
            <a:off x="5898790" y="4779249"/>
            <a:ext cx="925173" cy="199169"/>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51973" y="2062420"/>
            <a:ext cx="896411" cy="272494"/>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31395" y="2742792"/>
            <a:ext cx="402035" cy="402035"/>
          </a:xfrm>
          <a:prstGeom prst="rect">
            <a:avLst/>
          </a:prstGeom>
        </p:spPr>
      </p:pic>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14297" y="3346279"/>
            <a:ext cx="1294160" cy="492223"/>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45215" y="3488267"/>
            <a:ext cx="927028" cy="189455"/>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52652" y="4809705"/>
            <a:ext cx="957458" cy="193771"/>
          </a:xfrm>
          <a:prstGeom prst="rect">
            <a:avLst/>
          </a:prstGeom>
        </p:spPr>
      </p:pic>
      <p:pic>
        <p:nvPicPr>
          <p:cNvPr id="29" name="Picture 28" descr="A screenshot of a video game&#10;&#10;Description automatically generated with low confidence">
            <a:extLst>
              <a:ext uri="{FF2B5EF4-FFF2-40B4-BE49-F238E27FC236}">
                <a16:creationId xmlns:a16="http://schemas.microsoft.com/office/drawing/2014/main" id="{5513F75F-4FD2-01FB-C4CA-188D7498DEE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833529" y="2740465"/>
            <a:ext cx="1153398" cy="203345"/>
          </a:xfrm>
          <a:prstGeom prst="rect">
            <a:avLst/>
          </a:prstGeom>
        </p:spPr>
      </p:pic>
      <p:pic>
        <p:nvPicPr>
          <p:cNvPr id="13" name="Picture 12">
            <a:extLst>
              <a:ext uri="{FF2B5EF4-FFF2-40B4-BE49-F238E27FC236}">
                <a16:creationId xmlns:a16="http://schemas.microsoft.com/office/drawing/2014/main" id="{A3DCF459-59BE-DEA5-532C-ED220E7947AC}"/>
              </a:ext>
            </a:extLst>
          </p:cNvPr>
          <p:cNvPicPr>
            <a:picLocks noChangeAspect="1"/>
          </p:cNvPicPr>
          <p:nvPr/>
        </p:nvPicPr>
        <p:blipFill>
          <a:blip r:embed="rId24"/>
          <a:stretch>
            <a:fillRect/>
          </a:stretch>
        </p:blipFill>
        <p:spPr>
          <a:xfrm>
            <a:off x="3269107" y="1440279"/>
            <a:ext cx="762836" cy="297983"/>
          </a:xfrm>
          <a:prstGeom prst="rect">
            <a:avLst/>
          </a:prstGeom>
        </p:spPr>
      </p:pic>
      <p:pic>
        <p:nvPicPr>
          <p:cNvPr id="19" name="Picture 18">
            <a:extLst>
              <a:ext uri="{FF2B5EF4-FFF2-40B4-BE49-F238E27FC236}">
                <a16:creationId xmlns:a16="http://schemas.microsoft.com/office/drawing/2014/main" id="{7F5F433E-6A9F-3FB8-B14D-371D3BD7AD9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306171" y="2101616"/>
            <a:ext cx="872783" cy="279291"/>
          </a:xfrm>
          <a:prstGeom prst="rect">
            <a:avLst/>
          </a:prstGeom>
        </p:spPr>
      </p:pic>
      <p:pic>
        <p:nvPicPr>
          <p:cNvPr id="6" name="Picture 5" descr="A red and white logo&#10;&#10;Description automatically generated">
            <a:extLst>
              <a:ext uri="{FF2B5EF4-FFF2-40B4-BE49-F238E27FC236}">
                <a16:creationId xmlns:a16="http://schemas.microsoft.com/office/drawing/2014/main" id="{79F5D7EB-0241-6554-D7E7-CE8DB5B8C1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449216" y="2081124"/>
            <a:ext cx="430028" cy="400371"/>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Reminder: 2024 Fees</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
        <p:nvSpPr>
          <p:cNvPr id="7" name="Text Placeholder 6">
            <a:extLst>
              <a:ext uri="{FF2B5EF4-FFF2-40B4-BE49-F238E27FC236}">
                <a16:creationId xmlns:a16="http://schemas.microsoft.com/office/drawing/2014/main" id="{F510E793-0F7B-944C-F2B9-389C19E10EA5}"/>
              </a:ext>
            </a:extLst>
          </p:cNvPr>
          <p:cNvSpPr>
            <a:spLocks noGrp="1"/>
          </p:cNvSpPr>
          <p:nvPr>
            <p:ph type="body" idx="1"/>
          </p:nvPr>
        </p:nvSpPr>
        <p:spPr/>
        <p:txBody>
          <a:bodyPr/>
          <a:lstStyle/>
          <a:p>
            <a:r>
              <a:rPr lang="en-US" dirty="0"/>
              <a:t>Invoices sent 11/1/2023</a:t>
            </a:r>
          </a:p>
          <a:p>
            <a:r>
              <a:rPr lang="en-US" dirty="0"/>
              <a:t>Membership fees were due 1/31/2024</a:t>
            </a:r>
          </a:p>
          <a:p>
            <a:r>
              <a:rPr lang="en-US" dirty="0"/>
              <a:t>8 overdue payments</a:t>
            </a:r>
          </a:p>
          <a:p>
            <a:r>
              <a:rPr lang="en-US" dirty="0"/>
              <a:t>If you run into issues with the ISTO payment process, please reach out!</a:t>
            </a:r>
          </a:p>
          <a:p>
            <a:pPr lvl="1"/>
            <a:r>
              <a:rPr lang="en-US" dirty="0"/>
              <a:t>Missing invoices</a:t>
            </a:r>
          </a:p>
          <a:p>
            <a:pPr lvl="1"/>
            <a:r>
              <a:rPr lang="en-US" dirty="0"/>
              <a:t>Missing payments</a:t>
            </a:r>
          </a:p>
          <a:p>
            <a:pPr lvl="1"/>
            <a:r>
              <a:rPr lang="en-US" dirty="0"/>
              <a:t>Lost checks</a:t>
            </a:r>
          </a:p>
          <a:p>
            <a:pPr lvl="1"/>
            <a:r>
              <a:rPr lang="en-US" dirty="0"/>
              <a:t>Etc.</a:t>
            </a:r>
          </a:p>
          <a:p>
            <a:endParaRPr lang="en-US" dirty="0"/>
          </a:p>
        </p:txBody>
      </p:sp>
    </p:spTree>
    <p:extLst>
      <p:ext uri="{BB962C8B-B14F-4D97-AF65-F5344CB8AC3E}">
        <p14:creationId xmlns:p14="http://schemas.microsoft.com/office/powerpoint/2010/main" val="202954442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33865" indent="0">
              <a:buNone/>
            </a:pPr>
            <a:endParaRPr lang="en-US" sz="2333" dirty="0"/>
          </a:p>
          <a:p>
            <a:pPr marL="33865" indent="0">
              <a:buNone/>
            </a:pPr>
            <a:endParaRPr lang="en-US" sz="2333" dirty="0"/>
          </a:p>
          <a:p>
            <a:pPr marL="33865" indent="0">
              <a:buNone/>
            </a:pPr>
            <a:endParaRPr lang="en-US" sz="2333" dirty="0"/>
          </a:p>
          <a:p>
            <a:pPr marL="33865" indent="0" algn="ctr">
              <a:buNone/>
            </a:pPr>
            <a:r>
              <a:rPr lang="en-US" sz="2333"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Tree>
    <p:extLst>
      <p:ext uri="{BB962C8B-B14F-4D97-AF65-F5344CB8AC3E}">
        <p14:creationId xmlns:p14="http://schemas.microsoft.com/office/powerpoint/2010/main" val="92194318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xfrm>
            <a:off x="1474611" y="1248833"/>
            <a:ext cx="6858000" cy="4275667"/>
          </a:xfrm>
          <a:prstGeom prst="rect">
            <a:avLst/>
          </a:prstGeom>
        </p:spPr>
        <p:txBody>
          <a:bodyPr>
            <a:normAutofit/>
          </a:bodyPr>
          <a:lstStyle/>
          <a:p>
            <a:pPr marL="33865" indent="0">
              <a:buNone/>
            </a:pPr>
            <a:r>
              <a:rPr lang="en-US" dirty="0"/>
              <a:t>2024</a:t>
            </a:r>
          </a:p>
          <a:p>
            <a:pPr lvl="1">
              <a:lnSpc>
                <a:spcPct val="150000"/>
              </a:lnSpc>
            </a:pPr>
            <a:r>
              <a:rPr lang="en-US" dirty="0"/>
              <a:t>May 6-8 – Virtual (Joint with OP)</a:t>
            </a:r>
          </a:p>
          <a:p>
            <a:pPr lvl="1">
              <a:lnSpc>
                <a:spcPct val="150000"/>
              </a:lnSpc>
            </a:pPr>
            <a:r>
              <a:rPr lang="en-US" dirty="0"/>
              <a:t>August 6-8 – Virtual</a:t>
            </a:r>
          </a:p>
          <a:p>
            <a:pPr lvl="1">
              <a:lnSpc>
                <a:spcPct val="150000"/>
              </a:lnSpc>
            </a:pPr>
            <a:r>
              <a:rPr lang="en-US" dirty="0"/>
              <a:t>November 12 -14 - Virtual</a:t>
            </a:r>
          </a:p>
          <a:p>
            <a:pPr marL="33865" indent="0">
              <a:buNone/>
            </a:pPr>
            <a:r>
              <a:rPr lang="en-US" dirty="0"/>
              <a:t>2025</a:t>
            </a:r>
          </a:p>
          <a:p>
            <a:pPr lvl="1">
              <a:lnSpc>
                <a:spcPct val="150000"/>
              </a:lnSpc>
            </a:pPr>
            <a:r>
              <a:rPr lang="en-US" dirty="0"/>
              <a:t>February 4-6 – Virtual</a:t>
            </a:r>
          </a:p>
          <a:p>
            <a:pPr marL="33865" indent="0">
              <a:buNone/>
            </a:pPr>
            <a:endParaRPr lang="en-US" dirty="0"/>
          </a:p>
          <a:p>
            <a:pPr marL="33865" indent="0">
              <a:buNone/>
            </a:pPr>
            <a:endParaRPr lang="en-US" dirty="0"/>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2235204" y="5137070"/>
            <a:ext cx="5699530" cy="2906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2333" tIns="42333" rIns="42333" bIns="42333" numCol="1" spcCol="38100" rtlCol="0" anchor="ctr">
            <a:spAutoFit/>
          </a:bodyPr>
          <a:lstStyle/>
          <a:p>
            <a:r>
              <a:rPr lang="en-US" sz="1333" dirty="0">
                <a:solidFill>
                  <a:srgbClr val="FF0000"/>
                </a:solidFill>
              </a:rPr>
              <a:t>Contact </a:t>
            </a:r>
            <a:r>
              <a:rPr lang="en-US" sz="1333" dirty="0">
                <a:solidFill>
                  <a:srgbClr val="FF0000"/>
                </a:solidFill>
                <a:hlinkClick r:id="rId2"/>
              </a:rPr>
              <a:t>chair@pwg.org</a:t>
            </a:r>
            <a:r>
              <a:rPr lang="en-US" sz="1333" dirty="0">
                <a:solidFill>
                  <a:srgbClr val="FF0000"/>
                </a:solidFill>
              </a:rPr>
              <a:t> if you are interested in hosting a PWG F2F event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b="1" dirty="0">
                <a:solidFill>
                  <a:srgbClr val="FF0000"/>
                </a:solidFill>
              </a:rPr>
              <a:t>1237</a:t>
            </a:r>
            <a:r>
              <a:rPr lang="en-US" dirty="0"/>
              <a:t> printers now certified!</a:t>
            </a:r>
          </a:p>
          <a:p>
            <a:pPr lvl="1"/>
            <a:r>
              <a:rPr lang="en-US" dirty="0">
                <a:hlinkClick r:id="rId4"/>
              </a:rPr>
              <a:t>https://www.pwg.org/printers/</a:t>
            </a:r>
            <a:endParaRPr lang="en-US" dirty="0"/>
          </a:p>
          <a:p>
            <a:pPr lvl="1"/>
            <a:r>
              <a:rPr lang="en-US" dirty="0"/>
              <a:t>New printers from Canon, Digital Check, OKI, HP, Lexmark, Ricoh, and Samsung </a:t>
            </a:r>
          </a:p>
          <a:p>
            <a:pPr lvl="1"/>
            <a:r>
              <a:rPr lang="en-US" b="1" dirty="0">
                <a:solidFill>
                  <a:srgbClr val="FF0000"/>
                </a:solidFill>
              </a:rPr>
              <a:t>More on the way!</a:t>
            </a:r>
          </a:p>
          <a:p>
            <a:pPr marL="33865" indent="0">
              <a:buNone/>
            </a:pPr>
            <a:endParaRPr lang="en-US" dirty="0">
              <a:solidFill>
                <a:srgbClr val="FF0000"/>
              </a:solidFill>
              <a:sym typeface="Wingdings" pitchFamily="2" charset="2"/>
            </a:endParaRPr>
          </a:p>
          <a:p>
            <a:r>
              <a:rPr lang="en-US" dirty="0"/>
              <a:t>IPP Everywhere™ Self Certification 1.1 Update 4</a:t>
            </a:r>
            <a:endParaRPr lang="en-US" dirty="0">
              <a:solidFill>
                <a:srgbClr val="FF0000"/>
              </a:solidFill>
            </a:endParaRPr>
          </a:p>
          <a:p>
            <a:pPr lvl="1">
              <a:buFont typeface="Wingdings" pitchFamily="2" charset="2"/>
              <a:buChar char="à"/>
            </a:pPr>
            <a:r>
              <a:rPr lang="en-US" dirty="0">
                <a:sym typeface="Wingdings" pitchFamily="2" charset="2"/>
              </a:rPr>
              <a:t>Announced Sept. 2, 2022</a:t>
            </a:r>
          </a:p>
          <a:p>
            <a:pPr lvl="1">
              <a:buFont typeface="Wingdings" pitchFamily="2" charset="2"/>
              <a:buChar char="à"/>
            </a:pPr>
            <a:r>
              <a:rPr lang="en-US" b="1" dirty="0">
                <a:solidFill>
                  <a:srgbClr val="FF0000"/>
                </a:solidFill>
                <a:sym typeface="Wingdings" pitchFamily="2" charset="2"/>
              </a:rPr>
              <a:t>IPP Everywhere v1.0 Certifications no longer accepted</a:t>
            </a:r>
          </a:p>
          <a:p>
            <a:pPr marL="414850" lvl="1" indent="0">
              <a:buNone/>
            </a:pPr>
            <a:endParaRPr lang="en-US"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Tree>
    <p:extLst>
      <p:ext uri="{BB962C8B-B14F-4D97-AF65-F5344CB8AC3E}">
        <p14:creationId xmlns:p14="http://schemas.microsoft.com/office/powerpoint/2010/main" val="16075415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fontScale="92500" lnSpcReduction="20000"/>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1485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33865"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19</a:t>
            </a:fld>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normAutofit fontScale="92500" lnSpcReduction="10000"/>
          </a:bodyPr>
          <a:lstStyle/>
          <a:p>
            <a:endParaRPr lang="en-US" dirty="0"/>
          </a:p>
          <a:p>
            <a:r>
              <a:rPr lang="en-US" dirty="0">
                <a:solidFill>
                  <a:srgbClr val="FF0000"/>
                </a:solidFill>
              </a:rPr>
              <a:t>Please Note: This PWG Meeting is Being Recorded</a:t>
            </a:r>
          </a:p>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23937" y="0"/>
            <a:ext cx="8410222" cy="846668"/>
          </a:xfrm>
          <a:prstGeom prst="rect">
            <a:avLst/>
          </a:prstGeom>
        </p:spPr>
        <p:txBody>
          <a:bodyPr/>
          <a:lstStyle/>
          <a:p>
            <a:r>
              <a:rPr lang="en-US" dirty="0"/>
              <a:t>Work in Progress</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21</a:t>
            </a:fld>
            <a:endParaRPr/>
          </a:p>
        </p:txBody>
      </p:sp>
      <p:sp>
        <p:nvSpPr>
          <p:cNvPr id="9" name="Shape 194">
            <a:extLst>
              <a:ext uri="{FF2B5EF4-FFF2-40B4-BE49-F238E27FC236}">
                <a16:creationId xmlns:a16="http://schemas.microsoft.com/office/drawing/2014/main" id="{B1281C3B-CD2B-2643-A63C-6BE912579D82}"/>
              </a:ext>
            </a:extLst>
          </p:cNvPr>
          <p:cNvSpPr/>
          <p:nvPr/>
        </p:nvSpPr>
        <p:spPr>
          <a:xfrm>
            <a:off x="4445000" y="5021445"/>
            <a:ext cx="1270000" cy="3175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820833" y="5021445"/>
            <a:ext cx="1270000" cy="3175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3069167" y="5021445"/>
            <a:ext cx="1270000" cy="3175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1693333" y="5021445"/>
            <a:ext cx="1270000" cy="3175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96667" y="5021445"/>
            <a:ext cx="1270000" cy="3175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lang="en-US" sz="1333" dirty="0"/>
              <a:t>Approved</a:t>
            </a:r>
            <a:endParaRPr sz="1333" dirty="0"/>
          </a:p>
        </p:txBody>
      </p:sp>
      <p:pic>
        <p:nvPicPr>
          <p:cNvPr id="14" name="Picture 13" descr="A screenshot of a computer&#10;&#10;Description automatically generated">
            <a:extLst>
              <a:ext uri="{FF2B5EF4-FFF2-40B4-BE49-F238E27FC236}">
                <a16:creationId xmlns:a16="http://schemas.microsoft.com/office/drawing/2014/main" id="{FF94C2DF-DB73-4F22-5E58-9D15F2B90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317" y="1021172"/>
            <a:ext cx="6563365" cy="3935065"/>
          </a:xfrm>
          <a:prstGeom prst="rect">
            <a:avLst/>
          </a:prstGeom>
        </p:spPr>
      </p:pic>
    </p:spTree>
    <p:extLst>
      <p:ext uri="{BB962C8B-B14F-4D97-AF65-F5344CB8AC3E}">
        <p14:creationId xmlns:p14="http://schemas.microsoft.com/office/powerpoint/2010/main" val="361928586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p:nvPr>
        </p:nvSpPr>
        <p:spPr>
          <a:prstGeom prst="rect">
            <a:avLst/>
          </a:prstGeom>
        </p:spPr>
        <p:txBody>
          <a:bodyPr/>
          <a:lstStyle/>
          <a:p>
            <a:r>
              <a:rPr dirty="0"/>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426283617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5E303-997E-620A-21CD-B0E352A48D56}"/>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37846CB5-21DA-3F00-4F1B-F85F6C1D750F}"/>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98" name="Copyright © 2018 The Printer Working Group. All rights reserved. The IPP Everywhere and PWG logos are trademarks of the IEEE-ISTO.">
            <a:extLst>
              <a:ext uri="{FF2B5EF4-FFF2-40B4-BE49-F238E27FC236}">
                <a16:creationId xmlns:a16="http://schemas.microsoft.com/office/drawing/2014/main" id="{F6ED624C-3621-6023-8620-ED1952EC79B8}"/>
              </a:ext>
            </a:extLst>
          </p:cNvPr>
          <p:cNvSpPr txBox="1"/>
          <p:nvPr/>
        </p:nvSpPr>
        <p:spPr>
          <a:xfrm>
            <a:off x="1681306" y="4558262"/>
            <a:ext cx="7069336" cy="126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dirty="0"/>
              <a:t>Copyright © </a:t>
            </a:r>
            <a:r>
              <a:rPr lang="en-US" sz="820" dirty="0"/>
              <a:t>2024</a:t>
            </a:r>
            <a:r>
              <a:rPr sz="820" dirty="0"/>
              <a:t> The Printer Working Group. All rights reserved. The IPP Everywhere and PWG logos are trademarks of the IEEE-ISTO.</a:t>
            </a:r>
          </a:p>
        </p:txBody>
      </p:sp>
      <p:sp>
        <p:nvSpPr>
          <p:cNvPr id="100" name="IPP WG: More Information">
            <a:extLst>
              <a:ext uri="{FF2B5EF4-FFF2-40B4-BE49-F238E27FC236}">
                <a16:creationId xmlns:a16="http://schemas.microsoft.com/office/drawing/2014/main" id="{5003AB9F-2BE6-DBD3-431F-9975257135E6}"/>
              </a:ext>
            </a:extLst>
          </p:cNvPr>
          <p:cNvSpPr txBox="1">
            <a:spLocks noGrp="1"/>
          </p:cNvSpPr>
          <p:nvPr>
            <p:ph type="title"/>
          </p:nvPr>
        </p:nvSpPr>
        <p:spPr>
          <a:prstGeom prst="rect">
            <a:avLst/>
          </a:prstGeom>
        </p:spPr>
        <p:txBody>
          <a:bodyPr/>
          <a:lstStyle/>
          <a:p>
            <a:r>
              <a:rPr lang="en-US" dirty="0"/>
              <a:t>IDS</a:t>
            </a:r>
            <a:r>
              <a:rPr dirty="0"/>
              <a:t> WG: </a:t>
            </a:r>
            <a:r>
              <a:rPr lang="en-US" dirty="0"/>
              <a:t>Officers</a:t>
            </a:r>
            <a:endParaRPr dirty="0"/>
          </a:p>
        </p:txBody>
      </p:sp>
      <p:sp>
        <p:nvSpPr>
          <p:cNvPr id="102" name="Slide Number">
            <a:extLst>
              <a:ext uri="{FF2B5EF4-FFF2-40B4-BE49-F238E27FC236}">
                <a16:creationId xmlns:a16="http://schemas.microsoft.com/office/drawing/2014/main" id="{EEA3DBA9-9EA2-EE0D-0958-56A18FB11980}"/>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dirty="0"/>
          </a:p>
        </p:txBody>
      </p:sp>
      <p:sp>
        <p:nvSpPr>
          <p:cNvPr id="6" name="IPP WG Co-Chairs:…">
            <a:extLst>
              <a:ext uri="{FF2B5EF4-FFF2-40B4-BE49-F238E27FC236}">
                <a16:creationId xmlns:a16="http://schemas.microsoft.com/office/drawing/2014/main" id="{63361DD6-7D4A-2F14-184A-C626D8E3086F}"/>
              </a:ext>
            </a:extLst>
          </p:cNvPr>
          <p:cNvSpPr txBox="1">
            <a:spLocks noGrp="1"/>
          </p:cNvSpPr>
          <p:nvPr>
            <p:ph type="body" idx="1"/>
          </p:nvPr>
        </p:nvSpPr>
        <p:spPr>
          <a:xfrm>
            <a:off x="561861" y="1239487"/>
            <a:ext cx="6858000" cy="3031788"/>
          </a:xfrm>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Tree>
    <p:extLst>
      <p:ext uri="{BB962C8B-B14F-4D97-AF65-F5344CB8AC3E}">
        <p14:creationId xmlns:p14="http://schemas.microsoft.com/office/powerpoint/2010/main" val="64398440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7DAE-B3F6-E2E4-DFAD-C8BF9144861B}"/>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6766FB95-6315-0C58-724F-5EE6B2D8694D}"/>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a:extLst>
              <a:ext uri="{FF2B5EF4-FFF2-40B4-BE49-F238E27FC236}">
                <a16:creationId xmlns:a16="http://schemas.microsoft.com/office/drawing/2014/main" id="{3ED0A1E4-54EC-8F4E-A83F-174D32A6C589}"/>
              </a:ext>
            </a:extLst>
          </p:cNvPr>
          <p:cNvSpPr txBox="1">
            <a:spLocks noGrp="1"/>
          </p:cNvSpPr>
          <p:nvPr>
            <p:ph type="title"/>
          </p:nvPr>
        </p:nvSpPr>
        <p:spPr>
          <a:xfrm>
            <a:off x="479778" y="52916"/>
            <a:ext cx="8410222" cy="846668"/>
          </a:xfrm>
          <a:prstGeom prst="rect">
            <a:avLst/>
          </a:prstGeom>
        </p:spPr>
        <p:txBody>
          <a:bodyPr/>
          <a:lstStyle/>
          <a:p>
            <a:r>
              <a:rPr lang="en-US" dirty="0"/>
              <a:t>IDS: Current Status</a:t>
            </a:r>
            <a:endParaRPr dirty="0"/>
          </a:p>
        </p:txBody>
      </p:sp>
      <p:sp>
        <p:nvSpPr>
          <p:cNvPr id="102" name="Slide Number">
            <a:extLst>
              <a:ext uri="{FF2B5EF4-FFF2-40B4-BE49-F238E27FC236}">
                <a16:creationId xmlns:a16="http://schemas.microsoft.com/office/drawing/2014/main" id="{6846CB4B-5045-8E9E-91BC-3A7E7C39DE2B}"/>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dirty="0"/>
          </a:p>
        </p:txBody>
      </p:sp>
      <p:sp>
        <p:nvSpPr>
          <p:cNvPr id="4" name="Shape 333">
            <a:extLst>
              <a:ext uri="{FF2B5EF4-FFF2-40B4-BE49-F238E27FC236}">
                <a16:creationId xmlns:a16="http://schemas.microsoft.com/office/drawing/2014/main" id="{0E82CCBC-4AAE-DAC3-683E-08210378E003}"/>
              </a:ext>
            </a:extLst>
          </p:cNvPr>
          <p:cNvSpPr>
            <a:spLocks noGrp="1"/>
          </p:cNvSpPr>
          <p:nvPr>
            <p:ph type="body" idx="1"/>
          </p:nvPr>
        </p:nvSpPr>
        <p:spPr>
          <a:xfrm>
            <a:off x="443432" y="1143000"/>
            <a:ext cx="9161257" cy="4061298"/>
          </a:xfrm>
          <a:prstGeom prst="rect">
            <a:avLst/>
          </a:prstGeom>
        </p:spPr>
        <p:txBody>
          <a:bodyPr>
            <a:normAutofit/>
          </a:bodyPr>
          <a:lstStyle/>
          <a:p>
            <a:pPr>
              <a:spcBef>
                <a:spcPts val="0"/>
              </a:spcBef>
              <a:spcAft>
                <a:spcPts val="500"/>
              </a:spcAft>
            </a:pPr>
            <a:r>
              <a:rPr lang="en-US" sz="1667" dirty="0"/>
              <a:t>IDS activities include:</a:t>
            </a:r>
          </a:p>
          <a:p>
            <a:pPr lvl="1">
              <a:spcBef>
                <a:spcPts val="0"/>
              </a:spcBef>
              <a:spcAft>
                <a:spcPts val="500"/>
              </a:spcAft>
            </a:pPr>
            <a:r>
              <a:rPr lang="en-US" sz="1667" dirty="0"/>
              <a:t>Updating PWG members on activities related to:</a:t>
            </a:r>
          </a:p>
          <a:p>
            <a:pPr lvl="2">
              <a:spcBef>
                <a:spcPts val="0"/>
              </a:spcBef>
              <a:spcAft>
                <a:spcPts val="500"/>
              </a:spcAft>
            </a:pPr>
            <a:r>
              <a:rPr lang="en-US" sz="1667" dirty="0"/>
              <a:t>Common Criteria Hard Copy Device (HCD) Protection Profiles (PPs) and the HCD international Technical Community (iTC)</a:t>
            </a:r>
          </a:p>
          <a:p>
            <a:pPr lvl="2">
              <a:spcBef>
                <a:spcPts val="0"/>
              </a:spcBef>
              <a:spcAft>
                <a:spcPts val="500"/>
              </a:spcAft>
            </a:pPr>
            <a:r>
              <a:rPr lang="en-US" sz="1667" dirty="0"/>
              <a:t>Security Developments affecting Hard Copy Devices and Services in other organizations including the Trusted Computing Group (TCG) and Internet Engineering Task Force (IETF), </a:t>
            </a:r>
          </a:p>
          <a:p>
            <a:pPr lvl="1">
              <a:lnSpc>
                <a:spcPct val="120000"/>
              </a:lnSpc>
              <a:spcBef>
                <a:spcPts val="0"/>
              </a:spcBef>
              <a:spcAft>
                <a:spcPts val="500"/>
              </a:spcAft>
            </a:pPr>
            <a:r>
              <a:rPr lang="en-US" sz="1667" dirty="0"/>
              <a:t>Developing HCD Security Guidelines to provide guidance on current HCD security technology and security issues</a:t>
            </a:r>
          </a:p>
          <a:p>
            <a:pPr>
              <a:lnSpc>
                <a:spcPct val="120000"/>
              </a:lnSpc>
              <a:spcBef>
                <a:spcPts val="0"/>
              </a:spcBef>
              <a:spcAft>
                <a:spcPts val="500"/>
              </a:spcAft>
            </a:pPr>
            <a:r>
              <a:rPr lang="en-US" sz="1667" dirty="0"/>
              <a:t>Individual IDS Working Group Sessions are currently on hold until May 2024</a:t>
            </a:r>
          </a:p>
        </p:txBody>
      </p:sp>
    </p:spTree>
    <p:extLst>
      <p:ext uri="{BB962C8B-B14F-4D97-AF65-F5344CB8AC3E}">
        <p14:creationId xmlns:p14="http://schemas.microsoft.com/office/powerpoint/2010/main" val="95586406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1AF5E-3CDB-A365-7432-4BDFDFA265EE}"/>
            </a:ext>
          </a:extLst>
        </p:cNvPr>
        <p:cNvGrpSpPr/>
        <p:nvPr/>
      </p:nvGrpSpPr>
      <p:grpSpPr>
        <a:xfrm>
          <a:off x="0" y="0"/>
          <a:ext cx="0" cy="0"/>
          <a:chOff x="0" y="0"/>
          <a:chExt cx="0" cy="0"/>
        </a:xfrm>
      </p:grpSpPr>
      <p:sp>
        <p:nvSpPr>
          <p:cNvPr id="102" name="Slide Number">
            <a:extLst>
              <a:ext uri="{FF2B5EF4-FFF2-40B4-BE49-F238E27FC236}">
                <a16:creationId xmlns:a16="http://schemas.microsoft.com/office/drawing/2014/main" id="{11574E7B-40F6-DD73-431E-D9BD81E31793}"/>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dirty="0"/>
          </a:p>
        </p:txBody>
      </p:sp>
      <p:sp>
        <p:nvSpPr>
          <p:cNvPr id="5" name="Text Placeholder 4">
            <a:extLst>
              <a:ext uri="{FF2B5EF4-FFF2-40B4-BE49-F238E27FC236}">
                <a16:creationId xmlns:a16="http://schemas.microsoft.com/office/drawing/2014/main" id="{3F7BF5ED-9E3A-90CA-291A-39BE1CFD9528}"/>
              </a:ext>
            </a:extLst>
          </p:cNvPr>
          <p:cNvSpPr>
            <a:spLocks noGrp="1"/>
          </p:cNvSpPr>
          <p:nvPr>
            <p:ph type="body" idx="1"/>
          </p:nvPr>
        </p:nvSpPr>
        <p:spPr>
          <a:xfrm>
            <a:off x="1651000" y="2599291"/>
            <a:ext cx="6858000" cy="744142"/>
          </a:xfrm>
        </p:spPr>
        <p:txBody>
          <a:bodyPr>
            <a:noAutofit/>
          </a:bodyPr>
          <a:lstStyle/>
          <a:p>
            <a:pPr marL="33865" indent="0" algn="ctr">
              <a:buNone/>
            </a:pPr>
            <a:r>
              <a:rPr lang="en-US" sz="2333" b="1" dirty="0"/>
              <a:t>HCD ITC / HCD Interpretation Team (HIT) Status</a:t>
            </a:r>
          </a:p>
        </p:txBody>
      </p:sp>
      <p:sp>
        <p:nvSpPr>
          <p:cNvPr id="2" name="IPP WG: More Information">
            <a:extLst>
              <a:ext uri="{FF2B5EF4-FFF2-40B4-BE49-F238E27FC236}">
                <a16:creationId xmlns:a16="http://schemas.microsoft.com/office/drawing/2014/main" id="{C49D184A-F1A2-89F7-8121-23D8DC6A623A}"/>
              </a:ext>
            </a:extLst>
          </p:cNvPr>
          <p:cNvSpPr txBox="1">
            <a:spLocks noGrp="1"/>
          </p:cNvSpPr>
          <p:nvPr>
            <p:ph type="title"/>
          </p:nvPr>
        </p:nvSpPr>
        <p:spPr>
          <a:xfrm>
            <a:off x="477387" y="80836"/>
            <a:ext cx="6307667" cy="846668"/>
          </a:xfrm>
          <a:prstGeom prst="rect">
            <a:avLst/>
          </a:prstGeom>
        </p:spPr>
        <p:txBody>
          <a:bodyPr/>
          <a:lstStyle/>
          <a:p>
            <a:r>
              <a:rPr lang="en-US" dirty="0"/>
              <a:t>HCD iTC Status</a:t>
            </a:r>
            <a:endParaRPr dirty="0"/>
          </a:p>
        </p:txBody>
      </p:sp>
    </p:spTree>
    <p:extLst>
      <p:ext uri="{BB962C8B-B14F-4D97-AF65-F5344CB8AC3E}">
        <p14:creationId xmlns:p14="http://schemas.microsoft.com/office/powerpoint/2010/main" val="193394879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74D53-0440-5B45-6CDD-73150DBE8355}"/>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71028812-0532-6200-2B51-CD62CC6BA1EB}"/>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a:extLst>
              <a:ext uri="{FF2B5EF4-FFF2-40B4-BE49-F238E27FC236}">
                <a16:creationId xmlns:a16="http://schemas.microsoft.com/office/drawing/2014/main" id="{764F8047-5689-C57B-430C-D94AF6327852}"/>
              </a:ext>
            </a:extLst>
          </p:cNvPr>
          <p:cNvSpPr txBox="1">
            <a:spLocks noGrp="1"/>
          </p:cNvSpPr>
          <p:nvPr>
            <p:ph type="title"/>
          </p:nvPr>
        </p:nvSpPr>
        <p:spPr>
          <a:xfrm>
            <a:off x="477387" y="52916"/>
            <a:ext cx="6307667" cy="846668"/>
          </a:xfrm>
          <a:prstGeom prst="rect">
            <a:avLst/>
          </a:prstGeom>
        </p:spPr>
        <p:txBody>
          <a:bodyPr/>
          <a:lstStyle/>
          <a:p>
            <a:r>
              <a:rPr lang="en-US" dirty="0"/>
              <a:t>HCD iTC Status</a:t>
            </a:r>
            <a:endParaRPr dirty="0"/>
          </a:p>
        </p:txBody>
      </p:sp>
      <p:sp>
        <p:nvSpPr>
          <p:cNvPr id="102" name="Slide Number">
            <a:extLst>
              <a:ext uri="{FF2B5EF4-FFF2-40B4-BE49-F238E27FC236}">
                <a16:creationId xmlns:a16="http://schemas.microsoft.com/office/drawing/2014/main" id="{62F9E420-D8B1-9BA7-52B3-58555A06EF3D}"/>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dirty="0"/>
          </a:p>
        </p:txBody>
      </p:sp>
      <p:sp>
        <p:nvSpPr>
          <p:cNvPr id="4" name="Shape 333">
            <a:extLst>
              <a:ext uri="{FF2B5EF4-FFF2-40B4-BE49-F238E27FC236}">
                <a16:creationId xmlns:a16="http://schemas.microsoft.com/office/drawing/2014/main" id="{9B2D1950-155A-2B82-3783-F7980C48394D}"/>
              </a:ext>
            </a:extLst>
          </p:cNvPr>
          <p:cNvSpPr>
            <a:spLocks noGrp="1"/>
          </p:cNvSpPr>
          <p:nvPr>
            <p:ph type="body" idx="1"/>
          </p:nvPr>
        </p:nvSpPr>
        <p:spPr>
          <a:xfrm>
            <a:off x="575109" y="1147422"/>
            <a:ext cx="8869037" cy="4061298"/>
          </a:xfrm>
          <a:prstGeom prst="rect">
            <a:avLst/>
          </a:prstGeom>
        </p:spPr>
        <p:txBody>
          <a:bodyPr>
            <a:normAutofit/>
          </a:bodyPr>
          <a:lstStyle/>
          <a:p>
            <a:pPr marL="33865" indent="0">
              <a:spcBef>
                <a:spcPts val="0"/>
              </a:spcBef>
              <a:spcAft>
                <a:spcPts val="500"/>
              </a:spcAft>
              <a:buNone/>
            </a:pPr>
            <a:r>
              <a:rPr lang="en-US" dirty="0"/>
              <a:t>HCD iTC activities since the November 2023’s PWG Virtual Face-to-Face have been primarily focused on two efforts:</a:t>
            </a:r>
          </a:p>
          <a:p>
            <a:pPr>
              <a:spcBef>
                <a:spcPts val="0"/>
              </a:spcBef>
              <a:spcAft>
                <a:spcPts val="500"/>
              </a:spcAft>
            </a:pPr>
            <a:r>
              <a:rPr lang="en-US" sz="1667" dirty="0"/>
              <a:t>Obtaining Endorsements to HCD cPP v1.0 and HCD SD v1.0 by NIAP, the Korean Scheme and the Japanese Scheme</a:t>
            </a:r>
          </a:p>
          <a:p>
            <a:pPr lvl="1">
              <a:spcBef>
                <a:spcPts val="0"/>
              </a:spcBef>
              <a:spcAft>
                <a:spcPts val="500"/>
              </a:spcAft>
            </a:pPr>
            <a:r>
              <a:rPr lang="en-US" sz="1667" dirty="0"/>
              <a:t>The Canadian Scheme already provided its Endorsement to HCD cPP v1.0 and HCD SD v1.0 soon after the two documents were published</a:t>
            </a:r>
          </a:p>
          <a:p>
            <a:pPr>
              <a:spcBef>
                <a:spcPts val="0"/>
              </a:spcBef>
              <a:spcAft>
                <a:spcPts val="500"/>
              </a:spcAft>
            </a:pPr>
            <a:r>
              <a:rPr lang="en-US" sz="1667" dirty="0"/>
              <a:t>Completing and publishing the Errata to HCD cPP v1.0 and HCD SD v1.0</a:t>
            </a:r>
          </a:p>
          <a:p>
            <a:pPr marL="33865" indent="0">
              <a:spcBef>
                <a:spcPts val="0"/>
              </a:spcBef>
              <a:spcAft>
                <a:spcPts val="500"/>
              </a:spcAft>
              <a:buNone/>
            </a:pPr>
            <a:r>
              <a:rPr lang="en-US" dirty="0"/>
              <a:t>Endorsement Status:</a:t>
            </a:r>
          </a:p>
          <a:p>
            <a:pPr>
              <a:spcBef>
                <a:spcPts val="0"/>
              </a:spcBef>
              <a:spcAft>
                <a:spcPts val="500"/>
              </a:spcAft>
            </a:pPr>
            <a:r>
              <a:rPr lang="en-US" sz="1667" dirty="0"/>
              <a:t>All three schemes have indicated that they will, in all likelihood, endorse HCD cPP v1.0e and HCD SD v1.0e (the two Errata versions) as soon as two documents are released</a:t>
            </a:r>
          </a:p>
          <a:p>
            <a:pPr>
              <a:spcBef>
                <a:spcPts val="0"/>
              </a:spcBef>
              <a:spcAft>
                <a:spcPts val="500"/>
              </a:spcAft>
            </a:pPr>
            <a:endParaRPr lang="en-US" sz="1667" dirty="0"/>
          </a:p>
          <a:p>
            <a:pPr>
              <a:spcBef>
                <a:spcPts val="0"/>
              </a:spcBef>
              <a:spcAft>
                <a:spcPts val="500"/>
              </a:spcAft>
            </a:pPr>
            <a:endParaRPr lang="en-US" sz="2000" dirty="0"/>
          </a:p>
        </p:txBody>
      </p:sp>
    </p:spTree>
    <p:extLst>
      <p:ext uri="{BB962C8B-B14F-4D97-AF65-F5344CB8AC3E}">
        <p14:creationId xmlns:p14="http://schemas.microsoft.com/office/powerpoint/2010/main" val="118569560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lang="en-US" dirty="0"/>
              <a:t>HCD </a:t>
            </a:r>
            <a:r>
              <a:rPr lang="en-US" dirty="0" err="1"/>
              <a:t>iTC</a:t>
            </a:r>
            <a:r>
              <a:rPr lang="en-US" dirty="0"/>
              <a:t> Status</a:t>
            </a:r>
            <a:endParaRPr dirty="0"/>
          </a:p>
        </p:txBody>
      </p:sp>
      <p:sp>
        <p:nvSpPr>
          <p:cNvPr id="333" name="Shape 333"/>
          <p:cNvSpPr>
            <a:spLocks noGrp="1"/>
          </p:cNvSpPr>
          <p:nvPr>
            <p:ph type="body" idx="1"/>
          </p:nvPr>
        </p:nvSpPr>
        <p:spPr>
          <a:xfrm>
            <a:off x="507999" y="1007060"/>
            <a:ext cx="8914969" cy="4275667"/>
          </a:xfrm>
          <a:prstGeom prst="rect">
            <a:avLst/>
          </a:prstGeom>
        </p:spPr>
        <p:txBody>
          <a:bodyPr>
            <a:normAutofit fontScale="25000" lnSpcReduction="20000"/>
          </a:bodyPr>
          <a:lstStyle/>
          <a:p>
            <a:pPr>
              <a:lnSpc>
                <a:spcPct val="120000"/>
              </a:lnSpc>
              <a:spcBef>
                <a:spcPts val="0"/>
              </a:spcBef>
              <a:spcAft>
                <a:spcPts val="500"/>
              </a:spcAft>
            </a:pPr>
            <a:r>
              <a:rPr lang="en-US" sz="8000" b="1" dirty="0"/>
              <a:t>HCD international Technical Committee (iTC):</a:t>
            </a:r>
          </a:p>
          <a:p>
            <a:pPr lvl="1">
              <a:lnSpc>
                <a:spcPct val="120000"/>
              </a:lnSpc>
              <a:spcBef>
                <a:spcPts val="0"/>
              </a:spcBef>
              <a:spcAft>
                <a:spcPts val="500"/>
              </a:spcAft>
            </a:pPr>
            <a:r>
              <a:rPr lang="en-US" sz="5666" dirty="0"/>
              <a:t>The HCD iTC published the Hard Copy Device </a:t>
            </a:r>
            <a:r>
              <a:rPr lang="en-US" sz="5600" dirty="0"/>
              <a:t>Collaborative Protection Profile (</a:t>
            </a:r>
            <a:r>
              <a:rPr lang="en-US" sz="5400" dirty="0"/>
              <a:t>HCD cPP v1.0 </a:t>
            </a:r>
            <a:r>
              <a:rPr lang="en-US" sz="5600" dirty="0"/>
              <a:t>) and Supporting Documents (</a:t>
            </a:r>
            <a:r>
              <a:rPr lang="en-US" sz="5400" dirty="0"/>
              <a:t>HCD SD 1.0 </a:t>
            </a:r>
            <a:r>
              <a:rPr lang="en-US" sz="5600" dirty="0"/>
              <a:t>) on 31 October 2022.</a:t>
            </a:r>
          </a:p>
          <a:p>
            <a:pPr lvl="1">
              <a:lnSpc>
                <a:spcPct val="120000"/>
              </a:lnSpc>
              <a:spcBef>
                <a:spcPts val="0"/>
              </a:spcBef>
              <a:spcAft>
                <a:spcPts val="500"/>
              </a:spcAft>
            </a:pPr>
            <a:r>
              <a:rPr lang="en-US" sz="5666" dirty="0"/>
              <a:t>The HCD cPP is currently listed in the Common Criteria Portal (</a:t>
            </a:r>
            <a:r>
              <a:rPr lang="en-US" sz="5666" dirty="0">
                <a:hlinkClick r:id="rId2"/>
              </a:rPr>
              <a:t>https://www.commoncriteriaportal.org/pps/collaborativePP.cfm?cpp=1</a:t>
            </a:r>
            <a:r>
              <a:rPr lang="en-US" sz="5666" dirty="0"/>
              <a:t>), with </a:t>
            </a:r>
            <a:r>
              <a:rPr lang="en-US" sz="5600" dirty="0"/>
              <a:t>cPPs that include SDs that have not yet completed review for compliance with the CC and CEM and do not yet have a Certification Report. Schemes may certify a cPP upon first use in combination with an IT product evaluation.</a:t>
            </a:r>
          </a:p>
          <a:p>
            <a:pPr lvl="1">
              <a:lnSpc>
                <a:spcPct val="120000"/>
              </a:lnSpc>
              <a:spcBef>
                <a:spcPts val="0"/>
              </a:spcBef>
              <a:spcAft>
                <a:spcPts val="500"/>
              </a:spcAft>
            </a:pPr>
            <a:r>
              <a:rPr lang="en-US" sz="5600" dirty="0"/>
              <a:t>Several product evaluations are in progress and, along with review comments, have  identified certain issues (Requests for Interpretation, RfIs) </a:t>
            </a:r>
          </a:p>
          <a:p>
            <a:pPr lvl="1">
              <a:lnSpc>
                <a:spcPct val="120000"/>
              </a:lnSpc>
              <a:spcAft>
                <a:spcPts val="600"/>
              </a:spcAft>
            </a:pPr>
            <a:r>
              <a:rPr lang="en-US" sz="5600" dirty="0"/>
              <a:t>The HCD Interpretation Team (HIT) maintains the HCD cPP v1.0 and HCD SD v1.0, provides timely responses to RfIs and is responsible for proposing and formulating updates to the documents. The HIT developed a Version 1.0e of the documents that addresses those RfIs as necessary to allow completion of current product evaluation.</a:t>
            </a:r>
          </a:p>
          <a:p>
            <a:pPr lvl="1">
              <a:lnSpc>
                <a:spcPct val="120000"/>
              </a:lnSpc>
              <a:spcAft>
                <a:spcPts val="600"/>
              </a:spcAft>
            </a:pPr>
            <a:r>
              <a:rPr lang="en-US" sz="6000" dirty="0"/>
              <a:t>These drafts are now available on the HCD-</a:t>
            </a:r>
            <a:r>
              <a:rPr lang="en-US" sz="6000" dirty="0" err="1"/>
              <a:t>iTC</a:t>
            </a:r>
            <a:r>
              <a:rPr lang="en-US" sz="6000" dirty="0"/>
              <a:t>-Template GitHub site.</a:t>
            </a:r>
            <a:r>
              <a:rPr lang="en-US" sz="4000" u="sng" dirty="0"/>
              <a:t> </a:t>
            </a:r>
          </a:p>
          <a:p>
            <a:pPr lvl="2">
              <a:lnSpc>
                <a:spcPct val="120000"/>
              </a:lnSpc>
              <a:spcBef>
                <a:spcPts val="0"/>
              </a:spcBef>
              <a:spcAft>
                <a:spcPts val="600"/>
              </a:spcAft>
            </a:pPr>
            <a:r>
              <a:rPr lang="en-US" sz="4800" u="sng" dirty="0">
                <a:hlinkClick r:id="rId3"/>
              </a:rPr>
              <a:t>https://github.com/HCD-iTC/HCD-iTC-Template/blob/Working/cPP_HCD_v1.0e-DRAFT.pdf</a:t>
            </a:r>
            <a:endParaRPr lang="en-US" sz="4800" dirty="0"/>
          </a:p>
          <a:p>
            <a:pPr lvl="2">
              <a:lnSpc>
                <a:spcPct val="120000"/>
              </a:lnSpc>
              <a:spcBef>
                <a:spcPts val="0"/>
              </a:spcBef>
            </a:pPr>
            <a:r>
              <a:rPr lang="en-US" sz="4800" u="sng" dirty="0">
                <a:hlinkClick r:id="rId4"/>
              </a:rPr>
              <a:t>https://github.com/HCD-iTC/HCD-iTC-Template/blob/Working/SD_HCD_v1.0e-Draft.pdf</a:t>
            </a:r>
            <a:endParaRPr lang="en-US" sz="4000" dirty="0"/>
          </a:p>
          <a:p>
            <a:pPr lvl="1">
              <a:lnSpc>
                <a:spcPct val="120000"/>
              </a:lnSpc>
              <a:spcBef>
                <a:spcPts val="0"/>
              </a:spcBef>
              <a:spcAft>
                <a:spcPts val="500"/>
              </a:spcAft>
            </a:pPr>
            <a:endParaRPr lang="en-US" sz="5666" dirty="0">
              <a:highlight>
                <a:srgbClr val="FFFF00"/>
              </a:highlight>
            </a:endParaRPr>
          </a:p>
          <a:p>
            <a:pPr marL="795834"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27</a:t>
            </a:fld>
            <a:endParaRPr lang="en-US" dirty="0"/>
          </a:p>
        </p:txBody>
      </p:sp>
    </p:spTree>
    <p:extLst>
      <p:ext uri="{BB962C8B-B14F-4D97-AF65-F5344CB8AC3E}">
        <p14:creationId xmlns:p14="http://schemas.microsoft.com/office/powerpoint/2010/main" val="334947808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90922-45EC-ECC7-90A5-59202685B277}"/>
            </a:ext>
          </a:extLst>
        </p:cNvPr>
        <p:cNvGrpSpPr/>
        <p:nvPr/>
      </p:nvGrpSpPr>
      <p:grpSpPr>
        <a:xfrm>
          <a:off x="0" y="0"/>
          <a:ext cx="0" cy="0"/>
          <a:chOff x="0" y="0"/>
          <a:chExt cx="0" cy="0"/>
        </a:xfrm>
      </p:grpSpPr>
      <p:sp>
        <p:nvSpPr>
          <p:cNvPr id="100" name="IPP WG: More Information">
            <a:extLst>
              <a:ext uri="{FF2B5EF4-FFF2-40B4-BE49-F238E27FC236}">
                <a16:creationId xmlns:a16="http://schemas.microsoft.com/office/drawing/2014/main" id="{0652236C-217C-47AD-0336-247C0225ABA4}"/>
              </a:ext>
            </a:extLst>
          </p:cNvPr>
          <p:cNvSpPr txBox="1">
            <a:spLocks noGrp="1"/>
          </p:cNvSpPr>
          <p:nvPr>
            <p:ph type="title"/>
          </p:nvPr>
        </p:nvSpPr>
        <p:spPr>
          <a:xfrm>
            <a:off x="467528" y="55973"/>
            <a:ext cx="7620000" cy="846668"/>
          </a:xfrm>
          <a:prstGeom prst="rect">
            <a:avLst/>
          </a:prstGeom>
        </p:spPr>
        <p:txBody>
          <a:bodyPr/>
          <a:lstStyle/>
          <a:p>
            <a:r>
              <a:rPr lang="en-US" dirty="0"/>
              <a:t>HCD cPP v1.0 / HD SD v1.0 Errata Status</a:t>
            </a:r>
            <a:endParaRPr dirty="0"/>
          </a:p>
        </p:txBody>
      </p:sp>
      <p:sp>
        <p:nvSpPr>
          <p:cNvPr id="102" name="Slide Number">
            <a:extLst>
              <a:ext uri="{FF2B5EF4-FFF2-40B4-BE49-F238E27FC236}">
                <a16:creationId xmlns:a16="http://schemas.microsoft.com/office/drawing/2014/main" id="{8B260287-8833-680E-036F-1BECA4FE975D}"/>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dirty="0"/>
          </a:p>
        </p:txBody>
      </p:sp>
      <p:sp>
        <p:nvSpPr>
          <p:cNvPr id="4" name="Shape 333">
            <a:extLst>
              <a:ext uri="{FF2B5EF4-FFF2-40B4-BE49-F238E27FC236}">
                <a16:creationId xmlns:a16="http://schemas.microsoft.com/office/drawing/2014/main" id="{2252AAC9-D8AC-232C-F1B0-236EB0C684D6}"/>
              </a:ext>
            </a:extLst>
          </p:cNvPr>
          <p:cNvSpPr>
            <a:spLocks noGrp="1"/>
          </p:cNvSpPr>
          <p:nvPr>
            <p:ph type="body" idx="1"/>
          </p:nvPr>
        </p:nvSpPr>
        <p:spPr>
          <a:xfrm>
            <a:off x="586190" y="1154402"/>
            <a:ext cx="8830035" cy="4061298"/>
          </a:xfrm>
          <a:prstGeom prst="rect">
            <a:avLst/>
          </a:prstGeom>
        </p:spPr>
        <p:txBody>
          <a:bodyPr>
            <a:normAutofit/>
          </a:bodyPr>
          <a:lstStyle/>
          <a:p>
            <a:pPr>
              <a:spcBef>
                <a:spcPts val="0"/>
              </a:spcBef>
              <a:spcAft>
                <a:spcPts val="500"/>
              </a:spcAft>
            </a:pPr>
            <a:r>
              <a:rPr lang="en-US" sz="1667" dirty="0"/>
              <a:t>The goal of the Errata was to address all issues that fell into the following two categories:</a:t>
            </a:r>
          </a:p>
          <a:p>
            <a:pPr lvl="1">
              <a:spcBef>
                <a:spcPts val="0"/>
              </a:spcBef>
              <a:spcAft>
                <a:spcPts val="500"/>
              </a:spcAft>
            </a:pPr>
            <a:r>
              <a:rPr lang="en-US" sz="1667" dirty="0"/>
              <a:t>Issues that were raised by one of the Schemes (NIAP or the Canadian, Korean or Japanese Schemes)</a:t>
            </a:r>
          </a:p>
          <a:p>
            <a:pPr lvl="1">
              <a:spcBef>
                <a:spcPts val="0"/>
              </a:spcBef>
              <a:spcAft>
                <a:spcPts val="500"/>
              </a:spcAft>
            </a:pPr>
            <a:r>
              <a:rPr lang="en-US" sz="1667" dirty="0"/>
              <a:t>Issues that were raised by an Evaluation Lab as part of an on-going certification of an HCD against the HCD cPP v1.0 / HCD SD  v1.0</a:t>
            </a:r>
          </a:p>
          <a:p>
            <a:pPr>
              <a:spcBef>
                <a:spcPts val="0"/>
              </a:spcBef>
              <a:spcAft>
                <a:spcPts val="500"/>
              </a:spcAft>
            </a:pPr>
            <a:r>
              <a:rPr lang="en-US" sz="1667" dirty="0"/>
              <a:t>Final drafts of HCD cPP v1.0e and HCD SD v1.0e have been completed and were circulated on Feb 9</a:t>
            </a:r>
            <a:r>
              <a:rPr lang="en-US" sz="1667" baseline="30000" dirty="0"/>
              <a:t>th</a:t>
            </a:r>
            <a:r>
              <a:rPr lang="en-US" sz="1667" dirty="0"/>
              <a:t> to he four schemes (NIAP and the Canadian, Korean and Japanese Schemes) and to the full HCD iTC membership or their review and comment </a:t>
            </a:r>
          </a:p>
          <a:p>
            <a:pPr>
              <a:spcBef>
                <a:spcPts val="0"/>
              </a:spcBef>
              <a:spcAft>
                <a:spcPts val="500"/>
              </a:spcAft>
            </a:pPr>
            <a:r>
              <a:rPr lang="en-US" sz="1667" dirty="0"/>
              <a:t>The following two slides indicate the issues that are resolved by the two Errata documents.</a:t>
            </a:r>
          </a:p>
          <a:p>
            <a:pPr>
              <a:spcBef>
                <a:spcPts val="0"/>
              </a:spcBef>
              <a:spcAft>
                <a:spcPts val="500"/>
              </a:spcAft>
            </a:pPr>
            <a:endParaRPr lang="en-US" sz="2000" dirty="0"/>
          </a:p>
        </p:txBody>
      </p:sp>
    </p:spTree>
    <p:extLst>
      <p:ext uri="{BB962C8B-B14F-4D97-AF65-F5344CB8AC3E}">
        <p14:creationId xmlns:p14="http://schemas.microsoft.com/office/powerpoint/2010/main" val="114611663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7697-5031-DA42-9956-630A5FB5592A}"/>
              </a:ext>
            </a:extLst>
          </p:cNvPr>
          <p:cNvSpPr>
            <a:spLocks noGrp="1"/>
          </p:cNvSpPr>
          <p:nvPr>
            <p:ph type="title"/>
          </p:nvPr>
        </p:nvSpPr>
        <p:spPr/>
        <p:txBody>
          <a:bodyPr/>
          <a:lstStyle/>
          <a:p>
            <a:r>
              <a:rPr lang="fr-FR" altLang="en-US" dirty="0">
                <a:solidFill>
                  <a:schemeClr val="bg1"/>
                </a:solidFill>
              </a:rPr>
              <a:t>HIT Issues </a:t>
            </a:r>
            <a:r>
              <a:rPr lang="fr-FR" altLang="en-US" dirty="0" err="1">
                <a:solidFill>
                  <a:schemeClr val="bg1"/>
                </a:solidFill>
              </a:rPr>
              <a:t>Resolved</a:t>
            </a:r>
            <a:r>
              <a:rPr lang="fr-FR" altLang="en-US" dirty="0">
                <a:solidFill>
                  <a:schemeClr val="bg1"/>
                </a:solidFill>
              </a:rPr>
              <a:t> by the Errata</a:t>
            </a:r>
            <a:endParaRPr lang="en-US" dirty="0">
              <a:solidFill>
                <a:schemeClr val="bg1"/>
              </a:solidFill>
            </a:endParaRPr>
          </a:p>
        </p:txBody>
      </p:sp>
      <p:sp>
        <p:nvSpPr>
          <p:cNvPr id="4" name="Slide Number Placeholder 3">
            <a:extLst>
              <a:ext uri="{FF2B5EF4-FFF2-40B4-BE49-F238E27FC236}">
                <a16:creationId xmlns:a16="http://schemas.microsoft.com/office/drawing/2014/main" id="{8C1A7CD9-8C3C-540C-19FC-14618A668071}"/>
              </a:ext>
            </a:extLst>
          </p:cNvPr>
          <p:cNvSpPr>
            <a:spLocks noGrp="1"/>
          </p:cNvSpPr>
          <p:nvPr>
            <p:ph type="sldNum" sz="quarter" idx="4"/>
          </p:nvPr>
        </p:nvSpPr>
        <p:spPr/>
        <p:txBody>
          <a:bodyPr/>
          <a:lstStyle/>
          <a:p>
            <a:fld id="{86CB4B4D-7CA3-9044-876B-883B54F8677D}" type="slidenum">
              <a:rPr lang="en-US" smtClean="0"/>
              <a:pPr/>
              <a:t>29</a:t>
            </a:fld>
            <a:endParaRPr lang="en-US" dirty="0"/>
          </a:p>
        </p:txBody>
      </p:sp>
      <p:graphicFrame>
        <p:nvGraphicFramePr>
          <p:cNvPr id="5" name="Table 2">
            <a:extLst>
              <a:ext uri="{FF2B5EF4-FFF2-40B4-BE49-F238E27FC236}">
                <a16:creationId xmlns:a16="http://schemas.microsoft.com/office/drawing/2014/main" id="{7FD932AA-D285-1F15-F1DB-0D01354944B9}"/>
              </a:ext>
            </a:extLst>
          </p:cNvPr>
          <p:cNvGraphicFramePr>
            <a:graphicFrameLocks noGrp="1"/>
          </p:cNvGraphicFramePr>
          <p:nvPr>
            <p:extLst>
              <p:ext uri="{D42A27DB-BD31-4B8C-83A1-F6EECF244321}">
                <p14:modId xmlns:p14="http://schemas.microsoft.com/office/powerpoint/2010/main" val="4049231342"/>
              </p:ext>
            </p:extLst>
          </p:nvPr>
        </p:nvGraphicFramePr>
        <p:xfrm>
          <a:off x="1675319" y="1241139"/>
          <a:ext cx="6809361" cy="3787236"/>
        </p:xfrm>
        <a:graphic>
          <a:graphicData uri="http://schemas.openxmlformats.org/drawingml/2006/table">
            <a:tbl>
              <a:tblPr firstRow="1" bandRow="1">
                <a:tableStyleId>{5C22544A-7EE6-4342-B048-85BDC9FD1C3A}</a:tableStyleId>
              </a:tblPr>
              <a:tblGrid>
                <a:gridCol w="1409675">
                  <a:extLst>
                    <a:ext uri="{9D8B030D-6E8A-4147-A177-3AD203B41FA5}">
                      <a16:colId xmlns:a16="http://schemas.microsoft.com/office/drawing/2014/main" val="1912124402"/>
                    </a:ext>
                  </a:extLst>
                </a:gridCol>
                <a:gridCol w="5399686">
                  <a:extLst>
                    <a:ext uri="{9D8B030D-6E8A-4147-A177-3AD203B41FA5}">
                      <a16:colId xmlns:a16="http://schemas.microsoft.com/office/drawing/2014/main" val="1347928285"/>
                    </a:ext>
                  </a:extLst>
                </a:gridCol>
              </a:tblGrid>
              <a:tr h="209565">
                <a:tc>
                  <a:txBody>
                    <a:bodyPr/>
                    <a:lstStyle/>
                    <a:p>
                      <a:pPr algn="ctr"/>
                      <a:r>
                        <a:rPr lang="en-US" sz="1000" dirty="0"/>
                        <a:t>Issue #</a:t>
                      </a:r>
                    </a:p>
                  </a:txBody>
                  <a:tcPr marL="57165" marR="57165" marT="28583" marB="28583"/>
                </a:tc>
                <a:tc>
                  <a:txBody>
                    <a:bodyPr/>
                    <a:lstStyle/>
                    <a:p>
                      <a:pPr algn="ctr"/>
                      <a:r>
                        <a:rPr lang="en-US" sz="1000" dirty="0"/>
                        <a:t>Issue Summary </a:t>
                      </a:r>
                    </a:p>
                  </a:txBody>
                  <a:tcPr marL="57165" marR="57165" marT="28583" marB="28583"/>
                </a:tc>
                <a:extLst>
                  <a:ext uri="{0D108BD9-81ED-4DB2-BD59-A6C34878D82A}">
                    <a16:rowId xmlns:a16="http://schemas.microsoft.com/office/drawing/2014/main" val="675866047"/>
                  </a:ext>
                </a:extLst>
              </a:tr>
              <a:tr h="590565">
                <a:tc>
                  <a:txBody>
                    <a:bodyPr/>
                    <a:lstStyle/>
                    <a:p>
                      <a:r>
                        <a:rPr lang="en-US" sz="1200" dirty="0"/>
                        <a:t>HCD-IT #2</a:t>
                      </a:r>
                    </a:p>
                  </a:txBody>
                  <a:tcPr marL="57165" marR="57165" marT="28583" marB="28583"/>
                </a:tc>
                <a:tc>
                  <a:txBody>
                    <a:bodyPr/>
                    <a:lstStyle/>
                    <a:p>
                      <a:pPr algn="l"/>
                      <a:r>
                        <a:rPr lang="en-US" sz="1200" b="0" i="0" kern="1200" dirty="0">
                          <a:solidFill>
                            <a:schemeClr val="dk1"/>
                          </a:solidFill>
                          <a:effectLst/>
                          <a:latin typeface="+mn-lt"/>
                          <a:ea typeface="+mn-ea"/>
                          <a:cs typeface="+mn-cs"/>
                        </a:rPr>
                        <a:t>In HCD SD Section 2.6.1 FPT_SBT_EXT.1 Extended: Secure Boot, 2.6.1.3 Tests, need clarification that the algorithm verification for Root of Trust should be avoided</a:t>
                      </a:r>
                      <a:endParaRPr lang="en-US" sz="1200" dirty="0"/>
                    </a:p>
                  </a:txBody>
                  <a:tcPr marL="57165" marR="57165" marT="28583" marB="28583"/>
                </a:tc>
                <a:extLst>
                  <a:ext uri="{0D108BD9-81ED-4DB2-BD59-A6C34878D82A}">
                    <a16:rowId xmlns:a16="http://schemas.microsoft.com/office/drawing/2014/main" val="1455565853"/>
                  </a:ext>
                </a:extLst>
              </a:tr>
              <a:tr h="768365">
                <a:tc>
                  <a:txBody>
                    <a:bodyPr/>
                    <a:lstStyle/>
                    <a:p>
                      <a:r>
                        <a:rPr lang="en-US" sz="1200" dirty="0"/>
                        <a:t>HCD-IT #4- </a:t>
                      </a:r>
                    </a:p>
                    <a:p>
                      <a:r>
                        <a:rPr lang="en-US" sz="1200" dirty="0"/>
                        <a:t>HCD-IT #7</a:t>
                      </a:r>
                    </a:p>
                  </a:txBody>
                  <a:tcPr marL="57165" marR="57165" marT="28583" marB="28583"/>
                </a:tc>
                <a:tc>
                  <a:txBody>
                    <a:bodyPr/>
                    <a:lstStyle/>
                    <a:p>
                      <a:pPr algn="l"/>
                      <a:r>
                        <a:rPr lang="en-US" sz="1200" dirty="0"/>
                        <a:t>These four issues were a set of four comments from NIAP stating areas such as improperly defined Extended Component Definitions and bolding of the selection prompt where the HCD cPP did not follow the conventions stated in Section 5.1</a:t>
                      </a:r>
                    </a:p>
                  </a:txBody>
                  <a:tcPr marL="57165" marR="57165" marT="28583" marB="28583"/>
                </a:tc>
                <a:extLst>
                  <a:ext uri="{0D108BD9-81ED-4DB2-BD59-A6C34878D82A}">
                    <a16:rowId xmlns:a16="http://schemas.microsoft.com/office/drawing/2014/main" val="2098284467"/>
                  </a:ext>
                </a:extLst>
              </a:tr>
              <a:tr h="946165">
                <a:tc>
                  <a:txBody>
                    <a:bodyPr/>
                    <a:lstStyle/>
                    <a:p>
                      <a:r>
                        <a:rPr lang="en-US" sz="1200" dirty="0"/>
                        <a:t>HCD-IT #9</a:t>
                      </a:r>
                    </a:p>
                  </a:txBody>
                  <a:tcPr marL="57165" marR="57165" marT="28583" marB="28583"/>
                </a:tc>
                <a:tc>
                  <a:txBody>
                    <a:bodyPr/>
                    <a:lstStyle/>
                    <a:p>
                      <a:pPr algn="l"/>
                      <a:r>
                        <a:rPr lang="en-US" sz="1200" b="0" i="0" kern="1200" dirty="0">
                          <a:solidFill>
                            <a:schemeClr val="dk1"/>
                          </a:solidFill>
                          <a:effectLst/>
                          <a:latin typeface="+mn-lt"/>
                          <a:ea typeface="+mn-ea"/>
                          <a:cs typeface="+mn-cs"/>
                        </a:rPr>
                        <a:t>This issue is about the test cases for SFR FDP_DSK_EXT.1 in the HCD SD requiring an “operational TSFI” (i.e., an external human interface such as a web interface) when user and confidential data stored on nonvolatile data on the HCD is only accessed by the OS and required no human interface</a:t>
                      </a:r>
                      <a:endParaRPr lang="en-US" sz="1200" dirty="0"/>
                    </a:p>
                  </a:txBody>
                  <a:tcPr marL="57165" marR="57165" marT="28583" marB="28583"/>
                </a:tc>
                <a:extLst>
                  <a:ext uri="{0D108BD9-81ED-4DB2-BD59-A6C34878D82A}">
                    <a16:rowId xmlns:a16="http://schemas.microsoft.com/office/drawing/2014/main" val="3469544899"/>
                  </a:ext>
                </a:extLst>
              </a:tr>
              <a:tr h="768365">
                <a:tc>
                  <a:txBody>
                    <a:bodyPr/>
                    <a:lstStyle/>
                    <a:p>
                      <a:r>
                        <a:rPr lang="en-US" sz="1200" dirty="0"/>
                        <a:t>HCD-IT #12</a:t>
                      </a:r>
                    </a:p>
                  </a:txBody>
                  <a:tcPr marL="57165" marR="57165" marT="28583" marB="28583"/>
                </a:tc>
                <a:tc>
                  <a:txBody>
                    <a:bodyPr/>
                    <a:lstStyle/>
                    <a:p>
                      <a:pPr algn="l"/>
                      <a:r>
                        <a:rPr lang="en-US" sz="1200" b="0" i="0" kern="1200" dirty="0">
                          <a:solidFill>
                            <a:schemeClr val="dk1"/>
                          </a:solidFill>
                          <a:effectLst/>
                          <a:latin typeface="+mn-lt"/>
                          <a:ea typeface="+mn-ea"/>
                          <a:cs typeface="+mn-cs"/>
                        </a:rPr>
                        <a:t>This issue is from the Canadian Scheme and was for the fact that three threats - T.TSF_FAILURE. T.UNAUTHORIZED_UPDATE, and T.WEAK_CRYPTO did not have the required asset information in their definition</a:t>
                      </a:r>
                      <a:endParaRPr lang="en-US" sz="1200" b="0" dirty="0"/>
                    </a:p>
                  </a:txBody>
                  <a:tcPr marL="57165" marR="57165" marT="28583" marB="28583"/>
                </a:tc>
                <a:extLst>
                  <a:ext uri="{0D108BD9-81ED-4DB2-BD59-A6C34878D82A}">
                    <a16:rowId xmlns:a16="http://schemas.microsoft.com/office/drawing/2014/main" val="4033954630"/>
                  </a:ext>
                </a:extLst>
              </a:tr>
              <a:tr h="412765">
                <a:tc>
                  <a:txBody>
                    <a:bodyPr/>
                    <a:lstStyle/>
                    <a:p>
                      <a:r>
                        <a:rPr lang="en-US" sz="1200" dirty="0"/>
                        <a:t>HCD-IT #16</a:t>
                      </a:r>
                    </a:p>
                  </a:txBody>
                  <a:tcPr marL="57165" marR="57165" marT="28583" marB="28583"/>
                </a:tc>
                <a:tc>
                  <a:txBody>
                    <a:bodyPr/>
                    <a:lstStyle/>
                    <a:p>
                      <a:pPr algn="l"/>
                      <a:r>
                        <a:rPr lang="en-US" sz="1200" dirty="0"/>
                        <a:t>This issue documents three comments – two editorial and one technical – from the required CCMB review of the HCD SD v1.0</a:t>
                      </a:r>
                      <a:endParaRPr lang="en-US" sz="1200" b="0" dirty="0"/>
                    </a:p>
                  </a:txBody>
                  <a:tcPr marL="57165" marR="57165" marT="28583" marB="28583"/>
                </a:tc>
                <a:extLst>
                  <a:ext uri="{0D108BD9-81ED-4DB2-BD59-A6C34878D82A}">
                    <a16:rowId xmlns:a16="http://schemas.microsoft.com/office/drawing/2014/main" val="385718965"/>
                  </a:ext>
                </a:extLst>
              </a:tr>
            </a:tbl>
          </a:graphicData>
        </a:graphic>
      </p:graphicFrame>
    </p:spTree>
    <p:extLst>
      <p:ext uri="{BB962C8B-B14F-4D97-AF65-F5344CB8AC3E}">
        <p14:creationId xmlns:p14="http://schemas.microsoft.com/office/powerpoint/2010/main" val="1278974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0BD7-CE85-4007-4A27-B27D7496F8CC}"/>
              </a:ext>
            </a:extLst>
          </p:cNvPr>
          <p:cNvSpPr>
            <a:spLocks noGrp="1"/>
          </p:cNvSpPr>
          <p:nvPr>
            <p:ph type="title"/>
          </p:nvPr>
        </p:nvSpPr>
        <p:spPr/>
        <p:txBody>
          <a:bodyPr/>
          <a:lstStyle/>
          <a:p>
            <a:r>
              <a:rPr lang="fr-FR" altLang="en-US" dirty="0">
                <a:solidFill>
                  <a:schemeClr val="bg1"/>
                </a:solidFill>
              </a:rPr>
              <a:t>HIT Issues </a:t>
            </a:r>
            <a:r>
              <a:rPr lang="fr-FR" altLang="en-US" dirty="0" err="1">
                <a:solidFill>
                  <a:schemeClr val="bg1"/>
                </a:solidFill>
              </a:rPr>
              <a:t>Resolved</a:t>
            </a:r>
            <a:r>
              <a:rPr lang="fr-FR" altLang="en-US" dirty="0">
                <a:solidFill>
                  <a:schemeClr val="bg1"/>
                </a:solidFill>
              </a:rPr>
              <a:t> by the Errata</a:t>
            </a:r>
            <a:endParaRPr lang="en-US" dirty="0"/>
          </a:p>
        </p:txBody>
      </p:sp>
      <p:sp>
        <p:nvSpPr>
          <p:cNvPr id="4" name="Slide Number Placeholder 3">
            <a:extLst>
              <a:ext uri="{FF2B5EF4-FFF2-40B4-BE49-F238E27FC236}">
                <a16:creationId xmlns:a16="http://schemas.microsoft.com/office/drawing/2014/main" id="{07DAF5B6-B7DA-5EBB-3646-2EBF0BEE5A91}"/>
              </a:ext>
            </a:extLst>
          </p:cNvPr>
          <p:cNvSpPr>
            <a:spLocks noGrp="1"/>
          </p:cNvSpPr>
          <p:nvPr>
            <p:ph type="sldNum" sz="quarter" idx="4"/>
          </p:nvPr>
        </p:nvSpPr>
        <p:spPr/>
        <p:txBody>
          <a:bodyPr/>
          <a:lstStyle/>
          <a:p>
            <a:fld id="{86CB4B4D-7CA3-9044-876B-883B54F8677D}" type="slidenum">
              <a:rPr lang="en-US" smtClean="0"/>
              <a:pPr/>
              <a:t>30</a:t>
            </a:fld>
            <a:endParaRPr lang="en-US" dirty="0"/>
          </a:p>
        </p:txBody>
      </p:sp>
      <p:graphicFrame>
        <p:nvGraphicFramePr>
          <p:cNvPr id="5" name="Table 2">
            <a:extLst>
              <a:ext uri="{FF2B5EF4-FFF2-40B4-BE49-F238E27FC236}">
                <a16:creationId xmlns:a16="http://schemas.microsoft.com/office/drawing/2014/main" id="{B0F0F0AF-3D4E-920D-9EB7-5773341CDA78}"/>
              </a:ext>
            </a:extLst>
          </p:cNvPr>
          <p:cNvGraphicFramePr>
            <a:graphicFrameLocks noGrp="1"/>
          </p:cNvGraphicFramePr>
          <p:nvPr>
            <p:extLst>
              <p:ext uri="{D42A27DB-BD31-4B8C-83A1-F6EECF244321}">
                <p14:modId xmlns:p14="http://schemas.microsoft.com/office/powerpoint/2010/main" val="2657713535"/>
              </p:ext>
            </p:extLst>
          </p:nvPr>
        </p:nvGraphicFramePr>
        <p:xfrm>
          <a:off x="951765" y="1126654"/>
          <a:ext cx="8256470" cy="4095830"/>
        </p:xfrm>
        <a:graphic>
          <a:graphicData uri="http://schemas.openxmlformats.org/drawingml/2006/table">
            <a:tbl>
              <a:tblPr firstRow="1" bandRow="1">
                <a:tableStyleId>{5C22544A-7EE6-4342-B048-85BDC9FD1C3A}</a:tableStyleId>
              </a:tblPr>
              <a:tblGrid>
                <a:gridCol w="1709256">
                  <a:extLst>
                    <a:ext uri="{9D8B030D-6E8A-4147-A177-3AD203B41FA5}">
                      <a16:colId xmlns:a16="http://schemas.microsoft.com/office/drawing/2014/main" val="1912124402"/>
                    </a:ext>
                  </a:extLst>
                </a:gridCol>
                <a:gridCol w="6547214">
                  <a:extLst>
                    <a:ext uri="{9D8B030D-6E8A-4147-A177-3AD203B41FA5}">
                      <a16:colId xmlns:a16="http://schemas.microsoft.com/office/drawing/2014/main" val="1347928285"/>
                    </a:ext>
                  </a:extLst>
                </a:gridCol>
              </a:tblGrid>
              <a:tr h="170750">
                <a:tc>
                  <a:txBody>
                    <a:bodyPr/>
                    <a:lstStyle/>
                    <a:p>
                      <a:pPr algn="ctr"/>
                      <a:r>
                        <a:rPr lang="en-US" sz="1000" dirty="0"/>
                        <a:t>Issue #</a:t>
                      </a:r>
                    </a:p>
                  </a:txBody>
                  <a:tcPr marL="57165" marR="57165" marT="28583" marB="28583"/>
                </a:tc>
                <a:tc>
                  <a:txBody>
                    <a:bodyPr/>
                    <a:lstStyle/>
                    <a:p>
                      <a:pPr algn="ctr"/>
                      <a:r>
                        <a:rPr lang="en-US" sz="1000" dirty="0"/>
                        <a:t>Issue Summary </a:t>
                      </a:r>
                    </a:p>
                  </a:txBody>
                  <a:tcPr marL="57165" marR="57165" marT="28583" marB="28583"/>
                </a:tc>
                <a:extLst>
                  <a:ext uri="{0D108BD9-81ED-4DB2-BD59-A6C34878D82A}">
                    <a16:rowId xmlns:a16="http://schemas.microsoft.com/office/drawing/2014/main" val="675866047"/>
                  </a:ext>
                </a:extLst>
              </a:tr>
              <a:tr h="718935">
                <a:tc>
                  <a:txBody>
                    <a:bodyPr/>
                    <a:lstStyle/>
                    <a:p>
                      <a:r>
                        <a:rPr lang="en-US" sz="1200" dirty="0"/>
                        <a:t>HCD-IT #18</a:t>
                      </a:r>
                    </a:p>
                  </a:txBody>
                  <a:tcPr marL="57165" marR="57165" marT="28583" marB="28583"/>
                </a:tc>
                <a:tc>
                  <a:txBody>
                    <a:bodyPr/>
                    <a:lstStyle/>
                    <a:p>
                      <a:pPr algn="l"/>
                      <a:r>
                        <a:rPr lang="en-US" sz="1200" b="0" i="0" kern="1200" dirty="0">
                          <a:solidFill>
                            <a:schemeClr val="dk1"/>
                          </a:solidFill>
                          <a:effectLst/>
                          <a:latin typeface="+mn-lt"/>
                          <a:ea typeface="+mn-ea"/>
                          <a:cs typeface="+mn-cs"/>
                        </a:rPr>
                        <a:t>The issue is that the TSS Assurance Activity for SFR FCS_CKM.1/SKG Cryptographic key generation (Symmetric Keys) has to clarify a disconnect how the TOE obtains a symmetric key through direct generation from a random bit generator between the two standards referenced in the SFR. </a:t>
                      </a:r>
                      <a:endParaRPr lang="en-US" sz="1200" dirty="0"/>
                    </a:p>
                  </a:txBody>
                  <a:tcPr marL="57165" marR="57165" marT="28583" marB="28583"/>
                </a:tc>
                <a:extLst>
                  <a:ext uri="{0D108BD9-81ED-4DB2-BD59-A6C34878D82A}">
                    <a16:rowId xmlns:a16="http://schemas.microsoft.com/office/drawing/2014/main" val="1455565853"/>
                  </a:ext>
                </a:extLst>
              </a:tr>
              <a:tr h="312955">
                <a:tc>
                  <a:txBody>
                    <a:bodyPr/>
                    <a:lstStyle/>
                    <a:p>
                      <a:r>
                        <a:rPr lang="en-US" sz="1200" dirty="0"/>
                        <a:t>HCD-IT #19</a:t>
                      </a:r>
                    </a:p>
                  </a:txBody>
                  <a:tcPr marL="57165" marR="57165" marT="28583" marB="285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This issue is whether Tests 1 and 2 for SFR FCS_CKM.4 Cryptographic key destruction apply to only volatile memory</a:t>
                      </a:r>
                    </a:p>
                  </a:txBody>
                  <a:tcPr marL="57165" marR="57165" marT="28583" marB="28583"/>
                </a:tc>
                <a:extLst>
                  <a:ext uri="{0D108BD9-81ED-4DB2-BD59-A6C34878D82A}">
                    <a16:rowId xmlns:a16="http://schemas.microsoft.com/office/drawing/2014/main" val="3421897558"/>
                  </a:ext>
                </a:extLst>
              </a:tr>
              <a:tr h="312955">
                <a:tc>
                  <a:txBody>
                    <a:bodyPr/>
                    <a:lstStyle/>
                    <a:p>
                      <a:r>
                        <a:rPr lang="en-US" sz="1200" dirty="0"/>
                        <a:t>HCD-IT #21</a:t>
                      </a:r>
                    </a:p>
                  </a:txBody>
                  <a:tcPr marL="57165" marR="57165" marT="28583" marB="28583"/>
                </a:tc>
                <a:tc>
                  <a:txBody>
                    <a:bodyPr/>
                    <a:lstStyle/>
                    <a:p>
                      <a:pPr algn="l"/>
                      <a:r>
                        <a:rPr lang="en-US" sz="1200" b="0" i="0" kern="1200" dirty="0">
                          <a:solidFill>
                            <a:schemeClr val="dk1"/>
                          </a:solidFill>
                          <a:effectLst/>
                          <a:latin typeface="+mn-lt"/>
                          <a:ea typeface="+mn-ea"/>
                          <a:cs typeface="+mn-cs"/>
                        </a:rPr>
                        <a:t>This issue is to clarify when Tests 3 and 4 for SFR FDP_DSK_EXT.1 are required to be run</a:t>
                      </a:r>
                      <a:endParaRPr lang="en-US" sz="1200" b="0" dirty="0"/>
                    </a:p>
                  </a:txBody>
                  <a:tcPr marL="57165" marR="57165" marT="28583" marB="28583"/>
                </a:tc>
                <a:extLst>
                  <a:ext uri="{0D108BD9-81ED-4DB2-BD59-A6C34878D82A}">
                    <a16:rowId xmlns:a16="http://schemas.microsoft.com/office/drawing/2014/main" val="1346654520"/>
                  </a:ext>
                </a:extLst>
              </a:tr>
              <a:tr h="2072203">
                <a:tc>
                  <a:txBody>
                    <a:bodyPr/>
                    <a:lstStyle/>
                    <a:p>
                      <a:r>
                        <a:rPr lang="en-US" sz="1200" dirty="0"/>
                        <a:t>HCD-IT #22</a:t>
                      </a:r>
                    </a:p>
                  </a:txBody>
                  <a:tcPr marL="57165" marR="57165" marT="28583" marB="28583"/>
                </a:tc>
                <a:tc>
                  <a:txBody>
                    <a:bodyPr/>
                    <a:lstStyle/>
                    <a:p>
                      <a:pPr algn="l"/>
                      <a:r>
                        <a:rPr lang="en-US" sz="1200" b="0" i="0" u="none" strike="noStrike" cap="none" spc="0" baseline="0" dirty="0">
                          <a:ln>
                            <a:noFill/>
                          </a:ln>
                          <a:solidFill>
                            <a:schemeClr val="dk1"/>
                          </a:solidFill>
                          <a:effectLst/>
                          <a:uFill>
                            <a:solidFill>
                              <a:srgbClr val="000000"/>
                            </a:solidFill>
                          </a:uFill>
                          <a:latin typeface="+mn-lt"/>
                          <a:ea typeface="+mn-ea"/>
                          <a:cs typeface="+mn-cs"/>
                          <a:sym typeface="Arial"/>
                        </a:rPr>
                        <a:t>cPP Section 5.8.4. "FPT_TST_EXT.1 Extended: TSF testing" has the following two paragraphs under Application Note, which has minor consistency among each other:</a:t>
                      </a:r>
                    </a:p>
                    <a:p>
                      <a:pPr algn="l"/>
                      <a:r>
                        <a:rPr lang="en-US" sz="1200" b="1" dirty="0">
                          <a:effectLst/>
                        </a:rPr>
                        <a:t>Application Note:</a:t>
                      </a:r>
                      <a:br>
                        <a:rPr lang="en-US" sz="1200" dirty="0">
                          <a:effectLst/>
                        </a:rPr>
                      </a:br>
                      <a:r>
                        <a:rPr lang="en-US" sz="1200" dirty="0">
                          <a:effectLst/>
                        </a:rPr>
                        <a:t>Power-on self-tests may take place before the TSF is operational, in which case this SFR can be satisfied by verifying the TSF image by digital signature as specified in FCS_COP.1/SigGen, or by hash specified in FCS_COP.1/Hash.</a:t>
                      </a:r>
                    </a:p>
                    <a:p>
                      <a:pPr algn="l"/>
                      <a:r>
                        <a:rPr lang="en-US" sz="1200" dirty="0">
                          <a:effectLst/>
                        </a:rPr>
                        <a:t>Self-test is intended to detect malfunctions which may compromise the TSF. Since the integrity of the firmware/software is guaranteed by FPT_SBT_EXT, the function for FPT_TST_EXT should address the malfunction detection like DRBG self-test defined in ISO/IEC 18031:2011.</a:t>
                      </a:r>
                    </a:p>
                    <a:p>
                      <a:pPr algn="l"/>
                      <a:r>
                        <a:rPr lang="en-US" sz="1200" b="0" i="0" u="none" strike="noStrike" cap="none" spc="0" baseline="0" dirty="0">
                          <a:ln>
                            <a:noFill/>
                          </a:ln>
                          <a:solidFill>
                            <a:schemeClr val="dk1"/>
                          </a:solidFill>
                          <a:effectLst/>
                          <a:uFill>
                            <a:solidFill>
                              <a:srgbClr val="000000"/>
                            </a:solidFill>
                          </a:uFill>
                          <a:latin typeface="+mn-lt"/>
                          <a:ea typeface="+mn-ea"/>
                          <a:cs typeface="+mn-cs"/>
                          <a:sym typeface="Arial"/>
                        </a:rPr>
                        <a:t>Is it sufficient to only run an integrity test (no other tests) on start-up/power on?</a:t>
                      </a:r>
                    </a:p>
                  </a:txBody>
                  <a:tcPr marL="57165" marR="57165" marT="28583" marB="28583"/>
                </a:tc>
                <a:extLst>
                  <a:ext uri="{0D108BD9-81ED-4DB2-BD59-A6C34878D82A}">
                    <a16:rowId xmlns:a16="http://schemas.microsoft.com/office/drawing/2014/main" val="614344190"/>
                  </a:ext>
                </a:extLst>
              </a:tr>
            </a:tbl>
          </a:graphicData>
        </a:graphic>
      </p:graphicFrame>
    </p:spTree>
    <p:extLst>
      <p:ext uri="{BB962C8B-B14F-4D97-AF65-F5344CB8AC3E}">
        <p14:creationId xmlns:p14="http://schemas.microsoft.com/office/powerpoint/2010/main" val="117612599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452B-12E8-44E6-93F0-05A5348A43D4}"/>
              </a:ext>
            </a:extLst>
          </p:cNvPr>
          <p:cNvSpPr>
            <a:spLocks noGrp="1"/>
          </p:cNvSpPr>
          <p:nvPr>
            <p:ph type="title"/>
          </p:nvPr>
        </p:nvSpPr>
        <p:spPr/>
        <p:txBody>
          <a:bodyPr/>
          <a:lstStyle/>
          <a:p>
            <a:r>
              <a:rPr lang="en-US" dirty="0"/>
              <a:t>HCD </a:t>
            </a:r>
            <a:r>
              <a:rPr lang="en-US" dirty="0" err="1"/>
              <a:t>cPP</a:t>
            </a:r>
            <a:r>
              <a:rPr lang="en-US" dirty="0"/>
              <a:t> v1.0e / HD SD v1.0e Release Schedule</a:t>
            </a:r>
          </a:p>
        </p:txBody>
      </p:sp>
      <p:sp>
        <p:nvSpPr>
          <p:cNvPr id="3" name="Text Placeholder 2">
            <a:extLst>
              <a:ext uri="{FF2B5EF4-FFF2-40B4-BE49-F238E27FC236}">
                <a16:creationId xmlns:a16="http://schemas.microsoft.com/office/drawing/2014/main" id="{66B7BE6A-459E-87D5-467A-0FBC527FEA2B}"/>
              </a:ext>
            </a:extLst>
          </p:cNvPr>
          <p:cNvSpPr>
            <a:spLocks noGrp="1"/>
          </p:cNvSpPr>
          <p:nvPr>
            <p:ph type="body" idx="1"/>
          </p:nvPr>
        </p:nvSpPr>
        <p:spPr/>
        <p:txBody>
          <a:bodyPr/>
          <a:lstStyle/>
          <a:p>
            <a:pPr marL="33865" indent="0">
              <a:spcBef>
                <a:spcPts val="0"/>
              </a:spcBef>
              <a:spcAft>
                <a:spcPts val="500"/>
              </a:spcAft>
              <a:buNone/>
            </a:pPr>
            <a:r>
              <a:rPr lang="en-US" sz="2400" dirty="0"/>
              <a:t>Planned Schedule for Errata Release:</a:t>
            </a:r>
          </a:p>
          <a:p>
            <a:pPr>
              <a:spcBef>
                <a:spcPts val="0"/>
              </a:spcBef>
              <a:spcAft>
                <a:spcPts val="500"/>
              </a:spcAft>
            </a:pPr>
            <a:r>
              <a:rPr lang="en-US" sz="2000" dirty="0"/>
              <a:t>Feb 13</a:t>
            </a:r>
            <a:r>
              <a:rPr lang="en-US" sz="2000" baseline="30000" dirty="0"/>
              <a:t>th</a:t>
            </a:r>
            <a:r>
              <a:rPr lang="en-US" sz="2000" dirty="0"/>
              <a:t> – HCD </a:t>
            </a:r>
            <a:r>
              <a:rPr lang="en-US" sz="2000" dirty="0" err="1"/>
              <a:t>iTC</a:t>
            </a:r>
            <a:r>
              <a:rPr lang="en-US" sz="2000" dirty="0"/>
              <a:t> Meeting to review Errata final draft</a:t>
            </a:r>
          </a:p>
          <a:p>
            <a:pPr>
              <a:spcBef>
                <a:spcPts val="0"/>
              </a:spcBef>
              <a:spcAft>
                <a:spcPts val="500"/>
              </a:spcAft>
            </a:pPr>
            <a:r>
              <a:rPr lang="en-US" sz="2000" dirty="0"/>
              <a:t>Feb 22</a:t>
            </a:r>
            <a:r>
              <a:rPr lang="en-US" sz="2000" baseline="30000" dirty="0"/>
              <a:t>nd</a:t>
            </a:r>
            <a:r>
              <a:rPr lang="en-US" sz="2000" dirty="0"/>
              <a:t> – All comments against Errata drafts due to HCD </a:t>
            </a:r>
            <a:r>
              <a:rPr lang="en-US" sz="2000" dirty="0" err="1"/>
              <a:t>iTC</a:t>
            </a:r>
            <a:endParaRPr lang="en-US" sz="2000" dirty="0"/>
          </a:p>
          <a:p>
            <a:pPr>
              <a:spcBef>
                <a:spcPts val="0"/>
              </a:spcBef>
              <a:spcAft>
                <a:spcPts val="500"/>
              </a:spcAft>
            </a:pPr>
            <a:r>
              <a:rPr lang="en-US" sz="2000" dirty="0"/>
              <a:t>Feb 29</a:t>
            </a:r>
            <a:r>
              <a:rPr lang="en-US" sz="2000" baseline="30000" dirty="0"/>
              <a:t>th</a:t>
            </a:r>
            <a:r>
              <a:rPr lang="en-US" sz="2000" dirty="0"/>
              <a:t> – Formal release of HCD </a:t>
            </a:r>
            <a:r>
              <a:rPr lang="en-US" sz="2000" dirty="0" err="1"/>
              <a:t>cPP</a:t>
            </a:r>
            <a:r>
              <a:rPr lang="en-US" sz="2000" dirty="0"/>
              <a:t> v1.0e and HCD SD v1.0e</a:t>
            </a:r>
          </a:p>
          <a:p>
            <a:pPr marL="33865" indent="0">
              <a:spcBef>
                <a:spcPts val="0"/>
              </a:spcBef>
              <a:spcAft>
                <a:spcPts val="500"/>
              </a:spcAft>
              <a:buNone/>
            </a:pPr>
            <a:r>
              <a:rPr lang="en-US" sz="2400" dirty="0"/>
              <a:t>This, of course, assumes no technical comments and only minor editorial comments </a:t>
            </a:r>
          </a:p>
          <a:p>
            <a:endParaRPr lang="en-US" dirty="0"/>
          </a:p>
        </p:txBody>
      </p:sp>
      <p:sp>
        <p:nvSpPr>
          <p:cNvPr id="4" name="Slide Number Placeholder 3">
            <a:extLst>
              <a:ext uri="{FF2B5EF4-FFF2-40B4-BE49-F238E27FC236}">
                <a16:creationId xmlns:a16="http://schemas.microsoft.com/office/drawing/2014/main" id="{ED2C5E8B-E4B3-D8D4-21C0-7180917CA266}"/>
              </a:ext>
            </a:extLst>
          </p:cNvPr>
          <p:cNvSpPr>
            <a:spLocks noGrp="1"/>
          </p:cNvSpPr>
          <p:nvPr>
            <p:ph type="sldNum" sz="quarter" idx="4"/>
          </p:nvPr>
        </p:nvSpPr>
        <p:spPr/>
        <p:txBody>
          <a:bodyPr/>
          <a:lstStyle/>
          <a:p>
            <a:fld id="{86CB4B4D-7CA3-9044-876B-883B54F8677D}" type="slidenum">
              <a:rPr lang="en-US" smtClean="0"/>
              <a:pPr/>
              <a:t>31</a:t>
            </a:fld>
            <a:endParaRPr lang="en-US" dirty="0"/>
          </a:p>
        </p:txBody>
      </p:sp>
    </p:spTree>
    <p:extLst>
      <p:ext uri="{BB962C8B-B14F-4D97-AF65-F5344CB8AC3E}">
        <p14:creationId xmlns:p14="http://schemas.microsoft.com/office/powerpoint/2010/main" val="399792648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A63A-B5FD-90E6-BC76-EBD06BCD2D05}"/>
              </a:ext>
            </a:extLst>
          </p:cNvPr>
          <p:cNvSpPr>
            <a:spLocks noGrp="1"/>
          </p:cNvSpPr>
          <p:nvPr>
            <p:ph type="title"/>
          </p:nvPr>
        </p:nvSpPr>
        <p:spPr/>
        <p:txBody>
          <a:bodyPr/>
          <a:lstStyle/>
          <a:p>
            <a:r>
              <a:rPr lang="fr-FR" sz="2800" dirty="0"/>
              <a:t>HCD </a:t>
            </a:r>
            <a:r>
              <a:rPr lang="fr-FR" sz="2800" dirty="0" err="1"/>
              <a:t>iTC</a:t>
            </a:r>
            <a:r>
              <a:rPr lang="fr-FR" sz="2800" dirty="0"/>
              <a:t> </a:t>
            </a:r>
            <a:r>
              <a:rPr lang="fr-FR" sz="2800" dirty="0" err="1"/>
              <a:t>Status</a:t>
            </a:r>
            <a:r>
              <a:rPr lang="fr-FR" sz="2800" dirty="0"/>
              <a:t> - Key Next </a:t>
            </a:r>
            <a:r>
              <a:rPr lang="fr-FR" sz="2800" dirty="0" err="1"/>
              <a:t>Steps</a:t>
            </a:r>
            <a:endParaRPr lang="en-US" dirty="0"/>
          </a:p>
        </p:txBody>
      </p:sp>
      <p:sp>
        <p:nvSpPr>
          <p:cNvPr id="3" name="Text Placeholder 2">
            <a:extLst>
              <a:ext uri="{FF2B5EF4-FFF2-40B4-BE49-F238E27FC236}">
                <a16:creationId xmlns:a16="http://schemas.microsoft.com/office/drawing/2014/main" id="{9147C397-2BF7-C03E-05F3-A392FF2D0766}"/>
              </a:ext>
            </a:extLst>
          </p:cNvPr>
          <p:cNvSpPr>
            <a:spLocks noGrp="1"/>
          </p:cNvSpPr>
          <p:nvPr>
            <p:ph type="body" idx="1"/>
          </p:nvPr>
        </p:nvSpPr>
        <p:spPr/>
        <p:txBody>
          <a:bodyPr>
            <a:normAutofit/>
          </a:bodyPr>
          <a:lstStyle/>
          <a:p>
            <a:pPr marL="425962" lvl="1" indent="-287062">
              <a:spcAft>
                <a:spcPts val="500"/>
              </a:spcAft>
            </a:pPr>
            <a:r>
              <a:rPr lang="en-US" sz="1600" dirty="0"/>
              <a:t>Continue HIT activities for maintaining HCD </a:t>
            </a:r>
            <a:r>
              <a:rPr lang="en-US" sz="1600" dirty="0" err="1"/>
              <a:t>cPP</a:t>
            </a:r>
            <a:r>
              <a:rPr lang="en-US" sz="1600" dirty="0"/>
              <a:t>/SD v1.0e and issue the necessary TDs/TRs to address all documented </a:t>
            </a:r>
            <a:r>
              <a:rPr lang="en-US" sz="1600" dirty="0" err="1"/>
              <a:t>RfIs</a:t>
            </a:r>
            <a:r>
              <a:rPr lang="en-US" sz="1600" dirty="0"/>
              <a:t> once they are released</a:t>
            </a:r>
          </a:p>
          <a:p>
            <a:pPr marL="425962" lvl="1" indent="-287062">
              <a:spcAft>
                <a:spcPts val="500"/>
              </a:spcAft>
            </a:pPr>
            <a:r>
              <a:rPr lang="en-US" sz="1600" dirty="0"/>
              <a:t>Get HCD </a:t>
            </a:r>
            <a:r>
              <a:rPr lang="en-US" sz="1600" dirty="0" err="1"/>
              <a:t>cPP</a:t>
            </a:r>
            <a:r>
              <a:rPr lang="en-US" sz="1600" dirty="0"/>
              <a:t>/SD v1.0e certified by June 30, 2024</a:t>
            </a:r>
          </a:p>
          <a:p>
            <a:pPr marL="425962" lvl="1" indent="-287062">
              <a:spcAft>
                <a:spcPts val="500"/>
              </a:spcAft>
            </a:pPr>
            <a:r>
              <a:rPr lang="en-US" sz="1600" dirty="0"/>
              <a:t>Develop an HCD </a:t>
            </a:r>
            <a:r>
              <a:rPr lang="en-US" sz="1600" dirty="0" err="1"/>
              <a:t>cPP</a:t>
            </a:r>
            <a:r>
              <a:rPr lang="en-US" sz="1600" dirty="0"/>
              <a:t>/HCD SD release plan for future versions of the HCD </a:t>
            </a:r>
            <a:r>
              <a:rPr lang="en-US" sz="1600" dirty="0" err="1"/>
              <a:t>cPP</a:t>
            </a:r>
            <a:r>
              <a:rPr lang="en-US" sz="1600" dirty="0"/>
              <a:t> and HCD SD</a:t>
            </a:r>
          </a:p>
          <a:p>
            <a:pPr marL="425962" lvl="1" indent="-287062">
              <a:spcAft>
                <a:spcPts val="500"/>
              </a:spcAft>
            </a:pPr>
            <a:r>
              <a:rPr lang="en-US" sz="1600" dirty="0"/>
              <a:t>Determine the content for and then create the next HCD </a:t>
            </a:r>
            <a:r>
              <a:rPr lang="en-US" sz="1600" dirty="0" err="1"/>
              <a:t>cPP</a:t>
            </a:r>
            <a:r>
              <a:rPr lang="en-US" sz="1600" dirty="0"/>
              <a:t>/SD version after HCD </a:t>
            </a:r>
            <a:r>
              <a:rPr lang="en-US" sz="1600" dirty="0" err="1"/>
              <a:t>cPP</a:t>
            </a:r>
            <a:r>
              <a:rPr lang="en-US" sz="1600" dirty="0"/>
              <a:t>/SD v1.0e</a:t>
            </a:r>
          </a:p>
          <a:p>
            <a:pPr marL="425962" lvl="1" indent="-287062">
              <a:spcAft>
                <a:spcPts val="500"/>
              </a:spcAft>
            </a:pPr>
            <a:r>
              <a:rPr lang="en-US" sz="1600" dirty="0"/>
              <a:t>Fully engage the HCD </a:t>
            </a:r>
            <a:r>
              <a:rPr lang="en-US" sz="1600" dirty="0" err="1"/>
              <a:t>iTC</a:t>
            </a:r>
            <a:r>
              <a:rPr lang="en-US" sz="1600" dirty="0"/>
              <a:t> to work on the next update to the HCD </a:t>
            </a:r>
            <a:r>
              <a:rPr lang="en-US" sz="1600" dirty="0" err="1"/>
              <a:t>cPP</a:t>
            </a:r>
            <a:r>
              <a:rPr lang="en-US" sz="1600" dirty="0"/>
              <a:t> and HCD SD</a:t>
            </a:r>
          </a:p>
          <a:p>
            <a:pPr marL="425962" lvl="1" indent="-287062">
              <a:spcAft>
                <a:spcPts val="500"/>
              </a:spcAft>
            </a:pPr>
            <a:r>
              <a:rPr lang="en-US" sz="1600" dirty="0"/>
              <a:t>Engage in long-range planning to determine what content will be needed in the HCD </a:t>
            </a:r>
            <a:r>
              <a:rPr lang="en-US" sz="1600" dirty="0" err="1"/>
              <a:t>cPP</a:t>
            </a:r>
            <a:r>
              <a:rPr lang="en-US" sz="1600" dirty="0"/>
              <a:t>/SD in the 3-5 year range and beyond</a:t>
            </a:r>
          </a:p>
          <a:p>
            <a:endParaRPr lang="en-US" dirty="0"/>
          </a:p>
        </p:txBody>
      </p:sp>
      <p:sp>
        <p:nvSpPr>
          <p:cNvPr id="4" name="Slide Number Placeholder 3">
            <a:extLst>
              <a:ext uri="{FF2B5EF4-FFF2-40B4-BE49-F238E27FC236}">
                <a16:creationId xmlns:a16="http://schemas.microsoft.com/office/drawing/2014/main" id="{18FB6568-3516-6862-66F1-AB78A32438F7}"/>
              </a:ext>
            </a:extLst>
          </p:cNvPr>
          <p:cNvSpPr>
            <a:spLocks noGrp="1"/>
          </p:cNvSpPr>
          <p:nvPr>
            <p:ph type="sldNum" sz="quarter" idx="4"/>
          </p:nvPr>
        </p:nvSpPr>
        <p:spPr/>
        <p:txBody>
          <a:bodyPr/>
          <a:lstStyle/>
          <a:p>
            <a:fld id="{86CB4B4D-7CA3-9044-876B-883B54F8677D}" type="slidenum">
              <a:rPr lang="en-US" smtClean="0"/>
              <a:pPr/>
              <a:t>32</a:t>
            </a:fld>
            <a:endParaRPr lang="en-US" dirty="0"/>
          </a:p>
        </p:txBody>
      </p:sp>
    </p:spTree>
    <p:extLst>
      <p:ext uri="{BB962C8B-B14F-4D97-AF65-F5344CB8AC3E}">
        <p14:creationId xmlns:p14="http://schemas.microsoft.com/office/powerpoint/2010/main" val="66517481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507999" y="1007060"/>
            <a:ext cx="8914969" cy="4275667"/>
          </a:xfrm>
          <a:prstGeom prst="rect">
            <a:avLst/>
          </a:prstGeom>
        </p:spPr>
        <p:txBody>
          <a:bodyPr>
            <a:normAutofit fontScale="92500" lnSpcReduction="20000"/>
          </a:bodyPr>
          <a:lstStyle/>
          <a:p>
            <a:r>
              <a:rPr lang="en-US" sz="1900" dirty="0"/>
              <a:t>We welcome participation from all interested parties</a:t>
            </a:r>
          </a:p>
          <a:p>
            <a:r>
              <a:rPr lang="en-US" sz="1900" dirty="0"/>
              <a:t>IDS Working Group web page</a:t>
            </a:r>
          </a:p>
          <a:p>
            <a:pPr lvl="1"/>
            <a:r>
              <a:rPr lang="en-US" u="sng" dirty="0">
                <a:hlinkClick r:id="rId2"/>
              </a:rPr>
              <a:t>https://www.pwg.org/ids/</a:t>
            </a:r>
            <a:r>
              <a:rPr lang="en-US" dirty="0"/>
              <a:t> </a:t>
            </a:r>
          </a:p>
          <a:p>
            <a:r>
              <a:rPr lang="en-US" sz="1900" dirty="0"/>
              <a:t>Subscribe to the IDS mailing list </a:t>
            </a:r>
          </a:p>
          <a:p>
            <a:pPr lvl="1"/>
            <a:r>
              <a:rPr lang="en-US" u="sng" dirty="0">
                <a:hlinkClick r:id="rId3"/>
              </a:rPr>
              <a:t>https://www.pwg.org/mailman/listinfo/ids</a:t>
            </a:r>
            <a:endParaRPr lang="en-US" sz="2000" dirty="0"/>
          </a:p>
          <a:p>
            <a:pPr>
              <a:lnSpc>
                <a:spcPct val="120000"/>
              </a:lnSpc>
              <a:spcBef>
                <a:spcPts val="0"/>
              </a:spcBef>
              <a:spcAft>
                <a:spcPts val="500"/>
              </a:spcAft>
            </a:pPr>
            <a:r>
              <a:rPr lang="en-US" sz="1900" dirty="0"/>
              <a:t>The IDS Session on 15 February will address</a:t>
            </a:r>
          </a:p>
          <a:p>
            <a:pPr lvl="1">
              <a:lnSpc>
                <a:spcPct val="120000"/>
              </a:lnSpc>
              <a:spcBef>
                <a:spcPts val="0"/>
              </a:spcBef>
              <a:spcAft>
                <a:spcPts val="500"/>
              </a:spcAft>
            </a:pPr>
            <a:r>
              <a:rPr lang="en-US" sz="1600" dirty="0"/>
              <a:t>Current status of HCD-related standards efforts of the Trusted Computing Group (TCG) and Internet Engineering Task Force (IETF)</a:t>
            </a:r>
          </a:p>
          <a:p>
            <a:pPr lvl="1">
              <a:lnSpc>
                <a:spcPct val="120000"/>
              </a:lnSpc>
              <a:spcBef>
                <a:spcPts val="0"/>
              </a:spcBef>
              <a:spcAft>
                <a:spcPts val="500"/>
              </a:spcAft>
            </a:pPr>
            <a:r>
              <a:rPr lang="en-US" sz="1600" dirty="0"/>
              <a:t>Developing HCD Security Guidelines to provide guidance on current HCD security technology and security issues</a:t>
            </a:r>
          </a:p>
          <a:p>
            <a:pPr>
              <a:lnSpc>
                <a:spcPct val="120000"/>
              </a:lnSpc>
              <a:spcBef>
                <a:spcPts val="0"/>
              </a:spcBef>
              <a:spcAft>
                <a:spcPts val="500"/>
              </a:spcAft>
            </a:pPr>
            <a:r>
              <a:rPr lang="en-US" sz="1900" dirty="0"/>
              <a:t>IDS Workgroup Bi-weekly Meetings</a:t>
            </a:r>
          </a:p>
          <a:p>
            <a:pPr lvl="1">
              <a:lnSpc>
                <a:spcPct val="120000"/>
              </a:lnSpc>
              <a:spcBef>
                <a:spcPts val="0"/>
              </a:spcBef>
              <a:spcAft>
                <a:spcPts val="500"/>
              </a:spcAft>
            </a:pPr>
            <a:r>
              <a:rPr lang="en-US" sz="1600" dirty="0"/>
              <a:t>IDS meetings are currently suspended and will resume in the Spring</a:t>
            </a:r>
          </a:p>
          <a:p>
            <a:pPr lvl="1">
              <a:lnSpc>
                <a:spcPct val="120000"/>
              </a:lnSpc>
              <a:spcBef>
                <a:spcPts val="0"/>
              </a:spcBef>
              <a:spcAft>
                <a:spcPts val="500"/>
              </a:spcAft>
            </a:pPr>
            <a:r>
              <a:rPr lang="en-US" sz="1600" dirty="0"/>
              <a:t>Announcement will be made via the IDS mailing list (ids@pwg.org ) when meetings will resume.</a:t>
            </a:r>
          </a:p>
          <a:p>
            <a:pPr lvl="1">
              <a:lnSpc>
                <a:spcPct val="120000"/>
              </a:lnSpc>
              <a:spcBef>
                <a:spcPts val="0"/>
              </a:spcBef>
              <a:spcAft>
                <a:spcPts val="500"/>
              </a:spcAft>
            </a:pPr>
            <a:endParaRPr lang="en-US" sz="1600" dirty="0"/>
          </a:p>
          <a:p>
            <a:pPr marL="795834" lvl="2" indent="0">
              <a:buNone/>
            </a:pPr>
            <a:endParaRPr lang="en-US" sz="1400"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33</a:t>
            </a:fld>
            <a:endParaRPr lang="en-US" dirty="0"/>
          </a:p>
        </p:txBody>
      </p:sp>
    </p:spTree>
    <p:extLst>
      <p:ext uri="{BB962C8B-B14F-4D97-AF65-F5344CB8AC3E}">
        <p14:creationId xmlns:p14="http://schemas.microsoft.com/office/powerpoint/2010/main" val="373872300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50"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51"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52"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53"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54" name="IPP WG: Officers"/>
          <p:cNvSpPr txBox="1">
            <a:spLocks noGrp="1"/>
          </p:cNvSpPr>
          <p:nvPr>
            <p:ph type="title"/>
          </p:nvPr>
        </p:nvSpPr>
        <p:spPr>
          <a:prstGeom prst="rect">
            <a:avLst/>
          </a:prstGeom>
        </p:spPr>
        <p:txBody>
          <a:bodyPr/>
          <a:lstStyle/>
          <a:p>
            <a:r>
              <a:t>IPP WG: Officers</a:t>
            </a:r>
          </a:p>
        </p:txBody>
      </p:sp>
      <p:sp>
        <p:nvSpPr>
          <p:cNvPr id="55" name="IPP WG Co-Chairs:…"/>
          <p:cNvSpPr txBox="1">
            <a:spLocks noGrp="1"/>
          </p:cNvSpPr>
          <p:nvPr>
            <p:ph type="body" idx="1"/>
          </p:nvPr>
        </p:nvSpPr>
        <p:spPr>
          <a:prstGeom prst="rect">
            <a:avLst/>
          </a:prstGeom>
        </p:spPr>
        <p:txBody>
          <a:bodyPr>
            <a:normAutofit lnSpcReduction="10000"/>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Document Object v1.2, IPP Encrypted Jobs and Documents v1.0, IPP Everywhere v2.0, IPP Everywhere Printer Self-Certification Manual v2.0, IPP OAuth Extensions v1.0, IPP Shared Infrastructure Extensions v1.1, IPP System Service v1.1, IPP Wi-Fi Configuration Extensions v1.0</a:t>
            </a:r>
          </a:p>
          <a:p>
            <a:pPr lvl="1"/>
            <a:r>
              <a:t>Smith Kennedy (HP Inc.) – IPP Encrypted Jobs and Documents v1.0, IPP Enterprise Printing Extensions v2.0</a:t>
            </a:r>
          </a:p>
        </p:txBody>
      </p:sp>
      <p:sp>
        <p:nvSpPr>
          <p:cNvPr id="56"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35</a:t>
            </a:fld>
            <a:endParaRPr/>
          </a:p>
        </p:txBody>
      </p:sp>
    </p:spTree>
    <p:extLst>
      <p:ext uri="{BB962C8B-B14F-4D97-AF65-F5344CB8AC3E}">
        <p14:creationId xmlns:p14="http://schemas.microsoft.com/office/powerpoint/2010/main" val="184722375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59"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60"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61"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62"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63" name="IPP WG: Status"/>
          <p:cNvSpPr txBox="1">
            <a:spLocks noGrp="1"/>
          </p:cNvSpPr>
          <p:nvPr>
            <p:ph type="title"/>
          </p:nvPr>
        </p:nvSpPr>
        <p:spPr>
          <a:prstGeom prst="rect">
            <a:avLst/>
          </a:prstGeom>
        </p:spPr>
        <p:txBody>
          <a:bodyPr/>
          <a:lstStyle/>
          <a:p>
            <a:r>
              <a:t>IPP WG: Status</a:t>
            </a:r>
          </a:p>
        </p:txBody>
      </p:sp>
      <p:sp>
        <p:nvSpPr>
          <p:cNvPr id="64" name="PWG Specifications in development:…"/>
          <p:cNvSpPr txBox="1">
            <a:spLocks noGrp="1"/>
          </p:cNvSpPr>
          <p:nvPr>
            <p:ph type="body" idx="1"/>
          </p:nvPr>
        </p:nvSpPr>
        <p:spPr>
          <a:prstGeom prst="rect">
            <a:avLst/>
          </a:prstGeom>
        </p:spPr>
        <p:txBody>
          <a:bodyPr>
            <a:normAutofit fontScale="55000" lnSpcReduction="20000"/>
          </a:bodyPr>
          <a:lstStyle/>
          <a:p>
            <a:pPr marL="214777" indent="-197842">
              <a:defRPr sz="3600"/>
            </a:pPr>
            <a:r>
              <a:t>PWG Specifications in development:</a:t>
            </a:r>
          </a:p>
          <a:p>
            <a:pPr marL="374150" lvl="1" indent="-166700">
              <a:defRPr sz="2800"/>
            </a:pPr>
            <a:r>
              <a:t>Internet Printing Protocol/2.x Fourth Edition (Interim)</a:t>
            </a:r>
          </a:p>
          <a:p>
            <a:pPr marL="374150" lvl="1" indent="-166700">
              <a:defRPr sz="2800"/>
            </a:pPr>
            <a:r>
              <a:t>IPP Document Object v1.2 (Interim)</a:t>
            </a:r>
          </a:p>
          <a:p>
            <a:pPr marL="374150" lvl="1" indent="-166700">
              <a:defRPr sz="2800"/>
            </a:pPr>
            <a:r>
              <a:t>IPP Encrypted Jobs and Documents v1.0 (Prototype)</a:t>
            </a:r>
          </a:p>
          <a:p>
            <a:pPr marL="374150" lvl="1" indent="-166700">
              <a:defRPr sz="2800"/>
            </a:pPr>
            <a:r>
              <a:t>IPP Enterprise Printing Extensions v2.0 (Completed PWG Last Call)</a:t>
            </a:r>
          </a:p>
          <a:p>
            <a:pPr marL="374150" lvl="1" indent="-166700">
              <a:defRPr sz="2800"/>
            </a:pPr>
            <a:r>
              <a:t>IPP Everywhere™ v2.0 (Prototype)</a:t>
            </a:r>
          </a:p>
          <a:p>
            <a:pPr marL="374150" lvl="1" indent="-166700">
              <a:defRPr sz="2800"/>
            </a:pPr>
            <a:r>
              <a:t>IPP Everywhere™ Printer Self-Certification Manual v2.0 (Interim)</a:t>
            </a:r>
          </a:p>
          <a:p>
            <a:pPr marL="374150" lvl="1" indent="-166700">
              <a:defRPr sz="2800"/>
            </a:pPr>
            <a:r>
              <a:t>IPP OAuth Extensions v1.0 (Prototype)</a:t>
            </a:r>
          </a:p>
          <a:p>
            <a:pPr marL="374150" lvl="1" indent="-166700">
              <a:defRPr sz="2800"/>
            </a:pPr>
            <a:r>
              <a:t>IPP Shared Infrastructure Extensions v1.1 (Interim)</a:t>
            </a:r>
          </a:p>
          <a:p>
            <a:pPr marL="374150" lvl="1" indent="-166700">
              <a:defRPr sz="2800"/>
            </a:pPr>
            <a:r>
              <a:t>IPP System Service v1.1 (Interim)</a:t>
            </a:r>
          </a:p>
          <a:p>
            <a:pPr marL="214777" indent="-197842">
              <a:defRPr sz="3600"/>
            </a:pPr>
            <a:r>
              <a:t>Recently approved:</a:t>
            </a:r>
          </a:p>
          <a:p>
            <a:pPr marL="374150" lvl="1" indent="-166700">
              <a:defRPr sz="2800"/>
            </a:pPr>
            <a:r>
              <a:t>PWG 5100.3-2023: IPP Production Printing Extensions v2.0 (PPX)</a:t>
            </a:r>
          </a:p>
          <a:p>
            <a:pPr marL="374150" lvl="1" indent="-166700">
              <a:defRPr sz="2800"/>
            </a:pPr>
            <a:r>
              <a:t>PWG 5100.7-2023: IPP Job Extensions v2.1 (JOBEXT)</a:t>
            </a:r>
          </a:p>
          <a:p>
            <a:pPr marL="374150" lvl="1" indent="-166700">
              <a:defRPr sz="2800"/>
            </a:pPr>
            <a:r>
              <a:t>PWG 5100.13-2023: IPP Driver Replacement Extensions v2.0 (NODRIVER)</a:t>
            </a:r>
          </a:p>
          <a:p>
            <a:pPr marL="374150" lvl="1" indent="-166700">
              <a:defRPr sz="2800"/>
            </a:pPr>
            <a:r>
              <a:t>PWG 5101.1-2023: PWG Media Standardized Names v2.1 (MSN)</a:t>
            </a:r>
          </a:p>
          <a:p>
            <a:pPr marL="214777" indent="-197842">
              <a:defRPr sz="3600"/>
            </a:pPr>
            <a:r>
              <a:t>Up-to-date pending IANA registrations online:</a:t>
            </a:r>
          </a:p>
          <a:p>
            <a:pPr marL="374150" lvl="1" indent="-166700">
              <a:defRPr sz="2800"/>
            </a:pPr>
            <a:r>
              <a:rPr u="sng">
                <a:solidFill>
                  <a:srgbClr val="0000FF"/>
                </a:solidFill>
                <a:uFill>
                  <a:solidFill>
                    <a:srgbClr val="0000FF"/>
                  </a:solidFill>
                </a:uFill>
                <a:hlinkClick r:id="rId3"/>
              </a:rPr>
              <a:t>https://www.pwg.org/ipp/ipp-registrations.xml</a:t>
            </a:r>
          </a:p>
        </p:txBody>
      </p:sp>
      <p:sp>
        <p:nvSpPr>
          <p:cNvPr id="65"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36</a:t>
            </a:fld>
            <a:endParaRPr/>
          </a:p>
        </p:txBody>
      </p:sp>
    </p:spTree>
    <p:extLst>
      <p:ext uri="{BB962C8B-B14F-4D97-AF65-F5344CB8AC3E}">
        <p14:creationId xmlns:p14="http://schemas.microsoft.com/office/powerpoint/2010/main" val="226058288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68"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69"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70"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71"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72" name="IPP WG: More Information"/>
          <p:cNvSpPr txBox="1">
            <a:spLocks noGrp="1"/>
          </p:cNvSpPr>
          <p:nvPr>
            <p:ph type="title"/>
          </p:nvPr>
        </p:nvSpPr>
        <p:spPr>
          <a:prstGeom prst="rect">
            <a:avLst/>
          </a:prstGeom>
        </p:spPr>
        <p:txBody>
          <a:bodyPr/>
          <a:lstStyle/>
          <a:p>
            <a:r>
              <a:t>IPP WG: More Information</a:t>
            </a:r>
          </a:p>
        </p:txBody>
      </p:sp>
      <p:sp>
        <p:nvSpPr>
          <p:cNvPr id="73"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February 29 and March 14, 2024 at 3pm ET</a:t>
            </a:r>
          </a:p>
        </p:txBody>
      </p:sp>
      <p:sp>
        <p:nvSpPr>
          <p:cNvPr id="74"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37</a:t>
            </a:fld>
            <a:endParaRPr/>
          </a:p>
        </p:txBody>
      </p:sp>
    </p:spTree>
    <p:extLst>
      <p:ext uri="{BB962C8B-B14F-4D97-AF65-F5344CB8AC3E}">
        <p14:creationId xmlns:p14="http://schemas.microsoft.com/office/powerpoint/2010/main" val="380103090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February 2024</a:t>
            </a:r>
            <a:endParaRPr dirty="0"/>
          </a:p>
        </p:txBody>
      </p:sp>
    </p:spTree>
    <p:extLst>
      <p:ext uri="{BB962C8B-B14F-4D97-AF65-F5344CB8AC3E}">
        <p14:creationId xmlns:p14="http://schemas.microsoft.com/office/powerpoint/2010/main" val="39741913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333" dirty="0"/>
              <a:t>Linux Foundation OpenPrinting (1 of 2)</a:t>
            </a:r>
            <a:endParaRPr sz="2333"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62500" lnSpcReduction="20000"/>
          </a:bodyPr>
          <a:lstStyle/>
          <a:p>
            <a:pPr>
              <a:buFont typeface="Arial" pitchFamily="34" charset="0"/>
              <a:buChar char="•"/>
            </a:pPr>
            <a:r>
              <a:rPr lang="en-US" b="1" dirty="0"/>
              <a:t>OpenPrinting CUPS (</a:t>
            </a:r>
            <a:r>
              <a:rPr lang="en-US" b="1" dirty="0" err="1"/>
              <a:t>Zdenek</a:t>
            </a:r>
            <a:r>
              <a:rPr lang="en-US" b="1" dirty="0"/>
              <a:t> </a:t>
            </a:r>
            <a:r>
              <a:rPr lang="en-US" b="1" dirty="0" err="1"/>
              <a:t>Dohnal</a:t>
            </a:r>
            <a:r>
              <a:rPr lang="en-US" b="1" dirty="0"/>
              <a:t>, RedHat)</a:t>
            </a:r>
          </a:p>
          <a:p>
            <a:pPr lvl="1">
              <a:buFont typeface="Arial" pitchFamily="34" charset="0"/>
              <a:buChar char="•"/>
            </a:pPr>
            <a:r>
              <a:rPr lang="en-US" b="1" dirty="0"/>
              <a:t>Current v2.x release is OP CUPS v2.4.7 on 20 October 2023</a:t>
            </a:r>
            <a:br>
              <a:rPr lang="en-US" b="1" dirty="0"/>
            </a:br>
            <a:r>
              <a:rPr lang="en-US" b="1" dirty="0">
                <a:hlinkClick r:id="rId2"/>
              </a:rPr>
              <a:t>https://openprinting.github.io/cups-2.4.7</a:t>
            </a:r>
            <a:endParaRPr lang="en-US" b="1" dirty="0"/>
          </a:p>
          <a:p>
            <a:pPr lvl="1">
              <a:buFont typeface="Arial" pitchFamily="34" charset="0"/>
              <a:buChar char="•"/>
            </a:pPr>
            <a:r>
              <a:rPr lang="en-US" b="1" dirty="0"/>
              <a:t>Current v3.x beta release is OP CUPS v3.0b2 on 5 October 2023</a:t>
            </a:r>
            <a:br>
              <a:rPr lang="en-US" b="1" dirty="0"/>
            </a:br>
            <a:r>
              <a:rPr lang="en-US" b="1" dirty="0">
                <a:hlinkClick r:id="rId3"/>
              </a:rPr>
              <a:t>https://github.com/OpenPrinting/libcups/releases/v3.0b2</a:t>
            </a:r>
            <a:endParaRPr lang="en-US" b="1" dirty="0"/>
          </a:p>
          <a:p>
            <a:pPr>
              <a:buFont typeface="Arial" pitchFamily="34" charset="0"/>
              <a:buChar char="•"/>
            </a:pPr>
            <a:r>
              <a:rPr lang="en-US" b="1" dirty="0"/>
              <a:t>OpenPrinting CUPS Filters (Till)</a:t>
            </a:r>
          </a:p>
          <a:p>
            <a:pPr lvl="1">
              <a:buFont typeface="Arial" pitchFamily="34" charset="0"/>
              <a:buChar char="•"/>
            </a:pPr>
            <a:r>
              <a:rPr lang="en-US" b="1" dirty="0"/>
              <a:t>Current v1.x release is OP CUPS Filters v1.28.17 on 24 January 2023</a:t>
            </a:r>
            <a:br>
              <a:rPr lang="en-US" b="1" dirty="0"/>
            </a:br>
            <a:r>
              <a:rPr lang="en-US" b="1" dirty="0">
                <a:hlinkClick r:id="rId4"/>
              </a:rPr>
              <a:t>https://github.com/OpenPrinting/cups-filters/releases/tag/1.28.17</a:t>
            </a:r>
            <a:endParaRPr lang="en-US" b="1" dirty="0"/>
          </a:p>
          <a:p>
            <a:pPr lvl="1">
              <a:buFont typeface="Arial" pitchFamily="34" charset="0"/>
              <a:buChar char="•"/>
            </a:pPr>
            <a:r>
              <a:rPr lang="en-US" b="1" dirty="0"/>
              <a:t>Current v2.x final release is OP CUPS Filters v2.0.0 on 22 September 2023</a:t>
            </a:r>
            <a:br>
              <a:rPr lang="en-US" b="1" dirty="0"/>
            </a:br>
            <a:r>
              <a:rPr lang="en-US" b="1" dirty="0">
                <a:hlinkClick r:id="rId5"/>
              </a:rPr>
              <a:t>https://openprinting.github.io/cups-filters-Second-Generation-Final-2.0.0-Release/</a:t>
            </a:r>
            <a:endParaRPr lang="en-US" b="1" dirty="0"/>
          </a:p>
          <a:p>
            <a:pPr>
              <a:buFont typeface="Arial" pitchFamily="34" charset="0"/>
              <a:buChar char="•"/>
            </a:pPr>
            <a:r>
              <a:rPr lang="en-US" b="1" dirty="0" err="1"/>
              <a:t>OpenPrinting</a:t>
            </a:r>
            <a:r>
              <a:rPr lang="en-US" b="1" dirty="0"/>
              <a:t> PAPPL (Printer Application) (Mike)</a:t>
            </a:r>
          </a:p>
          <a:p>
            <a:pPr lvl="1">
              <a:buFont typeface="Arial" pitchFamily="34" charset="0"/>
              <a:buChar char="•"/>
            </a:pPr>
            <a:r>
              <a:rPr lang="en-US" b="1" dirty="0"/>
              <a:t>Current release is PAPPL v1.4.6 on 9 February 2024</a:t>
            </a:r>
            <a:br>
              <a:rPr lang="en-US" b="1" dirty="0"/>
            </a:br>
            <a:r>
              <a:rPr lang="en-US" b="1" dirty="0">
                <a:hlinkClick r:id="rId6"/>
              </a:rPr>
              <a:t>https://github.com/michaelrsweet/pappl/releases/tag/v1.4.6</a:t>
            </a:r>
            <a:endParaRPr lang="en-US" b="1" dirty="0"/>
          </a:p>
          <a:p>
            <a:pPr>
              <a:buFont typeface="Arial" pitchFamily="34" charset="0"/>
              <a:buChar char="•"/>
            </a:pPr>
            <a:r>
              <a:rPr lang="en-US" b="1" dirty="0"/>
              <a:t>OpenPrinting </a:t>
            </a:r>
            <a:r>
              <a:rPr lang="en-US" b="1" dirty="0" err="1"/>
              <a:t>LPrint</a:t>
            </a:r>
            <a:r>
              <a:rPr lang="en-US" b="1" dirty="0"/>
              <a:t> Label Printer Application (Mike)</a:t>
            </a:r>
          </a:p>
          <a:p>
            <a:pPr lvl="1">
              <a:buFont typeface="Arial" pitchFamily="34" charset="0"/>
              <a:buChar char="•"/>
            </a:pPr>
            <a:r>
              <a:rPr lang="en-US" b="1" dirty="0"/>
              <a:t>Current release is </a:t>
            </a:r>
            <a:r>
              <a:rPr lang="en-US" b="1" dirty="0" err="1"/>
              <a:t>LPrint</a:t>
            </a:r>
            <a:r>
              <a:rPr lang="en-US" b="1" dirty="0"/>
              <a:t> v1.3.0 on 31 January 2024</a:t>
            </a:r>
            <a:br>
              <a:rPr lang="en-US" b="1" dirty="0"/>
            </a:br>
            <a:r>
              <a:rPr lang="en-US" b="1" dirty="0">
                <a:hlinkClick r:id="rId7"/>
              </a:rPr>
              <a:t>https://github.com/michaelrsweet/lprint/releases/tag/v1.3.0</a:t>
            </a:r>
            <a:endParaRPr lang="en-US" b="1" dirty="0"/>
          </a:p>
          <a:p>
            <a:pPr>
              <a:buFont typeface="Arial" pitchFamily="34" charset="0"/>
              <a:buChar char="•"/>
            </a:pPr>
            <a:r>
              <a:rPr lang="en-US" b="1" dirty="0"/>
              <a:t>OpenPrinting Postscript, </a:t>
            </a:r>
            <a:r>
              <a:rPr lang="en-US" b="1" dirty="0" err="1"/>
              <a:t>Ghostscript</a:t>
            </a:r>
            <a:r>
              <a:rPr lang="en-US" b="1" dirty="0"/>
              <a:t>, </a:t>
            </a:r>
            <a:r>
              <a:rPr lang="en-US" b="1" dirty="0" err="1"/>
              <a:t>Gutenprint</a:t>
            </a:r>
            <a:r>
              <a:rPr lang="en-US" b="1" dirty="0"/>
              <a:t>, HPLIP Apps (Till) </a:t>
            </a:r>
          </a:p>
          <a:p>
            <a:pPr lvl="1">
              <a:buFont typeface="Arial" pitchFamily="34" charset="0"/>
              <a:buChar char="•"/>
            </a:pPr>
            <a:r>
              <a:rPr lang="en-US" b="1" dirty="0"/>
              <a:t>Printer Applications</a:t>
            </a:r>
            <a:br>
              <a:rPr lang="en-US" b="1" dirty="0"/>
            </a:br>
            <a:r>
              <a:rPr lang="en-US" b="1" dirty="0">
                <a:hlinkClick r:id="rId8"/>
              </a:rPr>
              <a:t>https://github.com/OpenPrinting/ps-printer-app</a:t>
            </a:r>
            <a:br>
              <a:rPr lang="en-US" b="1" dirty="0"/>
            </a:br>
            <a:r>
              <a:rPr lang="en-US" b="1" dirty="0">
                <a:hlinkClick r:id="rId9"/>
              </a:rPr>
              <a:t>https://github.com/OpenPrinting/ghostscript-printer-app</a:t>
            </a:r>
            <a:br>
              <a:rPr lang="en-US" b="1" dirty="0"/>
            </a:br>
            <a:r>
              <a:rPr lang="en-US" b="1" dirty="0">
                <a:hlinkClick r:id="rId10"/>
              </a:rPr>
              <a:t>https://github.com/OpenPrinting/gutenprint-printer-app</a:t>
            </a:r>
            <a:br>
              <a:rPr lang="en-US" b="1" dirty="0"/>
            </a:br>
            <a:r>
              <a:rPr lang="en-US" b="1" dirty="0">
                <a:hlinkClick r:id="rId11"/>
              </a:rPr>
              <a:t>https://github.com/OpenPrinting/hplip-printer-app</a:t>
            </a:r>
            <a:endParaRPr lang="en-US" b="1" dirty="0"/>
          </a:p>
          <a:p>
            <a:pPr marL="319604" marR="33865" indent="-285739" defTabSz="761970">
              <a:spcBef>
                <a:spcPts val="417"/>
              </a:spcBef>
              <a:buFont typeface="Arial" pitchFamily="34" charset="0"/>
              <a:buChar char="•"/>
              <a:defRPr/>
            </a:pPr>
            <a:r>
              <a:rPr lang="en-US" b="1" dirty="0">
                <a:latin typeface="Verdana"/>
                <a:ea typeface="Verdana"/>
              </a:rPr>
              <a:t>OpenPrinting CUPS Legacy Driver Retro-Fitting Printer Applications (Till)</a:t>
            </a:r>
          </a:p>
          <a:p>
            <a:pPr marL="652966" marR="33865" lvl="1" indent="-238115" defTabSz="761970">
              <a:spcBef>
                <a:spcPts val="333"/>
              </a:spcBef>
              <a:buFont typeface="Arial" pitchFamily="34" charset="0"/>
              <a:buChar char="•"/>
              <a:defRPr/>
            </a:pPr>
            <a:r>
              <a:rPr lang="en-US" sz="1833" b="1" dirty="0">
                <a:latin typeface="Verdana"/>
                <a:ea typeface="Verdana"/>
              </a:rPr>
              <a:t>Retrofitting Printer Applications</a:t>
            </a:r>
            <a:br>
              <a:rPr lang="en-US" sz="1833" b="1" dirty="0">
                <a:latin typeface="Verdana"/>
                <a:ea typeface="Verdana"/>
              </a:rPr>
            </a:br>
            <a:r>
              <a:rPr lang="en-US" sz="1833" b="1" dirty="0">
                <a:latin typeface="Verdana"/>
                <a:ea typeface="Verdana"/>
                <a:hlinkClick r:id="rId12"/>
              </a:rPr>
              <a:t>https://github.com/OpenPrinting/pappl-retrofit</a:t>
            </a:r>
            <a:endParaRPr lang="en-US" sz="1833" b="1" dirty="0">
              <a:latin typeface="Verdana"/>
              <a:ea typeface="Verdana"/>
            </a:endParaRP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39</a:t>
            </a:fld>
            <a:endParaRPr/>
          </a:p>
        </p:txBody>
      </p:sp>
    </p:spTree>
    <p:extLst>
      <p:ext uri="{BB962C8B-B14F-4D97-AF65-F5344CB8AC3E}">
        <p14:creationId xmlns:p14="http://schemas.microsoft.com/office/powerpoint/2010/main" val="320887867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333" dirty="0"/>
              <a:t>Linux Foundation OpenPrinting (2 of 2)</a:t>
            </a:r>
            <a:endParaRPr sz="2333"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603976" y="979914"/>
            <a:ext cx="8997223" cy="4449703"/>
          </a:xfrm>
        </p:spPr>
        <p:txBody>
          <a:bodyPr>
            <a:normAutofit fontScale="77500" lnSpcReduction="20000"/>
          </a:bodyPr>
          <a:lstStyle/>
          <a:p>
            <a:pPr lvl="0">
              <a:buFont typeface="Arial" pitchFamily="34" charset="0"/>
              <a:buChar char="•"/>
            </a:pPr>
            <a:r>
              <a:rPr lang="en-US" sz="1667" b="1" dirty="0"/>
              <a:t>OpenPrinting Website, News, and Minutes</a:t>
            </a:r>
          </a:p>
          <a:p>
            <a:pPr lvl="1">
              <a:buFont typeface="Arial" pitchFamily="34" charset="0"/>
              <a:buChar char="•"/>
            </a:pPr>
            <a:r>
              <a:rPr lang="en-US" sz="1333" b="1" dirty="0"/>
              <a:t>OpenPrinting Website</a:t>
            </a:r>
            <a:br>
              <a:rPr lang="en-US" sz="1333" b="1" dirty="0"/>
            </a:br>
            <a:r>
              <a:rPr lang="en-US" sz="1333" b="1" dirty="0">
                <a:hlinkClick r:id="rId2"/>
              </a:rPr>
              <a:t>https://openprinting.github.io/</a:t>
            </a:r>
            <a:endParaRPr lang="en-US" sz="1333" b="1" dirty="0"/>
          </a:p>
          <a:p>
            <a:pPr lvl="1">
              <a:buFont typeface="Arial" pitchFamily="34" charset="0"/>
              <a:buChar char="•"/>
            </a:pPr>
            <a:r>
              <a:rPr lang="en-US" sz="1333" b="1" dirty="0"/>
              <a:t>OpenPrinting Monthly News</a:t>
            </a:r>
            <a:br>
              <a:rPr lang="en-US" sz="1333" b="1" dirty="0"/>
            </a:br>
            <a:r>
              <a:rPr lang="en-US" sz="1333" b="1" dirty="0">
                <a:hlinkClick r:id="rId3"/>
              </a:rPr>
              <a:t>https://openprinting.github.io/news/</a:t>
            </a:r>
            <a:endParaRPr lang="en-US" sz="1333" b="1" dirty="0"/>
          </a:p>
          <a:p>
            <a:pPr lvl="1">
              <a:buFont typeface="Arial" pitchFamily="34" charset="0"/>
              <a:buChar char="•"/>
            </a:pPr>
            <a:r>
              <a:rPr lang="en-US" sz="1333" b="1" dirty="0"/>
              <a:t>OpenPrinting Monthly Minutes</a:t>
            </a:r>
            <a:br>
              <a:rPr lang="en-US" sz="1333" b="1" dirty="0"/>
            </a:br>
            <a:r>
              <a:rPr lang="en-US" sz="1333" b="1" dirty="0">
                <a:hlinkClick r:id="rId4"/>
              </a:rPr>
              <a:t>http://ftp.pwg.org/pub/pwg/liaison/openprinting/minutes/</a:t>
            </a:r>
            <a:endParaRPr lang="en-US" sz="1333" b="1" dirty="0"/>
          </a:p>
          <a:p>
            <a:pPr lvl="0">
              <a:buFont typeface="Arial" pitchFamily="34" charset="0"/>
              <a:buChar char="•"/>
            </a:pPr>
            <a:r>
              <a:rPr lang="en-US" sz="1667" b="1" dirty="0"/>
              <a:t>OpenPrinting Google Summer of Code 2023 (Aveek/Till)</a:t>
            </a:r>
          </a:p>
          <a:p>
            <a:pPr marL="652966" marR="33865" lvl="1" indent="-238115" defTabSz="761970">
              <a:spcBef>
                <a:spcPts val="333"/>
              </a:spcBef>
              <a:buFont typeface="Arial" pitchFamily="34" charset="0"/>
              <a:buChar char="•"/>
              <a:defRPr/>
            </a:pPr>
            <a:r>
              <a:rPr lang="en-US" sz="1333" b="1" dirty="0"/>
              <a:t>Coding started 29 May 2023 and ended 30 October 2023 – 4 passed / 1 failed</a:t>
            </a:r>
            <a:br>
              <a:rPr lang="en-US" sz="1333" b="1" dirty="0"/>
            </a:br>
            <a:r>
              <a:rPr lang="en-US" sz="1333" b="1" dirty="0">
                <a:hlinkClick r:id="rId5"/>
              </a:rPr>
              <a:t>https://developers.google.com/open-source/gsoc/timeline</a:t>
            </a:r>
            <a:endParaRPr lang="en-US" sz="1333" b="1" dirty="0"/>
          </a:p>
          <a:p>
            <a:pPr marL="652966" marR="33865" lvl="1" indent="-238115" defTabSz="761970">
              <a:spcBef>
                <a:spcPts val="333"/>
              </a:spcBef>
              <a:buFont typeface="Arial" pitchFamily="34" charset="0"/>
              <a:buChar char="•"/>
              <a:defRPr/>
            </a:pPr>
            <a:r>
              <a:rPr lang="en-US" sz="1333" b="1" dirty="0" err="1"/>
              <a:t>Akarshan</a:t>
            </a:r>
            <a:r>
              <a:rPr lang="en-US" sz="1333" b="1" dirty="0"/>
              <a:t> Kapoor – PAPPL Scanning</a:t>
            </a:r>
            <a:br>
              <a:rPr lang="en-US" sz="1333" b="1" dirty="0"/>
            </a:br>
            <a:r>
              <a:rPr lang="en-US" sz="1333" b="1" dirty="0">
                <a:hlinkClick r:id="rId6"/>
              </a:rPr>
              <a:t>https://dev.to/kappuccino111/sandboxing-scanners-a-leap-into-the-driverless-realm-gsoc-23-report-3eci</a:t>
            </a:r>
            <a:endParaRPr lang="en-US" sz="1333" b="1" dirty="0"/>
          </a:p>
          <a:p>
            <a:pPr marL="652966" marR="33865" lvl="1" indent="-238115" defTabSz="761970">
              <a:spcBef>
                <a:spcPts val="333"/>
              </a:spcBef>
              <a:buFont typeface="Arial" pitchFamily="34" charset="0"/>
              <a:buChar char="•"/>
              <a:defRPr/>
            </a:pPr>
            <a:r>
              <a:rPr lang="en-US" sz="1333" b="1" dirty="0"/>
              <a:t>Kushagra Sharma – CPDB in Chromium Print Dialog</a:t>
            </a:r>
            <a:br>
              <a:rPr lang="en-US" sz="1333" b="1" dirty="0"/>
            </a:br>
            <a:r>
              <a:rPr lang="en-US" sz="1333" b="1" dirty="0">
                <a:hlinkClick r:id="rId7"/>
              </a:rPr>
              <a:t>https://github.com/kushagra20251/GSoC/</a:t>
            </a:r>
            <a:endParaRPr lang="en-US" sz="1333" b="1" dirty="0"/>
          </a:p>
          <a:p>
            <a:pPr marL="652966" marR="33865" lvl="1" indent="-238115" defTabSz="761970">
              <a:spcBef>
                <a:spcPts val="333"/>
              </a:spcBef>
              <a:buFont typeface="Arial" pitchFamily="34" charset="0"/>
              <a:buChar char="•"/>
              <a:defRPr/>
            </a:pPr>
            <a:r>
              <a:rPr lang="en-US" sz="1333" b="1" dirty="0"/>
              <a:t>Mohit Verma – GNOME Control Center: List IPP print services for New Architecture</a:t>
            </a:r>
            <a:br>
              <a:rPr lang="en-US" sz="1333" b="1" dirty="0"/>
            </a:br>
            <a:r>
              <a:rPr lang="en-US" sz="1333" b="1" dirty="0">
                <a:hlinkClick r:id="rId8"/>
              </a:rPr>
              <a:t>https://github.com/vermamohit13/GSOC-2023</a:t>
            </a:r>
            <a:endParaRPr lang="en-US" sz="1333" b="1" dirty="0"/>
          </a:p>
          <a:p>
            <a:pPr marL="652966" marR="33865" lvl="1" indent="-238115" defTabSz="761970">
              <a:spcBef>
                <a:spcPts val="333"/>
              </a:spcBef>
              <a:buFont typeface="Arial" pitchFamily="34" charset="0"/>
              <a:buChar char="•"/>
              <a:defRPr/>
            </a:pPr>
            <a:r>
              <a:rPr lang="en-US" sz="1333" b="1" dirty="0"/>
              <a:t>Pratyush Ranjan – CI: Test Programs </a:t>
            </a:r>
            <a:r>
              <a:rPr lang="en-US" sz="1333" b="1" dirty="0" err="1"/>
              <a:t>ibcupsfilters</a:t>
            </a:r>
            <a:r>
              <a:rPr lang="en-US" sz="1333" b="1" dirty="0"/>
              <a:t>, </a:t>
            </a:r>
            <a:r>
              <a:rPr lang="en-US" sz="1333" b="1" dirty="0" err="1"/>
              <a:t>libpappl</a:t>
            </a:r>
            <a:r>
              <a:rPr lang="en-US" sz="1333" b="1" dirty="0"/>
              <a:t>-retrofit, </a:t>
            </a:r>
            <a:r>
              <a:rPr lang="en-US" sz="1333" b="1" dirty="0" err="1"/>
              <a:t>libppd</a:t>
            </a:r>
            <a:r>
              <a:rPr lang="en-US" sz="1333" b="1" dirty="0"/>
              <a:t>, CPDB</a:t>
            </a:r>
            <a:br>
              <a:rPr lang="en-US" sz="1333" b="1" dirty="0"/>
            </a:br>
            <a:r>
              <a:rPr lang="en-US" sz="1333" b="1" dirty="0">
                <a:hlinkClick r:id="rId9"/>
              </a:rPr>
              <a:t>https://github.com/pranjanpr/GSoC-23</a:t>
            </a:r>
            <a:endParaRPr lang="en-US" sz="1333" b="1" dirty="0"/>
          </a:p>
          <a:p>
            <a:pPr marL="652966" marR="33865" lvl="1" indent="-238115" defTabSz="761970">
              <a:spcBef>
                <a:spcPts val="333"/>
              </a:spcBef>
              <a:buFont typeface="Arial" pitchFamily="34" charset="0"/>
              <a:buChar char="•"/>
              <a:defRPr/>
            </a:pPr>
            <a:r>
              <a:rPr lang="en-US" sz="1333" b="1" dirty="0"/>
              <a:t>Gayatri </a:t>
            </a:r>
            <a:r>
              <a:rPr lang="en-US" sz="1333" b="1" dirty="0" err="1"/>
              <a:t>Kapse</a:t>
            </a:r>
            <a:r>
              <a:rPr lang="en-US" sz="1333" b="1" dirty="0"/>
              <a:t>, Yuvraj </a:t>
            </a:r>
            <a:r>
              <a:rPr lang="en-US" sz="1333" b="1" dirty="0" err="1"/>
              <a:t>Aseri</a:t>
            </a:r>
            <a:r>
              <a:rPr lang="en-US" sz="1333" b="1" dirty="0"/>
              <a:t> – Native </a:t>
            </a:r>
            <a:r>
              <a:rPr lang="en-US" sz="1333" b="1" dirty="0" err="1"/>
              <a:t>gutenprint</a:t>
            </a:r>
            <a:r>
              <a:rPr lang="en-US" sz="1333" b="1" dirty="0"/>
              <a:t> Printer Application - FAILED</a:t>
            </a:r>
          </a:p>
          <a:p>
            <a:pPr indent="-238115">
              <a:spcBef>
                <a:spcPts val="333"/>
              </a:spcBef>
              <a:buFont typeface="Arial" pitchFamily="34" charset="0"/>
              <a:buChar char="•"/>
              <a:defRPr/>
            </a:pPr>
            <a:r>
              <a:rPr lang="en-US" sz="1667" b="1" dirty="0"/>
              <a:t>OpenPrinting Google Summer of Code 2024 (</a:t>
            </a:r>
            <a:r>
              <a:rPr lang="en-US" sz="1667" b="1" dirty="0" err="1"/>
              <a:t>Aveek</a:t>
            </a:r>
            <a:r>
              <a:rPr lang="en-US" sz="1667" b="1" dirty="0"/>
              <a:t>/Till)</a:t>
            </a:r>
          </a:p>
          <a:p>
            <a:pPr lvl="1">
              <a:buFont typeface="Arial" pitchFamily="34" charset="0"/>
              <a:buChar char="•"/>
              <a:defRPr/>
            </a:pPr>
            <a:r>
              <a:rPr lang="en-US" sz="1333" b="1" dirty="0"/>
              <a:t>GSoC 2024 Timeline</a:t>
            </a:r>
            <a:br>
              <a:rPr lang="en-US" sz="1333" b="1" dirty="0"/>
            </a:br>
            <a:r>
              <a:rPr lang="en-US" sz="1333" b="1" dirty="0">
                <a:latin typeface="Verdana"/>
                <a:ea typeface="Verdana"/>
                <a:hlinkClick r:id="rId5"/>
              </a:rPr>
              <a:t>https://developers.google.com/open-source/gsoc/timeline</a:t>
            </a:r>
            <a:endParaRPr lang="en-US" sz="1333" b="1" dirty="0"/>
          </a:p>
          <a:p>
            <a:pPr lvl="1">
              <a:buFont typeface="Arial" pitchFamily="34" charset="0"/>
              <a:buChar char="•"/>
              <a:defRPr/>
            </a:pPr>
            <a:r>
              <a:rPr lang="en-US" sz="1333" b="1" dirty="0"/>
              <a:t>DONE – 22 January to 6 February 2024 – GSoC 2024 Mentoring Org Applications</a:t>
            </a:r>
          </a:p>
          <a:p>
            <a:pPr lvl="1">
              <a:buFont typeface="Arial" pitchFamily="34" charset="0"/>
              <a:buChar char="•"/>
              <a:defRPr/>
            </a:pPr>
            <a:r>
              <a:rPr lang="en-US" sz="1333" b="1" dirty="0"/>
              <a:t>21 February 2024 – GSoC 2024 List of Accepted Mentoring Organizations</a:t>
            </a:r>
          </a:p>
          <a:p>
            <a:pPr lvl="1">
              <a:buFont typeface="Arial" pitchFamily="34" charset="0"/>
              <a:buChar char="•"/>
              <a:defRPr/>
            </a:pPr>
            <a:r>
              <a:rPr lang="en-US" sz="1333" b="1" dirty="0"/>
              <a:t>18 March to 2 April 2024 – </a:t>
            </a:r>
            <a:r>
              <a:rPr lang="en-US" sz="1333" b="1" dirty="0" err="1"/>
              <a:t>GsoC</a:t>
            </a:r>
            <a:r>
              <a:rPr lang="en-US" sz="1333" b="1" dirty="0"/>
              <a:t> 2024 Contributor Applications</a:t>
            </a:r>
          </a:p>
          <a:p>
            <a:pPr lvl="1">
              <a:buFont typeface="Arial" pitchFamily="34" charset="0"/>
              <a:buChar char="•"/>
              <a:defRPr/>
            </a:pPr>
            <a:r>
              <a:rPr lang="en-US" sz="1333" b="1" dirty="0"/>
              <a:t>27 May 2024 – GSoC 2024 Coding Officially Begins</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40</a:t>
            </a:fld>
            <a:endParaRPr/>
          </a:p>
        </p:txBody>
      </p:sp>
    </p:spTree>
    <p:extLst>
      <p:ext uri="{BB962C8B-B14F-4D97-AF65-F5344CB8AC3E}">
        <p14:creationId xmlns:p14="http://schemas.microsoft.com/office/powerpoint/2010/main" val="320119094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76055" y="1219781"/>
            <a:ext cx="8972793" cy="3755572"/>
          </a:xfrm>
        </p:spPr>
        <p:txBody>
          <a:bodyPr>
            <a:normAutofit/>
          </a:bodyPr>
          <a:lstStyle/>
          <a:p>
            <a:r>
              <a:rPr lang="en-US" dirty="0"/>
              <a:t>Anthony Suarez (Kyocera): </a:t>
            </a:r>
            <a:r>
              <a:rPr lang="en-US" dirty="0" err="1"/>
              <a:t>Mopria</a:t>
            </a:r>
            <a:r>
              <a:rPr lang="en-US" dirty="0"/>
              <a:t> Alliance liaison to PWG</a:t>
            </a:r>
          </a:p>
          <a:p>
            <a:endParaRPr lang="en-US" dirty="0"/>
          </a:p>
          <a:p>
            <a:r>
              <a:rPr lang="en-US" dirty="0"/>
              <a:t>Smith Kennedy (HP Inc.): PWG liaison to Mopria Alliance</a:t>
            </a:r>
          </a:p>
          <a:p>
            <a:endParaRPr lang="en-US" dirty="0"/>
          </a:p>
          <a:p>
            <a:r>
              <a:rPr lang="en-US" dirty="0"/>
              <a:t>PWG presented "Recent Significant Changes to IPP" at Mopria Member Meeting November 9, 2023</a:t>
            </a:r>
          </a:p>
          <a:p>
            <a:endParaRPr lang="en-US" dirty="0"/>
          </a:p>
          <a:p>
            <a:r>
              <a:rPr lang="en-US" dirty="0"/>
              <a:t>No active collaboration efforts but opportunities exist</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41</a:t>
            </a:fld>
            <a:endParaRPr/>
          </a:p>
        </p:txBody>
      </p:sp>
    </p:spTree>
    <p:extLst>
      <p:ext uri="{BB962C8B-B14F-4D97-AF65-F5344CB8AC3E}">
        <p14:creationId xmlns:p14="http://schemas.microsoft.com/office/powerpoint/2010/main" val="35074177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77"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78"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79"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80"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81" name="3MF Consortium"/>
          <p:cNvSpPr txBox="1">
            <a:spLocks noGrp="1"/>
          </p:cNvSpPr>
          <p:nvPr>
            <p:ph type="title"/>
          </p:nvPr>
        </p:nvSpPr>
        <p:spPr>
          <a:prstGeom prst="rect">
            <a:avLst/>
          </a:prstGeom>
        </p:spPr>
        <p:txBody>
          <a:bodyPr/>
          <a:lstStyle/>
          <a:p>
            <a:r>
              <a:t>3MF Consortium</a:t>
            </a:r>
          </a:p>
        </p:txBody>
      </p:sp>
      <p:sp>
        <p:nvSpPr>
          <p:cNvPr id="82" name="Duann Scott (Bits to Atoms) is the Executive Director of the 3MF Consortium…"/>
          <p:cNvSpPr txBox="1">
            <a:spLocks noGrp="1"/>
          </p:cNvSpPr>
          <p:nvPr>
            <p:ph type="body" idx="1"/>
          </p:nvPr>
        </p:nvSpPr>
        <p:spPr>
          <a:prstGeom prst="rect">
            <a:avLst/>
          </a:prstGeom>
        </p:spPr>
        <p:txBody>
          <a:bodyPr/>
          <a:lstStyle/>
          <a:p>
            <a:r>
              <a:t>Duann Scott (Bits to Atoms) is the Executive Director of the 3MF Consortium</a:t>
            </a:r>
          </a:p>
          <a:p>
            <a:r>
              <a:t>Mike Sweet (Lakeside Robotics) is the PWG liaison to the 3MF</a:t>
            </a:r>
          </a:p>
          <a:p>
            <a:r>
              <a:t>No updates since the November 2023 virtual Face-to-Face meeting</a:t>
            </a:r>
          </a:p>
        </p:txBody>
      </p:sp>
      <p:sp>
        <p:nvSpPr>
          <p:cNvPr id="83"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42</a:t>
            </a:fld>
            <a:endParaRPr/>
          </a:p>
        </p:txBody>
      </p:sp>
    </p:spTree>
    <p:extLst>
      <p:ext uri="{BB962C8B-B14F-4D97-AF65-F5344CB8AC3E}">
        <p14:creationId xmlns:p14="http://schemas.microsoft.com/office/powerpoint/2010/main" val="190136136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fontScale="92500" lnSpcReduction="10000"/>
          </a:bodyPr>
          <a:lstStyle/>
          <a:p>
            <a:r>
              <a:rPr lang="en-US" sz="1667" dirty="0"/>
              <a:t>American Concrete Institute Committee 564 - 3-D Printing with Cementitious Materials</a:t>
            </a:r>
          </a:p>
          <a:p>
            <a:pPr lvl="1"/>
            <a:r>
              <a:rPr lang="en-US" sz="1333" u="sng" dirty="0">
                <a:hlinkClick r:id="rId2"/>
              </a:rPr>
              <a:t>https://www.concrete.org/committees/directoryofcommittees/acommitteehome.aspx?committee_code=C0056400</a:t>
            </a:r>
            <a:r>
              <a:rPr lang="en-US" sz="1333" u="sng" dirty="0"/>
              <a:t> </a:t>
            </a:r>
          </a:p>
          <a:p>
            <a:pPr lvl="2" algn="just"/>
            <a:r>
              <a:rPr lang="en-US" sz="1250" dirty="0"/>
              <a:t>Paul Tykodi is updating PWG presentation slides from fall 2019. The updated presentation is meant to be available to ACI Committee 564 members prior to their Spring 2024 conference in New Orleans, LA.</a:t>
            </a:r>
          </a:p>
          <a:p>
            <a:pPr lvl="2" algn="just"/>
            <a:r>
              <a:rPr lang="en-US" sz="1250" dirty="0"/>
              <a:t>PWG steering committee has determined that the most efficient way to deliver information about the relevance of PWG Safe G-code, in the preparation of 3D Concrete Printing test files, is for Paul Tykodi to prepare a training video on the subject and make the resulting video file available from the PWG GitHub site.</a:t>
            </a:r>
          </a:p>
          <a:p>
            <a:endParaRPr lang="en-US" sz="1667" dirty="0"/>
          </a:p>
          <a:p>
            <a:r>
              <a:rPr lang="en-US" sz="1667" dirty="0"/>
              <a:t>America Makes &amp; ANSI Additive Manufacturing Standardization Collaborative (AMSC) - </a:t>
            </a:r>
          </a:p>
          <a:p>
            <a:pPr lvl="1"/>
            <a:r>
              <a:rPr lang="en-US" sz="1333" u="sng" dirty="0">
                <a:hlinkClick r:id="rId3"/>
              </a:rPr>
              <a:t>https://www.ansi.org/standards-coordination/collaboratives-activities/additive-manufacturing-collaborative</a:t>
            </a:r>
            <a:r>
              <a:rPr lang="en-US" sz="1333" u="sng" dirty="0"/>
              <a:t>.</a:t>
            </a:r>
            <a:r>
              <a:rPr lang="en-US" sz="1333" dirty="0"/>
              <a:t> </a:t>
            </a:r>
          </a:p>
          <a:p>
            <a:pPr lvl="2"/>
            <a:r>
              <a:rPr lang="en-US" sz="1167" dirty="0"/>
              <a:t>The IEEE-ISTO Printer Working Group participated in the AMSC version 3 update activities. ANSI announced publication of version 3 on July 17</a:t>
            </a:r>
            <a:r>
              <a:rPr lang="en-US" sz="1167" baseline="30000" dirty="0"/>
              <a:t>th</a:t>
            </a:r>
            <a:r>
              <a:rPr lang="en-US" sz="1167" dirty="0"/>
              <a:t>, 2023.</a:t>
            </a:r>
          </a:p>
          <a:p>
            <a:pPr lvl="1"/>
            <a:endParaRPr lang="en-US" sz="1167" dirty="0"/>
          </a:p>
          <a:p>
            <a:r>
              <a:rPr lang="da-DK" sz="1667" dirty="0"/>
              <a:t>ASTM </a:t>
            </a:r>
            <a:r>
              <a:rPr lang="en-US" sz="1667" dirty="0"/>
              <a:t>Committee F42 on Additive Manufacturing Technologies -</a:t>
            </a:r>
            <a:endParaRPr lang="en-US" dirty="0"/>
          </a:p>
          <a:p>
            <a:pPr lvl="1"/>
            <a:r>
              <a:rPr lang="en-US" sz="1333" dirty="0">
                <a:hlinkClick r:id="rId4"/>
              </a:rPr>
              <a:t>https://www.astm.org/COMMITTEE/F42.htm</a:t>
            </a:r>
            <a:endParaRPr lang="en-US" sz="1333" dirty="0"/>
          </a:p>
          <a:p>
            <a:pPr lvl="2"/>
            <a:endParaRPr lang="en-US" sz="1333" dirty="0"/>
          </a:p>
          <a:p>
            <a:pPr marL="795834" lvl="2" indent="0">
              <a:buNone/>
            </a:pPr>
            <a:endParaRPr lang="en-US" sz="1167" dirty="0"/>
          </a:p>
          <a:p>
            <a:endParaRPr lang="da-DK" sz="1167" dirty="0"/>
          </a:p>
          <a:p>
            <a:pPr lvl="1"/>
            <a:endParaRPr lang="da-DK" sz="1333"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43</a:t>
            </a:fld>
            <a:endParaRPr/>
          </a:p>
        </p:txBody>
      </p:sp>
    </p:spTree>
    <p:extLst>
      <p:ext uri="{BB962C8B-B14F-4D97-AF65-F5344CB8AC3E}">
        <p14:creationId xmlns:p14="http://schemas.microsoft.com/office/powerpoint/2010/main" val="309974634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1667" dirty="0"/>
              <a:t>The ASTM International Conference on Additive Manufacturing </a:t>
            </a:r>
            <a:r>
              <a:rPr lang="da-DK" sz="1500" dirty="0"/>
              <a:t>(</a:t>
            </a:r>
            <a:r>
              <a:rPr lang="da-DK" sz="1167" dirty="0"/>
              <a:t>ICAM 2023 – Oct 30-Nov 3, 2023 – Washington DC  </a:t>
            </a:r>
            <a:r>
              <a:rPr lang="en-US" sz="1167" dirty="0"/>
              <a:t>)</a:t>
            </a:r>
            <a:r>
              <a:rPr lang="da-DK" sz="1167" dirty="0"/>
              <a:t> -</a:t>
            </a:r>
          </a:p>
          <a:p>
            <a:pPr lvl="1"/>
            <a:r>
              <a:rPr lang="da-DK" sz="1333" dirty="0">
                <a:hlinkClick r:id="rId2"/>
              </a:rPr>
              <a:t>https://amcoe.org/event/icam2023/</a:t>
            </a:r>
            <a:r>
              <a:rPr lang="da-DK" sz="1333" dirty="0"/>
              <a:t> </a:t>
            </a:r>
          </a:p>
          <a:p>
            <a:pPr lvl="2" algn="just"/>
            <a:r>
              <a:rPr lang="da-DK" sz="1100" dirty="0"/>
              <a:t>Alan Sukert chairperson of the IEEE-ISTO PWG Imaging Device Security(IDS) Workgroup participated in the </a:t>
            </a:r>
            <a:r>
              <a:rPr lang="en-US" sz="1100" b="1" dirty="0"/>
              <a:t>Industry 4.0: Security Aspects of AM</a:t>
            </a:r>
            <a:r>
              <a:rPr lang="en-US" sz="1100" dirty="0"/>
              <a:t> track within the 2023 ICAM conference. The title of his presentation was </a:t>
            </a:r>
            <a:r>
              <a:rPr lang="en-US" sz="1100" i="1" dirty="0"/>
              <a:t>“Developing Cyber Security Certification for the Additive Manufacturing Process”.</a:t>
            </a:r>
          </a:p>
          <a:p>
            <a:pPr lvl="2" algn="just"/>
            <a:r>
              <a:rPr lang="en-US" sz="1100" dirty="0"/>
              <a:t>Alan’s presentation leveraged some new capabilities recently added to the Common Criteria standard, which can be used to develop Common Criteria certification for a whole digital thread workflow. The new capabilities can be used to validate some of the latest Additive Manufacturing Security efforts being undertaken by NIST.</a:t>
            </a:r>
            <a:endParaRPr lang="da-DK" sz="1100" dirty="0"/>
          </a:p>
          <a:p>
            <a:r>
              <a:rPr lang="da-DK" sz="1667" dirty="0"/>
              <a:t>Drupa Next Age</a:t>
            </a:r>
          </a:p>
          <a:p>
            <a:pPr lvl="1"/>
            <a:r>
              <a:rPr lang="da-DK" sz="1245" dirty="0">
                <a:hlinkClick r:id="rId3"/>
              </a:rPr>
              <a:t>https://www.drupa.com/en/Media_News/Press/Press_Material/Press_releases/drupa_next_age_Platform_for_networking_and_new_business</a:t>
            </a:r>
            <a:endParaRPr lang="da-DK" sz="1245" dirty="0"/>
          </a:p>
          <a:p>
            <a:pPr lvl="2"/>
            <a:r>
              <a:rPr lang="da-DK" sz="1100" dirty="0"/>
              <a:t>The PWG is waiting to hear whether a proposed drupa next age presentation on how PWG 3D Standards are likely to assist continued growth of the 3D Printing market has been accepted.</a:t>
            </a: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lang="en-US" sz="1800" dirty="0">
                <a:effectLst/>
                <a:latin typeface="Calibri" panose="020F0502020204030204" pitchFamily="34" charset="0"/>
                <a:ea typeface="Calibri" panose="020F0502020204030204" pitchFamily="34" charset="0"/>
              </a:rPr>
              <a:t>TCT 3Sixty Conference</a:t>
            </a:r>
          </a:p>
          <a:p>
            <a:pPr lvl="1" indent="-317485">
              <a:spcBef>
                <a:spcPts val="463"/>
              </a:spcBef>
              <a:defRPr/>
            </a:pPr>
            <a:r>
              <a:rPr lang="en-US" sz="1400" u="sng" dirty="0">
                <a:solidFill>
                  <a:srgbClr val="0563C1"/>
                </a:solidFill>
                <a:effectLst/>
                <a:latin typeface="Calibri" panose="020F0502020204030204" pitchFamily="34" charset="0"/>
                <a:ea typeface="Calibri" panose="020F0502020204030204" pitchFamily="34" charset="0"/>
                <a:hlinkClick r:id="rId4"/>
              </a:rPr>
              <a:t>https://tct3sixty.com/</a:t>
            </a:r>
            <a:endParaRPr lang="en-US" sz="1400" dirty="0">
              <a:effectLst/>
              <a:latin typeface="Calibri" panose="020F0502020204030204" pitchFamily="34" charset="0"/>
              <a:ea typeface="Calibri" panose="020F0502020204030204" pitchFamily="34" charset="0"/>
            </a:endParaRPr>
          </a:p>
          <a:p>
            <a:pPr lvl="2" indent="-317485">
              <a:defRPr/>
            </a:pPr>
            <a:r>
              <a:rPr lang="en-US" sz="1100" dirty="0">
                <a:latin typeface="Verdana" panose="020B0604030504040204" pitchFamily="34" charset="0"/>
                <a:ea typeface="Verdana" panose="020B0604030504040204" pitchFamily="34" charset="0"/>
              </a:rPr>
              <a:t>The PWG is waiting to hear whether the abstract it submitted in December 2023 (Construction &amp; Architecture - Safe G-Code for sharing test files) has been accepted. </a:t>
            </a:r>
            <a:endParaRPr lang="en-US" sz="1100" dirty="0">
              <a:effectLst/>
              <a:latin typeface="Verdana" panose="020B0604030504040204" pitchFamily="34" charset="0"/>
              <a:ea typeface="Verdana" panose="020B0604030504040204" pitchFamily="34" charset="0"/>
            </a:endParaRPr>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44</a:t>
            </a:fld>
            <a:endParaRPr/>
          </a:p>
        </p:txBody>
      </p:sp>
    </p:spTree>
    <p:extLst>
      <p:ext uri="{BB962C8B-B14F-4D97-AF65-F5344CB8AC3E}">
        <p14:creationId xmlns:p14="http://schemas.microsoft.com/office/powerpoint/2010/main" val="266554988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92500" lnSpcReduction="10000"/>
          </a:bodyPr>
          <a:lstStyle/>
          <a:p>
            <a:r>
              <a:rPr lang="da-DK" sz="1667" dirty="0"/>
              <a:t>VDMA OPC UA for Additive Manufacturing - Joint Working Group 40540</a:t>
            </a:r>
          </a:p>
          <a:p>
            <a:pPr lvl="1"/>
            <a:r>
              <a:rPr lang="da-DK" sz="1333" dirty="0">
                <a:hlinkClick r:id="rId2"/>
              </a:rPr>
              <a:t>https://www.vdma.org/events-trade-fairs/-/event/view/70649</a:t>
            </a:r>
            <a:endParaRPr lang="da-DK" sz="1333" dirty="0"/>
          </a:p>
          <a:p>
            <a:pPr lvl="2"/>
            <a:r>
              <a:rPr lang="en-US" sz="1333" dirty="0"/>
              <a:t>Paul Tykodi is representing the IEEE-ISTO Printer Working Group in the activities of the Joint Working Group. The JWG has a potential interest in referencing IPP 3D standard for secure remote job submission</a:t>
            </a:r>
            <a:endParaRPr lang="da-DK" sz="1333" dirty="0"/>
          </a:p>
          <a:p>
            <a:endParaRPr lang="en-US" sz="1667" dirty="0"/>
          </a:p>
          <a:p>
            <a:r>
              <a:rPr lang="en-US" sz="1667" dirty="0"/>
              <a:t>3D PDF at the PDF Association -</a:t>
            </a:r>
            <a:endParaRPr lang="en-US" dirty="0"/>
          </a:p>
          <a:p>
            <a:pPr lvl="1"/>
            <a:r>
              <a:rPr lang="en-US" sz="1333" dirty="0">
                <a:hlinkClick r:id="rId3"/>
              </a:rPr>
              <a:t>https://www.pdfa.org/3d-pdf-at-the-pdf-association/</a:t>
            </a:r>
            <a:r>
              <a:rPr lang="en-US" sz="1333" dirty="0"/>
              <a:t> </a:t>
            </a:r>
          </a:p>
          <a:p>
            <a:pPr lvl="2" algn="just"/>
            <a:r>
              <a:rPr lang="en-US" sz="1333" dirty="0"/>
              <a:t>Paul Tykodi is representing the IEEE-ISTO Printer Working Group in the activities of the PDF Association 3D PDF Technical Working Group (TWG) and as time permits the 3D PDF User Liaison Working Group (LWG) as well.</a:t>
            </a:r>
          </a:p>
          <a:p>
            <a:pPr marL="1367311" marR="33865" lvl="3" indent="-190492" algn="just" defTabSz="761970">
              <a:spcBef>
                <a:spcPts val="250"/>
              </a:spcBef>
              <a:defRPr/>
            </a:pPr>
            <a:r>
              <a:rPr lang="en-US" sz="1000" dirty="0">
                <a:latin typeface="Verdana"/>
                <a:ea typeface="Verdana"/>
              </a:rPr>
              <a:t>Participation in the work of the PDF Association allows the PWG to monitor the activities of ISO TC171 SC2 - </a:t>
            </a:r>
            <a:r>
              <a:rPr lang="en-US" sz="1000" i="1" dirty="0">
                <a:latin typeface="Verdana"/>
                <a:ea typeface="Verdana"/>
              </a:rPr>
              <a:t>Document file formats, EDMS systems and authenticity of information </a:t>
            </a:r>
            <a:r>
              <a:rPr lang="en-US" sz="1000" dirty="0">
                <a:latin typeface="Verdana"/>
                <a:ea typeface="Verdana"/>
                <a:hlinkClick r:id="rId4"/>
              </a:rPr>
              <a:t>https://www.iso.org/committee/53674.html</a:t>
            </a:r>
            <a:r>
              <a:rPr lang="en-US" sz="1000" dirty="0">
                <a:latin typeface="Verdana"/>
                <a:ea typeface="Verdana"/>
              </a:rPr>
              <a:t>, which is the committee responsible for PDF file format standardization </a:t>
            </a:r>
          </a:p>
          <a:p>
            <a:pPr lvl="2" algn="just"/>
            <a:r>
              <a:rPr lang="en-US" sz="1333" dirty="0"/>
              <a:t>Current PDF Standards Supporting 3D Content</a:t>
            </a:r>
          </a:p>
          <a:p>
            <a:pPr lvl="3" algn="just"/>
            <a:r>
              <a:rPr lang="en-US" sz="1000" dirty="0"/>
              <a:t>ISO 32000-2:2020 PDF 2.0 </a:t>
            </a:r>
            <a:r>
              <a:rPr lang="en-US" sz="1000" dirty="0">
                <a:hlinkClick r:id="rId5"/>
              </a:rPr>
              <a:t>https://pdfa.org/resource/iso-32000-pdf/#pdf-2</a:t>
            </a:r>
            <a:endParaRPr lang="en-US" sz="1000" dirty="0"/>
          </a:p>
          <a:p>
            <a:pPr lvl="3" algn="just"/>
            <a:r>
              <a:rPr lang="en-US" sz="1000" dirty="0"/>
              <a:t>ISO 21757 (</a:t>
            </a:r>
            <a:r>
              <a:rPr lang="en-US" sz="1000" dirty="0" err="1"/>
              <a:t>ECMAscript</a:t>
            </a:r>
            <a:r>
              <a:rPr lang="en-US" sz="1000" dirty="0"/>
              <a:t> for PDF) </a:t>
            </a:r>
            <a:r>
              <a:rPr lang="en-US" sz="1000" dirty="0">
                <a:hlinkClick r:id="rId6"/>
              </a:rPr>
              <a:t>https://pdfa.org/resource/iso-21757-ecmascript/</a:t>
            </a:r>
            <a:endParaRPr lang="en-US" sz="1000" dirty="0"/>
          </a:p>
          <a:p>
            <a:pPr lvl="3" algn="just"/>
            <a:r>
              <a:rPr lang="en-US" sz="1000" dirty="0"/>
              <a:t>ISO 14739-1:2014 PRC </a:t>
            </a:r>
            <a:r>
              <a:rPr lang="en-US" sz="1000" dirty="0">
                <a:hlinkClick r:id="rId7"/>
              </a:rPr>
              <a:t>https://pdfa.org/resource/3d-formats/#prc-1</a:t>
            </a:r>
            <a:endParaRPr lang="en-US" sz="1000" dirty="0"/>
          </a:p>
          <a:p>
            <a:pPr lvl="3" algn="just"/>
            <a:r>
              <a:rPr lang="en-US" sz="1000" dirty="0"/>
              <a:t>ISO/TS 24064:2023 STEP (AP242) </a:t>
            </a:r>
            <a:r>
              <a:rPr lang="en-US" sz="1000" dirty="0">
                <a:hlinkClick r:id="rId8"/>
              </a:rPr>
              <a:t>https://www.iso.org/standard/77686.html</a:t>
            </a:r>
            <a:endParaRPr lang="en-US" sz="1000" dirty="0"/>
          </a:p>
          <a:p>
            <a:pPr lvl="2" algn="just"/>
            <a:r>
              <a:rPr lang="en-US" sz="1333" dirty="0"/>
              <a:t>In Process PDF Standards Supporting 3D Content</a:t>
            </a:r>
          </a:p>
          <a:p>
            <a:pPr lvl="3"/>
            <a:r>
              <a:rPr lang="en-US" sz="1000" dirty="0"/>
              <a:t>ISO/CD TS 32007 Document management — Portable Document Format — </a:t>
            </a:r>
            <a:r>
              <a:rPr lang="en-US" sz="1000" dirty="0" err="1"/>
              <a:t>RichMedia</a:t>
            </a:r>
            <a:r>
              <a:rPr lang="en-US" sz="1000" dirty="0"/>
              <a:t> annotations conforming to </a:t>
            </a:r>
            <a:r>
              <a:rPr lang="en-US" sz="1000" dirty="0" err="1"/>
              <a:t>glTF</a:t>
            </a:r>
            <a:r>
              <a:rPr lang="en-US" sz="1000" dirty="0"/>
              <a:t> assets </a:t>
            </a:r>
            <a:r>
              <a:rPr lang="en-US" sz="1000" dirty="0">
                <a:hlinkClick r:id="rId9"/>
              </a:rPr>
              <a:t>https://www.iso.org/standard/45880.html</a:t>
            </a:r>
            <a:endParaRPr lang="en-US" sz="1000" dirty="0"/>
          </a:p>
          <a:p>
            <a:pPr lvl="3"/>
            <a:endParaRPr lang="en-US" sz="1000" dirty="0"/>
          </a:p>
          <a:p>
            <a:pPr marL="1176819" lvl="3" indent="0" algn="just">
              <a:buNone/>
            </a:pPr>
            <a:endParaRPr lang="en-US" sz="1333" dirty="0">
              <a:latin typeface="Verdana"/>
              <a:ea typeface="Verdana"/>
            </a:endParaRPr>
          </a:p>
          <a:p>
            <a:pPr marL="1176819" lvl="3" indent="0" algn="just">
              <a:buNone/>
            </a:pPr>
            <a:endParaRPr lang="en-US" sz="1333" dirty="0">
              <a:latin typeface="Verdana"/>
              <a:ea typeface="Verdana"/>
            </a:endParaRP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45</a:t>
            </a:fld>
            <a:endParaRPr/>
          </a:p>
        </p:txBody>
      </p:sp>
    </p:spTree>
    <p:extLst>
      <p:ext uri="{BB962C8B-B14F-4D97-AF65-F5344CB8AC3E}">
        <p14:creationId xmlns:p14="http://schemas.microsoft.com/office/powerpoint/2010/main" val="392002328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4572000" y="2730500"/>
            <a:ext cx="869157" cy="869157"/>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46</a:t>
            </a:fld>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97840" lvl="1" indent="0">
              <a:lnSpc>
                <a:spcPct val="150000"/>
              </a:lnSpc>
              <a:buNone/>
            </a:pPr>
            <a:endParaRPr lang="en-US" dirty="0">
              <a:solidFill>
                <a:schemeClr val="tx1"/>
              </a:solidFill>
            </a:endParaRPr>
          </a:p>
          <a:p>
            <a:pPr lvl="1">
              <a:lnSpc>
                <a:spcPct val="150000"/>
              </a:lnSpc>
            </a:pPr>
            <a:r>
              <a:rPr lang="en-US" sz="2000" dirty="0"/>
              <a:t>May 6-8 – Virtual (Joint with OP)</a:t>
            </a:r>
          </a:p>
          <a:p>
            <a:pPr marL="33865" indent="0">
              <a:buNone/>
            </a:pPr>
            <a:endParaRPr lang="en-US" dirty="0">
              <a:solidFill>
                <a:schemeClr val="tx1"/>
              </a:solidFill>
            </a:endParaRPr>
          </a:p>
          <a:p>
            <a:pPr marL="367227"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47</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9B5D-458B-2856-494C-8C1408183367}"/>
              </a:ext>
            </a:extLst>
          </p:cNvPr>
          <p:cNvSpPr>
            <a:spLocks noGrp="1"/>
          </p:cNvSpPr>
          <p:nvPr>
            <p:ph type="title"/>
          </p:nvPr>
        </p:nvSpPr>
        <p:spPr/>
        <p:txBody>
          <a:bodyPr/>
          <a:lstStyle/>
          <a:p>
            <a:r>
              <a:rPr lang="en-US" dirty="0"/>
              <a:t>Lunch/Break</a:t>
            </a:r>
          </a:p>
        </p:txBody>
      </p:sp>
      <p:sp>
        <p:nvSpPr>
          <p:cNvPr id="3" name="Text Placeholder 2">
            <a:extLst>
              <a:ext uri="{FF2B5EF4-FFF2-40B4-BE49-F238E27FC236}">
                <a16:creationId xmlns:a16="http://schemas.microsoft.com/office/drawing/2014/main" id="{D2D2CDE3-F4BB-8FCD-A6B4-251A0106ADF4}"/>
              </a:ext>
            </a:extLst>
          </p:cNvPr>
          <p:cNvSpPr>
            <a:spLocks noGrp="1"/>
          </p:cNvSpPr>
          <p:nvPr>
            <p:ph type="body" idx="1"/>
          </p:nvPr>
        </p:nvSpPr>
        <p:spPr/>
        <p:txBody>
          <a:bodyPr/>
          <a:lstStyle/>
          <a:p>
            <a:r>
              <a:rPr lang="en-US" dirty="0"/>
              <a:t>Will return at 12:45!</a:t>
            </a:r>
          </a:p>
        </p:txBody>
      </p:sp>
      <p:sp>
        <p:nvSpPr>
          <p:cNvPr id="4" name="Slide Number Placeholder 3">
            <a:extLst>
              <a:ext uri="{FF2B5EF4-FFF2-40B4-BE49-F238E27FC236}">
                <a16:creationId xmlns:a16="http://schemas.microsoft.com/office/drawing/2014/main" id="{DBF73D26-4685-1A31-9981-54EDBD4E2514}"/>
              </a:ext>
            </a:extLst>
          </p:cNvPr>
          <p:cNvSpPr>
            <a:spLocks noGrp="1"/>
          </p:cNvSpPr>
          <p:nvPr>
            <p:ph type="sldNum" sz="quarter" idx="4"/>
          </p:nvPr>
        </p:nvSpPr>
        <p:spPr/>
        <p:txBody>
          <a:bodyPr/>
          <a:lstStyle/>
          <a:p>
            <a:fld id="{86CB4B4D-7CA3-9044-876B-883B54F8677D}" type="slidenum">
              <a:rPr lang="en-US" smtClean="0"/>
              <a:pPr/>
              <a:t>48</a:t>
            </a:fld>
            <a:endParaRPr lang="en-US" dirty="0"/>
          </a:p>
        </p:txBody>
      </p:sp>
    </p:spTree>
    <p:extLst>
      <p:ext uri="{BB962C8B-B14F-4D97-AF65-F5344CB8AC3E}">
        <p14:creationId xmlns:p14="http://schemas.microsoft.com/office/powerpoint/2010/main" val="36642093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33865"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33865"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33865"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33865"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33865"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33865" indent="0">
              <a:buNone/>
            </a:pPr>
            <a:endParaRPr lang="en-US" dirty="0"/>
          </a:p>
          <a:p>
            <a:pPr marL="33865"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wg-presentation-template-16x9-2023.potx" id="{55313FED-4DF2-7644-8CDA-C3F5DFA7CAB3}" vid="{91A9EE25-D72B-CD41-BA75-7EF898C4CB4B}"/>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35078</TotalTime>
  <Words>4512</Words>
  <Application>Microsoft Macintosh PowerPoint</Application>
  <PresentationFormat>Custom</PresentationFormat>
  <Paragraphs>470</Paragraphs>
  <Slides>48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Lucida Grande</vt:lpstr>
      <vt:lpstr>Verdana</vt:lpstr>
      <vt:lpstr>Wingdings</vt:lpstr>
      <vt:lpstr>White</vt:lpstr>
      <vt:lpstr> PWG February 2024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Steering Committee Updates</vt:lpstr>
      <vt:lpstr>Officers (2023-2025 Term)</vt:lpstr>
      <vt:lpstr>2023 Membership</vt:lpstr>
      <vt:lpstr>Reminder: 2024 Fees</vt:lpstr>
      <vt:lpstr>Thank You For Participating!</vt:lpstr>
      <vt:lpstr>Future Meeting Schedule</vt:lpstr>
      <vt:lpstr>IPP Everywhere™ Certified Printers</vt:lpstr>
      <vt:lpstr>Projects on GitHub</vt:lpstr>
      <vt:lpstr>Workgroup Status</vt:lpstr>
      <vt:lpstr>Work in Progress</vt:lpstr>
      <vt:lpstr>IDS Workgroup Status</vt:lpstr>
      <vt:lpstr>IDS WG: Officers</vt:lpstr>
      <vt:lpstr>IDS: Current Status</vt:lpstr>
      <vt:lpstr>HCD iTC Status</vt:lpstr>
      <vt:lpstr>HCD iTC Status</vt:lpstr>
      <vt:lpstr>HCD iTC Status</vt:lpstr>
      <vt:lpstr>HCD cPP v1.0 / HD SD v1.0 Errata Status</vt:lpstr>
      <vt:lpstr>HIT Issues Resolved by the Errata</vt:lpstr>
      <vt:lpstr>HIT Issues Resolved by the Errata</vt:lpstr>
      <vt:lpstr>HCD cPP v1.0e / HD SD v1.0e Release Schedule</vt:lpstr>
      <vt:lpstr>HCD iTC Status - Key Next Steps</vt:lpstr>
      <vt:lpstr>IDS: Current Status</vt:lpstr>
      <vt:lpstr>IPP Workgroup Status</vt:lpstr>
      <vt:lpstr>IPP WG: Officers</vt:lpstr>
      <vt:lpstr>IPP WG: Status</vt:lpstr>
      <vt:lpstr>IPP WG: More Information</vt:lpstr>
      <vt:lpstr>Liaison Status – February 2024</vt:lpstr>
      <vt:lpstr>Linux Foundation OpenPrinting (1 of 2)</vt:lpstr>
      <vt:lpstr>Linux Foundation OpenPrinting (2 of 2)</vt:lpstr>
      <vt:lpstr>Mopria Alliance</vt:lpstr>
      <vt:lpstr>3MF Consortium</vt:lpstr>
      <vt:lpstr>3D / Additive Manufacturing Liaisons</vt:lpstr>
      <vt:lpstr>3D / Additive Manufacturing Liaisons</vt:lpstr>
      <vt:lpstr>3D / Additive Manufacturing Liaisons</vt:lpstr>
      <vt:lpstr>Other Questions / Comments</vt:lpstr>
      <vt:lpstr>Next PWG Face-to-Face Meeting</vt:lpstr>
      <vt:lpstr>Lunch/Break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Jeremy L Leber</dc:creator>
  <cp:keywords/>
  <dc:description/>
  <cp:lastModifiedBy>Jeremy L Leber</cp:lastModifiedBy>
  <cp:revision>28</cp:revision>
  <cp:lastPrinted>2019-03-25T21:04:32Z</cp:lastPrinted>
  <dcterms:created xsi:type="dcterms:W3CDTF">2023-11-06T15:31:39Z</dcterms:created>
  <dcterms:modified xsi:type="dcterms:W3CDTF">2024-02-15T19:43:37Z</dcterms:modified>
  <cp:category/>
</cp:coreProperties>
</file>