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417" r:id="rId2"/>
    <p:sldId id="257" r:id="rId3"/>
    <p:sldId id="258" r:id="rId4"/>
    <p:sldId id="374" r:id="rId5"/>
    <p:sldId id="449" r:id="rId6"/>
    <p:sldId id="259" r:id="rId7"/>
    <p:sldId id="260" r:id="rId8"/>
    <p:sldId id="448" r:id="rId9"/>
    <p:sldId id="262" r:id="rId10"/>
    <p:sldId id="424" r:id="rId11"/>
    <p:sldId id="419" r:id="rId12"/>
    <p:sldId id="404" r:id="rId13"/>
    <p:sldId id="266" r:id="rId14"/>
    <p:sldId id="403" r:id="rId15"/>
    <p:sldId id="290" r:id="rId16"/>
    <p:sldId id="264" r:id="rId17"/>
    <p:sldId id="332" r:id="rId18"/>
    <p:sldId id="267" r:id="rId19"/>
    <p:sldId id="268" r:id="rId20"/>
    <p:sldId id="462" r:id="rId21"/>
    <p:sldId id="281" r:id="rId22"/>
    <p:sldId id="456" r:id="rId23"/>
    <p:sldId id="457" r:id="rId24"/>
    <p:sldId id="458" r:id="rId25"/>
    <p:sldId id="459" r:id="rId26"/>
    <p:sldId id="378" r:id="rId27"/>
    <p:sldId id="256" r:id="rId28"/>
    <p:sldId id="453" r:id="rId29"/>
    <p:sldId id="454" r:id="rId30"/>
    <p:sldId id="460" r:id="rId31"/>
    <p:sldId id="461" r:id="rId32"/>
    <p:sldId id="387" r:id="rId33"/>
    <p:sldId id="434" r:id="rId34"/>
    <p:sldId id="289" r:id="rId35"/>
    <p:sldId id="441" r:id="rId36"/>
    <p:sldId id="447" r:id="rId37"/>
    <p:sldId id="408" r:id="rId3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D000"/>
    <a:srgbClr val="00FF6C"/>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2"/>
    <p:restoredTop sz="95928"/>
  </p:normalViewPr>
  <p:slideViewPr>
    <p:cSldViewPr snapToGrid="0" snapToObjects="1">
      <p:cViewPr varScale="1">
        <p:scale>
          <a:sx n="124" d="100"/>
          <a:sy n="124" d="100"/>
        </p:scale>
        <p:origin x="1360" y="168"/>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2022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png"/><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wg.org/mailman/listinfo/ids" TargetMode="External"/><Relationship Id="rId2" Type="http://schemas.openxmlformats.org/officeDocument/2006/relationships/hyperlink" Target="https://www.pwg.org/ids/" TargetMode="External"/><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ftp.pwg.org/pub/pwg/ipp/charter/ch-ipp-charter-20210409.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s://github.com/OpenPrinting/ps-printer-app" TargetMode="External"/><Relationship Id="rId3" Type="http://schemas.openxmlformats.org/officeDocument/2006/relationships/hyperlink" Target="https://openprinting.github.io/cups-2.4.1/" TargetMode="External"/><Relationship Id="rId7" Type="http://schemas.openxmlformats.org/officeDocument/2006/relationships/hyperlink" Target="https://github.com/michaelrsweet/pdfio/releases/tag/v1.0.0" TargetMode="External"/><Relationship Id="rId12" Type="http://schemas.openxmlformats.org/officeDocument/2006/relationships/hyperlink" Target="https://github.com/OpenPrinting/pappl-retrofit" TargetMode="External"/><Relationship Id="rId2" Type="http://schemas.openxmlformats.org/officeDocument/2006/relationships/hyperlink" Target="https://developers.google.com/open-source/gsoc/timeline" TargetMode="External"/><Relationship Id="rId1" Type="http://schemas.openxmlformats.org/officeDocument/2006/relationships/slideLayout" Target="../slideLayouts/slideLayout2.xml"/><Relationship Id="rId6" Type="http://schemas.openxmlformats.org/officeDocument/2006/relationships/hyperlink" Target="https://github.com/michaelrsweet/lprint/releases/tag/v1.1.0" TargetMode="External"/><Relationship Id="rId11" Type="http://schemas.openxmlformats.org/officeDocument/2006/relationships/hyperlink" Target="https://github.com/OpenPrinting/hplip-printer-app" TargetMode="External"/><Relationship Id="rId5" Type="http://schemas.openxmlformats.org/officeDocument/2006/relationships/hyperlink" Target="https://github.com/michaelrsweet/pappl/releases/tag/v1.1b2" TargetMode="External"/><Relationship Id="rId10" Type="http://schemas.openxmlformats.org/officeDocument/2006/relationships/hyperlink" Target="https://github.com/OpenPrinting/gutenprint-printer-app" TargetMode="External"/><Relationship Id="rId4" Type="http://schemas.openxmlformats.org/officeDocument/2006/relationships/hyperlink" Target="https://github.com/OpenPrinting/cups-filters/releases/tag/1.28.11" TargetMode="External"/><Relationship Id="rId9" Type="http://schemas.openxmlformats.org/officeDocument/2006/relationships/hyperlink" Target="https://github.com/OpenPrinting/ghostscript-printer-ap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 Id="rId5" Type="http://schemas.openxmlformats.org/officeDocument/2006/relationships/hyperlink" Target="https://www.3mf.io/" TargetMode="External"/><Relationship Id="rId4" Type="http://schemas.openxmlformats.org/officeDocument/2006/relationships/hyperlink" Target="https://www.incits.org/committees/digitalmanufactur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February 2022 Face-to-Face Plenary</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Jeremy Leber, PWG Chair</a:t>
            </a:r>
          </a:p>
          <a:p>
            <a:r>
              <a:rPr lang="en-US" dirty="0"/>
              <a:t>Smith Kennedy, PWG Vice Chair</a:t>
            </a:r>
          </a:p>
          <a:p>
            <a:r>
              <a:rPr lang="en-US" dirty="0"/>
              <a:t>February 8, 2022</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Tuesday, February 8</a:t>
            </a:r>
          </a:p>
          <a:p>
            <a:pPr marL="2289175" lvl="1" indent="-1944688">
              <a:buNone/>
            </a:pPr>
            <a:r>
              <a:rPr lang="en-US" dirty="0"/>
              <a:t>10:00 – 10:45	PWG Plenary</a:t>
            </a:r>
          </a:p>
          <a:p>
            <a:pPr marL="2289175" lvl="1" indent="-1944688">
              <a:buNone/>
            </a:pPr>
            <a:r>
              <a:rPr lang="en-US" dirty="0"/>
              <a:t>10:45 – 11:00	IPP WG : Status</a:t>
            </a:r>
          </a:p>
          <a:p>
            <a:pPr marL="2289175" lvl="1" indent="-1944688">
              <a:buNone/>
            </a:pPr>
            <a:r>
              <a:rPr lang="en-US" dirty="0"/>
              <a:t>11:00 </a:t>
            </a:r>
            <a:r>
              <a:rPr lang="mr-IN" dirty="0"/>
              <a:t>–</a:t>
            </a:r>
            <a:r>
              <a:rPr lang="en-US" dirty="0"/>
              <a:t> 12:00	IPP WG : Prototype Ready: IPP Finishings v3.0, IPP Encrypted Jobs and Documents v1.0,</a:t>
            </a:r>
            <a:br>
              <a:rPr lang="en-US" dirty="0"/>
            </a:br>
            <a:r>
              <a:rPr lang="en-US" dirty="0"/>
              <a:t>IPP Production Printing Extensions v2.0, </a:t>
            </a:r>
            <a:br>
              <a:rPr lang="en-US" dirty="0"/>
            </a:br>
            <a:r>
              <a:rPr lang="en-US" dirty="0"/>
              <a:t>IPP Enterprise Printing Extensions v2.0, </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2:00	IPP WG : Evolution of IPP/2.0 and IPP Everywhere v2.0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Wednesday, February 9</a:t>
            </a:r>
            <a:endParaRPr b="1" u="sng" dirty="0"/>
          </a:p>
          <a:p>
            <a:pPr marL="2289175" lvl="1" indent="-1944688">
              <a:buNone/>
            </a:pPr>
            <a:r>
              <a:rPr lang="en-US" dirty="0"/>
              <a:t>10:00 – 12:00	IDS WG : Status and Discussion · </a:t>
            </a:r>
            <a:br>
              <a:rPr lang="en-US" dirty="0"/>
            </a:br>
            <a:r>
              <a:rPr lang="en-US" dirty="0"/>
              <a:t>PWG Hardcopy Device Security Guidelines v1.0</a:t>
            </a:r>
          </a:p>
          <a:p>
            <a:pPr marL="2289175" lvl="1" indent="-1944688">
              <a:buNone/>
            </a:pPr>
            <a:r>
              <a:rPr lang="en-US" dirty="0"/>
              <a:t>12:00 </a:t>
            </a:r>
            <a:r>
              <a:rPr lang="mr-IN" dirty="0"/>
              <a:t>–</a:t>
            </a:r>
            <a:r>
              <a:rPr lang="en-US" dirty="0"/>
              <a:t> 12:45	Break / Lunch</a:t>
            </a:r>
          </a:p>
          <a:p>
            <a:pPr marL="2289175" lvl="1" indent="-1944688">
              <a:buNone/>
            </a:pPr>
            <a:r>
              <a:rPr lang="en-US" dirty="0"/>
              <a:t>12:45 –   1:45	IPP WG : 3D Printing Liaison: Status and Guidance</a:t>
            </a:r>
          </a:p>
          <a:p>
            <a:pPr marL="2289175" lvl="1" indent="-1944688">
              <a:buNone/>
            </a:pPr>
            <a:r>
              <a:rPr lang="en-US" dirty="0"/>
              <a:t>  1:45 –   2:00	IPP WG :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endParaRPr lang="en-US" dirty="0"/>
          </a:p>
          <a:p>
            <a:pPr marL="40640" indent="0">
              <a:buNone/>
            </a:pPr>
            <a:endParaRPr lang="en-US" sz="1800" dirty="0"/>
          </a:p>
          <a:p>
            <a:endParaRPr lang="en-US" sz="1800" dirty="0"/>
          </a:p>
        </p:txBody>
      </p:sp>
      <p:sp>
        <p:nvSpPr>
          <p:cNvPr id="165" name="Shape 165"/>
          <p:cNvSpPr>
            <a:spLocks noGrp="1"/>
          </p:cNvSpPr>
          <p:nvPr>
            <p:ph type="title"/>
          </p:nvPr>
        </p:nvSpPr>
        <p:spPr>
          <a:prstGeom prst="rect">
            <a:avLst/>
          </a:prstGeom>
        </p:spPr>
        <p:txBody>
          <a:bodyPr/>
          <a:lstStyle/>
          <a:p>
            <a:r>
              <a:rPr dirty="0"/>
              <a:t>Officers (20</a:t>
            </a:r>
            <a:r>
              <a:rPr lang="en-US" dirty="0"/>
              <a:t>21</a:t>
            </a:r>
            <a:r>
              <a:rPr dirty="0"/>
              <a:t>-20</a:t>
            </a:r>
            <a:r>
              <a:rPr lang="en-US" dirty="0"/>
              <a:t>23</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2022</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t>29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graphicFrame>
        <p:nvGraphicFramePr>
          <p:cNvPr id="156" name="Table 156"/>
          <p:cNvGraphicFramePr/>
          <p:nvPr>
            <p:extLst>
              <p:ext uri="{D42A27DB-BD31-4B8C-83A1-F6EECF244321}">
                <p14:modId xmlns:p14="http://schemas.microsoft.com/office/powerpoint/2010/main" val="332605843"/>
              </p:ext>
            </p:extLst>
          </p:nvPr>
        </p:nvGraphicFramePr>
        <p:xfrm>
          <a:off x="457200" y="1663186"/>
          <a:ext cx="8108950" cy="466344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r>
                        <a:rPr lang="en-US" sz="900" dirty="0"/>
                        <a:t>Oki Electric Industry Co., Ltd</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FUJIFILM Business Innovation Corp.</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Kyocera</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PaperCut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Qualcomm</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Lexmark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solidFill>
                            <a:schemeClr val="tx1"/>
                          </a:solidFill>
                          <a:uFill>
                            <a:solidFill>
                              <a:srgbClr val="000000"/>
                            </a:solidFill>
                          </a:uFill>
                          <a:sym typeface="Verdana"/>
                        </a:rPr>
                        <a:t>Xerox</a:t>
                      </a:r>
                      <a:endParaRPr sz="900"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Meteor Network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SNBC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solidFill>
                            <a:schemeClr val="tx1"/>
                          </a:solidFill>
                        </a:rPr>
                        <a:t>YSoft</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Microsoft</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t>Synaptics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01413"/>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188676"/>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11451" y="1842569"/>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21459" y="2501413"/>
            <a:ext cx="1302728" cy="326993"/>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598" y="4239556"/>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3" y="493391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0803" y="5647022"/>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5051" y="1729100"/>
            <a:ext cx="713247" cy="49297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63950" y="2581888"/>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89230" y="422586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4070" y="4967263"/>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56572" y="5813328"/>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1753218"/>
            <a:ext cx="819788" cy="335368"/>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15022" y="2524298"/>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55332" y="3310903"/>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8"/>
          <a:stretch>
            <a:fillRect/>
          </a:stretch>
        </p:blipFill>
        <p:spPr>
          <a:xfrm>
            <a:off x="5511748" y="4249385"/>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89528" y="3390751"/>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0"/>
          <a:stretch>
            <a:fillRect/>
          </a:stretch>
        </p:blipFill>
        <p:spPr>
          <a:xfrm>
            <a:off x="5587726" y="5782927"/>
            <a:ext cx="1110207" cy="239003"/>
          </a:xfrm>
          <a:prstGeom prst="rect">
            <a:avLst/>
          </a:prstGeom>
        </p:spPr>
      </p:pic>
      <p:pic>
        <p:nvPicPr>
          <p:cNvPr id="35" name="Picture 34">
            <a:extLst>
              <a:ext uri="{FF2B5EF4-FFF2-40B4-BE49-F238E27FC236}">
                <a16:creationId xmlns:a16="http://schemas.microsoft.com/office/drawing/2014/main" id="{93A9B3C7-46DE-D349-93AD-91CD79D6404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78657" y="4248846"/>
            <a:ext cx="1112433" cy="227346"/>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08901" y="255807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270454" y="3289769"/>
            <a:ext cx="482442" cy="482442"/>
          </a:xfrm>
          <a:prstGeom prst="rect">
            <a:avLst/>
          </a:prstGeom>
        </p:spPr>
      </p:pic>
      <p:sp>
        <p:nvSpPr>
          <p:cNvPr id="19" name="TextBox 18">
            <a:extLst>
              <a:ext uri="{FF2B5EF4-FFF2-40B4-BE49-F238E27FC236}">
                <a16:creationId xmlns:a16="http://schemas.microsoft.com/office/drawing/2014/main" id="{A6D774F8-3092-F045-A23D-4134FC4C0E56}"/>
              </a:ext>
            </a:extLst>
          </p:cNvPr>
          <p:cNvSpPr txBox="1"/>
          <p:nvPr/>
        </p:nvSpPr>
        <p:spPr>
          <a:xfrm>
            <a:off x="2919754" y="6321655"/>
            <a:ext cx="3183885"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0000"/>
                </a:solidFill>
                <a:effectLst/>
                <a:uFill>
                  <a:solidFill>
                    <a:srgbClr val="000000"/>
                  </a:solidFill>
                </a:uFill>
                <a:latin typeface="Arial"/>
                <a:ea typeface="Arial"/>
                <a:cs typeface="Arial"/>
                <a:sym typeface="Arial"/>
              </a:rPr>
              <a:t>Welcome New Member: SNBC!</a:t>
            </a:r>
          </a:p>
        </p:txBody>
      </p:sp>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356703" y="3248164"/>
            <a:ext cx="1552992" cy="590668"/>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B95A8763-2057-224A-B65E-65D512FE394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531580" y="4989022"/>
            <a:ext cx="1144118" cy="268407"/>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pPr marL="40640" indent="0">
              <a:buNone/>
            </a:pPr>
            <a:r>
              <a:rPr lang="en-US" dirty="0"/>
              <a:t>2022</a:t>
            </a:r>
          </a:p>
          <a:p>
            <a:pPr lvl="1"/>
            <a:r>
              <a:rPr lang="en-US" dirty="0"/>
              <a:t>May 10-13 – Joint PWG/</a:t>
            </a:r>
            <a:r>
              <a:rPr lang="en-US" dirty="0" err="1"/>
              <a:t>OpenPrinting</a:t>
            </a:r>
            <a:r>
              <a:rPr lang="en-US" dirty="0"/>
              <a:t> – Virtual? Lexington? Sunnyvale?</a:t>
            </a:r>
          </a:p>
          <a:p>
            <a:pPr lvl="1"/>
            <a:endParaRPr lang="en-US" dirty="0"/>
          </a:p>
          <a:p>
            <a:pPr lvl="1"/>
            <a:r>
              <a:rPr lang="en-US" dirty="0"/>
              <a:t>August 16-18 – Virtual</a:t>
            </a:r>
          </a:p>
          <a:p>
            <a:pPr lvl="1"/>
            <a:endParaRPr lang="en-US" dirty="0"/>
          </a:p>
          <a:p>
            <a:pPr lvl="1"/>
            <a:r>
              <a:rPr lang="en-US" dirty="0"/>
              <a:t>November 15-17 – Virtual</a:t>
            </a:r>
          </a:p>
          <a:p>
            <a:endParaRPr lang="en-US" dirty="0"/>
          </a:p>
          <a:p>
            <a:r>
              <a:rPr lang="en-US" dirty="0"/>
              <a:t>2023</a:t>
            </a:r>
          </a:p>
          <a:p>
            <a:pPr lvl="1"/>
            <a:r>
              <a:rPr lang="en-US" dirty="0"/>
              <a:t>February 7-9 – Virtual</a:t>
            </a:r>
          </a:p>
          <a:p>
            <a:pPr marL="40640" indent="0">
              <a:buNone/>
            </a:pPr>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lnSpcReduction="10000"/>
          </a:bodyPr>
          <a:lstStyle/>
          <a:p>
            <a:r>
              <a:rPr lang="en-US" dirty="0">
                <a:hlinkClick r:id="rId3"/>
              </a:rPr>
              <a:t>https://www.pwg.org/ipp/everywhere.html</a:t>
            </a:r>
            <a:r>
              <a:rPr lang="en-US" dirty="0"/>
              <a:t> </a:t>
            </a:r>
          </a:p>
          <a:p>
            <a:endParaRPr lang="en-US" dirty="0"/>
          </a:p>
          <a:p>
            <a:r>
              <a:rPr lang="en-US" b="1" dirty="0">
                <a:solidFill>
                  <a:srgbClr val="FF0000"/>
                </a:solidFill>
              </a:rPr>
              <a:t>768</a:t>
            </a:r>
            <a:r>
              <a:rPr lang="en-US" dirty="0"/>
              <a:t> printers now certified!</a:t>
            </a:r>
          </a:p>
          <a:p>
            <a:pPr lvl="1"/>
            <a:r>
              <a:rPr lang="en-US" dirty="0">
                <a:hlinkClick r:id="rId4"/>
              </a:rPr>
              <a:t>https://www.pwg.org/printers/</a:t>
            </a:r>
            <a:endParaRPr lang="en-US" dirty="0"/>
          </a:p>
          <a:p>
            <a:pPr lvl="1"/>
            <a:r>
              <a:rPr lang="en-US" dirty="0"/>
              <a:t>More on the way!</a:t>
            </a:r>
          </a:p>
          <a:p>
            <a:pPr marL="40640" indent="0">
              <a:buNone/>
            </a:pPr>
            <a:endParaRPr lang="en-US" dirty="0">
              <a:solidFill>
                <a:srgbClr val="FF0000"/>
              </a:solidFill>
              <a:sym typeface="Wingdings" pitchFamily="2" charset="2"/>
            </a:endParaRPr>
          </a:p>
          <a:p>
            <a:r>
              <a:rPr lang="en-US" dirty="0"/>
              <a:t>IPP Everywhere™ Self Certification 1.1 Update 3</a:t>
            </a:r>
            <a:endParaRPr lang="en-US" dirty="0">
              <a:solidFill>
                <a:srgbClr val="FF0000"/>
              </a:solidFill>
            </a:endParaRPr>
          </a:p>
          <a:p>
            <a:pPr lvl="1">
              <a:buFont typeface="Wingdings" pitchFamily="2" charset="2"/>
              <a:buChar char="à"/>
            </a:pPr>
            <a:r>
              <a:rPr lang="en-US" dirty="0">
                <a:sym typeface="Wingdings" pitchFamily="2" charset="2"/>
              </a:rPr>
              <a:t>Released May 17, 2021; approved June 16, 2021</a:t>
            </a:r>
          </a:p>
          <a:p>
            <a:pPr lvl="1">
              <a:buFont typeface="Wingdings" pitchFamily="2" charset="2"/>
              <a:buChar char="à"/>
            </a:pPr>
            <a:r>
              <a:rPr lang="en-US" b="1" dirty="0">
                <a:solidFill>
                  <a:srgbClr val="FF0000"/>
                </a:solidFill>
                <a:sym typeface="Wingdings" pitchFamily="2" charset="2"/>
              </a:rPr>
              <a:t>Mandatory for certification starting July 1, 2021</a:t>
            </a:r>
          </a:p>
          <a:p>
            <a:pPr lvl="2">
              <a:buFont typeface="Wingdings" pitchFamily="2" charset="2"/>
              <a:buChar char="à"/>
            </a:pPr>
            <a:r>
              <a:rPr lang="en-US" b="1" dirty="0">
                <a:solidFill>
                  <a:srgbClr val="FF0000"/>
                </a:solidFill>
                <a:sym typeface="Wingdings" pitchFamily="2" charset="2"/>
              </a:rPr>
              <a:t>IPP Everywhere v1.0 Certifications no longer accepted</a:t>
            </a:r>
          </a:p>
          <a:p>
            <a:pPr marL="40640" indent="0">
              <a:buNone/>
            </a:pPr>
            <a:endParaRPr lang="en-US" sz="1600" b="1" dirty="0"/>
          </a:p>
          <a:p>
            <a:r>
              <a:rPr lang="en-US" dirty="0"/>
              <a:t>IPP Everywhere™ Self Certification 1.1 Update 4</a:t>
            </a:r>
          </a:p>
          <a:p>
            <a:pPr lvl="1"/>
            <a:r>
              <a:rPr lang="en-US" dirty="0"/>
              <a:t>In development; beta not yet available</a:t>
            </a:r>
          </a:p>
          <a:p>
            <a:pPr lvl="1"/>
            <a:endParaRPr lang="en-US" dirty="0"/>
          </a:p>
          <a:p>
            <a:r>
              <a:rPr lang="en-US" dirty="0"/>
              <a:t>IPP Everywhere v2.0 scoping and requirements in development</a:t>
            </a:r>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rPr lang="en-US" dirty="0"/>
              <a:t>Work in Progress</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20</a:t>
            </a:fld>
            <a:endParaRPr/>
          </a:p>
        </p:txBody>
      </p:sp>
      <p:sp>
        <p:nvSpPr>
          <p:cNvPr id="9" name="Shape 194">
            <a:extLst>
              <a:ext uri="{FF2B5EF4-FFF2-40B4-BE49-F238E27FC236}">
                <a16:creationId xmlns:a16="http://schemas.microsoft.com/office/drawing/2014/main" id="{B1281C3B-CD2B-2643-A63C-6BE912579D82}"/>
              </a:ext>
            </a:extLst>
          </p:cNvPr>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461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rPr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12000" y="5791200"/>
            <a:ext cx="1524000" cy="3810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rPr lang="en-US" dirty="0"/>
              <a:t>Approved</a:t>
            </a:r>
            <a:endParaRPr dirty="0"/>
          </a:p>
        </p:txBody>
      </p:sp>
      <p:pic>
        <p:nvPicPr>
          <p:cNvPr id="3" name="Picture 2" descr="Chart&#10;&#10;Description automatically generated">
            <a:extLst>
              <a:ext uri="{FF2B5EF4-FFF2-40B4-BE49-F238E27FC236}">
                <a16:creationId xmlns:a16="http://schemas.microsoft.com/office/drawing/2014/main" id="{B637B143-4B1A-704A-B558-CF13DEA2A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95" y="1615221"/>
            <a:ext cx="8863209" cy="3627558"/>
          </a:xfrm>
          <a:prstGeom prst="rect">
            <a:avLst/>
          </a:prstGeom>
        </p:spPr>
      </p:pic>
    </p:spTree>
    <p:extLst>
      <p:ext uri="{BB962C8B-B14F-4D97-AF65-F5344CB8AC3E}">
        <p14:creationId xmlns:p14="http://schemas.microsoft.com/office/powerpoint/2010/main" val="56284795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224763118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extLst>
      <p:ext uri="{BB962C8B-B14F-4D97-AF65-F5344CB8AC3E}">
        <p14:creationId xmlns:p14="http://schemas.microsoft.com/office/powerpoint/2010/main" val="60724748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lnSpcReduction="10000"/>
          </a:bodyPr>
          <a:lstStyle/>
          <a:p>
            <a:r>
              <a:rPr lang="en-US" dirty="0"/>
              <a:t>IDS Charter updated to reflect development of HCD Security Guidelines by Ira</a:t>
            </a:r>
          </a:p>
          <a:p>
            <a:r>
              <a:rPr lang="en-US" dirty="0"/>
              <a:t>Focus now is on Common Criteria HCD Protection Profiles (PPs), HCD Security Guidelines and Hardcopy Device security standards</a:t>
            </a:r>
          </a:p>
          <a:p>
            <a:pPr lvl="1"/>
            <a:r>
              <a:rPr lang="en-US" dirty="0"/>
              <a:t>IDS Charter updated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IDS WG Meetings</a:t>
            </a:r>
          </a:p>
          <a:p>
            <a:pPr lvl="2">
              <a:spcBef>
                <a:spcPts val="1200"/>
              </a:spcBef>
            </a:pPr>
            <a:r>
              <a:rPr lang="en-US" dirty="0"/>
              <a:t>Since last IDS F2F on Nov 2</a:t>
            </a:r>
            <a:r>
              <a:rPr lang="en-US" baseline="30000" dirty="0"/>
              <a:t>nd</a:t>
            </a:r>
            <a:r>
              <a:rPr lang="en-US" dirty="0"/>
              <a:t>, IDS WG Meetings held on 12/16/21, 1/20/22 &amp; 2/3/22</a:t>
            </a:r>
          </a:p>
          <a:p>
            <a:pPr lvl="2">
              <a:spcBef>
                <a:spcPts val="1200"/>
              </a:spcBef>
            </a:pPr>
            <a:r>
              <a:rPr lang="en-US" dirty="0"/>
              <a:t>Next IDS WG Meeting scheduled for 2/17/22</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267456036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62500" lnSpcReduction="20000"/>
          </a:bodyPr>
          <a:lstStyle/>
          <a:p>
            <a:r>
              <a:rPr lang="en-US" sz="3200" dirty="0"/>
              <a:t>IDS focus is now on Common Criteria HCD Protection Profiles and other HCD-related Security Standards</a:t>
            </a:r>
          </a:p>
          <a:p>
            <a:pPr lvl="1">
              <a:spcBef>
                <a:spcPts val="1200"/>
              </a:spcBef>
            </a:pPr>
            <a:r>
              <a:rPr lang="en-US" sz="2900" dirty="0"/>
              <a:t>HCD international Technical Committee (</a:t>
            </a:r>
            <a:r>
              <a:rPr lang="en-US" sz="2900" dirty="0" err="1"/>
              <a:t>iTC</a:t>
            </a:r>
            <a:r>
              <a:rPr lang="en-US" sz="2900" dirty="0"/>
              <a:t>) Meetings:</a:t>
            </a:r>
          </a:p>
          <a:p>
            <a:pPr lvl="2"/>
            <a:r>
              <a:rPr lang="en-US" sz="2900" dirty="0"/>
              <a:t>HCD </a:t>
            </a:r>
            <a:r>
              <a:rPr lang="en-US" sz="2900" dirty="0" err="1"/>
              <a:t>iTC</a:t>
            </a:r>
            <a:r>
              <a:rPr lang="en-US" sz="2900" dirty="0"/>
              <a:t> holds weekly HCD </a:t>
            </a:r>
            <a:r>
              <a:rPr lang="en-US" sz="2900" dirty="0" err="1"/>
              <a:t>iTC</a:t>
            </a:r>
            <a:r>
              <a:rPr lang="en-US" sz="2900" dirty="0"/>
              <a:t> Meetings; goal is to develop, review and publish an HCD </a:t>
            </a:r>
            <a:r>
              <a:rPr lang="en-US" sz="2900" dirty="0" err="1"/>
              <a:t>cPP</a:t>
            </a:r>
            <a:r>
              <a:rPr lang="en-US" sz="2900" dirty="0"/>
              <a:t>/SD v1.0 by 2Q 2022</a:t>
            </a:r>
          </a:p>
          <a:p>
            <a:pPr lvl="2"/>
            <a:r>
              <a:rPr lang="en-US" sz="2900" dirty="0"/>
              <a:t>Will discuss the results of the weekly HCD </a:t>
            </a:r>
            <a:r>
              <a:rPr lang="en-US" sz="2900" dirty="0" err="1"/>
              <a:t>iTC</a:t>
            </a:r>
            <a:r>
              <a:rPr lang="en-US" sz="2900" dirty="0"/>
              <a:t> Meetings held since last IDS F2F in Nov 2021 and the current HCD </a:t>
            </a:r>
            <a:r>
              <a:rPr lang="en-US" sz="2900" dirty="0" err="1"/>
              <a:t>cPP</a:t>
            </a:r>
            <a:r>
              <a:rPr lang="en-US" sz="2900" dirty="0"/>
              <a:t>/SD v1.0 status at the IDS F2F Session on Wednesday February 9</a:t>
            </a:r>
            <a:r>
              <a:rPr lang="en-US" sz="2900" baseline="30000" dirty="0"/>
              <a:t>th</a:t>
            </a:r>
            <a:r>
              <a:rPr lang="en-US" sz="2900" dirty="0"/>
              <a:t> </a:t>
            </a:r>
          </a:p>
          <a:p>
            <a:pPr>
              <a:spcBef>
                <a:spcPts val="1200"/>
              </a:spcBef>
            </a:pPr>
            <a:r>
              <a:rPr lang="en-US" sz="3200" dirty="0"/>
              <a:t>Developing HCD Security Guidelines to provide guidance on current HCD security technology and security issues</a:t>
            </a:r>
          </a:p>
          <a:p>
            <a:pPr lvl="1">
              <a:spcBef>
                <a:spcPts val="1200"/>
              </a:spcBef>
            </a:pPr>
            <a:r>
              <a:rPr lang="en-US" sz="2900" dirty="0"/>
              <a:t>Will review the latest status at the IDS F2F session</a:t>
            </a:r>
          </a:p>
          <a:p>
            <a:pPr>
              <a:spcBef>
                <a:spcPts val="1200"/>
              </a:spcBef>
            </a:pPr>
            <a:r>
              <a:rPr lang="en-US" sz="3200" dirty="0"/>
              <a:t>IDS Session will also review current status of HCD-related standards efforts of the Trusted Computing Group (TCG) and Internet Engineering Task Force (IETF)</a:t>
            </a:r>
          </a:p>
          <a:p>
            <a:pPr lvl="1">
              <a:spcBef>
                <a:spcPts val="1200"/>
              </a:spcBef>
            </a:pPr>
            <a:endParaRPr lang="en-US" sz="2300" dirty="0"/>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24</a:t>
            </a:fld>
            <a:endParaRPr lang="en-US" dirty="0"/>
          </a:p>
        </p:txBody>
      </p:sp>
    </p:spTree>
    <p:extLst>
      <p:ext uri="{BB962C8B-B14F-4D97-AF65-F5344CB8AC3E}">
        <p14:creationId xmlns:p14="http://schemas.microsoft.com/office/powerpoint/2010/main" val="110144634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2"/>
              </a:rPr>
              <a:t>https://www.pwg.org/ids/</a:t>
            </a:r>
            <a:r>
              <a:rPr lang="en-US" dirty="0"/>
              <a:t> </a:t>
            </a:r>
          </a:p>
          <a:p>
            <a:r>
              <a:rPr lang="en-US" dirty="0"/>
              <a:t>Subscribe to the IDS mailing list </a:t>
            </a:r>
          </a:p>
          <a:p>
            <a:pPr lvl="1"/>
            <a:r>
              <a:rPr lang="en-US" u="sng" dirty="0">
                <a:hlinkClick r:id="rId3"/>
              </a:rPr>
              <a:t>https://www.pwg.org/mailman/listinfo/ids</a:t>
            </a:r>
            <a:endParaRPr lang="en-US" u="sng" dirty="0">
              <a:hlinkClick r:id="rId4"/>
            </a:endParaRPr>
          </a:p>
          <a:p>
            <a:r>
              <a:rPr lang="en-US" dirty="0"/>
              <a:t>IDS WG holds bi-weekly meetings via WebEx announced on the IDS mailing list</a:t>
            </a:r>
          </a:p>
          <a:p>
            <a:pPr lvl="1"/>
            <a:r>
              <a:rPr lang="en-US" dirty="0"/>
              <a:t>Next meeting is scheduled for Thursday, February 17, 2022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spTree>
    <p:extLst>
      <p:ext uri="{BB962C8B-B14F-4D97-AF65-F5344CB8AC3E}">
        <p14:creationId xmlns:p14="http://schemas.microsoft.com/office/powerpoint/2010/main" val="54075224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IPP WG: Charter"/>
          <p:cNvSpPr txBox="1">
            <a:spLocks noGrp="1"/>
          </p:cNvSpPr>
          <p:nvPr>
            <p:ph type="title"/>
          </p:nvPr>
        </p:nvSpPr>
        <p:spPr>
          <a:prstGeom prst="rect">
            <a:avLst/>
          </a:prstGeom>
        </p:spPr>
        <p:txBody>
          <a:bodyPr/>
          <a:lstStyle/>
          <a:p>
            <a:r>
              <a:t>IPP WG: Charter</a:t>
            </a:r>
          </a:p>
        </p:txBody>
      </p:sp>
      <p:sp>
        <p:nvSpPr>
          <p:cNvPr id="74" name="Current charter:…"/>
          <p:cNvSpPr txBox="1">
            <a:spLocks noGrp="1"/>
          </p:cNvSpPr>
          <p:nvPr>
            <p:ph type="body" idx="1"/>
          </p:nvPr>
        </p:nvSpPr>
        <p:spPr>
          <a:prstGeom prst="rect">
            <a:avLst/>
          </a:prstGeom>
        </p:spPr>
        <p:txBody>
          <a:bodyPr/>
          <a:lstStyle/>
          <a:p>
            <a:r>
              <a:t>Current charter:</a:t>
            </a:r>
          </a:p>
          <a:p>
            <a:pPr lvl="1"/>
            <a:r>
              <a:rPr u="sng">
                <a:solidFill>
                  <a:srgbClr val="0000FF"/>
                </a:solidFill>
                <a:uFill>
                  <a:solidFill>
                    <a:srgbClr val="0000FF"/>
                  </a:solidFill>
                </a:uFill>
                <a:hlinkClick r:id="rId2"/>
              </a:rPr>
              <a:t>https://ftp.pwg.org/pub/pwg/ipp/charter/ch-ipp-charter-20210409.pdf</a:t>
            </a:r>
          </a:p>
          <a:p>
            <a:r>
              <a:t>The Internet Printing Protocol (IPP) workgroup is chartered with the maintenance of IPP and the IETF IPP registry, and support for new clients, network architectures (Cloud, SDN), MFD/Imaging service bindings, and emerging technologies such as 3D Printing</a:t>
            </a:r>
          </a:p>
          <a:p>
            <a:r>
              <a:t>In addition, we maintain the IETF Finisher MIB, Job MIB, and Printer MIB registries, the PWG MIBs, the PWG Semantic Model schema, and handle synchronization with changes in IPP</a:t>
            </a:r>
          </a:p>
        </p:txBody>
      </p:sp>
      <p:sp>
        <p:nvSpPr>
          <p:cNvPr id="75"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27</a:t>
            </a:fld>
            <a:endParaRPr/>
          </a:p>
        </p:txBody>
      </p:sp>
      <p:sp>
        <p:nvSpPr>
          <p:cNvPr id="10" name="Slide Number">
            <a:extLst>
              <a:ext uri="{FF2B5EF4-FFF2-40B4-BE49-F238E27FC236}">
                <a16:creationId xmlns:a16="http://schemas.microsoft.com/office/drawing/2014/main" id="{2D7985AE-512F-F243-973A-1BBEF8BB0FF5}"/>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27</a:t>
            </a:fld>
            <a:endParaRPr/>
          </a:p>
        </p:txBody>
      </p:sp>
    </p:spTree>
    <p:extLst>
      <p:ext uri="{BB962C8B-B14F-4D97-AF65-F5344CB8AC3E}">
        <p14:creationId xmlns:p14="http://schemas.microsoft.com/office/powerpoint/2010/main" val="281434294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28</a:t>
            </a:fld>
            <a:endParaRPr/>
          </a:p>
        </p:txBody>
      </p:sp>
      <p:sp>
        <p:nvSpPr>
          <p:cNvPr id="83" name="IPP WG: Officers"/>
          <p:cNvSpPr txBox="1">
            <a:spLocks noGrp="1"/>
          </p:cNvSpPr>
          <p:nvPr>
            <p:ph type="title"/>
          </p:nvPr>
        </p:nvSpPr>
        <p:spPr>
          <a:prstGeom prst="rect">
            <a:avLst/>
          </a:prstGeom>
        </p:spPr>
        <p:txBody>
          <a:bodyPr/>
          <a:lstStyle/>
          <a:p>
            <a:r>
              <a:t>IPP WG: Officers</a:t>
            </a:r>
          </a:p>
        </p:txBody>
      </p:sp>
      <p:sp>
        <p:nvSpPr>
          <p:cNvPr id="84" name="IPP WG Co-Chairs:…"/>
          <p:cNvSpPr txBox="1">
            <a:spLocks noGrp="1"/>
          </p:cNvSpPr>
          <p:nvPr>
            <p:ph type="body" idx="1"/>
          </p:nvPr>
        </p:nvSpPr>
        <p:spPr>
          <a:prstGeom prst="rect">
            <a:avLst/>
          </a:prstGeom>
        </p:spPr>
        <p:txBody>
          <a:bodyPr/>
          <a:lstStyle/>
          <a:p>
            <a:r>
              <a:rPr dirty="0"/>
              <a:t>IPP WG Co-Chairs:</a:t>
            </a:r>
          </a:p>
          <a:p>
            <a:pPr lvl="1"/>
            <a:r>
              <a:rPr dirty="0"/>
              <a:t>Paul </a:t>
            </a:r>
            <a:r>
              <a:rPr dirty="0" err="1"/>
              <a:t>Tykodi</a:t>
            </a:r>
            <a:r>
              <a:rPr dirty="0"/>
              <a:t> (TCS)</a:t>
            </a:r>
          </a:p>
          <a:p>
            <a:pPr lvl="1"/>
            <a:r>
              <a:rPr dirty="0"/>
              <a:t>Ira McDonald (High North)</a:t>
            </a:r>
          </a:p>
          <a:p>
            <a:r>
              <a:rPr dirty="0"/>
              <a:t>IPP WG Secretary:</a:t>
            </a:r>
          </a:p>
          <a:p>
            <a:pPr lvl="1"/>
            <a:r>
              <a:rPr dirty="0"/>
              <a:t>Michael Sweet (Lakeside Robotics)</a:t>
            </a:r>
          </a:p>
          <a:p>
            <a:r>
              <a:rPr dirty="0"/>
              <a:t>IPP WG Document Editors:</a:t>
            </a:r>
          </a:p>
          <a:p>
            <a:pPr lvl="1"/>
            <a:r>
              <a:rPr dirty="0"/>
              <a:t>Michael Sweet (Lakeside Robotics) –</a:t>
            </a:r>
            <a:r>
              <a:rPr lang="en-US" dirty="0"/>
              <a:t> </a:t>
            </a:r>
            <a:r>
              <a:rPr dirty="0"/>
              <a:t>Internet Printing Protocol/2.x Fourth Edition, IPP Encrypted Jobs and Documents v1.0, IPP Everywhere v2.0, IPP Production Printing Extensions v2.0</a:t>
            </a:r>
          </a:p>
          <a:p>
            <a:pPr lvl="1"/>
            <a:r>
              <a:rPr dirty="0"/>
              <a:t>Smith Kennedy (HP Inc.) – IPP Driverless Printing Extensions v2.0, IPP Encrypted Jobs and Documents v1.0, IPP Enterprise Printing Extensions v2.0, IPP </a:t>
            </a:r>
            <a:r>
              <a:rPr dirty="0" err="1"/>
              <a:t>Finishings</a:t>
            </a:r>
            <a:r>
              <a:rPr dirty="0"/>
              <a:t> v3.0</a:t>
            </a:r>
          </a:p>
        </p:txBody>
      </p:sp>
      <p:sp>
        <p:nvSpPr>
          <p:cNvPr id="10" name="Slide Number">
            <a:extLst>
              <a:ext uri="{FF2B5EF4-FFF2-40B4-BE49-F238E27FC236}">
                <a16:creationId xmlns:a16="http://schemas.microsoft.com/office/drawing/2014/main" id="{EBEEFC77-64B7-BA47-A94F-E0B7900AAA16}"/>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a:p>
        </p:txBody>
      </p:sp>
    </p:spTree>
    <p:extLst>
      <p:ext uri="{BB962C8B-B14F-4D97-AF65-F5344CB8AC3E}">
        <p14:creationId xmlns:p14="http://schemas.microsoft.com/office/powerpoint/2010/main" val="188102506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IPP WG: Status"/>
          <p:cNvSpPr txBox="1">
            <a:spLocks noGrp="1"/>
          </p:cNvSpPr>
          <p:nvPr>
            <p:ph type="title"/>
          </p:nvPr>
        </p:nvSpPr>
        <p:spPr>
          <a:prstGeom prst="rect">
            <a:avLst/>
          </a:prstGeom>
        </p:spPr>
        <p:txBody>
          <a:bodyPr/>
          <a:lstStyle/>
          <a:p>
            <a:r>
              <a:t>IPP WG: Status</a:t>
            </a:r>
          </a:p>
        </p:txBody>
      </p:sp>
      <p:sp>
        <p:nvSpPr>
          <p:cNvPr id="92" name="PWG Specifications in development:…"/>
          <p:cNvSpPr txBox="1">
            <a:spLocks noGrp="1"/>
          </p:cNvSpPr>
          <p:nvPr>
            <p:ph type="body" idx="1"/>
          </p:nvPr>
        </p:nvSpPr>
        <p:spPr>
          <a:prstGeom prst="rect">
            <a:avLst/>
          </a:prstGeom>
        </p:spPr>
        <p:txBody>
          <a:bodyPr>
            <a:normAutofit lnSpcReduction="10000"/>
          </a:bodyPr>
          <a:lstStyle/>
          <a:p>
            <a:r>
              <a:rPr dirty="0"/>
              <a:t>PWG Specifications in development:</a:t>
            </a:r>
          </a:p>
          <a:p>
            <a:pPr lvl="1"/>
            <a:r>
              <a:rPr dirty="0"/>
              <a:t>Internet Printing Protocol/2.x Fourth Edition	- Interim</a:t>
            </a:r>
          </a:p>
          <a:p>
            <a:pPr lvl="1"/>
            <a:r>
              <a:rPr dirty="0"/>
              <a:t>IPP Driverless Printing Extensions v2.0	</a:t>
            </a:r>
            <a:r>
              <a:rPr lang="en-US" dirty="0"/>
              <a:t>	</a:t>
            </a:r>
            <a:r>
              <a:rPr dirty="0"/>
              <a:t>- Prototype</a:t>
            </a:r>
          </a:p>
          <a:p>
            <a:pPr lvl="1"/>
            <a:r>
              <a:rPr dirty="0"/>
              <a:t>IPP Encrypted Jobs and Documents v1.0	</a:t>
            </a:r>
            <a:r>
              <a:rPr lang="en-US" dirty="0"/>
              <a:t>	</a:t>
            </a:r>
            <a:r>
              <a:rPr dirty="0"/>
              <a:t>- Prototype</a:t>
            </a:r>
          </a:p>
          <a:p>
            <a:pPr lvl="1"/>
            <a:r>
              <a:rPr dirty="0"/>
              <a:t>IPP Enterprise Printing Extensions v2.0	</a:t>
            </a:r>
            <a:r>
              <a:rPr lang="en-US" dirty="0"/>
              <a:t>	</a:t>
            </a:r>
            <a:r>
              <a:rPr dirty="0"/>
              <a:t>- Prototype</a:t>
            </a:r>
          </a:p>
          <a:p>
            <a:pPr lvl="1"/>
            <a:r>
              <a:rPr dirty="0"/>
              <a:t>IPP Everywhere™ v2.0			</a:t>
            </a:r>
            <a:r>
              <a:rPr lang="en-US" dirty="0"/>
              <a:t>	</a:t>
            </a:r>
            <a:r>
              <a:rPr dirty="0"/>
              <a:t>- Interim</a:t>
            </a:r>
          </a:p>
          <a:p>
            <a:pPr lvl="1"/>
            <a:r>
              <a:rPr dirty="0"/>
              <a:t>IPP </a:t>
            </a:r>
            <a:r>
              <a:rPr dirty="0" err="1"/>
              <a:t>Finishings</a:t>
            </a:r>
            <a:r>
              <a:rPr dirty="0"/>
              <a:t> v3.0			</a:t>
            </a:r>
            <a:r>
              <a:rPr lang="en-US" dirty="0"/>
              <a:t>	</a:t>
            </a:r>
            <a:r>
              <a:rPr dirty="0"/>
              <a:t>- Prototype</a:t>
            </a:r>
          </a:p>
          <a:p>
            <a:pPr lvl="1"/>
            <a:r>
              <a:rPr dirty="0"/>
              <a:t>IPP Production Printing Extensions v2.0	</a:t>
            </a:r>
            <a:r>
              <a:rPr lang="en-US" dirty="0"/>
              <a:t>	</a:t>
            </a:r>
            <a:r>
              <a:rPr dirty="0"/>
              <a:t>- Prototype</a:t>
            </a:r>
            <a:br>
              <a:rPr dirty="0"/>
            </a:br>
            <a:endParaRPr dirty="0"/>
          </a:p>
          <a:p>
            <a:r>
              <a:rPr dirty="0"/>
              <a:t>Recently published:</a:t>
            </a:r>
          </a:p>
          <a:p>
            <a:pPr lvl="1"/>
            <a:r>
              <a:rPr dirty="0"/>
              <a:t>Deprecating IPP Print by Reference v1.0</a:t>
            </a:r>
          </a:p>
          <a:p>
            <a:pPr lvl="1"/>
            <a:r>
              <a:rPr dirty="0"/>
              <a:t>PWG 5199.11-2021: Job Accounting with IPP v1.0</a:t>
            </a:r>
          </a:p>
          <a:p>
            <a:endParaRPr dirty="0"/>
          </a:p>
          <a:p>
            <a:r>
              <a:rPr dirty="0"/>
              <a:t>IPP Everywhere™ printers:</a:t>
            </a:r>
          </a:p>
          <a:p>
            <a:pPr lvl="1"/>
            <a:r>
              <a:rPr strike="sngStrike" dirty="0"/>
              <a:t>752</a:t>
            </a:r>
            <a:r>
              <a:rPr dirty="0"/>
              <a:t> </a:t>
            </a:r>
            <a:r>
              <a:rPr b="1" dirty="0">
                <a:solidFill>
                  <a:schemeClr val="accent5"/>
                </a:solidFill>
              </a:rPr>
              <a:t>768</a:t>
            </a:r>
            <a:r>
              <a:rPr dirty="0"/>
              <a:t> printers currently listed from HP and Lexmark</a:t>
            </a:r>
          </a:p>
        </p:txBody>
      </p:sp>
      <p:sp>
        <p:nvSpPr>
          <p:cNvPr id="9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
        <p:nvSpPr>
          <p:cNvPr id="10" name="Slide Number">
            <a:extLst>
              <a:ext uri="{FF2B5EF4-FFF2-40B4-BE49-F238E27FC236}">
                <a16:creationId xmlns:a16="http://schemas.microsoft.com/office/drawing/2014/main" id="{FC74F79D-4755-004A-A23A-75651AB2AE14}"/>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29</a:t>
            </a:fld>
            <a:endParaRPr/>
          </a:p>
        </p:txBody>
      </p:sp>
    </p:spTree>
    <p:extLst>
      <p:ext uri="{BB962C8B-B14F-4D97-AF65-F5344CB8AC3E}">
        <p14:creationId xmlns:p14="http://schemas.microsoft.com/office/powerpoint/2010/main" val="19779600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a:t>
            </a:r>
            <a:r>
              <a:rPr lang="en-US"/>
              <a:t>– February 2022</a:t>
            </a:r>
            <a:endParaRPr dirty="0"/>
          </a:p>
        </p:txBody>
      </p:sp>
    </p:spTree>
    <p:extLst>
      <p:ext uri="{BB962C8B-B14F-4D97-AF65-F5344CB8AC3E}">
        <p14:creationId xmlns:p14="http://schemas.microsoft.com/office/powerpoint/2010/main" val="292354306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62500" lnSpcReduction="20000"/>
          </a:bodyPr>
          <a:lstStyle/>
          <a:p>
            <a:pPr lvl="0">
              <a:buFont typeface="Arial" pitchFamily="34" charset="0"/>
              <a:buChar char="•"/>
            </a:pPr>
            <a:r>
              <a:rPr lang="en-US" b="1" dirty="0" err="1"/>
              <a:t>OpenPrintingGoogle</a:t>
            </a:r>
            <a:r>
              <a:rPr lang="en-US" b="1" dirty="0"/>
              <a:t> Summer of Code 2022</a:t>
            </a:r>
          </a:p>
          <a:p>
            <a:pPr lvl="1">
              <a:buFont typeface="Arial" pitchFamily="34" charset="0"/>
              <a:buChar char="•"/>
            </a:pPr>
            <a:r>
              <a:rPr lang="en-US" b="1" dirty="0">
                <a:hlinkClick r:id="rId2"/>
              </a:rPr>
              <a:t>https://developers.google.com/open-source/gsoc/timeline</a:t>
            </a:r>
            <a:endParaRPr lang="en-US" b="1" dirty="0"/>
          </a:p>
          <a:p>
            <a:pPr lvl="1">
              <a:buFont typeface="Arial" pitchFamily="34" charset="0"/>
              <a:buChar char="•"/>
            </a:pPr>
            <a:r>
              <a:rPr lang="en-US" b="1" dirty="0" err="1"/>
              <a:t>Aveek</a:t>
            </a:r>
            <a:r>
              <a:rPr lang="en-US" b="1" dirty="0"/>
              <a:t>/Till are coordinators for all Linux </a:t>
            </a:r>
            <a:r>
              <a:rPr lang="en-US" b="1"/>
              <a:t>Foundation projects</a:t>
            </a:r>
            <a:endParaRPr lang="en-US" b="1" dirty="0"/>
          </a:p>
          <a:p>
            <a:pPr>
              <a:buFont typeface="Arial" pitchFamily="34" charset="0"/>
              <a:buChar char="•"/>
            </a:pPr>
            <a:r>
              <a:rPr lang="en-US" b="1" dirty="0"/>
              <a:t>OpenPrinting CUPS (</a:t>
            </a:r>
            <a:r>
              <a:rPr lang="en-US" b="1" dirty="0" err="1"/>
              <a:t>Zdenek</a:t>
            </a:r>
            <a:r>
              <a:rPr lang="en-US" b="1" dirty="0"/>
              <a:t> </a:t>
            </a:r>
            <a:r>
              <a:rPr lang="en-US" b="1" dirty="0" err="1"/>
              <a:t>Dohnal</a:t>
            </a:r>
            <a:r>
              <a:rPr lang="en-US" b="1" dirty="0"/>
              <a:t>, RedHat)</a:t>
            </a:r>
          </a:p>
          <a:p>
            <a:pPr lvl="1">
              <a:buFont typeface="Arial" pitchFamily="34" charset="0"/>
              <a:buChar char="•"/>
            </a:pPr>
            <a:r>
              <a:rPr lang="en-US" b="1" dirty="0">
                <a:hlinkClick r:id="rId3"/>
              </a:rPr>
              <a:t>https://openprinting.github.io/cups-2.4.1/</a:t>
            </a:r>
            <a:endParaRPr lang="en-US" b="1" dirty="0"/>
          </a:p>
          <a:p>
            <a:pPr lvl="1">
              <a:buFont typeface="Arial" pitchFamily="34" charset="0"/>
              <a:buChar char="•"/>
            </a:pPr>
            <a:r>
              <a:rPr lang="en-US" b="1" dirty="0"/>
              <a:t>Current stable release is OP CUPS v2.4.1 on 27 January 2022.</a:t>
            </a:r>
          </a:p>
          <a:p>
            <a:pPr>
              <a:buFont typeface="Arial" pitchFamily="34" charset="0"/>
              <a:buChar char="•"/>
            </a:pPr>
            <a:r>
              <a:rPr lang="en-US" b="1" dirty="0"/>
              <a:t>OpenPrinting CUPS Filters (Till)</a:t>
            </a:r>
          </a:p>
          <a:p>
            <a:pPr lvl="1">
              <a:buFont typeface="Arial" pitchFamily="34" charset="0"/>
              <a:buChar char="•"/>
            </a:pPr>
            <a:r>
              <a:rPr lang="en-US" b="1" dirty="0">
                <a:hlinkClick r:id="rId4"/>
              </a:rPr>
              <a:t>https://github.com/OpenPrinting/cups-filters/releases/tag/1.28.11</a:t>
            </a:r>
            <a:endParaRPr lang="en-US" b="1" dirty="0"/>
          </a:p>
          <a:p>
            <a:pPr lvl="1">
              <a:buFont typeface="Arial" pitchFamily="34" charset="0"/>
              <a:buChar char="•"/>
            </a:pPr>
            <a:r>
              <a:rPr lang="en-US" b="1" dirty="0"/>
              <a:t>Current release is OP CUPS Filters v1.28.11 on 15 January 2022.</a:t>
            </a:r>
          </a:p>
          <a:p>
            <a:pPr>
              <a:buFont typeface="Arial" pitchFamily="34" charset="0"/>
              <a:buChar char="•"/>
            </a:pPr>
            <a:r>
              <a:rPr lang="en-US" b="1" dirty="0"/>
              <a:t>OpenPrinting PAPPL (Printer Application) (Mike)</a:t>
            </a:r>
          </a:p>
          <a:p>
            <a:pPr lvl="1">
              <a:buFont typeface="Arial" pitchFamily="34" charset="0"/>
              <a:buChar char="•"/>
            </a:pPr>
            <a:r>
              <a:rPr lang="en-US" b="1" dirty="0">
                <a:hlinkClick r:id="rId5"/>
              </a:rPr>
              <a:t>https://github.com/michaelrsweet/pappl/releases/tag/v1.1b2</a:t>
            </a:r>
            <a:endParaRPr lang="en-US" b="1" dirty="0"/>
          </a:p>
          <a:p>
            <a:pPr lvl="1">
              <a:buFont typeface="Arial" pitchFamily="34" charset="0"/>
              <a:buChar char="•"/>
            </a:pPr>
            <a:r>
              <a:rPr lang="en-US" b="1" dirty="0"/>
              <a:t>Current release is PAPPL v1.1b3 on 4 November 2021.</a:t>
            </a:r>
          </a:p>
          <a:p>
            <a:pPr>
              <a:buFont typeface="Arial" pitchFamily="34" charset="0"/>
              <a:buChar char="•"/>
            </a:pPr>
            <a:r>
              <a:rPr lang="en-US" b="1" dirty="0"/>
              <a:t>OpenPrinting </a:t>
            </a:r>
            <a:r>
              <a:rPr lang="en-US" b="1" dirty="0" err="1"/>
              <a:t>LPrint</a:t>
            </a:r>
            <a:r>
              <a:rPr lang="en-US" b="1" dirty="0"/>
              <a:t> Label Printer Application (Mike)</a:t>
            </a:r>
          </a:p>
          <a:p>
            <a:pPr lvl="1">
              <a:buFont typeface="Arial" pitchFamily="34" charset="0"/>
              <a:buChar char="•"/>
            </a:pPr>
            <a:r>
              <a:rPr lang="en-US" b="1" dirty="0">
                <a:hlinkClick r:id="rId6"/>
              </a:rPr>
              <a:t>https://github.com/michaelrsweet/lprint/releases/tag/v1.1.0 </a:t>
            </a:r>
            <a:endParaRPr lang="en-US" b="1" dirty="0"/>
          </a:p>
          <a:p>
            <a:pPr lvl="1">
              <a:buFont typeface="Arial" pitchFamily="34" charset="0"/>
              <a:buChar char="•"/>
            </a:pPr>
            <a:r>
              <a:rPr lang="en-US" b="1" dirty="0"/>
              <a:t>Current release is </a:t>
            </a:r>
            <a:r>
              <a:rPr lang="en-US" b="1" dirty="0" err="1"/>
              <a:t>LPrint</a:t>
            </a:r>
            <a:r>
              <a:rPr lang="en-US" b="1" dirty="0"/>
              <a:t> v1.1.0 on  23 December 2021</a:t>
            </a:r>
          </a:p>
          <a:p>
            <a:pPr>
              <a:buFont typeface="Arial" pitchFamily="34" charset="0"/>
              <a:buChar char="•"/>
            </a:pPr>
            <a:r>
              <a:rPr lang="en-US" b="1" dirty="0"/>
              <a:t>OpenPrinting </a:t>
            </a:r>
            <a:r>
              <a:rPr lang="en-US" b="1" dirty="0" err="1"/>
              <a:t>PDFio</a:t>
            </a:r>
            <a:r>
              <a:rPr lang="en-US" b="1" dirty="0"/>
              <a:t> Library (Mike)</a:t>
            </a:r>
          </a:p>
          <a:p>
            <a:pPr lvl="1">
              <a:buFont typeface="Arial" pitchFamily="34" charset="0"/>
              <a:buChar char="•"/>
            </a:pPr>
            <a:r>
              <a:rPr lang="en-US" b="1" dirty="0">
                <a:hlinkClick r:id="rId7"/>
              </a:rPr>
              <a:t>https://github.com/michaelrsweet/pdfio/releases/tag/v1.0.0 </a:t>
            </a:r>
            <a:endParaRPr lang="en-US" b="1" dirty="0"/>
          </a:p>
          <a:p>
            <a:pPr lvl="1">
              <a:buFont typeface="Arial" pitchFamily="34" charset="0"/>
              <a:buChar char="•"/>
            </a:pPr>
            <a:r>
              <a:rPr lang="en-US" b="1" dirty="0"/>
              <a:t>Current release is  </a:t>
            </a:r>
            <a:r>
              <a:rPr lang="en-US" b="1" dirty="0" err="1"/>
              <a:t>PDFio</a:t>
            </a:r>
            <a:r>
              <a:rPr lang="en-US" b="1" dirty="0"/>
              <a:t>  v1.0.0 on 23 December 2021</a:t>
            </a:r>
          </a:p>
          <a:p>
            <a:pPr>
              <a:buFont typeface="Arial" pitchFamily="34" charset="0"/>
              <a:buChar char="•"/>
            </a:pPr>
            <a:r>
              <a:rPr lang="en-US" b="1" dirty="0"/>
              <a:t>OpenPrinting PostScript, </a:t>
            </a:r>
            <a:r>
              <a:rPr lang="en-US" b="1" dirty="0" err="1"/>
              <a:t>Ghostscript</a:t>
            </a:r>
            <a:r>
              <a:rPr lang="en-US" b="1" dirty="0"/>
              <a:t>, </a:t>
            </a:r>
            <a:r>
              <a:rPr lang="en-US" b="1" dirty="0" err="1"/>
              <a:t>Gutenprint</a:t>
            </a:r>
            <a:r>
              <a:rPr lang="en-US" b="1" dirty="0"/>
              <a:t>, HPLIP Printer Apps (Till)</a:t>
            </a:r>
          </a:p>
          <a:p>
            <a:pPr lvl="1">
              <a:buFont typeface="Arial" pitchFamily="34" charset="0"/>
              <a:buChar char="•"/>
            </a:pPr>
            <a:r>
              <a:rPr lang="en-US" b="1" dirty="0">
                <a:hlinkClick r:id="rId8"/>
              </a:rPr>
              <a:t>https://github.com/OpenPrinting/ps-printer-app</a:t>
            </a:r>
            <a:endParaRPr lang="en-US" b="1" dirty="0"/>
          </a:p>
          <a:p>
            <a:pPr lvl="1">
              <a:buFont typeface="Arial" pitchFamily="34" charset="0"/>
              <a:buChar char="•"/>
            </a:pPr>
            <a:r>
              <a:rPr lang="en-US" b="1" dirty="0">
                <a:hlinkClick r:id="rId9"/>
              </a:rPr>
              <a:t>https://github.com/OpenPrinting/ghostscript-printer-app</a:t>
            </a:r>
            <a:endParaRPr lang="en-US" b="1" dirty="0"/>
          </a:p>
          <a:p>
            <a:pPr lvl="1">
              <a:buFont typeface="Arial" pitchFamily="34" charset="0"/>
              <a:buChar char="•"/>
            </a:pPr>
            <a:r>
              <a:rPr lang="en-US" b="1" dirty="0">
                <a:hlinkClick r:id="rId10"/>
              </a:rPr>
              <a:t>https://github.com/OpenPrinting/gutenprint-printer-app</a:t>
            </a:r>
            <a:endParaRPr lang="en-US" b="1" dirty="0"/>
          </a:p>
          <a:p>
            <a:pPr lvl="1">
              <a:buFont typeface="Arial" pitchFamily="34" charset="0"/>
              <a:buChar char="•"/>
            </a:pPr>
            <a:r>
              <a:rPr lang="en-US" b="1" dirty="0">
                <a:hlinkClick r:id="rId11"/>
              </a:rPr>
              <a:t>https://github.com/OpenPrinting/hplip-printer-app</a:t>
            </a:r>
            <a:endParaRPr lang="en-US" b="1" dirty="0"/>
          </a:p>
          <a:p>
            <a:pPr>
              <a:buFont typeface="Arial" pitchFamily="34" charset="0"/>
              <a:buChar char="•"/>
            </a:pPr>
            <a:r>
              <a:rPr lang="en-US" b="1" dirty="0"/>
              <a:t>OpenPrinting CUPS Legacy Driver Retro-Fitting Printer Applications (Till)</a:t>
            </a:r>
          </a:p>
          <a:p>
            <a:pPr lvl="1">
              <a:buFont typeface="Arial" pitchFamily="34" charset="0"/>
              <a:buChar char="•"/>
            </a:pPr>
            <a:r>
              <a:rPr lang="en-US" b="1" dirty="0">
                <a:hlinkClick r:id="rId12"/>
              </a:rPr>
              <a:t>https://github.com/OpenPrinting/pappl-retrofit</a:t>
            </a:r>
            <a:endParaRPr lang="en-US"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31</a:t>
            </a:fld>
            <a:endParaRPr/>
          </a:p>
        </p:txBody>
      </p:sp>
    </p:spTree>
    <p:extLst>
      <p:ext uri="{BB962C8B-B14F-4D97-AF65-F5344CB8AC3E}">
        <p14:creationId xmlns:p14="http://schemas.microsoft.com/office/powerpoint/2010/main" val="375096203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371600"/>
            <a:ext cx="8229600" cy="4506686"/>
          </a:xfrm>
        </p:spPr>
        <p:txBody>
          <a:bodyPr>
            <a:normAutofit/>
          </a:bodyPr>
          <a:lstStyle/>
          <a:p>
            <a:r>
              <a:rPr lang="en-US" dirty="0"/>
              <a:t>Mopria Alliance liaison to PWG: Michael </a:t>
            </a:r>
            <a:r>
              <a:rPr lang="en-US" dirty="0" err="1"/>
              <a:t>Rhines</a:t>
            </a:r>
            <a:r>
              <a:rPr lang="en-US" dirty="0"/>
              <a:t> (Qualcomm)</a:t>
            </a:r>
          </a:p>
          <a:p>
            <a:endParaRPr lang="en-US" dirty="0"/>
          </a:p>
          <a:p>
            <a:r>
              <a:rPr lang="en-US" dirty="0"/>
              <a:t>New 2-year liaison agreement signed April 3, 2020</a:t>
            </a:r>
          </a:p>
          <a:p>
            <a:pPr lvl="1"/>
            <a:r>
              <a:rPr lang="en-US" dirty="0">
                <a:solidFill>
                  <a:srgbClr val="FF0000"/>
                </a:solidFill>
              </a:rPr>
              <a:t>Renewal in-progress</a:t>
            </a:r>
          </a:p>
          <a:p>
            <a:pPr marL="40640" indent="0">
              <a:buNone/>
            </a:pPr>
            <a:r>
              <a:rPr lang="en-US" dirty="0"/>
              <a:t>	</a:t>
            </a:r>
          </a:p>
          <a:p>
            <a:r>
              <a:rPr lang="en-US" dirty="0"/>
              <a:t>No significant areas of active collaboration between the two groups currently but many opportunities exist</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32</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a:bodyPr>
          <a:lstStyle/>
          <a:p>
            <a:r>
              <a:rPr lang="en-US" sz="2000" dirty="0"/>
              <a:t>America Makes &amp; ANSI Additive Manufacturing Standardization Collaborative (AMSC) - </a:t>
            </a:r>
          </a:p>
          <a:p>
            <a:pPr lvl="1"/>
            <a:r>
              <a:rPr lang="en-US" sz="1600" u="sng" dirty="0">
                <a:hlinkClick r:id="rId2"/>
              </a:rPr>
              <a:t>https://www.ansi.org/standards-coordination/collaboratives-activities/additive-manufacturing-collaborative</a:t>
            </a:r>
            <a:r>
              <a:rPr lang="en-US" sz="1600" u="sng" dirty="0"/>
              <a:t>.</a:t>
            </a:r>
            <a:r>
              <a:rPr lang="en-US" sz="1600" dirty="0"/>
              <a:t> The IEEE-ISTO Printer Working Group is participating in the AMSC initiative.</a:t>
            </a:r>
          </a:p>
          <a:p>
            <a:pPr lvl="1"/>
            <a:endParaRPr lang="en-US" sz="1400" dirty="0"/>
          </a:p>
          <a:p>
            <a:r>
              <a:rPr lang="da-DK" sz="2000" dirty="0"/>
              <a:t>ASTM </a:t>
            </a:r>
            <a:r>
              <a:rPr lang="en-US" sz="2000" dirty="0"/>
              <a:t>Committee F42 on Additive Manufacturing Technologies -</a:t>
            </a:r>
            <a:endParaRPr lang="en-US" dirty="0"/>
          </a:p>
          <a:p>
            <a:pPr lvl="1"/>
            <a:r>
              <a:rPr lang="en-US" sz="1600" dirty="0">
                <a:hlinkClick r:id="rId3"/>
              </a:rPr>
              <a:t>https://www.astm.org/COMMITTEE/F42.htm</a:t>
            </a:r>
            <a:endParaRPr lang="en-US" sz="1600" dirty="0"/>
          </a:p>
          <a:p>
            <a:pPr marL="955039" lvl="2" indent="0">
              <a:buNone/>
            </a:pPr>
            <a:endParaRPr lang="en-US" sz="1400" dirty="0"/>
          </a:p>
          <a:p>
            <a:r>
              <a:rPr lang="da-DK" sz="2000" dirty="0"/>
              <a:t>INCITS Digital Manufacturing Technical Committee -</a:t>
            </a:r>
          </a:p>
          <a:p>
            <a:pPr lvl="1"/>
            <a:r>
              <a:rPr lang="da-DK" sz="1600" dirty="0">
                <a:hlinkClick r:id="rId4"/>
              </a:rPr>
              <a:t>https://www.incits.org/committees/digitalmanufacturing</a:t>
            </a:r>
            <a:endParaRPr lang="da-DK" sz="1600" dirty="0"/>
          </a:p>
          <a:p>
            <a:endParaRPr lang="da-DK" sz="1400" dirty="0"/>
          </a:p>
          <a:p>
            <a:r>
              <a:rPr lang="da-DK" sz="2000" dirty="0"/>
              <a:t>3MF Consortium -</a:t>
            </a:r>
          </a:p>
          <a:p>
            <a:pPr lvl="1"/>
            <a:r>
              <a:rPr lang="da-DK" sz="1600" dirty="0">
                <a:hlinkClick r:id="rId5"/>
              </a:rPr>
              <a:t>https://www.3mf.io</a:t>
            </a:r>
            <a:endParaRPr lang="da-DK" sz="1600" dirty="0"/>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33</a:t>
            </a:fld>
            <a:endParaRPr/>
          </a:p>
        </p:txBody>
      </p:sp>
    </p:spTree>
    <p:extLst>
      <p:ext uri="{BB962C8B-B14F-4D97-AF65-F5344CB8AC3E}">
        <p14:creationId xmlns:p14="http://schemas.microsoft.com/office/powerpoint/2010/main" val="378832745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34</a:t>
            </a:fld>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May 10-13 – Virtual?  Lexington?  Sunnyvale?</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35</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lang="en-US" dirty="0"/>
              <a:t>Backup</a:t>
            </a:r>
            <a:endParaRPr dirty="0"/>
          </a:p>
        </p:txBody>
      </p:sp>
    </p:spTree>
    <p:extLst>
      <p:ext uri="{BB962C8B-B14F-4D97-AF65-F5344CB8AC3E}">
        <p14:creationId xmlns:p14="http://schemas.microsoft.com/office/powerpoint/2010/main" val="214372460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Process v4.0 in development</a:t>
            </a:r>
          </a:p>
          <a:p>
            <a:pPr lvl="1"/>
            <a:r>
              <a:rPr lang="en-US" dirty="0"/>
              <a:t>New draft posted</a:t>
            </a:r>
          </a:p>
          <a:p>
            <a:pPr lvl="1"/>
            <a:r>
              <a:rPr lang="en-US" dirty="0"/>
              <a:t>Discussions ongoing</a:t>
            </a:r>
          </a:p>
          <a:p>
            <a:endParaRPr lang="en-US" dirty="0"/>
          </a:p>
          <a:p>
            <a:r>
              <a:rPr lang="en-US" dirty="0"/>
              <a:t>PWG Policy</a:t>
            </a:r>
          </a:p>
          <a:p>
            <a:pPr lvl="1"/>
            <a:r>
              <a:rPr lang="en-US" dirty="0"/>
              <a:t>PWG IPP Registry Policy : 2020-05-18</a:t>
            </a:r>
          </a:p>
          <a:p>
            <a:pPr lvl="1"/>
            <a:r>
              <a:rPr lang="en-US" dirty="0"/>
              <a:t>PWG Namespace Policy : 2020-07-20</a:t>
            </a:r>
          </a:p>
          <a:p>
            <a:pPr lvl="1"/>
            <a:r>
              <a:rPr lang="en-US" dirty="0"/>
              <a:t>PWG Press Release Review Policy: 2020-09-08</a:t>
            </a:r>
          </a:p>
          <a:p>
            <a:pPr lvl="1"/>
            <a:r>
              <a:rPr lang="en-US" dirty="0"/>
              <a:t>PWG Roles and Responsibilities Policy : 2020-09-24</a:t>
            </a:r>
          </a:p>
          <a:p>
            <a:pPr lvl="1"/>
            <a:r>
              <a:rPr lang="en-US" dirty="0"/>
              <a:t>PWG Antitrust Policy : 2021-02-01</a:t>
            </a:r>
          </a:p>
          <a:p>
            <a:pPr lvl="1"/>
            <a:r>
              <a:rPr lang="en-US" dirty="0"/>
              <a:t>PWG Officer Elections : Draft in review</a:t>
            </a:r>
          </a:p>
          <a:p>
            <a:pPr lvl="1"/>
            <a:r>
              <a:rPr lang="en-US" dirty="0"/>
              <a:t>PWG Network Infrastructure : Draft in review</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37</a:t>
            </a:fld>
            <a:endParaRPr lang="en-US" dirty="0"/>
          </a:p>
        </p:txBody>
      </p:sp>
    </p:spTree>
    <p:extLst>
      <p:ext uri="{BB962C8B-B14F-4D97-AF65-F5344CB8AC3E}">
        <p14:creationId xmlns:p14="http://schemas.microsoft.com/office/powerpoint/2010/main" val="22979609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72365</TotalTime>
  <Words>2294</Words>
  <Application>Microsoft Macintosh PowerPoint</Application>
  <PresentationFormat>On-screen Show (4:3)</PresentationFormat>
  <Paragraphs>348</Paragraphs>
  <Slides>37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Lucida Grande</vt:lpstr>
      <vt:lpstr>Verdana</vt:lpstr>
      <vt:lpstr>Wingdings</vt:lpstr>
      <vt:lpstr>White</vt:lpstr>
      <vt:lpstr> PWG February 2022 Face-to-Face Plenary</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Steering Committee Updates</vt:lpstr>
      <vt:lpstr>Officers (2021-2023 Term)</vt:lpstr>
      <vt:lpstr>2022 Membership</vt:lpstr>
      <vt:lpstr>Thank You For Participating!</vt:lpstr>
      <vt:lpstr>Future Meeting Schedule</vt:lpstr>
      <vt:lpstr>IPP Everywhere™ Certified Printers</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Charter</vt:lpstr>
      <vt:lpstr>IPP WG: Officers</vt:lpstr>
      <vt:lpstr>IPP WG: Status</vt:lpstr>
      <vt:lpstr>Liaison Status – February 2022</vt:lpstr>
      <vt:lpstr>Linux Foundation OpenPrinting</vt:lpstr>
      <vt:lpstr>Mopria Alliance</vt:lpstr>
      <vt:lpstr>3D / Additive Manufacturing Liaisons</vt:lpstr>
      <vt:lpstr>Other Questions / Comments</vt:lpstr>
      <vt:lpstr>Next PWG Face-to-Face Meeting</vt:lpstr>
      <vt:lpstr>Backup</vt:lpstr>
      <vt:lpstr>Process Updates</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November 2021 Face-to-Face Plenary</dc:title>
  <dc:subject/>
  <dc:creator>Jeremy Leber (PWG Chair, Lexmark) and Smith Kennedy (PWG Vice Chair, HP Inc.)</dc:creator>
  <cp:keywords/>
  <dc:description/>
  <cp:lastModifiedBy>Kennedy, Smith (Wireless &amp; IPP Standards)</cp:lastModifiedBy>
  <cp:revision>670</cp:revision>
  <cp:lastPrinted>2019-08-28T15:37:14Z</cp:lastPrinted>
  <dcterms:modified xsi:type="dcterms:W3CDTF">2022-02-07T16:08:18Z</dcterms:modified>
  <cp:category/>
</cp:coreProperties>
</file>