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417" r:id="rId2"/>
    <p:sldId id="257" r:id="rId3"/>
    <p:sldId id="258" r:id="rId4"/>
    <p:sldId id="374" r:id="rId5"/>
    <p:sldId id="259" r:id="rId6"/>
    <p:sldId id="260" r:id="rId7"/>
    <p:sldId id="261" r:id="rId8"/>
    <p:sldId id="262" r:id="rId9"/>
    <p:sldId id="418" r:id="rId10"/>
    <p:sldId id="419" r:id="rId11"/>
    <p:sldId id="404" r:id="rId12"/>
    <p:sldId id="266" r:id="rId13"/>
    <p:sldId id="403" r:id="rId14"/>
    <p:sldId id="264" r:id="rId15"/>
    <p:sldId id="332" r:id="rId16"/>
    <p:sldId id="407" r:id="rId17"/>
    <p:sldId id="409" r:id="rId18"/>
    <p:sldId id="408" r:id="rId19"/>
    <p:sldId id="369" r:id="rId20"/>
    <p:sldId id="411" r:id="rId21"/>
    <p:sldId id="412" r:id="rId22"/>
    <p:sldId id="356" r:id="rId23"/>
    <p:sldId id="267" r:id="rId24"/>
    <p:sldId id="268" r:id="rId25"/>
    <p:sldId id="269" r:id="rId26"/>
    <p:sldId id="410" r:id="rId27"/>
    <p:sldId id="292" r:id="rId28"/>
    <p:sldId id="388" r:id="rId29"/>
    <p:sldId id="389" r:id="rId30"/>
    <p:sldId id="390" r:id="rId31"/>
    <p:sldId id="378" r:id="rId32"/>
    <p:sldId id="420" r:id="rId33"/>
    <p:sldId id="421" r:id="rId34"/>
    <p:sldId id="422" r:id="rId35"/>
    <p:sldId id="263" r:id="rId36"/>
    <p:sldId id="423" r:id="rId37"/>
    <p:sldId id="287" r:id="rId38"/>
    <p:sldId id="370" r:id="rId39"/>
    <p:sldId id="371" r:id="rId40"/>
    <p:sldId id="384" r:id="rId41"/>
    <p:sldId id="383" r:id="rId42"/>
    <p:sldId id="382" r:id="rId43"/>
    <p:sldId id="387" r:id="rId44"/>
    <p:sldId id="396" r:id="rId45"/>
    <p:sldId id="400" r:id="rId46"/>
    <p:sldId id="289" r:id="rId47"/>
    <p:sldId id="290" r:id="rId4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0611B-E762-D84A-8CCF-D2F8A848C416}" v="10" dt="2020-02-06T16:26:37.662"/>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5"/>
    <p:restoredTop sz="86429"/>
  </p:normalViewPr>
  <p:slideViewPr>
    <p:cSldViewPr snapToGrid="0" snapToObjects="1">
      <p:cViewPr varScale="1">
        <p:scale>
          <a:sx n="127" d="100"/>
          <a:sy n="127" d="100"/>
        </p:scale>
        <p:origin x="1128" y="192"/>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Smith (Wireless &amp; IPP Standards)" userId="0eeb2244-425b-4283-bee1-e4f5d8874cb0" providerId="ADAL" clId="{CB90611B-E762-D84A-8CCF-D2F8A848C416}"/>
    <pc:docChg chg="custSel addSld delSld modSld sldOrd">
      <pc:chgData name="Kennedy, Smith (Wireless &amp; IPP Standards)" userId="0eeb2244-425b-4283-bee1-e4f5d8874cb0" providerId="ADAL" clId="{CB90611B-E762-D84A-8CCF-D2F8A848C416}" dt="2020-02-12T18:50:19.883" v="535" actId="313"/>
      <pc:docMkLst>
        <pc:docMk/>
      </pc:docMkLst>
      <pc:sldChg chg="del">
        <pc:chgData name="Kennedy, Smith (Wireless &amp; IPP Standards)" userId="0eeb2244-425b-4283-bee1-e4f5d8874cb0" providerId="ADAL" clId="{CB90611B-E762-D84A-8CCF-D2F8A848C416}" dt="2020-01-30T14:29:03.933" v="9" actId="2696"/>
        <pc:sldMkLst>
          <pc:docMk/>
          <pc:sldMk cId="1567760625" sldId="263"/>
        </pc:sldMkLst>
      </pc:sldChg>
      <pc:sldChg chg="modSp add">
        <pc:chgData name="Kennedy, Smith (Wireless &amp; IPP Standards)" userId="0eeb2244-425b-4283-bee1-e4f5d8874cb0" providerId="ADAL" clId="{CB90611B-E762-D84A-8CCF-D2F8A848C416}" dt="2020-01-30T14:29:26.172" v="14" actId="27636"/>
        <pc:sldMkLst>
          <pc:docMk/>
          <pc:sldMk cId="2284255563" sldId="263"/>
        </pc:sldMkLst>
        <pc:spChg chg="mod">
          <ac:chgData name="Kennedy, Smith (Wireless &amp; IPP Standards)" userId="0eeb2244-425b-4283-bee1-e4f5d8874cb0" providerId="ADAL" clId="{CB90611B-E762-D84A-8CCF-D2F8A848C416}" dt="2020-01-30T14:29:26.172" v="14" actId="27636"/>
          <ac:spMkLst>
            <pc:docMk/>
            <pc:sldMk cId="2284255563" sldId="263"/>
            <ac:spMk id="139" creationId="{00000000-0000-0000-0000-000000000000}"/>
          </ac:spMkLst>
        </pc:spChg>
        <pc:spChg chg="mod">
          <ac:chgData name="Kennedy, Smith (Wireless &amp; IPP Standards)" userId="0eeb2244-425b-4283-bee1-e4f5d8874cb0" providerId="ADAL" clId="{CB90611B-E762-D84A-8CCF-D2F8A848C416}" dt="2020-01-30T14:29:25.672" v="12"/>
          <ac:spMkLst>
            <pc:docMk/>
            <pc:sldMk cId="2284255563" sldId="263"/>
            <ac:spMk id="140" creationId="{00000000-0000-0000-0000-000000000000}"/>
          </ac:spMkLst>
        </pc:spChg>
      </pc:sldChg>
      <pc:sldChg chg="modSp">
        <pc:chgData name="Kennedy, Smith (Wireless &amp; IPP Standards)" userId="0eeb2244-425b-4283-bee1-e4f5d8874cb0" providerId="ADAL" clId="{CB90611B-E762-D84A-8CCF-D2F8A848C416}" dt="2020-02-05T17:27:29.321" v="490" actId="1076"/>
        <pc:sldMkLst>
          <pc:docMk/>
          <pc:sldMk cId="0" sldId="269"/>
        </pc:sldMkLst>
        <pc:picChg chg="mod">
          <ac:chgData name="Kennedy, Smith (Wireless &amp; IPP Standards)" userId="0eeb2244-425b-4283-bee1-e4f5d8874cb0" providerId="ADAL" clId="{CB90611B-E762-D84A-8CCF-D2F8A848C416}" dt="2020-02-05T17:27:29.321" v="490" actId="1076"/>
          <ac:picMkLst>
            <pc:docMk/>
            <pc:sldMk cId="0" sldId="269"/>
            <ac:picMk id="3" creationId="{629672C2-7973-6F4E-9EEB-AFFC631BDC04}"/>
          </ac:picMkLst>
        </pc:picChg>
      </pc:sldChg>
      <pc:sldChg chg="modSp">
        <pc:chgData name="Kennedy, Smith (Wireless &amp; IPP Standards)" userId="0eeb2244-425b-4283-bee1-e4f5d8874cb0" providerId="ADAL" clId="{CB90611B-E762-D84A-8CCF-D2F8A848C416}" dt="2020-01-30T14:37:10.193" v="425" actId="20577"/>
        <pc:sldMkLst>
          <pc:docMk/>
          <pc:sldMk cId="0" sldId="290"/>
        </pc:sldMkLst>
        <pc:spChg chg="mod">
          <ac:chgData name="Kennedy, Smith (Wireless &amp; IPP Standards)" userId="0eeb2244-425b-4283-bee1-e4f5d8874cb0" providerId="ADAL" clId="{CB90611B-E762-D84A-8CCF-D2F8A848C416}" dt="2020-01-30T14:37:10.193" v="425" actId="20577"/>
          <ac:spMkLst>
            <pc:docMk/>
            <pc:sldMk cId="0" sldId="290"/>
            <ac:spMk id="396" creationId="{00000000-0000-0000-0000-000000000000}"/>
          </ac:spMkLst>
        </pc:spChg>
      </pc:sldChg>
      <pc:sldChg chg="del">
        <pc:chgData name="Kennedy, Smith (Wireless &amp; IPP Standards)" userId="0eeb2244-425b-4283-bee1-e4f5d8874cb0" providerId="ADAL" clId="{CB90611B-E762-D84A-8CCF-D2F8A848C416}" dt="2020-01-30T06:26:43.615" v="0" actId="2696"/>
        <pc:sldMkLst>
          <pc:docMk/>
          <pc:sldMk cId="3134727973" sldId="292"/>
        </pc:sldMkLst>
      </pc:sldChg>
      <pc:sldChg chg="delSp add">
        <pc:chgData name="Kennedy, Smith (Wireless &amp; IPP Standards)" userId="0eeb2244-425b-4283-bee1-e4f5d8874cb0" providerId="ADAL" clId="{CB90611B-E762-D84A-8CCF-D2F8A848C416}" dt="2020-01-30T06:27:03.427" v="6" actId="478"/>
        <pc:sldMkLst>
          <pc:docMk/>
          <pc:sldMk cId="3589374013" sldId="292"/>
        </pc:sldMkLst>
        <pc:spChg chg="del">
          <ac:chgData name="Kennedy, Smith (Wireless &amp; IPP Standards)" userId="0eeb2244-425b-4283-bee1-e4f5d8874cb0" providerId="ADAL" clId="{CB90611B-E762-D84A-8CCF-D2F8A848C416}" dt="2020-01-30T06:27:03.427" v="6" actId="478"/>
          <ac:spMkLst>
            <pc:docMk/>
            <pc:sldMk cId="3589374013" sldId="292"/>
            <ac:spMk id="313" creationId="{00000000-0000-0000-0000-000000000000}"/>
          </ac:spMkLst>
        </pc:spChg>
        <pc:picChg chg="del">
          <ac:chgData name="Kennedy, Smith (Wireless &amp; IPP Standards)" userId="0eeb2244-425b-4283-bee1-e4f5d8874cb0" providerId="ADAL" clId="{CB90611B-E762-D84A-8CCF-D2F8A848C416}" dt="2020-01-30T06:26:59.770" v="5" actId="478"/>
          <ac:picMkLst>
            <pc:docMk/>
            <pc:sldMk cId="3589374013" sldId="292"/>
            <ac:picMk id="310" creationId="{00000000-0000-0000-0000-000000000000}"/>
          </ac:picMkLst>
        </pc:picChg>
      </pc:sldChg>
      <pc:sldChg chg="modSp">
        <pc:chgData name="Kennedy, Smith (Wireless &amp; IPP Standards)" userId="0eeb2244-425b-4283-bee1-e4f5d8874cb0" providerId="ADAL" clId="{CB90611B-E762-D84A-8CCF-D2F8A848C416}" dt="2020-02-05T17:04:36.378" v="487" actId="20577"/>
        <pc:sldMkLst>
          <pc:docMk/>
          <pc:sldMk cId="938862281" sldId="332"/>
        </pc:sldMkLst>
        <pc:spChg chg="mod">
          <ac:chgData name="Kennedy, Smith (Wireless &amp; IPP Standards)" userId="0eeb2244-425b-4283-bee1-e4f5d8874cb0" providerId="ADAL" clId="{CB90611B-E762-D84A-8CCF-D2F8A848C416}" dt="2020-02-05T17:04:36.378" v="487" actId="20577"/>
          <ac:spMkLst>
            <pc:docMk/>
            <pc:sldMk cId="938862281" sldId="332"/>
            <ac:spMk id="3" creationId="{00000000-0000-0000-0000-000000000000}"/>
          </ac:spMkLst>
        </pc:spChg>
      </pc:sldChg>
      <pc:sldChg chg="ord">
        <pc:chgData name="Kennedy, Smith (Wireless &amp; IPP Standards)" userId="0eeb2244-425b-4283-bee1-e4f5d8874cb0" providerId="ADAL" clId="{CB90611B-E762-D84A-8CCF-D2F8A848C416}" dt="2020-01-30T14:32:18.112" v="169"/>
        <pc:sldMkLst>
          <pc:docMk/>
          <pc:sldMk cId="1663960299" sldId="369"/>
        </pc:sldMkLst>
      </pc:sldChg>
      <pc:sldChg chg="add">
        <pc:chgData name="Kennedy, Smith (Wireless &amp; IPP Standards)" userId="0eeb2244-425b-4283-bee1-e4f5d8874cb0" providerId="ADAL" clId="{CB90611B-E762-D84A-8CCF-D2F8A848C416}" dt="2020-01-30T06:26:48.262" v="4"/>
        <pc:sldMkLst>
          <pc:docMk/>
          <pc:sldMk cId="390927348" sldId="388"/>
        </pc:sldMkLst>
      </pc:sldChg>
      <pc:sldChg chg="del">
        <pc:chgData name="Kennedy, Smith (Wireless &amp; IPP Standards)" userId="0eeb2244-425b-4283-bee1-e4f5d8874cb0" providerId="ADAL" clId="{CB90611B-E762-D84A-8CCF-D2F8A848C416}" dt="2020-01-30T06:26:43.640" v="1" actId="2696"/>
        <pc:sldMkLst>
          <pc:docMk/>
          <pc:sldMk cId="2771021026" sldId="388"/>
        </pc:sldMkLst>
      </pc:sldChg>
      <pc:sldChg chg="add">
        <pc:chgData name="Kennedy, Smith (Wireless &amp; IPP Standards)" userId="0eeb2244-425b-4283-bee1-e4f5d8874cb0" providerId="ADAL" clId="{CB90611B-E762-D84A-8CCF-D2F8A848C416}" dt="2020-01-30T06:26:48.262" v="4"/>
        <pc:sldMkLst>
          <pc:docMk/>
          <pc:sldMk cId="138407445" sldId="389"/>
        </pc:sldMkLst>
      </pc:sldChg>
      <pc:sldChg chg="del">
        <pc:chgData name="Kennedy, Smith (Wireless &amp; IPP Standards)" userId="0eeb2244-425b-4283-bee1-e4f5d8874cb0" providerId="ADAL" clId="{CB90611B-E762-D84A-8CCF-D2F8A848C416}" dt="2020-01-30T06:26:43.982" v="2" actId="2696"/>
        <pc:sldMkLst>
          <pc:docMk/>
          <pc:sldMk cId="1613380679" sldId="389"/>
        </pc:sldMkLst>
      </pc:sldChg>
      <pc:sldChg chg="add">
        <pc:chgData name="Kennedy, Smith (Wireless &amp; IPP Standards)" userId="0eeb2244-425b-4283-bee1-e4f5d8874cb0" providerId="ADAL" clId="{CB90611B-E762-D84A-8CCF-D2F8A848C416}" dt="2020-01-30T06:26:48.262" v="4"/>
        <pc:sldMkLst>
          <pc:docMk/>
          <pc:sldMk cId="1301700023" sldId="390"/>
        </pc:sldMkLst>
      </pc:sldChg>
      <pc:sldChg chg="del">
        <pc:chgData name="Kennedy, Smith (Wireless &amp; IPP Standards)" userId="0eeb2244-425b-4283-bee1-e4f5d8874cb0" providerId="ADAL" clId="{CB90611B-E762-D84A-8CCF-D2F8A848C416}" dt="2020-01-30T06:26:43.994" v="3" actId="2696"/>
        <pc:sldMkLst>
          <pc:docMk/>
          <pc:sldMk cId="3763793955" sldId="390"/>
        </pc:sldMkLst>
      </pc:sldChg>
      <pc:sldChg chg="modSp">
        <pc:chgData name="Kennedy, Smith (Wireless &amp; IPP Standards)" userId="0eeb2244-425b-4283-bee1-e4f5d8874cb0" providerId="ADAL" clId="{CB90611B-E762-D84A-8CCF-D2F8A848C416}" dt="2020-01-30T14:30:13.426" v="45" actId="20577"/>
        <pc:sldMkLst>
          <pc:docMk/>
          <pc:sldMk cId="2165262297" sldId="396"/>
        </pc:sldMkLst>
        <pc:spChg chg="mod">
          <ac:chgData name="Kennedy, Smith (Wireless &amp; IPP Standards)" userId="0eeb2244-425b-4283-bee1-e4f5d8874cb0" providerId="ADAL" clId="{CB90611B-E762-D84A-8CCF-D2F8A848C416}" dt="2020-01-30T14:30:13.426" v="45" actId="20577"/>
          <ac:spMkLst>
            <pc:docMk/>
            <pc:sldMk cId="2165262297" sldId="396"/>
            <ac:spMk id="3" creationId="{F6CBD45F-8AA1-3641-8AD8-D31A8892205B}"/>
          </ac:spMkLst>
        </pc:spChg>
      </pc:sldChg>
      <pc:sldChg chg="delSp">
        <pc:chgData name="Kennedy, Smith (Wireless &amp; IPP Standards)" userId="0eeb2244-425b-4283-bee1-e4f5d8874cb0" providerId="ADAL" clId="{CB90611B-E762-D84A-8CCF-D2F8A848C416}" dt="2020-01-30T14:35:35.949" v="384" actId="478"/>
        <pc:sldMkLst>
          <pc:docMk/>
          <pc:sldMk cId="3612559753" sldId="400"/>
        </pc:sldMkLst>
        <pc:spChg chg="del">
          <ac:chgData name="Kennedy, Smith (Wireless &amp; IPP Standards)" userId="0eeb2244-425b-4283-bee1-e4f5d8874cb0" providerId="ADAL" clId="{CB90611B-E762-D84A-8CCF-D2F8A848C416}" dt="2020-01-30T14:35:35.949" v="384" actId="478"/>
          <ac:spMkLst>
            <pc:docMk/>
            <pc:sldMk cId="3612559753" sldId="400"/>
            <ac:spMk id="366" creationId="{00000000-0000-0000-0000-000000000000}"/>
          </ac:spMkLst>
        </pc:spChg>
      </pc:sldChg>
      <pc:sldChg chg="modSp">
        <pc:chgData name="Kennedy, Smith (Wireless &amp; IPP Standards)" userId="0eeb2244-425b-4283-bee1-e4f5d8874cb0" providerId="ADAL" clId="{CB90611B-E762-D84A-8CCF-D2F8A848C416}" dt="2020-01-30T22:37:31.799" v="426" actId="1076"/>
        <pc:sldMkLst>
          <pc:docMk/>
          <pc:sldMk cId="803923045" sldId="403"/>
        </pc:sldMkLst>
        <pc:picChg chg="mod">
          <ac:chgData name="Kennedy, Smith (Wireless &amp; IPP Standards)" userId="0eeb2244-425b-4283-bee1-e4f5d8874cb0" providerId="ADAL" clId="{CB90611B-E762-D84A-8CCF-D2F8A848C416}" dt="2020-01-30T22:37:31.799" v="426" actId="1076"/>
          <ac:picMkLst>
            <pc:docMk/>
            <pc:sldMk cId="803923045" sldId="403"/>
            <ac:picMk id="24" creationId="{2621E03E-64BD-8142-82CA-3ED779FADB0C}"/>
          </ac:picMkLst>
        </pc:picChg>
      </pc:sldChg>
      <pc:sldChg chg="modSp">
        <pc:chgData name="Kennedy, Smith (Wireless &amp; IPP Standards)" userId="0eeb2244-425b-4283-bee1-e4f5d8874cb0" providerId="ADAL" clId="{CB90611B-E762-D84A-8CCF-D2F8A848C416}" dt="2020-01-30T14:32:10.129" v="168" actId="20577"/>
        <pc:sldMkLst>
          <pc:docMk/>
          <pc:sldMk cId="1761778470" sldId="408"/>
        </pc:sldMkLst>
        <pc:spChg chg="mod">
          <ac:chgData name="Kennedy, Smith (Wireless &amp; IPP Standards)" userId="0eeb2244-425b-4283-bee1-e4f5d8874cb0" providerId="ADAL" clId="{CB90611B-E762-D84A-8CCF-D2F8A848C416}" dt="2020-01-30T14:32:10.129" v="168" actId="20577"/>
          <ac:spMkLst>
            <pc:docMk/>
            <pc:sldMk cId="1761778470" sldId="408"/>
            <ac:spMk id="3" creationId="{6E1B11F4-B8BA-0043-96D4-C905B45AFA98}"/>
          </ac:spMkLst>
        </pc:spChg>
      </pc:sldChg>
      <pc:sldChg chg="modSp">
        <pc:chgData name="Kennedy, Smith (Wireless &amp; IPP Standards)" userId="0eeb2244-425b-4283-bee1-e4f5d8874cb0" providerId="ADAL" clId="{CB90611B-E762-D84A-8CCF-D2F8A848C416}" dt="2020-01-30T14:34:45.400" v="383" actId="20577"/>
        <pc:sldMkLst>
          <pc:docMk/>
          <pc:sldMk cId="2471092163" sldId="412"/>
        </pc:sldMkLst>
        <pc:spChg chg="mod">
          <ac:chgData name="Kennedy, Smith (Wireless &amp; IPP Standards)" userId="0eeb2244-425b-4283-bee1-e4f5d8874cb0" providerId="ADAL" clId="{CB90611B-E762-D84A-8CCF-D2F8A848C416}" dt="2020-01-30T14:34:45.400" v="383" actId="20577"/>
          <ac:spMkLst>
            <pc:docMk/>
            <pc:sldMk cId="2471092163" sldId="412"/>
            <ac:spMk id="3" creationId="{6E1B11F4-B8BA-0043-96D4-C905B45AFA98}"/>
          </ac:spMkLst>
        </pc:spChg>
      </pc:sldChg>
      <pc:sldChg chg="del">
        <pc:chgData name="Kennedy, Smith (Wireless &amp; IPP Standards)" userId="0eeb2244-425b-4283-bee1-e4f5d8874cb0" providerId="ADAL" clId="{CB90611B-E762-D84A-8CCF-D2F8A848C416}" dt="2020-01-30T14:29:03.952" v="11" actId="2696"/>
        <pc:sldMkLst>
          <pc:docMk/>
          <pc:sldMk cId="2863869964" sldId="413"/>
        </pc:sldMkLst>
      </pc:sldChg>
      <pc:sldChg chg="del">
        <pc:chgData name="Kennedy, Smith (Wireless &amp; IPP Standards)" userId="0eeb2244-425b-4283-bee1-e4f5d8874cb0" providerId="ADAL" clId="{CB90611B-E762-D84A-8CCF-D2F8A848C416}" dt="2020-01-30T14:29:03.924" v="7" actId="2696"/>
        <pc:sldMkLst>
          <pc:docMk/>
          <pc:sldMk cId="2954111701" sldId="414"/>
        </pc:sldMkLst>
      </pc:sldChg>
      <pc:sldChg chg="del">
        <pc:chgData name="Kennedy, Smith (Wireless &amp; IPP Standards)" userId="0eeb2244-425b-4283-bee1-e4f5d8874cb0" providerId="ADAL" clId="{CB90611B-E762-D84A-8CCF-D2F8A848C416}" dt="2020-01-30T14:29:03.929" v="8" actId="2696"/>
        <pc:sldMkLst>
          <pc:docMk/>
          <pc:sldMk cId="149967006" sldId="415"/>
        </pc:sldMkLst>
      </pc:sldChg>
      <pc:sldChg chg="del">
        <pc:chgData name="Kennedy, Smith (Wireless &amp; IPP Standards)" userId="0eeb2244-425b-4283-bee1-e4f5d8874cb0" providerId="ADAL" clId="{CB90611B-E762-D84A-8CCF-D2F8A848C416}" dt="2020-01-30T14:29:03.937" v="10" actId="2696"/>
        <pc:sldMkLst>
          <pc:docMk/>
          <pc:sldMk cId="3904285118" sldId="416"/>
        </pc:sldMkLst>
      </pc:sldChg>
      <pc:sldChg chg="modSp">
        <pc:chgData name="Kennedy, Smith (Wireless &amp; IPP Standards)" userId="0eeb2244-425b-4283-bee1-e4f5d8874cb0" providerId="ADAL" clId="{CB90611B-E762-D84A-8CCF-D2F8A848C416}" dt="2020-02-06T16:27:02.510" v="533" actId="20577"/>
        <pc:sldMkLst>
          <pc:docMk/>
          <pc:sldMk cId="3423151551" sldId="419"/>
        </pc:sldMkLst>
        <pc:spChg chg="mod">
          <ac:chgData name="Kennedy, Smith (Wireless &amp; IPP Standards)" userId="0eeb2244-425b-4283-bee1-e4f5d8874cb0" providerId="ADAL" clId="{CB90611B-E762-D84A-8CCF-D2F8A848C416}" dt="2020-02-06T16:27:02.510" v="533" actId="20577"/>
          <ac:spMkLst>
            <pc:docMk/>
            <pc:sldMk cId="3423151551" sldId="419"/>
            <ac:spMk id="137" creationId="{00000000-0000-0000-0000-000000000000}"/>
          </ac:spMkLst>
        </pc:spChg>
      </pc:sldChg>
      <pc:sldChg chg="modSp add">
        <pc:chgData name="Kennedy, Smith (Wireless &amp; IPP Standards)" userId="0eeb2244-425b-4283-bee1-e4f5d8874cb0" providerId="ADAL" clId="{CB90611B-E762-D84A-8CCF-D2F8A848C416}" dt="2020-01-30T14:29:25.672" v="12"/>
        <pc:sldMkLst>
          <pc:docMk/>
          <pc:sldMk cId="3408762697" sldId="420"/>
        </pc:sldMkLst>
        <pc:spChg chg="mod">
          <ac:chgData name="Kennedy, Smith (Wireless &amp; IPP Standards)" userId="0eeb2244-425b-4283-bee1-e4f5d8874cb0" providerId="ADAL" clId="{CB90611B-E762-D84A-8CCF-D2F8A848C416}" dt="2020-01-30T14:29:25.672" v="12"/>
          <ac:spMkLst>
            <pc:docMk/>
            <pc:sldMk cId="3408762697" sldId="420"/>
            <ac:spMk id="113" creationId="{00000000-0000-0000-0000-000000000000}"/>
          </ac:spMkLst>
        </pc:spChg>
      </pc:sldChg>
      <pc:sldChg chg="modSp add">
        <pc:chgData name="Kennedy, Smith (Wireless &amp; IPP Standards)" userId="0eeb2244-425b-4283-bee1-e4f5d8874cb0" providerId="ADAL" clId="{CB90611B-E762-D84A-8CCF-D2F8A848C416}" dt="2020-02-12T18:50:19.883" v="535" actId="313"/>
        <pc:sldMkLst>
          <pc:docMk/>
          <pc:sldMk cId="1262316177" sldId="421"/>
        </pc:sldMkLst>
        <pc:spChg chg="mod">
          <ac:chgData name="Kennedy, Smith (Wireless &amp; IPP Standards)" userId="0eeb2244-425b-4283-bee1-e4f5d8874cb0" providerId="ADAL" clId="{CB90611B-E762-D84A-8CCF-D2F8A848C416}" dt="2020-01-30T14:29:25.672" v="12"/>
          <ac:spMkLst>
            <pc:docMk/>
            <pc:sldMk cId="1262316177" sldId="421"/>
            <ac:spMk id="120" creationId="{00000000-0000-0000-0000-000000000000}"/>
          </ac:spMkLst>
        </pc:spChg>
        <pc:spChg chg="mod">
          <ac:chgData name="Kennedy, Smith (Wireless &amp; IPP Standards)" userId="0eeb2244-425b-4283-bee1-e4f5d8874cb0" providerId="ADAL" clId="{CB90611B-E762-D84A-8CCF-D2F8A848C416}" dt="2020-02-12T18:50:19.883" v="535" actId="313"/>
          <ac:spMkLst>
            <pc:docMk/>
            <pc:sldMk cId="1262316177" sldId="421"/>
            <ac:spMk id="122" creationId="{00000000-0000-0000-0000-000000000000}"/>
          </ac:spMkLst>
        </pc:spChg>
      </pc:sldChg>
      <pc:sldChg chg="modSp add">
        <pc:chgData name="Kennedy, Smith (Wireless &amp; IPP Standards)" userId="0eeb2244-425b-4283-bee1-e4f5d8874cb0" providerId="ADAL" clId="{CB90611B-E762-D84A-8CCF-D2F8A848C416}" dt="2020-01-30T14:29:26.039" v="13" actId="27636"/>
        <pc:sldMkLst>
          <pc:docMk/>
          <pc:sldMk cId="2922200036" sldId="422"/>
        </pc:sldMkLst>
        <pc:spChg chg="mod">
          <ac:chgData name="Kennedy, Smith (Wireless &amp; IPP Standards)" userId="0eeb2244-425b-4283-bee1-e4f5d8874cb0" providerId="ADAL" clId="{CB90611B-E762-D84A-8CCF-D2F8A848C416}" dt="2020-01-30T14:29:26.039" v="13" actId="27636"/>
          <ac:spMkLst>
            <pc:docMk/>
            <pc:sldMk cId="2922200036" sldId="422"/>
            <ac:spMk id="130" creationId="{00000000-0000-0000-0000-000000000000}"/>
          </ac:spMkLst>
        </pc:spChg>
        <pc:spChg chg="mod">
          <ac:chgData name="Kennedy, Smith (Wireless &amp; IPP Standards)" userId="0eeb2244-425b-4283-bee1-e4f5d8874cb0" providerId="ADAL" clId="{CB90611B-E762-D84A-8CCF-D2F8A848C416}" dt="2020-01-30T14:29:25.672" v="12"/>
          <ac:spMkLst>
            <pc:docMk/>
            <pc:sldMk cId="2922200036" sldId="422"/>
            <ac:spMk id="131" creationId="{00000000-0000-0000-0000-000000000000}"/>
          </ac:spMkLst>
        </pc:spChg>
      </pc:sldChg>
      <pc:sldChg chg="modSp add">
        <pc:chgData name="Kennedy, Smith (Wireless &amp; IPP Standards)" userId="0eeb2244-425b-4283-bee1-e4f5d8874cb0" providerId="ADAL" clId="{CB90611B-E762-D84A-8CCF-D2F8A848C416}" dt="2020-01-30T14:29:26.319" v="15" actId="27636"/>
        <pc:sldMkLst>
          <pc:docMk/>
          <pc:sldMk cId="1641739126" sldId="423"/>
        </pc:sldMkLst>
        <pc:spChg chg="mod">
          <ac:chgData name="Kennedy, Smith (Wireless &amp; IPP Standards)" userId="0eeb2244-425b-4283-bee1-e4f5d8874cb0" providerId="ADAL" clId="{CB90611B-E762-D84A-8CCF-D2F8A848C416}" dt="2020-01-30T14:29:26.319" v="15" actId="27636"/>
          <ac:spMkLst>
            <pc:docMk/>
            <pc:sldMk cId="1641739126" sldId="423"/>
            <ac:spMk id="148" creationId="{00000000-0000-0000-0000-000000000000}"/>
          </ac:spMkLst>
        </pc:spChg>
        <pc:spChg chg="mod">
          <ac:chgData name="Kennedy, Smith (Wireless &amp; IPP Standards)" userId="0eeb2244-425b-4283-bee1-e4f5d8874cb0" providerId="ADAL" clId="{CB90611B-E762-D84A-8CCF-D2F8A848C416}" dt="2020-01-30T14:29:25.672" v="12"/>
          <ac:spMkLst>
            <pc:docMk/>
            <pc:sldMk cId="1641739126" sldId="423"/>
            <ac:spMk id="14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056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2020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tif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tiff"/><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emf"/><Relationship Id="rId10" Type="http://schemas.openxmlformats.org/officeDocument/2006/relationships/image" Target="../media/image11.tiff"/><Relationship Id="rId19" Type="http://schemas.openxmlformats.org/officeDocument/2006/relationships/image" Target="../media/image20.tiff"/><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emf"/></Relationships>
</file>

<file path=ppt/slides/_rels/slide14.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wg.org/dynamo/eveprinters.ph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ftp.pwg.org/pub/pwg/candidates/cs-ippjobext20-20190816-5100.7.pdf" TargetMode="External"/><Relationship Id="rId2" Type="http://schemas.openxmlformats.org/officeDocument/2006/relationships/hyperlink" Target="https://ftp.pwg.org/pub/pwg/informational/bp-ippauth10-20190816-5199.10.pdf" TargetMode="External"/><Relationship Id="rId1" Type="http://schemas.openxmlformats.org/officeDocument/2006/relationships/slideLayout" Target="../slideLayouts/slideLayout2.xml"/><Relationship Id="rId4" Type="http://schemas.openxmlformats.org/officeDocument/2006/relationships/hyperlink" Target="https://ftp.pwg.org/pub/pwg/candidates/cs-ippsystem10-20191122-5100.22.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ftp.pwg.org/pub/pwg/ipp/charter/ch-ipp-charter-20170615.pdf"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github.com/istopwg/ippsample" TargetMode="External"/><Relationship Id="rId5" Type="http://schemas.openxmlformats.org/officeDocument/2006/relationships/hyperlink" Target="https://www.pwg.org/printers" TargetMode="External"/><Relationship Id="rId4" Type="http://schemas.openxmlformats.org/officeDocument/2006/relationships/hyperlink" Target="https://github.com/istopwg/ippregistry"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trustedcomputinggroup.org/resourc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atatracker.ietf.org/doc/draft-ietf-tls-dtls14/" TargetMode="External"/><Relationship Id="rId7" Type="http://schemas.openxmlformats.org/officeDocument/2006/relationships/hyperlink" Target="https://datatracker.ietf.org/doc/draft-ietf-tls-grease-04/" TargetMode="External"/><Relationship Id="rId2" Type="http://schemas.openxmlformats.org/officeDocument/2006/relationships/hyperlink" Target="https://tools.ietf.org/html/rfc8446"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tls-certificate-compression.txt" TargetMode="External"/><Relationship Id="rId5" Type="http://schemas.openxmlformats.org/officeDocument/2006/relationships/hyperlink" Target="https://datatracker.ietf.org/doc/draft-ietf-tls-md5-sha1-deprecate-02/" TargetMode="External"/><Relationship Id="rId4" Type="http://schemas.openxmlformats.org/officeDocument/2006/relationships/hyperlink" Target="https://datatracker.ietf.org/doc/draft-ietf-tls-oldversions-deprecat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tools.ietf.org/html/rfc8610" TargetMode="External"/><Relationship Id="rId3" Type="http://schemas.openxmlformats.org/officeDocument/2006/relationships/hyperlink" Target="https://datatracker.ietf.org/doc/draft-ietf-sacm-coswid/" TargetMode="External"/><Relationship Id="rId7" Type="http://schemas.openxmlformats.org/officeDocument/2006/relationships/hyperlink" Target="https://datatracker.ietf.org/doc/draft-ietf-cbor-sequence/" TargetMode="External"/><Relationship Id="rId2" Type="http://schemas.openxmlformats.org/officeDocument/2006/relationships/hyperlink" Target="https://datatracker.ietf.org/doc/draft-ietf-sacm-epcp/" TargetMode="External"/><Relationship Id="rId1" Type="http://schemas.openxmlformats.org/officeDocument/2006/relationships/slideLayout" Target="../slideLayouts/slideLayout2.xml"/><Relationship Id="rId6" Type="http://schemas.openxmlformats.org/officeDocument/2006/relationships/hyperlink" Target="https://datatracker.ietf.org/doc/draft-ietf-cbor-array-tags/" TargetMode="External"/><Relationship Id="rId5" Type="http://schemas.openxmlformats.org/officeDocument/2006/relationships/hyperlink" Target="https://datatracker.ietf.org/doc/draft-ietf-cbor-7049bis/" TargetMode="External"/><Relationship Id="rId4" Type="http://schemas.openxmlformats.org/officeDocument/2006/relationships/hyperlink" Target="https://datatracker.ietf.org/doc/draft-ietf-sacm-arch/"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datatracker.ietf.org/doc/draft-irtf-cfrg-randomness-improvements/" TargetMode="External"/><Relationship Id="rId3" Type="http://schemas.openxmlformats.org/officeDocument/2006/relationships/hyperlink" Target="https://datatracker.ietf.org/doc/draft-birkholz-rats-information-model/" TargetMode="External"/><Relationship Id="rId7" Type="http://schemas.openxmlformats.org/officeDocument/2006/relationships/hyperlink" Target="https://datatracker.ietf.org/doc/draft-irtf-cfrg-kangarootwelve/" TargetMode="External"/><Relationship Id="rId2" Type="http://schemas.openxmlformats.org/officeDocument/2006/relationships/hyperlink" Target="https://datatracker.ietf.org/doc/draft-ietf-rats-eat/" TargetMode="External"/><Relationship Id="rId1" Type="http://schemas.openxmlformats.org/officeDocument/2006/relationships/slideLayout" Target="../slideLayouts/slideLayout2.xml"/><Relationship Id="rId6" Type="http://schemas.openxmlformats.org/officeDocument/2006/relationships/hyperlink" Target="https://datatracker.ietf.org/doc/draft-irtf-cfrg-xchacha/" TargetMode="External"/><Relationship Id="rId5" Type="http://schemas.openxmlformats.org/officeDocument/2006/relationships/hyperlink" Target="https://datatracker.ietf.org/doc/draft-ietf-rats-architecture/" TargetMode="External"/><Relationship Id="rId4" Type="http://schemas.openxmlformats.org/officeDocument/2006/relationships/hyperlink" Target="https://datatracker.ietf.org/doc/draft-ietf-rats-yang-tpm-charra/" TargetMode="External"/><Relationship Id="rId9" Type="http://schemas.openxmlformats.org/officeDocument/2006/relationships/hyperlink" Target="https://datatracker.ietf.org/doc/draft-irtf-cfrg-hpk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openprinting.github.io/" TargetMode="External"/><Relationship Id="rId2" Type="http://schemas.openxmlformats.org/officeDocument/2006/relationships/hyperlink" Target="https://developers.google.com/open-source/gsoc" TargetMode="External"/><Relationship Id="rId1" Type="http://schemas.openxmlformats.org/officeDocument/2006/relationships/slideLayout" Target="../slideLayouts/slideLayout2.xml"/><Relationship Id="rId5" Type="http://schemas.openxmlformats.org/officeDocument/2006/relationships/hyperlink" Target="https://github.com/OpenPrinting/openprinting.github.io/issues" TargetMode="External"/><Relationship Id="rId4" Type="http://schemas.openxmlformats.org/officeDocument/2006/relationships/hyperlink" Target="https://openprinting.github.io/driverless/01-standards-and-their-pdl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isotc.iso.org/livelink/livelink?func=ll&amp;objId=19905763&amp;objAction=browse&amp;viewType=1" TargetMode="External"/><Relationship Id="rId2" Type="http://schemas.openxmlformats.org/officeDocument/2006/relationships/hyperlink" Target="https://www.ansi.org/standards_activities/standards_boards_panels/amsc/Default?menuid=3" TargetMode="External"/><Relationship Id="rId1" Type="http://schemas.openxmlformats.org/officeDocument/2006/relationships/slideLayout" Target="../slideLayouts/slideLayout2.xml"/><Relationship Id="rId4" Type="http://schemas.openxmlformats.org/officeDocument/2006/relationships/hyperlink" Target="http://www.3dpdfconsortium.or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chair@pwg.org" TargetMode="External"/><Relationship Id="rId4" Type="http://schemas.openxmlformats.org/officeDocument/2006/relationships/hyperlink" Target="https://www.pwg.org/chair/meeting-info/meeting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February 2020 Face-to-Face</a:t>
            </a:r>
            <a:br>
              <a:rPr lang="en-US" dirty="0"/>
            </a:br>
            <a:r>
              <a:rPr lang="en-US" dirty="0"/>
              <a:t>Plenary Session</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dirty="0"/>
              <a:t>February 5, 2020</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Mountain Standard Time)</a:t>
            </a:r>
          </a:p>
          <a:p>
            <a:pPr marL="40640" indent="0">
              <a:buNone/>
            </a:pPr>
            <a:endParaRPr lang="en-US" sz="1400" dirty="0"/>
          </a:p>
          <a:p>
            <a:pPr marL="40640" indent="0">
              <a:buNone/>
            </a:pPr>
            <a:r>
              <a:rPr lang="en-US" dirty="0"/>
              <a:t>Thursday, February 6</a:t>
            </a:r>
            <a:endParaRPr dirty="0"/>
          </a:p>
          <a:p>
            <a:pPr marL="2289175" lvl="1" indent="-1944688">
              <a:buNone/>
            </a:pPr>
            <a:r>
              <a:rPr lang="en-US" dirty="0"/>
              <a:t>  9:00 </a:t>
            </a:r>
            <a:r>
              <a:rPr lang="mr-IN" dirty="0"/>
              <a:t>–</a:t>
            </a:r>
            <a:r>
              <a:rPr lang="en-US" dirty="0"/>
              <a:t> 11:00	IDS WG: Status and Discussion · HCD Security Guide</a:t>
            </a:r>
          </a:p>
          <a:p>
            <a:pPr marL="2289175" lvl="1" indent="-1944688">
              <a:buNone/>
            </a:pPr>
            <a:r>
              <a:rPr lang="en-US" dirty="0"/>
              <a:t>11:00 </a:t>
            </a:r>
            <a:r>
              <a:rPr lang="mr-IN" dirty="0"/>
              <a:t>–</a:t>
            </a:r>
            <a:r>
              <a:rPr lang="en-US" dirty="0"/>
              <a:t> 11:30	Break / Lunch</a:t>
            </a:r>
          </a:p>
          <a:p>
            <a:pPr marL="2289175" lvl="1" indent="-1944688">
              <a:buNone/>
            </a:pPr>
            <a:r>
              <a:rPr lang="en-US" dirty="0"/>
              <a:t>11:30 </a:t>
            </a:r>
            <a:r>
              <a:rPr lang="mr-IN" dirty="0"/>
              <a:t>–</a:t>
            </a:r>
            <a:r>
              <a:rPr lang="en-US" dirty="0"/>
              <a:t> 12:30	IPP WG: IPP Encrypted Jobs and Documents v1.0</a:t>
            </a:r>
          </a:p>
          <a:p>
            <a:pPr marL="2289175" lvl="1" indent="-1944688">
              <a:buNone/>
            </a:pPr>
            <a:r>
              <a:rPr lang="en-US" dirty="0"/>
              <a:t>12:30 –   1:30	IPP WG: IPP Driverless Printing Extensions v2.0</a:t>
            </a:r>
          </a:p>
          <a:p>
            <a:pPr marL="2289175" lvl="1" indent="-1944688">
              <a:buNone/>
            </a:pPr>
            <a:r>
              <a:rPr lang="en-US" dirty="0"/>
              <a:t>                         </a:t>
            </a:r>
            <a:r>
              <a:rPr lang="en-US"/>
              <a:t>(continued)</a:t>
            </a:r>
            <a:endParaRPr lang="en-US" dirty="0"/>
          </a:p>
          <a:p>
            <a:pPr marL="2289175" lvl="1" indent="-1944688">
              <a:buNone/>
            </a:pPr>
            <a:r>
              <a:rPr lang="en-US" dirty="0"/>
              <a:t>  1:30 </a:t>
            </a:r>
            <a:r>
              <a:rPr lang="mr-IN" dirty="0"/>
              <a:t>–</a:t>
            </a:r>
            <a:r>
              <a:rPr lang="en-US" dirty="0"/>
              <a:t>   2:00	Break</a:t>
            </a:r>
          </a:p>
          <a:p>
            <a:pPr marL="2289175" lvl="1" indent="-1944688">
              <a:buNone/>
            </a:pPr>
            <a:r>
              <a:rPr lang="en-US" dirty="0"/>
              <a:t>  2:00 </a:t>
            </a:r>
            <a:r>
              <a:rPr lang="mr-IN" dirty="0"/>
              <a:t>–</a:t>
            </a:r>
            <a:r>
              <a:rPr lang="en-US" dirty="0"/>
              <a:t>   2:45	IPP WG: 3D Printing – Liaisons and Status</a:t>
            </a:r>
          </a:p>
          <a:p>
            <a:pPr marL="2289175" lvl="1" indent="-1944688">
              <a:buNone/>
            </a:pPr>
            <a:r>
              <a:rPr lang="en-US" dirty="0"/>
              <a:t>  2:45 –   3:00	IPP WG: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dirty="0"/>
              <a:t>PWG Chair: Smith Kennedy, HP Inc.</a:t>
            </a:r>
          </a:p>
          <a:p>
            <a:pPr lvl="1"/>
            <a:endParaRPr dirty="0"/>
          </a:p>
          <a:p>
            <a:r>
              <a:rPr dirty="0"/>
              <a:t>PWG Vice-Chair: </a:t>
            </a:r>
            <a:r>
              <a:rPr lang="en-US" dirty="0"/>
              <a:t>Jeremy Leber, Lexmark</a:t>
            </a:r>
            <a:endParaRPr dirty="0"/>
          </a:p>
          <a:p>
            <a:pPr lvl="1"/>
            <a:endParaRPr dirty="0"/>
          </a:p>
          <a:p>
            <a:r>
              <a:rPr dirty="0"/>
              <a:t>PWG Secretary: Ira McDonald, High North</a:t>
            </a:r>
            <a:endParaRPr lang="en-US" dirty="0"/>
          </a:p>
          <a:p>
            <a:endParaRPr lang="en-US" dirty="0"/>
          </a:p>
          <a:p>
            <a:endParaRPr lang="en-US" dirty="0"/>
          </a:p>
          <a:p>
            <a:pPr marL="40640" indent="0">
              <a:buNone/>
            </a:pPr>
            <a:endParaRPr lang="en-US" sz="1800" dirty="0"/>
          </a:p>
          <a:p>
            <a:pPr marL="40640" indent="0">
              <a:buNone/>
            </a:pPr>
            <a:endParaRPr lang="en-US" sz="1800" dirty="0"/>
          </a:p>
        </p:txBody>
      </p:sp>
      <p:sp>
        <p:nvSpPr>
          <p:cNvPr id="165" name="Shape 165"/>
          <p:cNvSpPr>
            <a:spLocks noGrp="1"/>
          </p:cNvSpPr>
          <p:nvPr>
            <p:ph type="title"/>
          </p:nvPr>
        </p:nvSpPr>
        <p:spPr>
          <a:prstGeom prst="rect">
            <a:avLst/>
          </a:prstGeom>
        </p:spPr>
        <p:txBody>
          <a:bodyPr/>
          <a:lstStyle/>
          <a:p>
            <a:r>
              <a:rPr dirty="0"/>
              <a:t>Officers (201</a:t>
            </a:r>
            <a:r>
              <a:rPr lang="en-US" dirty="0"/>
              <a:t>9</a:t>
            </a:r>
            <a:r>
              <a:rPr dirty="0"/>
              <a:t>-20</a:t>
            </a:r>
            <a:r>
              <a:rPr lang="en-US" dirty="0"/>
              <a:t>21</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2020</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t>26 </a:t>
            </a:r>
            <a:r>
              <a:rPr dirty="0"/>
              <a:t>Members</a:t>
            </a:r>
            <a:r>
              <a:rPr lang="en-US" dirty="0"/>
              <a:t> – </a:t>
            </a:r>
            <a:r>
              <a:rPr lang="en-US" dirty="0">
                <a:solidFill>
                  <a:srgbClr val="FF0000"/>
                </a:solidFill>
              </a:rPr>
              <a:t>Welcome Lakeside Robotics!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13</a:t>
            </a:fld>
            <a:endParaRPr/>
          </a:p>
        </p:txBody>
      </p:sp>
      <p:graphicFrame>
        <p:nvGraphicFramePr>
          <p:cNvPr id="156" name="Table 156"/>
          <p:cNvGraphicFramePr/>
          <p:nvPr>
            <p:extLst>
              <p:ext uri="{D42A27DB-BD31-4B8C-83A1-F6EECF244321}">
                <p14:modId xmlns:p14="http://schemas.microsoft.com/office/powerpoint/2010/main" val="4241844864"/>
              </p:ext>
            </p:extLst>
          </p:nvPr>
        </p:nvGraphicFramePr>
        <p:xfrm>
          <a:off x="457200" y="1699282"/>
          <a:ext cx="8108950" cy="466344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Google</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Qualcomm</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Lexmark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Ricoh</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YSoft</a:t>
                      </a:r>
                      <a:endParaRPr sz="900" dirty="0">
                        <a:uFill>
                          <a:solidFill>
                            <a:srgbClr val="000000"/>
                          </a:solidFill>
                        </a:uFill>
                        <a:sym typeface="Verdana"/>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Canon</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900" dirty="0"/>
                        <a:t>HP Inc.</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Meteor Network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Synaptics</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900" dirty="0">
                        <a:uFill>
                          <a:solidFill>
                            <a:srgbClr val="000000"/>
                          </a:solidFill>
                        </a:uFill>
                        <a:sym typeface="Verdana"/>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Intel</a:t>
                      </a: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Microsoft</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endParaRPr sz="900"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Oki Data</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Fuji Xerox</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Kyocera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PaperCut Software</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9906" y="1718587"/>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067" y="2595813"/>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14437" y="3429000"/>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795519" y="4906921"/>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7661" y="5728462"/>
            <a:ext cx="1340270" cy="429744"/>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598" y="2690473"/>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3" y="3406606"/>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0803" y="4097939"/>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10013" y="4861612"/>
            <a:ext cx="713247" cy="49297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2306356" y="5697116"/>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89230" y="2665208"/>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4070" y="3406606"/>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56572" y="4274070"/>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01781" y="4918027"/>
            <a:ext cx="819788" cy="335368"/>
          </a:xfrm>
          <a:prstGeom prst="rect">
            <a:avLst/>
          </a:prstGeom>
        </p:spPr>
      </p:pic>
      <p:pic>
        <p:nvPicPr>
          <p:cNvPr id="21" name="Picture 20">
            <a:extLst>
              <a:ext uri="{FF2B5EF4-FFF2-40B4-BE49-F238E27FC236}">
                <a16:creationId xmlns:a16="http://schemas.microsoft.com/office/drawing/2014/main" id="{0489AE71-9DB4-FD4D-80BD-EF8466BB572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183286" y="1279038"/>
            <a:ext cx="1926929" cy="1488991"/>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623079" y="4905365"/>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764158" y="5697116"/>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9"/>
          <a:stretch>
            <a:fillRect/>
          </a:stretch>
        </p:blipFill>
        <p:spPr>
          <a:xfrm>
            <a:off x="5511750" y="2645801"/>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89528" y="1830782"/>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1"/>
          <a:stretch>
            <a:fillRect/>
          </a:stretch>
        </p:blipFill>
        <p:spPr>
          <a:xfrm>
            <a:off x="5591646" y="3467314"/>
            <a:ext cx="1110207" cy="239003"/>
          </a:xfrm>
          <a:prstGeom prst="rect">
            <a:avLst/>
          </a:prstGeom>
        </p:spPr>
      </p:pic>
      <p:pic>
        <p:nvPicPr>
          <p:cNvPr id="35" name="Picture 34">
            <a:extLst>
              <a:ext uri="{FF2B5EF4-FFF2-40B4-BE49-F238E27FC236}">
                <a16:creationId xmlns:a16="http://schemas.microsoft.com/office/drawing/2014/main" id="{93A9B3C7-46DE-D349-93AD-91CD79D6404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44069" y="1908931"/>
            <a:ext cx="1112433" cy="227346"/>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034153" y="572254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70454" y="1776326"/>
            <a:ext cx="482442" cy="482442"/>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r>
              <a:rPr lang="en-US" dirty="0"/>
              <a:t>2020</a:t>
            </a:r>
          </a:p>
          <a:p>
            <a:endParaRPr lang="en-US" dirty="0"/>
          </a:p>
          <a:p>
            <a:pPr lvl="1"/>
            <a:r>
              <a:rPr lang="en-US" dirty="0"/>
              <a:t>May 5-7: Lexington, Kentucky (Hosted by Lexmark)</a:t>
            </a:r>
          </a:p>
          <a:p>
            <a:pPr lvl="1"/>
            <a:endParaRPr lang="en-US" dirty="0"/>
          </a:p>
          <a:p>
            <a:pPr lvl="1"/>
            <a:r>
              <a:rPr lang="en-US" dirty="0"/>
              <a:t>August 26-27: Virtual?</a:t>
            </a:r>
          </a:p>
          <a:p>
            <a:pPr lvl="1"/>
            <a:endParaRPr lang="en-US" dirty="0"/>
          </a:p>
          <a:p>
            <a:pPr lvl="1"/>
            <a:r>
              <a:rPr lang="en-US" dirty="0"/>
              <a:t>November 11-12: Virtual</a:t>
            </a:r>
          </a:p>
          <a:p>
            <a:endParaRPr lang="en-US" dirty="0"/>
          </a:p>
          <a:p>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dirty="0"/>
              <a:t>IPP Everywhere™ Self Certification 1.0 Update 3</a:t>
            </a:r>
          </a:p>
          <a:p>
            <a:pPr lvl="1">
              <a:buFont typeface="Wingdings" pitchFamily="2" charset="2"/>
              <a:buChar char="à"/>
            </a:pPr>
            <a:r>
              <a:rPr lang="en-US" dirty="0">
                <a:sym typeface="Wingdings" pitchFamily="2" charset="2"/>
              </a:rPr>
              <a:t>Current certification toolset available on PWG website</a:t>
            </a:r>
          </a:p>
          <a:p>
            <a:pPr lvl="1">
              <a:buFont typeface="Wingdings" pitchFamily="2" charset="2"/>
              <a:buChar char="à"/>
            </a:pPr>
            <a:r>
              <a:rPr lang="en-US" dirty="0">
                <a:sym typeface="Wingdings" pitchFamily="2" charset="2"/>
              </a:rPr>
              <a:t>Released November 2018</a:t>
            </a:r>
          </a:p>
          <a:p>
            <a:pPr lvl="1">
              <a:buFont typeface="Wingdings" pitchFamily="2" charset="2"/>
              <a:buChar char="à"/>
            </a:pPr>
            <a:endParaRPr lang="en-US" dirty="0"/>
          </a:p>
          <a:p>
            <a:r>
              <a:rPr lang="en-US" dirty="0">
                <a:solidFill>
                  <a:schemeClr val="tx1"/>
                </a:solidFill>
              </a:rPr>
              <a:t>412</a:t>
            </a:r>
            <a:r>
              <a:rPr lang="en-US" dirty="0"/>
              <a:t> printers now certified!</a:t>
            </a:r>
          </a:p>
          <a:p>
            <a:pPr lvl="1"/>
            <a:r>
              <a:rPr lang="en-US" dirty="0">
                <a:hlinkClick r:id="rId4"/>
              </a:rPr>
              <a:t>https://www.pwg.org/dynamo/eveprinters.php</a:t>
            </a:r>
            <a:endParaRPr lang="en-US" dirty="0"/>
          </a:p>
          <a:p>
            <a:pPr lvl="1"/>
            <a:r>
              <a:rPr lang="en-US" dirty="0"/>
              <a:t>More on the way!</a:t>
            </a:r>
          </a:p>
          <a:p>
            <a:endParaRPr lang="en-US" dirty="0"/>
          </a:p>
          <a:p>
            <a:r>
              <a:rPr lang="en-US" dirty="0"/>
              <a:t>More to come</a:t>
            </a:r>
          </a:p>
          <a:p>
            <a:pPr lvl="1"/>
            <a:r>
              <a:rPr lang="en-US" dirty="0"/>
              <a:t>IPP Everywhere™ v1.1 v1.0 Update 4 – In Beta</a:t>
            </a:r>
          </a:p>
          <a:p>
            <a:pPr lvl="1"/>
            <a:r>
              <a:rPr lang="en-US" dirty="0"/>
              <a:t>IPP Everywhere™ v1.1 – PWG LC Q1 2020</a:t>
            </a:r>
          </a:p>
          <a:p>
            <a:pPr lvl="1"/>
            <a:r>
              <a:rPr lang="en-US" dirty="0"/>
              <a:t>IPP Everywhere™ Self Certification 1.1 – PWG LC Q1 2020</a:t>
            </a:r>
          </a:p>
          <a:p>
            <a:endParaRPr lang="en-US" sz="1600" dirty="0"/>
          </a:p>
          <a:p>
            <a:endParaRPr lang="en-US" sz="1600" dirty="0"/>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Recently Approved Specifications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a:bodyPr>
          <a:lstStyle/>
          <a:p>
            <a:r>
              <a:rPr lang="en-US" dirty="0"/>
              <a:t>IPP Authentication Methods v1.0 – August 16, 2019</a:t>
            </a:r>
          </a:p>
          <a:p>
            <a:pPr lvl="1"/>
            <a:r>
              <a:rPr lang="en-US" dirty="0">
                <a:hlinkClick r:id="rId2"/>
              </a:rPr>
              <a:t>https://ftp.pwg.org/pub/pwg/informational/bp-ippauth10-20190816-5199.10.pdf</a:t>
            </a:r>
            <a:r>
              <a:rPr lang="en-US" dirty="0"/>
              <a:t> </a:t>
            </a:r>
          </a:p>
          <a:p>
            <a:endParaRPr lang="en-US" dirty="0"/>
          </a:p>
          <a:p>
            <a:r>
              <a:rPr lang="en-US" dirty="0"/>
              <a:t>IPP Job Extensions v2.0 – August 16, 2019</a:t>
            </a:r>
          </a:p>
          <a:p>
            <a:pPr lvl="1"/>
            <a:r>
              <a:rPr lang="en-US" dirty="0">
                <a:hlinkClick r:id="rId3"/>
              </a:rPr>
              <a:t>https://ftp.pwg.org/pub/pwg/candidates/cs-ippjobext20-20190816-5100.7.pdf</a:t>
            </a:r>
            <a:r>
              <a:rPr lang="en-US" dirty="0"/>
              <a:t> </a:t>
            </a:r>
          </a:p>
          <a:p>
            <a:endParaRPr lang="en-US" dirty="0"/>
          </a:p>
          <a:p>
            <a:r>
              <a:rPr lang="en-US" dirty="0"/>
              <a:t>IPP System Service v1.0 - Nov 22, 2019</a:t>
            </a:r>
          </a:p>
          <a:p>
            <a:pPr lvl="1"/>
            <a:r>
              <a:rPr lang="en-US" dirty="0">
                <a:hlinkClick r:id="rId4"/>
              </a:rPr>
              <a:t>https://ftp.pwg.org/pub/pwg/candidates/cs-ippsystem10-20191122-5100.22.pdf</a:t>
            </a:r>
            <a:r>
              <a:rPr lang="en-US" dirty="0"/>
              <a:t> </a:t>
            </a: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16</a:t>
            </a:fld>
            <a:endParaRPr lang="en-US" dirty="0"/>
          </a:p>
        </p:txBody>
      </p:sp>
    </p:spTree>
    <p:extLst>
      <p:ext uri="{BB962C8B-B14F-4D97-AF65-F5344CB8AC3E}">
        <p14:creationId xmlns:p14="http://schemas.microsoft.com/office/powerpoint/2010/main" val="145232962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Public Relations Efforts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a:bodyPr>
          <a:lstStyle/>
          <a:p>
            <a:r>
              <a:rPr lang="en-US" dirty="0"/>
              <a:t>Recent press releases</a:t>
            </a:r>
          </a:p>
          <a:p>
            <a:pPr lvl="1"/>
            <a:r>
              <a:rPr lang="en-US" dirty="0"/>
              <a:t>Oct. 9: Newly approved IPP specifications and Best Practices</a:t>
            </a:r>
          </a:p>
          <a:p>
            <a:pPr lvl="2"/>
            <a:r>
              <a:rPr lang="en-US" sz="1700" dirty="0"/>
              <a:t>IPP Authentication Methods v1.0</a:t>
            </a:r>
          </a:p>
          <a:p>
            <a:pPr lvl="2"/>
            <a:r>
              <a:rPr lang="en-US" sz="1700" dirty="0"/>
              <a:t>IPP Job Extensions v2.0</a:t>
            </a:r>
          </a:p>
          <a:p>
            <a:pPr lvl="2"/>
            <a:r>
              <a:rPr lang="en-US" sz="1700" dirty="0"/>
              <a:t>IPP Document Object v1.1</a:t>
            </a:r>
          </a:p>
          <a:p>
            <a:pPr lvl="2"/>
            <a:r>
              <a:rPr lang="en-US" sz="1700" dirty="0"/>
              <a:t>PWG MFD Alerts v1.1</a:t>
            </a:r>
            <a:endParaRPr lang="en-US" dirty="0"/>
          </a:p>
          <a:p>
            <a:pPr lvl="1"/>
            <a:endParaRPr lang="en-US" dirty="0"/>
          </a:p>
          <a:p>
            <a:r>
              <a:rPr lang="en-US" dirty="0"/>
              <a:t>Pending press releases</a:t>
            </a:r>
          </a:p>
          <a:p>
            <a:pPr lvl="1"/>
            <a:r>
              <a:rPr lang="en-US" dirty="0"/>
              <a:t>Status of IPP Everywhere™ Program</a:t>
            </a:r>
          </a:p>
          <a:p>
            <a:pPr lvl="1"/>
            <a:r>
              <a:rPr lang="en-US" dirty="0"/>
              <a:t>Recently approved 3D related PWG specifications and recently established 3D-related liaison relationships</a:t>
            </a:r>
          </a:p>
          <a:p>
            <a:pPr lvl="2"/>
            <a:r>
              <a:rPr lang="en-US" sz="1700" dirty="0"/>
              <a:t>IPP 3D Printing Extensions v1.1</a:t>
            </a:r>
          </a:p>
          <a:p>
            <a:pPr lvl="2"/>
            <a:r>
              <a:rPr lang="en-US" sz="1700" dirty="0"/>
              <a:t>PWG Safe G-Code Subset for 3D Printing v1.0</a:t>
            </a:r>
          </a:p>
          <a:p>
            <a:pPr lvl="1"/>
            <a:r>
              <a:rPr lang="en-US" sz="1700" dirty="0"/>
              <a:t>IPP System Service v1.0</a:t>
            </a:r>
          </a:p>
          <a:p>
            <a:pPr lvl="1"/>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17</a:t>
            </a:fld>
            <a:endParaRPr lang="en-US" dirty="0"/>
          </a:p>
        </p:txBody>
      </p:sp>
    </p:spTree>
    <p:extLst>
      <p:ext uri="{BB962C8B-B14F-4D97-AF65-F5344CB8AC3E}">
        <p14:creationId xmlns:p14="http://schemas.microsoft.com/office/powerpoint/2010/main" val="27789966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Including Best Practices and Requirements documents in the numbering system</a:t>
            </a:r>
          </a:p>
          <a:p>
            <a:pPr lvl="1"/>
            <a:r>
              <a:rPr lang="en-US" dirty="0"/>
              <a:t>Update to "</a:t>
            </a:r>
            <a:r>
              <a:rPr lang="en-US" dirty="0" err="1"/>
              <a:t>pwg</a:t>
            </a:r>
            <a:r>
              <a:rPr lang="en-US" dirty="0"/>
              <a:t>-namespace-</a:t>
            </a:r>
            <a:r>
              <a:rPr lang="en-US" dirty="0" err="1"/>
              <a:t>policy.txt</a:t>
            </a:r>
            <a:r>
              <a:rPr lang="en-US" dirty="0"/>
              <a:t>" in development</a:t>
            </a:r>
          </a:p>
          <a:p>
            <a:pPr lvl="1"/>
            <a:r>
              <a:rPr lang="en-US" dirty="0"/>
              <a:t>Update to "ipp-registry-</a:t>
            </a:r>
            <a:r>
              <a:rPr lang="en-US" dirty="0" err="1"/>
              <a:t>policy.txt</a:t>
            </a:r>
            <a:r>
              <a:rPr lang="en-US" dirty="0"/>
              <a:t>" in development</a:t>
            </a:r>
          </a:p>
          <a:p>
            <a:endParaRPr lang="en-US" dirty="0"/>
          </a:p>
          <a:p>
            <a:r>
              <a:rPr lang="en-US" dirty="0"/>
              <a:t>Process v4.0 in active development</a:t>
            </a:r>
          </a:p>
          <a:p>
            <a:pPr lvl="1"/>
            <a:r>
              <a:rPr lang="en-US" dirty="0"/>
              <a:t>Prioritized for completion in 2020</a:t>
            </a:r>
          </a:p>
          <a:p>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17617784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t>Original notion: Update existing Process 3.0 to merge in subsequently published PWG process documents</a:t>
            </a:r>
          </a:p>
          <a:p>
            <a:pPr lvl="1"/>
            <a:r>
              <a:rPr lang="en-US" sz="1200" dirty="0">
                <a:solidFill>
                  <a:srgbClr val="FF0000"/>
                </a:solidFill>
              </a:rPr>
              <a:t>pwg-policy-call-for-obj-last-call-formal-vote-draft-2.txt (draft)</a:t>
            </a:r>
          </a:p>
          <a:p>
            <a:pPr lvl="1"/>
            <a:r>
              <a:rPr lang="en-US" sz="1200" dirty="0">
                <a:solidFill>
                  <a:srgbClr val="FF0000"/>
                </a:solidFill>
              </a:rPr>
              <a:t>ipp-registry-policy-20191022.docx</a:t>
            </a:r>
          </a:p>
          <a:p>
            <a:pPr lvl="1"/>
            <a:r>
              <a:rPr lang="en-US" sz="1200" dirty="0"/>
              <a:t>pwg-billing-policy-20141001.txt</a:t>
            </a:r>
          </a:p>
          <a:p>
            <a:pPr lvl="1"/>
            <a:r>
              <a:rPr lang="en-US" sz="1200" dirty="0"/>
              <a:t>pwg-white-policy-20140505.txt</a:t>
            </a:r>
          </a:p>
          <a:p>
            <a:pPr lvl="1"/>
            <a:r>
              <a:rPr lang="en-US" sz="1200" dirty="0"/>
              <a:t>pwg-charter-policy-20140407.txt</a:t>
            </a:r>
          </a:p>
          <a:p>
            <a:pPr lvl="1"/>
            <a:r>
              <a:rPr lang="en-US" sz="1200" dirty="0"/>
              <a:t>pwg-prototype-policy-20121029.txt</a:t>
            </a:r>
          </a:p>
          <a:p>
            <a:pPr lvl="1"/>
            <a:r>
              <a:rPr lang="en-US" sz="1200" dirty="0">
                <a:solidFill>
                  <a:srgbClr val="FF0000"/>
                </a:solidFill>
              </a:rPr>
              <a:t>pwg-namespace-policy-20190823.docx (latest draft)</a:t>
            </a:r>
          </a:p>
          <a:p>
            <a:r>
              <a:rPr lang="en-US" sz="2000" dirty="0"/>
              <a:t>Revised notion: Refactor the Process document to describe the processes of the PWG to make them simple and obvious to the uninitiated reader:</a:t>
            </a:r>
          </a:p>
          <a:p>
            <a:pPr lvl="1"/>
            <a:r>
              <a:rPr lang="en-US" sz="1600" dirty="0"/>
              <a:t>Job Descriptions for all PWG officers and other officials</a:t>
            </a:r>
          </a:p>
          <a:p>
            <a:pPr lvl="1"/>
            <a:r>
              <a:rPr lang="en-US" sz="1600" dirty="0"/>
              <a:t>Proposing new work to the PWG</a:t>
            </a:r>
          </a:p>
          <a:p>
            <a:pPr lvl="1"/>
            <a:r>
              <a:rPr lang="en-US" sz="1600" dirty="0"/>
              <a:t>Approving new work and assigning to a PWG work group</a:t>
            </a:r>
          </a:p>
          <a:p>
            <a:pPr lvl="1"/>
            <a:r>
              <a:rPr lang="en-US" sz="1600" dirty="0"/>
              <a:t>PWG approval for various </a:t>
            </a:r>
            <a:r>
              <a:rPr lang="en-US" sz="1600"/>
              <a:t>document types (whitepaper, standard, etc.)</a:t>
            </a:r>
            <a:endParaRPr lang="en-US" sz="1600" dirty="0"/>
          </a:p>
        </p:txBody>
      </p:sp>
      <p:sp>
        <p:nvSpPr>
          <p:cNvPr id="2" name="Title 1"/>
          <p:cNvSpPr>
            <a:spLocks noGrp="1"/>
          </p:cNvSpPr>
          <p:nvPr>
            <p:ph type="title"/>
          </p:nvPr>
        </p:nvSpPr>
        <p:spPr/>
        <p:txBody>
          <a:bodyPr/>
          <a:lstStyle/>
          <a:p>
            <a:r>
              <a:rPr lang="en-US" dirty="0"/>
              <a:t>Process v4.0</a:t>
            </a:r>
          </a:p>
        </p:txBody>
      </p:sp>
      <p:sp>
        <p:nvSpPr>
          <p:cNvPr id="4" name="Shape 334">
            <a:extLst>
              <a:ext uri="{FF2B5EF4-FFF2-40B4-BE49-F238E27FC236}">
                <a16:creationId xmlns:a16="http://schemas.microsoft.com/office/drawing/2014/main" id="{73C27915-5971-8946-AD70-85D600A5047A}"/>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Tree>
    <p:extLst>
      <p:ext uri="{BB962C8B-B14F-4D97-AF65-F5344CB8AC3E}">
        <p14:creationId xmlns:p14="http://schemas.microsoft.com/office/powerpoint/2010/main" val="166396029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Website &amp; Infrastructure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Moving to new web hosting facilities</a:t>
            </a:r>
          </a:p>
          <a:p>
            <a:pPr lvl="1"/>
            <a:r>
              <a:rPr lang="en-US" dirty="0"/>
              <a:t>Started in 2018</a:t>
            </a:r>
          </a:p>
          <a:p>
            <a:pPr lvl="1"/>
            <a:r>
              <a:rPr lang="en-US" dirty="0"/>
              <a:t>Slow progress because the shift requires a shift in how the various services are managed; not just a simple "lift and drop"</a:t>
            </a:r>
          </a:p>
          <a:p>
            <a:pPr lvl="2"/>
            <a:r>
              <a:rPr lang="en-US" dirty="0"/>
              <a:t>Static Website</a:t>
            </a:r>
          </a:p>
          <a:p>
            <a:pPr lvl="2"/>
            <a:r>
              <a:rPr lang="en-US" dirty="0"/>
              <a:t>Dynamic Website</a:t>
            </a:r>
          </a:p>
          <a:p>
            <a:pPr lvl="3"/>
            <a:r>
              <a:rPr lang="en-US" dirty="0"/>
              <a:t>IPP Everywhere Certification Portal</a:t>
            </a:r>
          </a:p>
          <a:p>
            <a:pPr lvl="3"/>
            <a:r>
              <a:rPr lang="en-US" dirty="0"/>
              <a:t>Blog / article / news reporting</a:t>
            </a:r>
          </a:p>
          <a:p>
            <a:pPr lvl="3"/>
            <a:r>
              <a:rPr lang="en-US" dirty="0"/>
              <a:t>Document errata issue reporting system</a:t>
            </a:r>
          </a:p>
          <a:p>
            <a:pPr lvl="2"/>
            <a:r>
              <a:rPr lang="en-US" dirty="0"/>
              <a:t>FTP Site</a:t>
            </a:r>
          </a:p>
          <a:p>
            <a:pPr lvl="2"/>
            <a:r>
              <a:rPr lang="en-US" dirty="0"/>
              <a:t>Mailing lists</a:t>
            </a:r>
          </a:p>
          <a:p>
            <a:pPr lvl="1"/>
            <a:endParaRPr lang="en-US" dirty="0"/>
          </a:p>
          <a:p>
            <a:pPr lvl="1"/>
            <a:r>
              <a:rPr lang="en-US" dirty="0"/>
              <a:t>Update to "ipp-registry-</a:t>
            </a:r>
            <a:r>
              <a:rPr lang="en-US" dirty="0" err="1"/>
              <a:t>policy.txt</a:t>
            </a:r>
            <a:r>
              <a:rPr lang="en-US" dirty="0"/>
              <a:t>" will decouple process from reflector archives</a:t>
            </a:r>
          </a:p>
          <a:p>
            <a:endParaRPr lang="en-US" dirty="0"/>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Tree>
    <p:extLst>
      <p:ext uri="{BB962C8B-B14F-4D97-AF65-F5344CB8AC3E}">
        <p14:creationId xmlns:p14="http://schemas.microsoft.com/office/powerpoint/2010/main" val="5971924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Toolchain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fontScale="85000" lnSpcReduction="20000"/>
          </a:bodyPr>
          <a:lstStyle/>
          <a:p>
            <a:r>
              <a:rPr lang="en-US" dirty="0"/>
              <a:t>Current Toolset</a:t>
            </a:r>
          </a:p>
          <a:p>
            <a:pPr lvl="1"/>
            <a:r>
              <a:rPr lang="en-US" dirty="0"/>
              <a:t>Microsoft Word for specifications</a:t>
            </a:r>
          </a:p>
          <a:p>
            <a:pPr lvl="1"/>
            <a:r>
              <a:rPr lang="en-US" dirty="0"/>
              <a:t>Microsoft PowerPoint for presentations</a:t>
            </a:r>
          </a:p>
          <a:p>
            <a:pPr lvl="1"/>
            <a:r>
              <a:rPr lang="en-US" dirty="0"/>
              <a:t>Plain text for policy documents</a:t>
            </a:r>
          </a:p>
          <a:p>
            <a:endParaRPr lang="en-US" dirty="0"/>
          </a:p>
          <a:p>
            <a:r>
              <a:rPr lang="en-US" dirty="0"/>
              <a:t>Why change?</a:t>
            </a:r>
          </a:p>
          <a:p>
            <a:pPr lvl="1"/>
            <a:r>
              <a:rPr lang="en-US" dirty="0"/>
              <a:t>Authoring specifications with Word can be a very manual and error-prone process (e.g. references are awkward)</a:t>
            </a:r>
          </a:p>
          <a:p>
            <a:pPr lvl="1"/>
            <a:r>
              <a:rPr lang="en-US" dirty="0"/>
              <a:t>Check with similar groups and see if there are things we can adopt</a:t>
            </a:r>
          </a:p>
          <a:p>
            <a:pPr marL="40640" indent="0">
              <a:buNone/>
            </a:pPr>
            <a:endParaRPr lang="en-US" dirty="0"/>
          </a:p>
          <a:p>
            <a:r>
              <a:rPr lang="en-US" dirty="0"/>
              <a:t>Possible alternatives</a:t>
            </a:r>
          </a:p>
          <a:p>
            <a:pPr lvl="1"/>
            <a:r>
              <a:rPr lang="en-US" dirty="0"/>
              <a:t>LibreOffice 6 for specifications and presentations</a:t>
            </a:r>
          </a:p>
          <a:p>
            <a:pPr lvl="2"/>
            <a:r>
              <a:rPr lang="en-US" dirty="0"/>
              <a:t>Smith "experimented" with this 2017-2018</a:t>
            </a:r>
          </a:p>
          <a:p>
            <a:pPr lvl="3"/>
            <a:r>
              <a:rPr lang="en-US" dirty="0"/>
              <a:t>Conclusion: painful...</a:t>
            </a:r>
          </a:p>
          <a:p>
            <a:pPr lvl="1"/>
            <a:endParaRPr lang="en-US" dirty="0"/>
          </a:p>
          <a:p>
            <a:pPr lvl="1"/>
            <a:r>
              <a:rPr lang="en-US" dirty="0" err="1"/>
              <a:t>Metanorma</a:t>
            </a:r>
            <a:r>
              <a:rPr lang="en-US" dirty="0"/>
              <a:t>: </a:t>
            </a:r>
            <a:r>
              <a:rPr lang="en-US" dirty="0" err="1"/>
              <a:t>Asciidoc</a:t>
            </a:r>
            <a:r>
              <a:rPr lang="en-US" dirty="0"/>
              <a:t> / </a:t>
            </a:r>
            <a:r>
              <a:rPr lang="en-US" dirty="0" err="1"/>
              <a:t>Asciidoctor</a:t>
            </a:r>
            <a:r>
              <a:rPr lang="en-US" dirty="0"/>
              <a:t> extension for writing specifications</a:t>
            </a:r>
          </a:p>
          <a:p>
            <a:pPr lvl="2"/>
            <a:r>
              <a:rPr lang="en-US" dirty="0"/>
              <a:t>In limited use in IETF and other SDOs</a:t>
            </a:r>
          </a:p>
          <a:p>
            <a:pPr lvl="2"/>
            <a:r>
              <a:rPr lang="en-US" dirty="0"/>
              <a:t>Ira and Mike have been investigating; some undesirable qualities</a:t>
            </a:r>
          </a:p>
          <a:p>
            <a:pPr lvl="2"/>
            <a:r>
              <a:rPr lang="en-US" dirty="0"/>
              <a:t>Smith is experimenting with using </a:t>
            </a:r>
            <a:r>
              <a:rPr lang="en-US" dirty="0" err="1"/>
              <a:t>Asciidoc</a:t>
            </a:r>
            <a:r>
              <a:rPr lang="en-US" dirty="0"/>
              <a:t> / </a:t>
            </a:r>
            <a:r>
              <a:rPr lang="en-US" dirty="0" err="1"/>
              <a:t>Asciidoctor</a:t>
            </a:r>
            <a:r>
              <a:rPr lang="en-US" dirty="0"/>
              <a:t> for recent policy document drafts</a:t>
            </a: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21</a:t>
            </a:fld>
            <a:endParaRPr lang="en-US" dirty="0"/>
          </a:p>
        </p:txBody>
      </p:sp>
    </p:spTree>
    <p:extLst>
      <p:ext uri="{BB962C8B-B14F-4D97-AF65-F5344CB8AC3E}">
        <p14:creationId xmlns:p14="http://schemas.microsoft.com/office/powerpoint/2010/main" val="247109216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85000" lnSpcReduction="20000"/>
          </a:bodyPr>
          <a:lstStyle/>
          <a:p>
            <a:r>
              <a:rPr lang="en-US" dirty="0"/>
              <a:t>Purpose:</a:t>
            </a:r>
          </a:p>
          <a:p>
            <a:pPr lvl="1"/>
            <a:r>
              <a:rPr lang="en-US" dirty="0"/>
              <a:t>A document that describes the PWG's core tenets and design principles that guide the design and creation of its IPP, Semantic Model, MIBs, and other technologies</a:t>
            </a:r>
          </a:p>
          <a:p>
            <a:pPr lvl="1"/>
            <a:endParaRPr lang="en-US" dirty="0"/>
          </a:p>
          <a:p>
            <a:r>
              <a:rPr lang="en-US" dirty="0"/>
              <a:t>Scope / Topics to be Covered:</a:t>
            </a:r>
          </a:p>
          <a:p>
            <a:pPr lvl="1"/>
            <a:r>
              <a:rPr lang="en-US" sz="1600" dirty="0"/>
              <a:t>IPP</a:t>
            </a:r>
          </a:p>
          <a:p>
            <a:pPr lvl="2"/>
            <a:r>
              <a:rPr lang="en-US" sz="1600" dirty="0"/>
              <a:t>Late binding principle</a:t>
            </a:r>
          </a:p>
          <a:p>
            <a:pPr lvl="2"/>
            <a:r>
              <a:rPr lang="en-US" sz="1600" dirty="0"/>
              <a:t>Intent vs. process for Job fidelity</a:t>
            </a:r>
          </a:p>
          <a:p>
            <a:pPr lvl="2"/>
            <a:r>
              <a:rPr lang="en-US" sz="1600" dirty="0"/>
              <a:t>Value of separating Job attributes from Document content</a:t>
            </a:r>
          </a:p>
          <a:p>
            <a:pPr lvl="2"/>
            <a:r>
              <a:rPr lang="en-US" sz="1600" dirty="0"/>
              <a:t>IPP attribute types and design patterns</a:t>
            </a:r>
          </a:p>
          <a:p>
            <a:pPr lvl="3"/>
            <a:r>
              <a:rPr lang="en-US" sz="1200" dirty="0"/>
              <a:t>Printer Status vs. Printer Description</a:t>
            </a:r>
          </a:p>
          <a:p>
            <a:pPr lvl="3"/>
            <a:r>
              <a:rPr lang="en-US" sz="1200" dirty="0"/>
              <a:t>xxx / xxx-supported / xxx-default vs. xxx / xxx-configured / xxx-supported</a:t>
            </a:r>
          </a:p>
          <a:p>
            <a:pPr lvl="3"/>
            <a:r>
              <a:rPr lang="en-US" sz="1200" dirty="0"/>
              <a:t>Collections vs. textual encoding of MIB sequences ("printer-finisher")</a:t>
            </a:r>
          </a:p>
          <a:p>
            <a:pPr lvl="1"/>
            <a:endParaRPr lang="en-US" sz="1600" dirty="0"/>
          </a:p>
          <a:p>
            <a:pPr lvl="1"/>
            <a:r>
              <a:rPr lang="en-US" sz="1600" dirty="0"/>
              <a:t>Semantic Model</a:t>
            </a:r>
          </a:p>
          <a:p>
            <a:pPr lvl="2"/>
            <a:r>
              <a:rPr lang="en-US" sz="1600" dirty="0"/>
              <a:t>Creates comprehensible view of the elements in an Imaging System,  allowing better communication with other standards organizations dealing with related matters.  </a:t>
            </a:r>
          </a:p>
          <a:p>
            <a:pPr lvl="2"/>
            <a:r>
              <a:rPr lang="en-US" sz="1600" dirty="0"/>
              <a:t>Presents the basic features necessary in communicating with imaging services, independent of the protocols used in that communication</a:t>
            </a:r>
          </a:p>
          <a:p>
            <a:pPr lvl="2"/>
            <a:r>
              <a:rPr lang="en-US" sz="1600" dirty="0"/>
              <a:t>Allows exploitation of the inherent parallelism between different types of imaging services (Print, Scan, Fax, etc.)</a:t>
            </a:r>
          </a:p>
        </p:txBody>
      </p:sp>
      <p:sp>
        <p:nvSpPr>
          <p:cNvPr id="2" name="Title 1"/>
          <p:cNvSpPr>
            <a:spLocks noGrp="1"/>
          </p:cNvSpPr>
          <p:nvPr>
            <p:ph type="title"/>
          </p:nvPr>
        </p:nvSpPr>
        <p:spPr/>
        <p:txBody>
          <a:bodyPr/>
          <a:lstStyle/>
          <a:p>
            <a:r>
              <a:rPr lang="en-US" dirty="0"/>
              <a:t>PWG Design Principles</a:t>
            </a:r>
          </a:p>
        </p:txBody>
      </p:sp>
      <p:sp>
        <p:nvSpPr>
          <p:cNvPr id="4" name="Shape 334">
            <a:extLst>
              <a:ext uri="{FF2B5EF4-FFF2-40B4-BE49-F238E27FC236}">
                <a16:creationId xmlns:a16="http://schemas.microsoft.com/office/drawing/2014/main" id="{35191DEA-33EC-334A-9C03-F5CC51F8A02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Tree>
    <p:extLst>
      <p:ext uri="{BB962C8B-B14F-4D97-AF65-F5344CB8AC3E}">
        <p14:creationId xmlns:p14="http://schemas.microsoft.com/office/powerpoint/2010/main" val="133299910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dirty="0"/>
              <a:t>IPP Sample</a:t>
            </a:r>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2494456" y="-355601"/>
            <a:ext cx="4155088" cy="7569202"/>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Sukert (Xerox)</a:t>
            </a:r>
          </a:p>
        </p:txBody>
      </p:sp>
    </p:spTree>
    <p:extLst>
      <p:ext uri="{BB962C8B-B14F-4D97-AF65-F5344CB8AC3E}">
        <p14:creationId xmlns:p14="http://schemas.microsoft.com/office/powerpoint/2010/main" val="398060931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70A90BB-501C-6C4E-80A1-385036FDFE91}"/>
              </a:ext>
            </a:extLst>
          </p:cNvPr>
          <p:cNvSpPr>
            <a:spLocks noGrp="1"/>
          </p:cNvSpPr>
          <p:nvPr>
            <p:ph type="title"/>
          </p:nvPr>
        </p:nvSpPr>
        <p:spPr/>
        <p:txBody>
          <a:bodyPr/>
          <a:lstStyle/>
          <a:p>
            <a:r>
              <a:rPr lang="en-US" dirty="0"/>
              <a:t>IDS: Original Charter</a:t>
            </a:r>
          </a:p>
        </p:txBody>
      </p:sp>
      <p:sp>
        <p:nvSpPr>
          <p:cNvPr id="315" name="Shape 315"/>
          <p:cNvSpPr>
            <a:spLocks noGrp="1"/>
          </p:cNvSpPr>
          <p:nvPr>
            <p:ph type="body" idx="1"/>
          </p:nvPr>
        </p:nvSpPr>
        <p:spPr>
          <a:prstGeom prst="rect">
            <a:avLst/>
          </a:prstGeom>
        </p:spPr>
        <p:txBody>
          <a:bodyPr/>
          <a:lstStyle/>
          <a:p>
            <a:pPr marL="367953" indent="-327313">
              <a:defRPr sz="2100"/>
            </a:pPr>
            <a:r>
              <a:rPr lang="en-US" dirty="0"/>
              <a:t>Investigate </a:t>
            </a:r>
            <a:r>
              <a:rPr dirty="0"/>
              <a:t>and </a:t>
            </a:r>
            <a:r>
              <a:rPr lang="en-US" dirty="0"/>
              <a:t>define </a:t>
            </a:r>
            <a:r>
              <a:rPr dirty="0"/>
              <a:t>standards for addressing general security attributes for imaging devices and services. Our general goals </a:t>
            </a:r>
            <a:r>
              <a:rPr lang="en-US" dirty="0"/>
              <a:t>are </a:t>
            </a:r>
            <a:r>
              <a:rPr dirty="0"/>
              <a:t>to:</a:t>
            </a:r>
          </a:p>
          <a:p>
            <a:pPr marL="767715" lvl="1" indent="-269875">
              <a:defRPr sz="1700"/>
            </a:pPr>
            <a:r>
              <a:rPr dirty="0"/>
              <a:t>Define standard metrics and protocol bindings to assess the health of Hardcopy Devices to gauge if they should be granted access to a network.</a:t>
            </a:r>
          </a:p>
          <a:p>
            <a:pPr marL="767715" lvl="1" indent="-269875">
              <a:defRPr sz="1700"/>
            </a:pPr>
            <a:r>
              <a:rPr dirty="0"/>
              <a:t>Define a set of standard security and policy attributes and values for authorizing Hard Copy Devices, their services and users in a global workspace </a:t>
            </a:r>
          </a:p>
          <a:p>
            <a:pPr marL="767715" lvl="1" indent="-269875">
              <a:defRPr sz="1700"/>
            </a:pPr>
            <a:r>
              <a:rPr dirty="0"/>
              <a:t>Provide a general security model for other PWG standards to reference</a:t>
            </a:r>
          </a:p>
          <a:p>
            <a:pPr marL="367953" indent="-327313">
              <a:defRPr sz="2100"/>
            </a:pPr>
            <a:r>
              <a:rPr lang="en-US" dirty="0"/>
              <a:t>Provide </a:t>
            </a:r>
            <a:r>
              <a:rPr dirty="0"/>
              <a:t>a path for vendors to review and contribute to the definition of Common Criteria HCD Protection Profiles</a:t>
            </a:r>
          </a:p>
        </p:txBody>
      </p:sp>
      <p:sp>
        <p:nvSpPr>
          <p:cNvPr id="7" name="Shape 334">
            <a:extLst>
              <a:ext uri="{FF2B5EF4-FFF2-40B4-BE49-F238E27FC236}">
                <a16:creationId xmlns:a16="http://schemas.microsoft.com/office/drawing/2014/main" id="{0443CDA2-9EA8-A54D-A696-85CA285B2EAD}"/>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27</a:t>
            </a:fld>
            <a:endParaRPr/>
          </a:p>
        </p:txBody>
      </p:sp>
    </p:spTree>
    <p:extLst>
      <p:ext uri="{BB962C8B-B14F-4D97-AF65-F5344CB8AC3E}">
        <p14:creationId xmlns:p14="http://schemas.microsoft.com/office/powerpoint/2010/main" val="358937401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 </a:t>
            </a:r>
            <a:r>
              <a:rPr dirty="0"/>
              <a:t>(</a:t>
            </a:r>
            <a:r>
              <a:rPr lang="en-US" dirty="0"/>
              <a:t>Xerox</a:t>
            </a:r>
            <a:r>
              <a:rPr dirty="0"/>
              <a:t>)</a:t>
            </a:r>
          </a:p>
          <a:p>
            <a:r>
              <a:rPr lang="en-US" dirty="0"/>
              <a:t>IDS WG Vice-Chair</a:t>
            </a:r>
          </a:p>
          <a:p>
            <a:pPr lvl="1"/>
            <a:r>
              <a:rPr lang="en-US" dirty="0"/>
              <a:t>TBD</a:t>
            </a:r>
          </a:p>
          <a:p>
            <a:r>
              <a:rPr lang="en-US" dirty="0"/>
              <a:t>IDS</a:t>
            </a:r>
            <a:r>
              <a:rPr dirty="0"/>
              <a:t> WG Secretary:</a:t>
            </a:r>
          </a:p>
          <a:p>
            <a:pPr lvl="1"/>
            <a:r>
              <a:rPr lang="en-US" dirty="0"/>
              <a:t>Alan Sukert (Xerox)</a:t>
            </a:r>
          </a:p>
          <a:p>
            <a:r>
              <a:rPr lang="en-US" dirty="0"/>
              <a:t>IDS</a:t>
            </a:r>
            <a:r>
              <a:rPr dirty="0"/>
              <a:t> WG Document Editors:</a:t>
            </a:r>
          </a:p>
          <a:p>
            <a:pPr lvl="1"/>
            <a:r>
              <a:rPr lang="en-US" dirty="0"/>
              <a:t>Ira – HCD Security Guide</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Tree>
    <p:extLst>
      <p:ext uri="{BB962C8B-B14F-4D97-AF65-F5344CB8AC3E}">
        <p14:creationId xmlns:p14="http://schemas.microsoft.com/office/powerpoint/2010/main" val="39092734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lstStyle/>
          <a:p>
            <a:r>
              <a:rPr lang="en-US" dirty="0"/>
              <a:t>IDS Charter updated to reflect development of HCD Security Guide by Ira</a:t>
            </a:r>
          </a:p>
          <a:p>
            <a:r>
              <a:rPr lang="en-US" dirty="0"/>
              <a:t>Focus now is on Common Criteria HCD Protection Profiles and HCD Security Guide</a:t>
            </a:r>
          </a:p>
          <a:p>
            <a:pPr lvl="1"/>
            <a:r>
              <a:rPr lang="en-US" dirty="0"/>
              <a:t>IDS Charter updated to focus the IDS WG on outreach with other standards bodies involved in HCD security issues.</a:t>
            </a:r>
          </a:p>
          <a:p>
            <a:pPr lvl="2">
              <a:spcAft>
                <a:spcPts val="600"/>
              </a:spcAft>
            </a:pPr>
            <a:r>
              <a:rPr lang="en-US" dirty="0"/>
              <a:t>Looking at initiating interface with TCG Joint Work Group and TBD</a:t>
            </a:r>
          </a:p>
          <a:p>
            <a:pPr lvl="1">
              <a:spcBef>
                <a:spcPts val="1200"/>
              </a:spcBef>
            </a:pPr>
            <a:r>
              <a:rPr lang="en-US" dirty="0"/>
              <a:t>Conference Calls.</a:t>
            </a:r>
          </a:p>
          <a:p>
            <a:pPr lvl="2">
              <a:spcBef>
                <a:spcPts val="1200"/>
              </a:spcBef>
            </a:pPr>
            <a:r>
              <a:rPr lang="en-US" dirty="0"/>
              <a:t>Reinitiated Regular IDS Conference Calls</a:t>
            </a:r>
          </a:p>
          <a:p>
            <a:pPr lvl="2">
              <a:spcBef>
                <a:spcPts val="1200"/>
              </a:spcBef>
            </a:pPr>
            <a:r>
              <a:rPr lang="en-US" dirty="0"/>
              <a:t>Call held on 01/09/2020.</a:t>
            </a:r>
          </a:p>
          <a:p>
            <a:pPr lvl="2">
              <a:spcBef>
                <a:spcPts val="1200"/>
              </a:spcBef>
            </a:pPr>
            <a:r>
              <a:rPr lang="en-US" dirty="0"/>
              <a:t>Next Conference Call tentatively scheduled for 03/05/2020</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29</a:t>
            </a:fld>
            <a:endParaRPr lang="en-US" dirty="0"/>
          </a:p>
        </p:txBody>
      </p:sp>
    </p:spTree>
    <p:extLst>
      <p:ext uri="{BB962C8B-B14F-4D97-AF65-F5344CB8AC3E}">
        <p14:creationId xmlns:p14="http://schemas.microsoft.com/office/powerpoint/2010/main" val="13840744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Patent Policy</a:t>
            </a:r>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336549" y="1371600"/>
            <a:ext cx="8436389" cy="5130800"/>
          </a:xfrm>
          <a:prstGeom prst="rect">
            <a:avLst/>
          </a:prstGeom>
        </p:spPr>
        <p:txBody>
          <a:bodyPr>
            <a:normAutofit fontScale="85000" lnSpcReduction="10000"/>
          </a:bodyPr>
          <a:lstStyle/>
          <a:p>
            <a:r>
              <a:rPr lang="en-US" dirty="0"/>
              <a:t>Focus now is on Common Criteria HCD Protection Profiles</a:t>
            </a:r>
          </a:p>
          <a:p>
            <a:pPr lvl="1">
              <a:spcBef>
                <a:spcPts val="1200"/>
              </a:spcBef>
            </a:pPr>
            <a:r>
              <a:rPr lang="en-US" dirty="0"/>
              <a:t>HCD Technical Committee (TC) Conference Call/Meetings:</a:t>
            </a:r>
          </a:p>
          <a:p>
            <a:pPr lvl="2"/>
            <a:r>
              <a:rPr lang="en-US" dirty="0"/>
              <a:t>Regular HCD TC Conference Calls - calls held on 12/10/19 and 01/10/2020</a:t>
            </a:r>
          </a:p>
          <a:p>
            <a:pPr lvl="2"/>
            <a:r>
              <a:rPr lang="en-US" dirty="0"/>
              <a:t>The last HCD TC F2F was Thursday, Sep 26</a:t>
            </a:r>
            <a:r>
              <a:rPr lang="en-US" baseline="30000" dirty="0"/>
              <a:t>th</a:t>
            </a:r>
            <a:r>
              <a:rPr lang="en-US" dirty="0"/>
              <a:t> at the 16</a:t>
            </a:r>
            <a:r>
              <a:rPr lang="en-US" baseline="30000" dirty="0"/>
              <a:t>th</a:t>
            </a:r>
            <a:r>
              <a:rPr lang="en-US" dirty="0"/>
              <a:t> CCUF Workshop in Singapore</a:t>
            </a:r>
          </a:p>
          <a:p>
            <a:pPr lvl="2"/>
            <a:r>
              <a:rPr lang="en-US" dirty="0"/>
              <a:t>The status of the HCD TC, HCD PP Version 1.1, the effort to form an HCD international TC (</a:t>
            </a:r>
            <a:r>
              <a:rPr lang="en-US" dirty="0" err="1"/>
              <a:t>iTC</a:t>
            </a:r>
            <a:r>
              <a:rPr lang="en-US" dirty="0"/>
              <a:t>) and potential contents of an HCD </a:t>
            </a:r>
            <a:r>
              <a:rPr lang="en-US" dirty="0" err="1"/>
              <a:t>cPP</a:t>
            </a:r>
            <a:r>
              <a:rPr lang="en-US" dirty="0"/>
              <a:t> v1.0 were discussed at the IDS WG Face-to-Face Session on Thursday, November 21, 2019. </a:t>
            </a:r>
          </a:p>
          <a:p>
            <a:pPr lvl="2"/>
            <a:r>
              <a:rPr lang="en-US" dirty="0"/>
              <a:t>Will discuss the results of 12/10/19 and 01/10/2020 HCD TC Conference Calls, the 9/26/19 HCD TC F2F Meeting and the current HCD </a:t>
            </a:r>
            <a:r>
              <a:rPr lang="en-US" dirty="0" err="1"/>
              <a:t>iTC</a:t>
            </a:r>
            <a:r>
              <a:rPr lang="en-US" dirty="0"/>
              <a:t> status at the IDS F2F Session on Thursday (Feb 6</a:t>
            </a:r>
            <a:r>
              <a:rPr lang="en-US" baseline="30000" dirty="0"/>
              <a:t>th</a:t>
            </a:r>
            <a:r>
              <a:rPr lang="en-US" dirty="0"/>
              <a:t>)</a:t>
            </a:r>
          </a:p>
          <a:p>
            <a:pPr lvl="1">
              <a:spcBef>
                <a:spcPts val="1200"/>
              </a:spcBef>
            </a:pPr>
            <a:r>
              <a:rPr lang="en-US" dirty="0"/>
              <a:t>Also looking into establishing possible liaisons and/or more direct involvement with other standards efforts related to the security of imaging devices</a:t>
            </a:r>
          </a:p>
          <a:p>
            <a:pPr>
              <a:spcBef>
                <a:spcPts val="1200"/>
              </a:spcBef>
            </a:pPr>
            <a:r>
              <a:rPr lang="en-US" dirty="0"/>
              <a:t>Developing a Security Guide to provide guidance on current security technology and security issues</a:t>
            </a:r>
          </a:p>
          <a:p>
            <a:pPr lvl="1">
              <a:spcBef>
                <a:spcPts val="1200"/>
              </a:spcBef>
            </a:pPr>
            <a:r>
              <a:rPr lang="en-US" dirty="0"/>
              <a:t>Will review the latest draft at the IDS F2F Session on Thursday (Feb 6</a:t>
            </a:r>
            <a:r>
              <a:rPr lang="en-US" baseline="30000" dirty="0"/>
              <a:t>th</a:t>
            </a:r>
            <a:r>
              <a:rPr lang="en-US" dirty="0"/>
              <a:t>)</a:t>
            </a:r>
          </a:p>
          <a:p>
            <a:pPr lvl="1">
              <a:spcBef>
                <a:spcPts val="1200"/>
              </a:spcBef>
            </a:pPr>
            <a:endParaRPr lang="en-US" dirty="0"/>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30</a:t>
            </a:fld>
            <a:endParaRPr lang="en-US" dirty="0"/>
          </a:p>
        </p:txBody>
      </p:sp>
    </p:spTree>
    <p:extLst>
      <p:ext uri="{BB962C8B-B14F-4D97-AF65-F5344CB8AC3E}">
        <p14:creationId xmlns:p14="http://schemas.microsoft.com/office/powerpoint/2010/main" val="130170002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107"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108"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109" name="Copyright © 2020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2020 The Printer Working Group. All rights reserved. The IPP Everywhere and PWG logos are trademarks of the IEEE-ISTO.</a:t>
            </a:r>
          </a:p>
        </p:txBody>
      </p:sp>
      <p:sp>
        <p:nvSpPr>
          <p:cNvPr id="110"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11" name="Charter"/>
          <p:cNvSpPr txBox="1">
            <a:spLocks noGrp="1"/>
          </p:cNvSpPr>
          <p:nvPr>
            <p:ph type="title"/>
          </p:nvPr>
        </p:nvSpPr>
        <p:spPr>
          <a:prstGeom prst="rect">
            <a:avLst/>
          </a:prstGeom>
        </p:spPr>
        <p:txBody>
          <a:bodyPr/>
          <a:lstStyle/>
          <a:p>
            <a:r>
              <a:t>Charter</a:t>
            </a:r>
          </a:p>
        </p:txBody>
      </p:sp>
      <p:sp>
        <p:nvSpPr>
          <p:cNvPr id="112" name="Current charter:…"/>
          <p:cNvSpPr txBox="1">
            <a:spLocks noGrp="1"/>
          </p:cNvSpPr>
          <p:nvPr>
            <p:ph type="body" idx="1"/>
          </p:nvPr>
        </p:nvSpPr>
        <p:spPr>
          <a:prstGeom prst="rect">
            <a:avLst/>
          </a:prstGeom>
        </p:spPr>
        <p:txBody>
          <a:bodyPr/>
          <a:lstStyle/>
          <a:p>
            <a:r>
              <a:t>Current charter:</a:t>
            </a:r>
          </a:p>
          <a:p>
            <a:pPr lvl="1"/>
            <a:r>
              <a:rPr u="sng">
                <a:hlinkClick r:id="rId3"/>
              </a:rPr>
              <a:t>http://ftp.pwg.org/pub/pwg/ipp/charter/ch-ipp-charter-20170615.pdf</a:t>
            </a:r>
          </a:p>
          <a:p>
            <a:pPr>
              <a:defRPr i="1"/>
            </a:pPr>
            <a:r>
              <a:t>Will be doing a charter update in 2020</a:t>
            </a:r>
          </a:p>
          <a:p>
            <a:r>
              <a:t>The Internet Printing Protocol (IPP) workgroup is chartered with the maintenance of IPP, the IETF IPP registry, and support for new clients, network architectures (Cloud, SDN), service bindings for MFDs and Imaging Systems, and emerging technologies such as 3D Printing</a:t>
            </a:r>
          </a:p>
          <a:p>
            <a:r>
              <a:t>In addition, we maintain the IETF Finisher MIB, Job MIB, and Printer MIB registries, and handle synchronization with changes in IPP</a:t>
            </a:r>
          </a:p>
        </p:txBody>
      </p:sp>
      <p:sp>
        <p:nvSpPr>
          <p:cNvPr id="113"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32</a:t>
            </a:fld>
            <a:endParaRPr/>
          </a:p>
        </p:txBody>
      </p:sp>
    </p:spTree>
    <p:extLst>
      <p:ext uri="{BB962C8B-B14F-4D97-AF65-F5344CB8AC3E}">
        <p14:creationId xmlns:p14="http://schemas.microsoft.com/office/powerpoint/2010/main" val="340876269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11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11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118" name="Copyright © 2020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2020 The Printer Working Group. All rights reserved. The IPP Everywhere and PWG logos are trademarks of the IEEE-ISTO.</a:t>
            </a:r>
          </a:p>
        </p:txBody>
      </p:sp>
      <p:sp>
        <p:nvSpPr>
          <p:cNvPr id="119"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20"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33</a:t>
            </a:fld>
            <a:endParaRPr/>
          </a:p>
        </p:txBody>
      </p:sp>
      <p:sp>
        <p:nvSpPr>
          <p:cNvPr id="121" name="Officers"/>
          <p:cNvSpPr txBox="1">
            <a:spLocks noGrp="1"/>
          </p:cNvSpPr>
          <p:nvPr>
            <p:ph type="title"/>
          </p:nvPr>
        </p:nvSpPr>
        <p:spPr>
          <a:prstGeom prst="rect">
            <a:avLst/>
          </a:prstGeom>
        </p:spPr>
        <p:txBody>
          <a:bodyPr/>
          <a:lstStyle/>
          <a:p>
            <a:r>
              <a:t>Officers</a:t>
            </a:r>
          </a:p>
        </p:txBody>
      </p:sp>
      <p:sp>
        <p:nvSpPr>
          <p:cNvPr id="122" name="IPP WG Co-Chairs:…"/>
          <p:cNvSpPr txBox="1">
            <a:spLocks noGrp="1"/>
          </p:cNvSpPr>
          <p:nvPr>
            <p:ph type="body" idx="1"/>
          </p:nvPr>
        </p:nvSpPr>
        <p:spPr>
          <a:prstGeom prst="rect">
            <a:avLst/>
          </a:prstGeom>
        </p:spPr>
        <p:txBody>
          <a:bodyPr/>
          <a:lstStyle/>
          <a:p>
            <a:r>
              <a:rPr dirty="0"/>
              <a:t>IPP WG Co-Chairs:</a:t>
            </a:r>
          </a:p>
          <a:p>
            <a:pPr lvl="1"/>
            <a:r>
              <a:rPr dirty="0"/>
              <a:t>Paul Tykodi (TCS)</a:t>
            </a:r>
          </a:p>
          <a:p>
            <a:pPr lvl="1"/>
            <a:r>
              <a:rPr dirty="0"/>
              <a:t>Ira McDonald (High North)</a:t>
            </a:r>
          </a:p>
          <a:p>
            <a:r>
              <a:rPr dirty="0"/>
              <a:t>IPP WG Secretary:</a:t>
            </a:r>
          </a:p>
          <a:p>
            <a:pPr lvl="1"/>
            <a:r>
              <a:rPr dirty="0"/>
              <a:t>Michael Sweet </a:t>
            </a:r>
            <a:r>
              <a:rPr lang="en-US" dirty="0"/>
              <a:t>(Lakeside Robotics)</a:t>
            </a:r>
            <a:endParaRPr dirty="0"/>
          </a:p>
          <a:p>
            <a:r>
              <a:rPr dirty="0"/>
              <a:t>IPP WG Document Editors:</a:t>
            </a:r>
          </a:p>
          <a:p>
            <a:pPr lvl="1"/>
            <a:r>
              <a:rPr dirty="0"/>
              <a:t>Michael Sweet </a:t>
            </a:r>
            <a:r>
              <a:rPr lang="en-US" dirty="0"/>
              <a:t>(Lakeside Robotics)</a:t>
            </a:r>
            <a:r>
              <a:rPr dirty="0"/>
              <a:t> – IPP Encrypted Jobs and Documents v1.0, IPP Everywhere v1.1, IPP Everywhere Printer Self-Certification Manual v1.1, IPP Label Printing Extensions v1.0, IPP Production Printing Extensions v2.0, Job Accounting with IPP v1.0</a:t>
            </a:r>
          </a:p>
          <a:p>
            <a:pPr lvl="1"/>
            <a:r>
              <a:rPr dirty="0"/>
              <a:t>Smith Kennedy (HP Inc.) – IPP Driverless Printing Extensions v2.0, IPP Encrypted Jobs and Documents v1.0, IPP Enterprise Printing Extensions v2.0</a:t>
            </a:r>
          </a:p>
        </p:txBody>
      </p:sp>
    </p:spTree>
    <p:extLst>
      <p:ext uri="{BB962C8B-B14F-4D97-AF65-F5344CB8AC3E}">
        <p14:creationId xmlns:p14="http://schemas.microsoft.com/office/powerpoint/2010/main" val="126231617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125"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126"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127" name="Copyright © 2020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2020 The Printer Working Group. All rights reserved. The IPP Everywhere and PWG logos are trademarks of the IEEE-ISTO.</a:t>
            </a:r>
          </a:p>
        </p:txBody>
      </p:sp>
      <p:sp>
        <p:nvSpPr>
          <p:cNvPr id="128"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29" name="Status (1/3)"/>
          <p:cNvSpPr txBox="1">
            <a:spLocks noGrp="1"/>
          </p:cNvSpPr>
          <p:nvPr>
            <p:ph type="title"/>
          </p:nvPr>
        </p:nvSpPr>
        <p:spPr>
          <a:prstGeom prst="rect">
            <a:avLst/>
          </a:prstGeom>
        </p:spPr>
        <p:txBody>
          <a:bodyPr/>
          <a:lstStyle/>
          <a:p>
            <a:r>
              <a:t>Status (1/3)</a:t>
            </a:r>
          </a:p>
        </p:txBody>
      </p:sp>
      <p:sp>
        <p:nvSpPr>
          <p:cNvPr id="130" name="PWG Specifications in development:…"/>
          <p:cNvSpPr txBox="1">
            <a:spLocks noGrp="1"/>
          </p:cNvSpPr>
          <p:nvPr>
            <p:ph type="body" idx="1"/>
          </p:nvPr>
        </p:nvSpPr>
        <p:spPr>
          <a:prstGeom prst="rect">
            <a:avLst/>
          </a:prstGeom>
        </p:spPr>
        <p:txBody>
          <a:bodyPr>
            <a:normAutofit fontScale="70000" lnSpcReduction="20000"/>
          </a:bodyPr>
          <a:lstStyle/>
          <a:p>
            <a:pPr marL="269666" indent="-241092">
              <a:defRPr sz="2800"/>
            </a:pPr>
            <a:r>
              <a:t>PWG Specifications in development:</a:t>
            </a:r>
          </a:p>
          <a:p>
            <a:pPr lvl="1">
              <a:defRPr sz="2200"/>
            </a:pPr>
            <a:r>
              <a:t>IPP Encrypted Jobs and Documents v1.0			- Interim </a:t>
            </a:r>
          </a:p>
          <a:p>
            <a:pPr lvl="1">
              <a:defRPr sz="2200"/>
            </a:pPr>
            <a:r>
              <a:t>IPP Everywhere v1.1					- Stable</a:t>
            </a:r>
          </a:p>
          <a:p>
            <a:pPr lvl="1">
              <a:defRPr sz="2200"/>
            </a:pPr>
            <a:r>
              <a:t>IPP Everywhere Printer Self-Certification Manual v1.1	- Prototype</a:t>
            </a:r>
          </a:p>
          <a:p>
            <a:pPr lvl="1">
              <a:defRPr sz="2200"/>
            </a:pPr>
            <a:r>
              <a:t>IPP Enterprise Printing Extensions v2.0			- Interim</a:t>
            </a:r>
          </a:p>
          <a:p>
            <a:pPr lvl="1">
              <a:defRPr sz="2200"/>
            </a:pPr>
            <a:r>
              <a:t>IPP Driverless Printing Extensions v2.0			- Interim</a:t>
            </a:r>
          </a:p>
          <a:p>
            <a:pPr lvl="1">
              <a:defRPr sz="2200"/>
            </a:pPr>
            <a:r>
              <a:t>IPP Production Printing Extensions v2.0			- Prototype</a:t>
            </a:r>
          </a:p>
          <a:p>
            <a:pPr lvl="1">
              <a:defRPr sz="2200"/>
            </a:pPr>
            <a:r>
              <a:t>IPP Transaction-Based Printing Extensions v1.1		- Stable</a:t>
            </a:r>
          </a:p>
          <a:p>
            <a:pPr marL="269666" indent="-241092">
              <a:defRPr sz="2800"/>
            </a:pPr>
            <a:r>
              <a:t>IPP Best Practices in development:</a:t>
            </a:r>
          </a:p>
          <a:p>
            <a:pPr lvl="1">
              <a:defRPr sz="2200"/>
            </a:pPr>
            <a:r>
              <a:t>Job Accounting with IPP v1.0				- Interim</a:t>
            </a:r>
          </a:p>
          <a:p>
            <a:pPr marL="269666" indent="-241092">
              <a:defRPr sz="2800"/>
            </a:pPr>
            <a:r>
              <a:t>IPP Registrations in development:</a:t>
            </a:r>
          </a:p>
          <a:p>
            <a:pPr lvl="1">
              <a:defRPr sz="2200"/>
            </a:pPr>
            <a:r>
              <a:t>IPP Label Printing Extensions v1.0			- Stable</a:t>
            </a:r>
          </a:p>
          <a:p>
            <a:pPr marL="269666" indent="-241092">
              <a:defRPr sz="2800"/>
            </a:pPr>
            <a:r>
              <a:t>Recently published:</a:t>
            </a:r>
          </a:p>
          <a:p>
            <a:pPr lvl="1">
              <a:defRPr sz="2200"/>
            </a:pPr>
            <a:r>
              <a:t>PWG 5100.7-2019: IPP Job Extensions v2.0</a:t>
            </a:r>
          </a:p>
          <a:p>
            <a:pPr lvl="1">
              <a:defRPr sz="2200"/>
            </a:pPr>
            <a:r>
              <a:t>PWG 5100.22-2019: IPP System Service v1.0</a:t>
            </a:r>
          </a:p>
          <a:p>
            <a:pPr lvl="1">
              <a:defRPr sz="2200"/>
            </a:pPr>
            <a:r>
              <a:t>PWG 5199.10-2019: IPP Authentication Methods v1.0</a:t>
            </a:r>
          </a:p>
        </p:txBody>
      </p:sp>
      <p:sp>
        <p:nvSpPr>
          <p:cNvPr id="131"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34</a:t>
            </a:fld>
            <a:endParaRPr/>
          </a:p>
        </p:txBody>
      </p:sp>
    </p:spTree>
    <p:extLst>
      <p:ext uri="{BB962C8B-B14F-4D97-AF65-F5344CB8AC3E}">
        <p14:creationId xmlns:p14="http://schemas.microsoft.com/office/powerpoint/2010/main" val="292220003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134"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135"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136" name="Copyright © 2020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2020 The Printer Working Group. All rights reserved. The IPP Everywhere and PWG logos are trademarks of the IEEE-ISTO.</a:t>
            </a:r>
          </a:p>
        </p:txBody>
      </p:sp>
      <p:sp>
        <p:nvSpPr>
          <p:cNvPr id="137"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38" name="Status (2/3)"/>
          <p:cNvSpPr txBox="1">
            <a:spLocks noGrp="1"/>
          </p:cNvSpPr>
          <p:nvPr>
            <p:ph type="title"/>
          </p:nvPr>
        </p:nvSpPr>
        <p:spPr>
          <a:prstGeom prst="rect">
            <a:avLst/>
          </a:prstGeom>
        </p:spPr>
        <p:txBody>
          <a:bodyPr/>
          <a:lstStyle/>
          <a:p>
            <a:r>
              <a:t>Status (2/3)</a:t>
            </a:r>
          </a:p>
        </p:txBody>
      </p:sp>
      <p:sp>
        <p:nvSpPr>
          <p:cNvPr id="139" name="Up-to-date pending IANA registrations online:…"/>
          <p:cNvSpPr txBox="1">
            <a:spLocks noGrp="1"/>
          </p:cNvSpPr>
          <p:nvPr>
            <p:ph type="body" idx="1"/>
          </p:nvPr>
        </p:nvSpPr>
        <p:spPr>
          <a:prstGeom prst="rect">
            <a:avLst/>
          </a:prstGeom>
        </p:spPr>
        <p:txBody>
          <a:bodyPr>
            <a:normAutofit lnSpcReduction="10000"/>
          </a:bodyPr>
          <a:lstStyle/>
          <a:p>
            <a:r>
              <a:t>Up-to-date pending IANA registrations online:</a:t>
            </a:r>
          </a:p>
          <a:p>
            <a:pPr lvl="1"/>
            <a:r>
              <a:rPr u="sng">
                <a:hlinkClick r:id="rId3"/>
              </a:rPr>
              <a:t>https://www.pwg.org/ipp/ipp-registrations.xml</a:t>
            </a:r>
          </a:p>
          <a:p>
            <a:pPr lvl="1"/>
            <a:r>
              <a:t>Continue to maintain this in parallel for new specifications</a:t>
            </a:r>
          </a:p>
          <a:p>
            <a:pPr lvl="1"/>
            <a:r>
              <a:t>Github repository: </a:t>
            </a:r>
            <a:r>
              <a:rPr u="sng">
                <a:hlinkClick r:id="rId4"/>
              </a:rPr>
              <a:t>https://github.com/istopwg/ippregistry</a:t>
            </a:r>
            <a:br/>
            <a:endParaRPr/>
          </a:p>
          <a:p>
            <a:r>
              <a:t>IPP Everywhere Printer Self-Certifications:</a:t>
            </a:r>
          </a:p>
          <a:p>
            <a:pPr lvl="1"/>
            <a:r>
              <a:rPr u="sng">
                <a:hlinkClick r:id="rId5"/>
              </a:rPr>
              <a:t>https://www.pwg.org/printers</a:t>
            </a:r>
            <a:r>
              <a:t> </a:t>
            </a:r>
          </a:p>
          <a:p>
            <a:pPr lvl="1"/>
            <a:r>
              <a:t>412 printers currently listed</a:t>
            </a:r>
          </a:p>
          <a:p>
            <a:pPr lvl="1"/>
            <a:r>
              <a:t>Third 1.0 self-certification tools update released in November 2018</a:t>
            </a:r>
            <a:br/>
            <a:endParaRPr/>
          </a:p>
          <a:p>
            <a:r>
              <a:t>IPP Sample Code:</a:t>
            </a:r>
          </a:p>
          <a:p>
            <a:pPr lvl="1"/>
            <a:r>
              <a:t>Github repository:</a:t>
            </a:r>
          </a:p>
          <a:p>
            <a:pPr lvl="2"/>
            <a:r>
              <a:rPr u="sng">
                <a:hlinkClick r:id="rId6"/>
              </a:rPr>
              <a:t>https://github.com/istopwg/ippsample</a:t>
            </a:r>
          </a:p>
          <a:p>
            <a:pPr lvl="1"/>
            <a:r>
              <a:t>Fork of CUPS code includes ipp3dprinter, ippeveprinter, ippfind, ippproxy, ippserver, ipptool, ipptransform, and ipptransform3d</a:t>
            </a:r>
          </a:p>
        </p:txBody>
      </p:sp>
      <p:sp>
        <p:nvSpPr>
          <p:cNvPr id="140"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35</a:t>
            </a:fld>
            <a:endParaRPr/>
          </a:p>
        </p:txBody>
      </p:sp>
    </p:spTree>
    <p:extLst>
      <p:ext uri="{BB962C8B-B14F-4D97-AF65-F5344CB8AC3E}">
        <p14:creationId xmlns:p14="http://schemas.microsoft.com/office/powerpoint/2010/main" val="228425556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143"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144"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145" name="Copyright © 2020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2020 The Printer Working Group. All rights reserved. The IPP Everywhere and PWG logos are trademarks of the IEEE-ISTO.</a:t>
            </a:r>
          </a:p>
        </p:txBody>
      </p:sp>
      <p:sp>
        <p:nvSpPr>
          <p:cNvPr id="146"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147" name="Status (3/3)"/>
          <p:cNvSpPr txBox="1">
            <a:spLocks noGrp="1"/>
          </p:cNvSpPr>
          <p:nvPr>
            <p:ph type="title"/>
          </p:nvPr>
        </p:nvSpPr>
        <p:spPr>
          <a:prstGeom prst="rect">
            <a:avLst/>
          </a:prstGeom>
        </p:spPr>
        <p:txBody>
          <a:bodyPr/>
          <a:lstStyle/>
          <a:p>
            <a:r>
              <a:t>Status (3/3)</a:t>
            </a:r>
          </a:p>
        </p:txBody>
      </p:sp>
      <p:sp>
        <p:nvSpPr>
          <p:cNvPr id="148" name="Pending Errata:…"/>
          <p:cNvSpPr txBox="1">
            <a:spLocks noGrp="1"/>
          </p:cNvSpPr>
          <p:nvPr>
            <p:ph type="body" idx="1"/>
          </p:nvPr>
        </p:nvSpPr>
        <p:spPr>
          <a:prstGeom prst="rect">
            <a:avLst/>
          </a:prstGeom>
        </p:spPr>
        <p:txBody>
          <a:bodyPr>
            <a:normAutofit fontScale="85000" lnSpcReduction="20000"/>
          </a:bodyPr>
          <a:lstStyle/>
          <a:p>
            <a:pPr marL="269666" indent="-241092">
              <a:defRPr sz="2800"/>
            </a:pPr>
            <a:r>
              <a:t>Pending Errata:</a:t>
            </a:r>
          </a:p>
          <a:p>
            <a:pPr lvl="1">
              <a:defRPr sz="2200"/>
            </a:pPr>
            <a:r>
              <a:t>PWG 5100.1-2017 (Finishings): 2 issues</a:t>
            </a:r>
          </a:p>
          <a:p>
            <a:pPr lvl="1">
              <a:defRPr sz="2200"/>
            </a:pPr>
            <a:r>
              <a:t>PWG 5100.5-2019 (Document Object): 3 issues</a:t>
            </a:r>
          </a:p>
          <a:p>
            <a:pPr lvl="1">
              <a:defRPr sz="2200"/>
            </a:pPr>
            <a:r>
              <a:t>PWG 5100.6-2003 (Page Overrides): 1 issue</a:t>
            </a:r>
          </a:p>
          <a:p>
            <a:pPr lvl="1">
              <a:defRPr sz="2200"/>
            </a:pPr>
            <a:r>
              <a:t>PWG 5100.9-2009 (Printer State Extensions): 1 issue</a:t>
            </a:r>
          </a:p>
          <a:p>
            <a:pPr lvl="1">
              <a:defRPr sz="2200"/>
            </a:pPr>
            <a:r>
              <a:t>PWG 5100.12-2015 (IPP 2.0, 2.1, and 2.2): 2 issues</a:t>
            </a:r>
          </a:p>
          <a:p>
            <a:pPr lvl="1">
              <a:defRPr sz="2200"/>
            </a:pPr>
            <a:r>
              <a:t>PWG 5100.15-2014 (FaxOut): 2 issues</a:t>
            </a:r>
          </a:p>
          <a:p>
            <a:pPr lvl="1">
              <a:defRPr sz="2200"/>
            </a:pPr>
            <a:r>
              <a:t>PWG 5100.18-2015 (Infrastructure Extensions): 5 issues</a:t>
            </a:r>
          </a:p>
          <a:p>
            <a:pPr lvl="1">
              <a:defRPr sz="2200"/>
            </a:pPr>
            <a:r>
              <a:t>PWG 5100.19-2015 (Implementor's Guide 2.0): 6 issues</a:t>
            </a:r>
          </a:p>
          <a:p>
            <a:pPr lvl="1">
              <a:defRPr sz="2200"/>
            </a:pPr>
            <a:r>
              <a:t>PWG 5107.3-2019 (MFD Alerts v1.1): 1 issue</a:t>
            </a:r>
          </a:p>
          <a:p>
            <a:pPr marL="229485" indent="-200911">
              <a:spcBef>
                <a:spcPts val="422"/>
              </a:spcBef>
              <a:defRPr sz="2200"/>
            </a:pPr>
            <a:r>
              <a:t>In-Progress Errata:</a:t>
            </a:r>
          </a:p>
          <a:p>
            <a:pPr lvl="1">
              <a:defRPr sz="2200"/>
            </a:pPr>
            <a:r>
              <a:t>PWG 5100.3-2001 (Production Printing): 2 issues</a:t>
            </a:r>
          </a:p>
          <a:p>
            <a:pPr lvl="1">
              <a:defRPr sz="2200"/>
            </a:pPr>
            <a:r>
              <a:t>PWG 5100.11-2010 (JPS2 - Enterprise Printing): 4 issues</a:t>
            </a:r>
          </a:p>
          <a:p>
            <a:pPr lvl="1">
              <a:defRPr sz="2200"/>
            </a:pPr>
            <a:r>
              <a:t>PWG 5100.13-2012 (JPS3 - Driverless Printing): 12 issues</a:t>
            </a:r>
          </a:p>
          <a:p>
            <a:pPr lvl="1">
              <a:defRPr sz="2200"/>
            </a:pPr>
            <a:r>
              <a:t>PWG 5100.14-2013 (Everywhere v1.0): 11 issues</a:t>
            </a:r>
          </a:p>
          <a:p>
            <a:pPr lvl="1">
              <a:defRPr sz="2200"/>
            </a:pPr>
            <a:r>
              <a:t>PWG 5100.16-2015 (Transactions): 3 issues</a:t>
            </a:r>
          </a:p>
          <a:p>
            <a:pPr lvl="1">
              <a:defRPr sz="2200"/>
            </a:pPr>
            <a:r>
              <a:t>PWG 5100.20-2016 (Everywhere Self-Cert v1.0): 3 issues</a:t>
            </a:r>
          </a:p>
        </p:txBody>
      </p:sp>
      <p:sp>
        <p:nvSpPr>
          <p:cNvPr id="149"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36</a:t>
            </a:fld>
            <a:endParaRPr/>
          </a:p>
        </p:txBody>
      </p:sp>
    </p:spTree>
    <p:extLst>
      <p:ext uri="{BB962C8B-B14F-4D97-AF65-F5344CB8AC3E}">
        <p14:creationId xmlns:p14="http://schemas.microsoft.com/office/powerpoint/2010/main" val="164173912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sz="2800" dirty="0"/>
              <a:t>Trusted Computing Group (TCG)</a:t>
            </a:r>
          </a:p>
        </p:txBody>
      </p:sp>
      <p:sp>
        <p:nvSpPr>
          <p:cNvPr id="369" name="Shape 369"/>
          <p:cNvSpPr>
            <a:spLocks noGrp="1"/>
          </p:cNvSpPr>
          <p:nvPr>
            <p:ph type="body" idx="1"/>
          </p:nvPr>
        </p:nvSpPr>
        <p:spPr>
          <a:xfrm>
            <a:off x="457200" y="1185333"/>
            <a:ext cx="8229600" cy="5444067"/>
          </a:xfrm>
          <a:prstGeom prst="rect">
            <a:avLst/>
          </a:prstGeom>
        </p:spPr>
        <p:txBody>
          <a:bodyPr>
            <a:noAutofit/>
          </a:bodyPr>
          <a:lstStyle/>
          <a:p>
            <a:pPr marL="305608" indent="-264968">
              <a:defRPr sz="1700"/>
            </a:pPr>
            <a:r>
              <a:rPr lang="en-US" sz="1700" b="1" dirty="0"/>
              <a:t>Next TCG Members Meetings</a:t>
            </a:r>
          </a:p>
          <a:p>
            <a:pPr marL="767715" lvl="1" indent="-269875">
              <a:defRPr sz="1700"/>
            </a:pPr>
            <a:r>
              <a:rPr lang="en-US" sz="1500" b="1" dirty="0"/>
              <a:t>10-13 February 2020 – Miami, FL, USA – Ira to call in</a:t>
            </a:r>
          </a:p>
          <a:p>
            <a:pPr marL="767715" lvl="1" indent="-269875">
              <a:defRPr sz="1700"/>
            </a:pPr>
            <a:r>
              <a:rPr lang="en-US" sz="1500" b="1" dirty="0"/>
              <a:t>15-18 June 2020 – Brussels, Belgium – Ira to call in</a:t>
            </a:r>
          </a:p>
          <a:p>
            <a:pPr marL="305608" indent="-264968">
              <a:defRPr sz="1700"/>
            </a:pPr>
            <a:r>
              <a:rPr lang="en-US" sz="1700" b="1" dirty="0"/>
              <a:t>Trusted Mobility Solutions (TMS) – Ira is co-chair and co-editor</a:t>
            </a:r>
          </a:p>
          <a:p>
            <a:pPr marL="767715" lvl="1" indent="-269875">
              <a:defRPr sz="1700"/>
            </a:pPr>
            <a:r>
              <a:rPr lang="en-US" sz="1500" b="1" dirty="0"/>
              <a:t>Scope: mobile phones, telecom networks, enterprises, NFV/SDN</a:t>
            </a:r>
          </a:p>
          <a:p>
            <a:pPr marL="767715" lvl="1" indent="-269875">
              <a:defRPr sz="1700"/>
            </a:pPr>
            <a:r>
              <a:rPr lang="en-US" sz="1500" b="1" dirty="0"/>
              <a:t>Formal – GP (TEE, SE), ETSI (NFV/MEC), ATIS (5G Security) </a:t>
            </a:r>
          </a:p>
          <a:p>
            <a:pPr marL="767715" lvl="1" indent="-269875">
              <a:defRPr sz="1700"/>
            </a:pPr>
            <a:r>
              <a:rPr lang="en-US" sz="1500" b="1" dirty="0"/>
              <a:t>Informal – 3GPP, ITU-T, </a:t>
            </a:r>
            <a:r>
              <a:rPr lang="en-US" sz="1500" b="1" dirty="0">
                <a:solidFill>
                  <a:schemeClr val="tx1"/>
                </a:solidFill>
              </a:rPr>
              <a:t>GSMA, </a:t>
            </a:r>
            <a:r>
              <a:rPr lang="en-US" sz="1500" b="1" dirty="0"/>
              <a:t>SAE, IETF, US NIST</a:t>
            </a:r>
          </a:p>
          <a:p>
            <a:pPr marL="767715" lvl="1" indent="-269875">
              <a:defRPr sz="1700"/>
            </a:pPr>
            <a:r>
              <a:rPr lang="en-US" sz="1500" b="1" i="1" dirty="0">
                <a:solidFill>
                  <a:srgbClr val="0070C0"/>
                </a:solidFill>
              </a:rPr>
              <a:t>TCG TMS Use Cases v2 – published September 2018</a:t>
            </a:r>
          </a:p>
          <a:p>
            <a:pPr marL="305608" indent="-264968">
              <a:defRPr sz="1700"/>
            </a:pPr>
            <a:r>
              <a:rPr lang="en-US" sz="1700" b="1" dirty="0"/>
              <a:t>Mobile Platform (MPWG) – Ira is co-editor</a:t>
            </a:r>
          </a:p>
          <a:p>
            <a:pPr marL="762808" lvl="1" indent="-264968">
              <a:defRPr sz="1700"/>
            </a:pPr>
            <a:r>
              <a:rPr lang="en-US" sz="1500" b="1" dirty="0"/>
              <a:t>Scope: mobile phones, tablets, laptops, etc.</a:t>
            </a:r>
          </a:p>
          <a:p>
            <a:pPr marL="762808" lvl="1" indent="-264968">
              <a:defRPr sz="1700"/>
            </a:pPr>
            <a:r>
              <a:rPr lang="en-US" sz="1500" b="1" dirty="0"/>
              <a:t>Formal – GP (TEE, SE), ETSI (NFV/MEC), ATIS (5G Security) </a:t>
            </a:r>
          </a:p>
          <a:p>
            <a:pPr marL="762808" lvl="1" indent="-264968">
              <a:defRPr sz="1700"/>
            </a:pPr>
            <a:r>
              <a:rPr lang="en-US" sz="1500" b="1" i="1" dirty="0">
                <a:solidFill>
                  <a:srgbClr val="0070C0"/>
                </a:solidFill>
              </a:rPr>
              <a:t>TCG Runtime Integrity Preservation for Mobile Devices – Nov 2019</a:t>
            </a:r>
          </a:p>
          <a:p>
            <a:pPr marL="362758" indent="-264968">
              <a:defRPr sz="1700"/>
            </a:pPr>
            <a:r>
              <a:rPr lang="en-US" sz="1700" b="1" dirty="0"/>
              <a:t>Recent Specifications</a:t>
            </a:r>
          </a:p>
          <a:p>
            <a:pPr marL="762808" lvl="1" indent="-264968">
              <a:defRPr sz="1700"/>
            </a:pPr>
            <a:r>
              <a:rPr lang="en-US" sz="1500" b="1" dirty="0">
                <a:solidFill>
                  <a:srgbClr val="0070C0"/>
                </a:solidFill>
                <a:hlinkClick r:id="rId2"/>
              </a:rPr>
              <a:t>http://www.trustedcomputinggroup.org/resources</a:t>
            </a:r>
            <a:endParaRPr lang="en-US" sz="1500" b="1" dirty="0">
              <a:solidFill>
                <a:srgbClr val="0070C0"/>
              </a:solidFill>
            </a:endParaRPr>
          </a:p>
          <a:p>
            <a:pPr marL="762808" lvl="1" indent="-264968">
              <a:defRPr sz="1700"/>
            </a:pPr>
            <a:r>
              <a:rPr lang="en-US" sz="1500" b="1" i="1" dirty="0">
                <a:solidFill>
                  <a:srgbClr val="0070C0"/>
                </a:solidFill>
              </a:rPr>
              <a:t>TCG Guide to TPM Changes r1.38 to r1.59 – review January 2020</a:t>
            </a:r>
          </a:p>
          <a:p>
            <a:pPr marL="762808" lvl="1" indent="-264968">
              <a:defRPr sz="1700"/>
            </a:pPr>
            <a:r>
              <a:rPr lang="en-US" sz="1500" b="1" i="1" dirty="0">
                <a:solidFill>
                  <a:srgbClr val="0070C0"/>
                </a:solidFill>
              </a:rPr>
              <a:t>TCG TPM 2.0 Library r1.59 – review January 2020</a:t>
            </a:r>
          </a:p>
          <a:p>
            <a:pPr marL="762808" lvl="1" indent="-264968">
              <a:defRPr sz="1700"/>
            </a:pPr>
            <a:r>
              <a:rPr lang="en-US" sz="1500" b="1" i="1" dirty="0">
                <a:solidFill>
                  <a:srgbClr val="0070C0"/>
                </a:solidFill>
              </a:rPr>
              <a:t>TCG Mobile Runtime Integrity Preservation – November 2019 </a:t>
            </a:r>
          </a:p>
          <a:p>
            <a:pPr marL="762808" lvl="1" indent="-264968">
              <a:defRPr sz="1700"/>
            </a:pPr>
            <a:r>
              <a:rPr lang="en-US" sz="1500" b="1" i="1" dirty="0">
                <a:solidFill>
                  <a:srgbClr val="0070C0"/>
                </a:solidFill>
              </a:rPr>
              <a:t>TCG Trusted Attestation Protocol Use Cases – November 2019</a:t>
            </a:r>
          </a:p>
          <a:p>
            <a:pPr marL="762808" lvl="1" indent="-264968">
              <a:defRPr sz="1700"/>
            </a:pPr>
            <a:r>
              <a:rPr lang="en-US" sz="1500" b="1" i="1" dirty="0">
                <a:solidFill>
                  <a:srgbClr val="0070C0"/>
                </a:solidFill>
              </a:rPr>
              <a:t>TCG Trusted Attestation Protocol Info Model – September 2019</a:t>
            </a:r>
          </a:p>
        </p:txBody>
      </p:sp>
      <p:sp>
        <p:nvSpPr>
          <p:cNvPr id="6" name="Shape 334">
            <a:extLst>
              <a:ext uri="{FF2B5EF4-FFF2-40B4-BE49-F238E27FC236}">
                <a16:creationId xmlns:a16="http://schemas.microsoft.com/office/drawing/2014/main" id="{59A7B54C-A72B-3849-96B2-DB62988CAAD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38</a:t>
            </a:fld>
            <a:endParaRPr/>
          </a:p>
        </p:txBody>
      </p:sp>
    </p:spTree>
    <p:extLst>
      <p:ext uri="{BB962C8B-B14F-4D97-AF65-F5344CB8AC3E}">
        <p14:creationId xmlns:p14="http://schemas.microsoft.com/office/powerpoint/2010/main" val="340534274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(1 of 3)</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lnSpcReduction="10000"/>
          </a:bodyPr>
          <a:lstStyle/>
          <a:p>
            <a:pPr marL="305608" indent="-264968">
              <a:defRPr sz="1700"/>
            </a:pPr>
            <a:r>
              <a:rPr lang="en-US" b="1" dirty="0"/>
              <a:t>Next IETF Members Meetings</a:t>
            </a:r>
            <a:endParaRPr lang="en-US" sz="1500" b="1" dirty="0"/>
          </a:p>
          <a:p>
            <a:pPr marL="767715" lvl="1" indent="-269875">
              <a:defRPr sz="1700"/>
            </a:pPr>
            <a:r>
              <a:rPr lang="en-US" sz="1500" b="1" dirty="0"/>
              <a:t>IETF 107 – 21-27 March 2020 – Vancouver, Canada – Ira to call in</a:t>
            </a:r>
          </a:p>
          <a:p>
            <a:pPr marL="767715" lvl="1" indent="-269875">
              <a:defRPr sz="1700"/>
            </a:pPr>
            <a:r>
              <a:rPr lang="en-US" sz="1500" b="1" dirty="0"/>
              <a:t>IETF 108 – 25-31 July 2020 – Madrid, Spain – Ira to call in</a:t>
            </a:r>
          </a:p>
          <a:p>
            <a:pPr marL="305608" indent="-264968">
              <a:defRPr sz="1700"/>
            </a:pPr>
            <a:r>
              <a:rPr lang="en-US" b="1" dirty="0"/>
              <a:t>Transport Layer Security (TLS)</a:t>
            </a:r>
            <a:endParaRPr lang="en-US" sz="1600" b="1" dirty="0"/>
          </a:p>
          <a:p>
            <a:pPr marL="767715" lvl="1" indent="-269875">
              <a:defRPr sz="1700"/>
            </a:pPr>
            <a:r>
              <a:rPr lang="en-US" sz="1500" b="1" dirty="0"/>
              <a:t>TLS/1.3 – RFC 8446 – August 2018</a:t>
            </a:r>
            <a:br>
              <a:rPr lang="en-US" sz="1500" b="1" dirty="0"/>
            </a:br>
            <a:r>
              <a:rPr lang="en-US" sz="1500" b="1" dirty="0">
                <a:hlinkClick r:id="rId2"/>
              </a:rPr>
              <a:t>https://tools.ietf.org/html/rfc8446</a:t>
            </a:r>
            <a:endParaRPr lang="en-US" sz="1500" b="1" dirty="0"/>
          </a:p>
          <a:p>
            <a:pPr marL="767715" lvl="1" indent="-269875">
              <a:defRPr sz="1700"/>
            </a:pPr>
            <a:r>
              <a:rPr lang="en-US" sz="1500" b="1" dirty="0"/>
              <a:t>DTLS/1.3 – draft-34 – November 2019 – IETF Last Call</a:t>
            </a:r>
            <a:br>
              <a:rPr lang="en-US" sz="1500" b="1" dirty="0"/>
            </a:br>
            <a:r>
              <a:rPr lang="en-US" sz="1500" b="1" dirty="0">
                <a:hlinkClick r:id="rId3"/>
              </a:rPr>
              <a:t>https://datatracker.ietf.org/doc/draft-ietf-tls-dtls14/</a:t>
            </a:r>
            <a:endParaRPr lang="en-US" sz="1500" b="1" dirty="0"/>
          </a:p>
          <a:p>
            <a:pPr marL="767715" lvl="1" indent="-269875">
              <a:defRPr sz="1700"/>
            </a:pPr>
            <a:r>
              <a:rPr lang="en-US" sz="1500" b="1" dirty="0"/>
              <a:t>Deprecating TLSv1.0 and TLSv1.1 – draft-06 – January 2020 – IETF Last Call</a:t>
            </a:r>
            <a:br>
              <a:rPr lang="en-US" sz="1500" b="1" dirty="0"/>
            </a:br>
            <a:r>
              <a:rPr lang="en-US" sz="1500" b="1" dirty="0">
                <a:hlinkClick r:id="rId4"/>
              </a:rPr>
              <a:t>https://datatracker.ietf.org/doc/draft-ietf-tls-oldversions-deprecate/</a:t>
            </a:r>
            <a:endParaRPr lang="en-US" sz="1500" b="1" dirty="0"/>
          </a:p>
          <a:p>
            <a:pPr marL="767715" lvl="1" indent="-269875">
              <a:defRPr sz="1700"/>
            </a:pPr>
            <a:r>
              <a:rPr lang="en-US" sz="1500" b="1" dirty="0"/>
              <a:t>Deprecating MD5 and SHA-1 signature hashes in TLS 1.2 – draft-02 – January 2020 – to IETF Last Call</a:t>
            </a:r>
            <a:br>
              <a:rPr lang="en-US" sz="1500" b="1" dirty="0"/>
            </a:br>
            <a:r>
              <a:rPr lang="en-US" sz="1500" b="1" dirty="0">
                <a:hlinkClick r:id="rId5"/>
              </a:rPr>
              <a:t>https://datatracker.ietf.org/doc/draft-ietf-tls-md5-sha1-deprecate/</a:t>
            </a:r>
            <a:endParaRPr lang="en-US" sz="1500" b="1" dirty="0"/>
          </a:p>
          <a:p>
            <a:pPr marL="767715" lvl="1" indent="-269875">
              <a:defRPr sz="1700"/>
            </a:pPr>
            <a:r>
              <a:rPr lang="en-US" sz="1500" b="1" dirty="0"/>
              <a:t>TLS Certificate Compression – draft-10 – January 2020 – RFC Editor</a:t>
            </a:r>
            <a:br>
              <a:rPr lang="en-US" sz="1500" b="1" dirty="0"/>
            </a:br>
            <a:r>
              <a:rPr lang="en-US" sz="1500" b="1" dirty="0">
                <a:hlinkClick r:id="rId6"/>
              </a:rPr>
              <a:t>https://datatracker.ietf.org/doc/draft-ietf-tls-certificate-compression.txt</a:t>
            </a:r>
            <a:endParaRPr lang="en-US" sz="1500" b="1" dirty="0"/>
          </a:p>
          <a:p>
            <a:pPr marL="767715" lvl="1" indent="-269875">
              <a:defRPr sz="1700"/>
            </a:pPr>
            <a:r>
              <a:rPr lang="en-US" sz="1500" b="1" dirty="0"/>
              <a:t>Applying GREASE to TLS Extensibility – draft-04 – August 2019 – RFC Editor</a:t>
            </a:r>
            <a:br>
              <a:rPr lang="en-US" sz="1500" b="1" dirty="0"/>
            </a:br>
            <a:r>
              <a:rPr lang="en-US" sz="1500" b="1" dirty="0">
                <a:hlinkClick r:id="rId7"/>
              </a:rPr>
              <a:t>https://datatracker.ietf.org/doc/draft-ietf-tls-grease/</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39</a:t>
            </a:fld>
            <a:endParaRPr/>
          </a:p>
        </p:txBody>
      </p:sp>
    </p:spTree>
    <p:extLst>
      <p:ext uri="{BB962C8B-B14F-4D97-AF65-F5344CB8AC3E}">
        <p14:creationId xmlns:p14="http://schemas.microsoft.com/office/powerpoint/2010/main" val="347055290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lstStyle/>
          <a:p>
            <a:r>
              <a:rPr lang="en-US" dirty="0"/>
              <a:t>"This meeting is being held in accordance with the PWG Intellectual Property Policy"</a:t>
            </a:r>
          </a:p>
          <a:p>
            <a:pPr lvl="1"/>
            <a:r>
              <a:rPr lang="en-US" dirty="0">
                <a:hlinkClick r:id="rId2"/>
              </a:rPr>
              <a:t>https://</a:t>
            </a:r>
            <a:r>
              <a:rPr lang="en-US" dirty="0" err="1">
                <a:hlinkClick r:id="rId2"/>
              </a:rPr>
              <a:t>www.pwg.org</a:t>
            </a:r>
            <a:r>
              <a:rPr lang="en-US" dirty="0">
                <a:hlinkClick r:id="rId2"/>
              </a:rPr>
              <a:t>/chair/</a:t>
            </a:r>
            <a:r>
              <a:rPr lang="en-US" dirty="0" err="1">
                <a:hlinkClick r:id="rId2"/>
              </a:rPr>
              <a:t>membership_docs</a:t>
            </a:r>
            <a:r>
              <a:rPr lang="en-US" dirty="0">
                <a:hlinkClick r:id="rId2"/>
              </a:rPr>
              <a:t>/</a:t>
            </a:r>
            <a:r>
              <a:rPr lang="en-US" dirty="0" err="1">
                <a:hlinkClick r:id="rId2"/>
              </a:rPr>
              <a:t>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p:txBody>
      </p:sp>
      <p:sp>
        <p:nvSpPr>
          <p:cNvPr id="100" name="Shape 100"/>
          <p:cNvSpPr>
            <a:spLocks noGrp="1"/>
          </p:cNvSpPr>
          <p:nvPr>
            <p:ph type="title"/>
          </p:nvPr>
        </p:nvSpPr>
        <p:spPr>
          <a:prstGeom prst="rect">
            <a:avLst/>
          </a:prstGeom>
        </p:spPr>
        <p:txBody>
          <a:bodyPr/>
          <a:lstStyle/>
          <a:p>
            <a:r>
              <a:rPr dirty="0"/>
              <a:t>PWG </a:t>
            </a:r>
            <a:r>
              <a:rPr lang="en-US" dirty="0"/>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(2 of 3)</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a:bodyPr>
          <a:lstStyle/>
          <a:p>
            <a:pPr marL="367665" indent="-269875">
              <a:defRPr sz="1700"/>
            </a:pPr>
            <a:r>
              <a:rPr lang="en-US" sz="1700" b="1" dirty="0"/>
              <a:t>Security Automation and Continuous Monitoring (SACM)</a:t>
            </a:r>
          </a:p>
          <a:p>
            <a:pPr marL="767715" lvl="1" indent="-269875">
              <a:defRPr sz="1700"/>
            </a:pPr>
            <a:r>
              <a:rPr lang="fr-FR" sz="1500" b="1" dirty="0"/>
              <a:t>SACM Endpoint Posture Collection Profile – draft-00 – </a:t>
            </a:r>
            <a:r>
              <a:rPr lang="fr-FR" sz="1500" b="1" dirty="0" err="1"/>
              <a:t>November</a:t>
            </a:r>
            <a:r>
              <a:rPr lang="fr-FR" sz="1500" b="1" dirty="0"/>
              <a:t> 2019 – WG Last Call</a:t>
            </a:r>
            <a:br>
              <a:rPr lang="fr-FR" sz="1500" b="1" dirty="0"/>
            </a:br>
            <a:r>
              <a:rPr lang="fr-FR" sz="1500" b="1" dirty="0">
                <a:hlinkClick r:id="rId2"/>
              </a:rPr>
              <a:t>https://datatracker.ietf.org/doc/draft-ietf-sacm-epcp/</a:t>
            </a:r>
            <a:endParaRPr lang="fr-FR" sz="1500" b="1" dirty="0"/>
          </a:p>
          <a:p>
            <a:pPr marL="767715" lvl="1" indent="-269875">
              <a:defRPr sz="1700"/>
            </a:pPr>
            <a:r>
              <a:rPr lang="en-US" sz="1500" b="1" dirty="0"/>
              <a:t>Concise Software Identifiers – draft-13 – November 2019 – WG Last Call</a:t>
            </a:r>
            <a:br>
              <a:rPr lang="en-US" sz="1500" b="1" dirty="0"/>
            </a:br>
            <a:r>
              <a:rPr lang="en-US" sz="1500" b="1" dirty="0">
                <a:hlinkClick r:id="rId3"/>
              </a:rPr>
              <a:t>https://datatracker.ietf.org/doc/draft-ietf-sacm-coswid/ </a:t>
            </a:r>
            <a:endParaRPr lang="en-US" sz="1500" b="1" dirty="0"/>
          </a:p>
          <a:p>
            <a:pPr marL="767715" lvl="1" indent="-269875">
              <a:defRPr sz="1700"/>
            </a:pPr>
            <a:r>
              <a:rPr lang="en-US" sz="1500" b="1" dirty="0"/>
              <a:t>SACM Architecture – draft-04 – October 2019</a:t>
            </a:r>
            <a:br>
              <a:rPr lang="en-US" sz="1500" b="1" dirty="0"/>
            </a:br>
            <a:r>
              <a:rPr lang="en-US" sz="1500" b="1" dirty="0">
                <a:hlinkClick r:id="rId4"/>
              </a:rPr>
              <a:t>https://datatracker.ietf.org/doc/draft-ietf-sacm-arch/</a:t>
            </a:r>
            <a:endParaRPr lang="en-US" sz="1500" b="1" dirty="0"/>
          </a:p>
          <a:p>
            <a:pPr marL="305608" indent="-264968">
              <a:defRPr sz="1700"/>
            </a:pPr>
            <a:r>
              <a:rPr lang="en-US" sz="1700" b="1" dirty="0"/>
              <a:t>Concise Binary Object Representation (CBOR)</a:t>
            </a:r>
          </a:p>
          <a:p>
            <a:pPr marL="762808" lvl="1" indent="-264968">
              <a:defRPr sz="1700"/>
            </a:pPr>
            <a:r>
              <a:rPr lang="en-US" sz="1500" b="1" dirty="0"/>
              <a:t>Concise Binary Object Representation – draft-12 – December 2019 – to IETF Last Call</a:t>
            </a:r>
            <a:br>
              <a:rPr lang="en-US" sz="1500" b="1" dirty="0"/>
            </a:br>
            <a:r>
              <a:rPr lang="en-US" sz="1500" b="1" dirty="0">
                <a:hlinkClick r:id="rId5"/>
              </a:rPr>
              <a:t>https://datatracker.ietf.org/doc/draft-ietf-cbor-7049bis/</a:t>
            </a:r>
            <a:endParaRPr lang="en-US" sz="1500" b="1" dirty="0"/>
          </a:p>
          <a:p>
            <a:pPr marL="762808" lvl="1" indent="-264968">
              <a:defRPr sz="1700"/>
            </a:pPr>
            <a:r>
              <a:rPr lang="en-US" sz="1500" b="1" dirty="0"/>
              <a:t>CBOR Tags for Typed Arrays – draft-08 – October 2019 – RFC Editor</a:t>
            </a:r>
            <a:br>
              <a:rPr lang="en-US" sz="1500" b="1" dirty="0"/>
            </a:br>
            <a:r>
              <a:rPr lang="en-US" sz="1500" b="1" dirty="0">
                <a:hlinkClick r:id="rId6"/>
              </a:rPr>
              <a:t>https://datatracker.ietf.org/doc/draft-ietf-cbor-array-tags/</a:t>
            </a:r>
            <a:endParaRPr lang="en-US" sz="1500" b="1" dirty="0"/>
          </a:p>
          <a:p>
            <a:pPr marL="762808" lvl="1" indent="-264968">
              <a:defRPr sz="1700"/>
            </a:pPr>
            <a:r>
              <a:rPr lang="en-US" sz="1500" b="1" dirty="0"/>
              <a:t>CBOR Sequences – draft-02 – September 2019 – RFC Editor</a:t>
            </a:r>
            <a:br>
              <a:rPr lang="en-US" sz="1500" b="1" dirty="0"/>
            </a:br>
            <a:r>
              <a:rPr lang="en-US" sz="1500" b="1" dirty="0">
                <a:hlinkClick r:id="rId7"/>
              </a:rPr>
              <a:t>https://datatracker.ietf.org/doc/draft-ietf-cbor-sequence/</a:t>
            </a:r>
            <a:endParaRPr lang="en-US" sz="1500" b="1" dirty="0"/>
          </a:p>
          <a:p>
            <a:pPr marL="762808" lvl="1" indent="-264968">
              <a:defRPr sz="1700"/>
            </a:pPr>
            <a:r>
              <a:rPr lang="en-US" sz="1500" b="1" dirty="0"/>
              <a:t>Concise Data Definition </a:t>
            </a:r>
            <a:r>
              <a:rPr lang="en-US" sz="1500" b="1" dirty="0" err="1"/>
              <a:t>Danguage</a:t>
            </a:r>
            <a:r>
              <a:rPr lang="en-US" sz="1500" b="1" dirty="0"/>
              <a:t> (CDDL) – RFC 8610 – June 2019</a:t>
            </a:r>
            <a:br>
              <a:rPr lang="en-US" sz="1500" b="1" dirty="0"/>
            </a:br>
            <a:r>
              <a:rPr lang="en-US" sz="1500" b="1" dirty="0">
                <a:hlinkClick r:id="rId8"/>
              </a:rPr>
              <a:t>https://tools.ietf.org/html/rfc8610</a:t>
            </a:r>
            <a:r>
              <a:rPr lang="en-US" sz="1500" b="1" dirty="0"/>
              <a:t> - JSON/CBOR schema </a:t>
            </a:r>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40</a:t>
            </a:fld>
            <a:endParaRPr/>
          </a:p>
        </p:txBody>
      </p:sp>
    </p:spTree>
    <p:extLst>
      <p:ext uri="{BB962C8B-B14F-4D97-AF65-F5344CB8AC3E}">
        <p14:creationId xmlns:p14="http://schemas.microsoft.com/office/powerpoint/2010/main" val="23485863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sz="2400" dirty="0"/>
              <a:t>Internet Engineering Task Force (IETF) (3 of 3)</a:t>
            </a:r>
            <a:endParaRPr sz="2400" dirty="0"/>
          </a:p>
        </p:txBody>
      </p:sp>
      <p:sp>
        <p:nvSpPr>
          <p:cNvPr id="369" name="Shape 369"/>
          <p:cNvSpPr>
            <a:spLocks noGrp="1"/>
          </p:cNvSpPr>
          <p:nvPr>
            <p:ph type="body" idx="1"/>
          </p:nvPr>
        </p:nvSpPr>
        <p:spPr>
          <a:xfrm>
            <a:off x="457200" y="1208314"/>
            <a:ext cx="8229600" cy="5294086"/>
          </a:xfrm>
          <a:prstGeom prst="rect">
            <a:avLst/>
          </a:prstGeom>
        </p:spPr>
        <p:txBody>
          <a:bodyPr>
            <a:normAutofit lnSpcReduction="10000"/>
          </a:bodyPr>
          <a:lstStyle/>
          <a:p>
            <a:pPr marL="362758" indent="-264968">
              <a:defRPr sz="1700"/>
            </a:pPr>
            <a:r>
              <a:rPr lang="en-US" sz="1700" b="1" dirty="0"/>
              <a:t>Remote </a:t>
            </a:r>
            <a:r>
              <a:rPr lang="en-US" sz="1700" b="1" dirty="0" err="1"/>
              <a:t>ATtestation</a:t>
            </a:r>
            <a:r>
              <a:rPr lang="en-US" sz="1700" b="1" dirty="0"/>
              <a:t> </a:t>
            </a:r>
            <a:r>
              <a:rPr lang="en-US" sz="1700" b="1" dirty="0" err="1"/>
              <a:t>ProcedureS</a:t>
            </a:r>
            <a:r>
              <a:rPr lang="en-US" sz="1700" b="1" dirty="0"/>
              <a:t> (RATS)</a:t>
            </a:r>
          </a:p>
          <a:p>
            <a:pPr marL="762808" lvl="1" indent="-264968">
              <a:defRPr sz="1700"/>
            </a:pPr>
            <a:r>
              <a:rPr lang="en-US" sz="1500" b="1" dirty="0"/>
              <a:t>Entity Attestation Token (EAT) – draft-02 – January 2020</a:t>
            </a:r>
            <a:br>
              <a:rPr lang="en-US" sz="1500" b="1" dirty="0"/>
            </a:br>
            <a:r>
              <a:rPr lang="en-US" sz="1500" b="1" dirty="0">
                <a:hlinkClick r:id="rId2"/>
              </a:rPr>
              <a:t>https://datatracker.ietf.org/doc/draft-ietf-rats-eat/</a:t>
            </a:r>
            <a:endParaRPr lang="en-US" sz="1500" b="1" dirty="0"/>
          </a:p>
          <a:p>
            <a:pPr marL="762808" lvl="1" indent="-264968">
              <a:defRPr sz="1700"/>
            </a:pPr>
            <a:r>
              <a:rPr lang="en-US" sz="1500" b="1" dirty="0"/>
              <a:t>Info Model for Claims used in RATS – draft-01 – January 2020</a:t>
            </a:r>
            <a:br>
              <a:rPr lang="en-US" sz="1500" b="1" dirty="0"/>
            </a:br>
            <a:r>
              <a:rPr lang="en-US" sz="1500" b="1" dirty="0">
                <a:hlinkClick r:id="rId3"/>
              </a:rPr>
              <a:t>https://datatracker.ietf.org/doc/draft-birkholz-rats-information-model/</a:t>
            </a:r>
            <a:endParaRPr lang="en-US" sz="1500" b="1" dirty="0"/>
          </a:p>
          <a:p>
            <a:pPr marL="762808" lvl="1" indent="-264968">
              <a:defRPr sz="1700"/>
            </a:pPr>
            <a:r>
              <a:rPr lang="en-US" sz="1500" b="1" dirty="0"/>
              <a:t>YANG Data Model for Challenge-Response Remote Attestation using TPMs – draft-00 – January 2020</a:t>
            </a:r>
            <a:br>
              <a:rPr lang="en-US" sz="1500" b="1" dirty="0"/>
            </a:br>
            <a:r>
              <a:rPr lang="en-US" sz="1500" b="1" dirty="0">
                <a:hlinkClick r:id="rId4"/>
              </a:rPr>
              <a:t>https://datatracker.ietf.org/doc/draft-ietf-rats-yang-tpm-charra/</a:t>
            </a:r>
            <a:endParaRPr lang="en-US" sz="1500" b="1" dirty="0"/>
          </a:p>
          <a:p>
            <a:pPr marL="762808" lvl="1" indent="-264968">
              <a:defRPr sz="1700"/>
            </a:pPr>
            <a:r>
              <a:rPr lang="en-US" sz="1500" b="1" dirty="0"/>
              <a:t>RATS Architecture – draft-00 – December 2019</a:t>
            </a:r>
            <a:br>
              <a:rPr lang="en-US" sz="1500" b="1" dirty="0"/>
            </a:br>
            <a:r>
              <a:rPr lang="en-US" sz="1500" b="1" dirty="0">
                <a:hlinkClick r:id="rId5"/>
              </a:rPr>
              <a:t>https://datatracker.ietf.org/doc/draft-ietf-rats-architecture/</a:t>
            </a:r>
            <a:endParaRPr lang="en-US" sz="1500" b="1" dirty="0"/>
          </a:p>
          <a:p>
            <a:pPr marL="362758" indent="-264968">
              <a:defRPr sz="1700"/>
            </a:pPr>
            <a:r>
              <a:rPr lang="en-US" sz="1700" b="1" dirty="0"/>
              <a:t>IRTF Crypto Forum Research Group (CFRG) – future algorithms</a:t>
            </a:r>
          </a:p>
          <a:p>
            <a:pPr marL="762808" lvl="1" indent="-264968">
              <a:defRPr sz="1700"/>
            </a:pPr>
            <a:r>
              <a:rPr lang="fr-FR" sz="1500" b="1" dirty="0" err="1"/>
              <a:t>XChaCha</a:t>
            </a:r>
            <a:r>
              <a:rPr lang="fr-FR" sz="1500" b="1" dirty="0"/>
              <a:t>: </a:t>
            </a:r>
            <a:r>
              <a:rPr lang="fr-FR" sz="1500" b="1" dirty="0" err="1"/>
              <a:t>eXtended</a:t>
            </a:r>
            <a:r>
              <a:rPr lang="fr-FR" sz="1500" b="1" dirty="0"/>
              <a:t>-nonce </a:t>
            </a:r>
            <a:r>
              <a:rPr lang="fr-FR" sz="1500" b="1" dirty="0" err="1"/>
              <a:t>ChaCha</a:t>
            </a:r>
            <a:r>
              <a:rPr lang="fr-FR" sz="1500" b="1" dirty="0"/>
              <a:t> and AEAD_XChaCha20_Poly1305 – draft-03 – </a:t>
            </a:r>
            <a:r>
              <a:rPr lang="fr-FR" sz="1500" b="1" dirty="0" err="1"/>
              <a:t>January</a:t>
            </a:r>
            <a:r>
              <a:rPr lang="fr-FR" sz="1500" b="1" dirty="0"/>
              <a:t> 2020</a:t>
            </a:r>
            <a:br>
              <a:rPr lang="fr-FR" sz="1500" b="1" dirty="0"/>
            </a:br>
            <a:r>
              <a:rPr lang="fr-FR" sz="1500" b="1" dirty="0">
                <a:hlinkClick r:id="rId6"/>
              </a:rPr>
              <a:t>https://datatracker.ietf.org/doc/draft-irtf-cfrg-xchacha/</a:t>
            </a:r>
            <a:endParaRPr lang="en-US" sz="1500" b="1" dirty="0"/>
          </a:p>
          <a:p>
            <a:pPr marL="762808" lvl="1" indent="-264968">
              <a:defRPr sz="1700"/>
            </a:pPr>
            <a:r>
              <a:rPr lang="en-US" sz="1500" b="1" dirty="0"/>
              <a:t>KangarooTwelve – draft-01 – January 2020</a:t>
            </a:r>
            <a:br>
              <a:rPr lang="en-US" sz="1500" b="1" dirty="0"/>
            </a:br>
            <a:r>
              <a:rPr lang="en-US" sz="1500" b="1" dirty="0">
                <a:hlinkClick r:id="rId7"/>
              </a:rPr>
              <a:t>https://datatracker.ietf.org/doc/draft-irtf-cfrg-kangarootwelve/</a:t>
            </a:r>
            <a:endParaRPr lang="en-US" sz="1500" b="1" dirty="0"/>
          </a:p>
          <a:p>
            <a:pPr marL="762808" lvl="1" indent="-264968">
              <a:defRPr sz="1700"/>
            </a:pPr>
            <a:r>
              <a:rPr lang="en-US" sz="1500" b="1" dirty="0"/>
              <a:t>Randomness for Security Protocols – draft-08 – November 2019</a:t>
            </a:r>
            <a:br>
              <a:rPr lang="en-US" sz="1400" b="1" dirty="0"/>
            </a:br>
            <a:r>
              <a:rPr lang="en-US" sz="1500" b="1" dirty="0">
                <a:hlinkClick r:id="rId8"/>
              </a:rPr>
              <a:t>https://datatracker.ietf.org/doc/draft-irtf-cfrg-randomness-improvements</a:t>
            </a:r>
            <a:r>
              <a:rPr lang="en-US" sz="1400" b="1" dirty="0">
                <a:hlinkClick r:id="rId8"/>
              </a:rPr>
              <a:t>/</a:t>
            </a:r>
            <a:endParaRPr lang="en-US" sz="1400" b="1" dirty="0"/>
          </a:p>
          <a:p>
            <a:pPr marL="762808" lvl="1" indent="-264968">
              <a:defRPr sz="1700"/>
            </a:pPr>
            <a:r>
              <a:rPr lang="en-US" sz="1500" b="1" dirty="0"/>
              <a:t>Hybrid Public Key Encryption – draft-02 – November 2019</a:t>
            </a:r>
            <a:br>
              <a:rPr lang="en-US" sz="1500" b="1" dirty="0"/>
            </a:br>
            <a:r>
              <a:rPr lang="en-US" sz="1500" b="1" dirty="0">
                <a:hlinkClick r:id="rId9"/>
              </a:rPr>
              <a:t>https://datatracker.ietf.org/doc/draft-irtf-cfrg-hpke/</a:t>
            </a:r>
            <a:endParaRPr lang="en-US" sz="1500" b="1" dirty="0"/>
          </a:p>
        </p:txBody>
      </p:sp>
      <p:sp>
        <p:nvSpPr>
          <p:cNvPr id="6" name="Shape 334">
            <a:extLst>
              <a:ext uri="{FF2B5EF4-FFF2-40B4-BE49-F238E27FC236}">
                <a16:creationId xmlns:a16="http://schemas.microsoft.com/office/drawing/2014/main" id="{737C4D5A-6F54-714C-8EEF-AE469F73D56B}"/>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41</a:t>
            </a:fld>
            <a:endParaRPr/>
          </a:p>
        </p:txBody>
      </p:sp>
    </p:spTree>
    <p:extLst>
      <p:ext uri="{BB962C8B-B14F-4D97-AF65-F5344CB8AC3E}">
        <p14:creationId xmlns:p14="http://schemas.microsoft.com/office/powerpoint/2010/main" val="336170539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92500" lnSpcReduction="20000"/>
          </a:bodyPr>
          <a:lstStyle/>
          <a:p>
            <a:pPr>
              <a:buFont typeface="Arial" pitchFamily="34" charset="0"/>
              <a:buChar char="•"/>
            </a:pPr>
            <a:r>
              <a:rPr lang="en-US" b="1" dirty="0"/>
              <a:t>Linux Foundation OP Google Summer of Code 2019</a:t>
            </a:r>
          </a:p>
          <a:p>
            <a:pPr lvl="1">
              <a:buFont typeface="Arial" pitchFamily="34" charset="0"/>
              <a:buChar char="•"/>
            </a:pPr>
            <a:r>
              <a:rPr lang="en-US" b="1" dirty="0"/>
              <a:t>Thanks to OpenPrinting coordinators, mentors, students!</a:t>
            </a:r>
          </a:p>
          <a:p>
            <a:pPr lvl="1">
              <a:buFont typeface="Arial" pitchFamily="34" charset="0"/>
              <a:buChar char="•"/>
            </a:pPr>
            <a:r>
              <a:rPr lang="en-US" b="1" dirty="0"/>
              <a:t>Lots of good work &amp; contributions to PWG GitHub projects</a:t>
            </a:r>
          </a:p>
          <a:p>
            <a:pPr lvl="1">
              <a:buFont typeface="Arial" pitchFamily="34" charset="0"/>
              <a:buChar char="•"/>
            </a:pPr>
            <a:r>
              <a:rPr lang="en-US" b="1" dirty="0"/>
              <a:t>Close reading of PWG specs revealed additional errata</a:t>
            </a:r>
          </a:p>
          <a:p>
            <a:pPr lvl="1">
              <a:buFont typeface="Arial" pitchFamily="34" charset="0"/>
              <a:buChar char="•"/>
            </a:pPr>
            <a:r>
              <a:rPr lang="en-US" b="1" dirty="0"/>
              <a:t>&gt; Test scripts for </a:t>
            </a:r>
            <a:r>
              <a:rPr lang="en-US" b="1" dirty="0" err="1"/>
              <a:t>ipptool</a:t>
            </a:r>
            <a:r>
              <a:rPr lang="en-US" b="1" dirty="0"/>
              <a:t> for IPP System Service</a:t>
            </a:r>
          </a:p>
          <a:p>
            <a:pPr lvl="1">
              <a:buFont typeface="Arial" pitchFamily="34" charset="0"/>
              <a:buChar char="•"/>
            </a:pPr>
            <a:r>
              <a:rPr lang="en-US" b="1" dirty="0"/>
              <a:t>&gt; Test scripts for </a:t>
            </a:r>
            <a:r>
              <a:rPr lang="en-US" b="1" dirty="0" err="1"/>
              <a:t>ipptool</a:t>
            </a:r>
            <a:r>
              <a:rPr lang="en-US" b="1" dirty="0"/>
              <a:t> for IPP Errata specs</a:t>
            </a:r>
          </a:p>
          <a:p>
            <a:pPr lvl="1">
              <a:buFont typeface="Arial" pitchFamily="34" charset="0"/>
              <a:buChar char="•"/>
            </a:pPr>
            <a:r>
              <a:rPr lang="en-US" b="1" dirty="0"/>
              <a:t>&gt; Generic Framework: Legacy Driver to Printer Application</a:t>
            </a:r>
          </a:p>
          <a:p>
            <a:pPr lvl="1">
              <a:buFont typeface="Arial" pitchFamily="34" charset="0"/>
              <a:buChar char="•"/>
            </a:pPr>
            <a:r>
              <a:rPr lang="en-US" b="1" dirty="0"/>
              <a:t>&gt; Improve the </a:t>
            </a:r>
            <a:r>
              <a:rPr lang="en-US" b="1" dirty="0" err="1"/>
              <a:t>pdftoraster</a:t>
            </a:r>
            <a:r>
              <a:rPr lang="en-US" b="1" dirty="0"/>
              <a:t> filter</a:t>
            </a:r>
          </a:p>
          <a:p>
            <a:pPr lvl="1">
              <a:buFont typeface="Arial" pitchFamily="34" charset="0"/>
              <a:buChar char="•"/>
            </a:pPr>
            <a:r>
              <a:rPr lang="en-US" b="1" dirty="0"/>
              <a:t>&gt; Turn </a:t>
            </a:r>
            <a:r>
              <a:rPr lang="en-US" b="1" dirty="0" err="1"/>
              <a:t>scp</a:t>
            </a:r>
            <a:r>
              <a:rPr lang="en-US" b="1" dirty="0"/>
              <a:t>-</a:t>
            </a:r>
            <a:r>
              <a:rPr lang="en-US" b="1" dirty="0" err="1"/>
              <a:t>dbus</a:t>
            </a:r>
            <a:r>
              <a:rPr lang="en-US" b="1" dirty="0"/>
              <a:t>-service of system-config-printer into C</a:t>
            </a:r>
          </a:p>
          <a:p>
            <a:pPr lvl="0">
              <a:buFont typeface="Arial" pitchFamily="34" charset="0"/>
              <a:buChar char="•"/>
            </a:pPr>
            <a:r>
              <a:rPr lang="en-US" b="1" dirty="0"/>
              <a:t>Linux Foundation OP Google Summer of Code 2020</a:t>
            </a:r>
          </a:p>
          <a:p>
            <a:pPr lvl="1">
              <a:buFont typeface="Arial" pitchFamily="34" charset="0"/>
              <a:buChar char="•"/>
            </a:pPr>
            <a:r>
              <a:rPr lang="en-US" b="1" dirty="0">
                <a:hlinkClick r:id="rId2"/>
              </a:rPr>
              <a:t>https://developers.google.com/open-source/gsoc</a:t>
            </a:r>
            <a:endParaRPr lang="en-US" b="1" dirty="0"/>
          </a:p>
          <a:p>
            <a:pPr lvl="1">
              <a:buFont typeface="Arial" pitchFamily="34" charset="0"/>
              <a:buChar char="•"/>
            </a:pPr>
            <a:r>
              <a:rPr lang="en-US" b="1" dirty="0"/>
              <a:t>Planning and student recruitment has already started!</a:t>
            </a:r>
          </a:p>
          <a:p>
            <a:pPr lvl="1">
              <a:buFont typeface="Arial" pitchFamily="34" charset="0"/>
              <a:buChar char="•"/>
            </a:pPr>
            <a:r>
              <a:rPr lang="en-US" b="1" dirty="0"/>
              <a:t>Mentor org applications started on 14 January 2020</a:t>
            </a:r>
          </a:p>
          <a:p>
            <a:pPr>
              <a:buFont typeface="Arial" pitchFamily="34" charset="0"/>
              <a:buChar char="•"/>
            </a:pPr>
            <a:r>
              <a:rPr lang="en-US" b="1" dirty="0"/>
              <a:t>Linux Foundation OP New Website</a:t>
            </a:r>
          </a:p>
          <a:p>
            <a:pPr lvl="1">
              <a:buFont typeface="Arial" pitchFamily="34" charset="0"/>
              <a:buChar char="•"/>
            </a:pPr>
            <a:r>
              <a:rPr lang="en-US" b="1" dirty="0">
                <a:hlinkClick r:id="rId3"/>
              </a:rPr>
              <a:t>https://openprinting.github.io/</a:t>
            </a:r>
            <a:endParaRPr lang="en-US" b="1" dirty="0"/>
          </a:p>
          <a:p>
            <a:pPr lvl="1">
              <a:buFont typeface="Arial" pitchFamily="34" charset="0"/>
              <a:buChar char="•"/>
            </a:pPr>
            <a:r>
              <a:rPr lang="en-US" b="1" dirty="0"/>
              <a:t>Driverless Printing pages w/ PWG IPP Everywhere™ logo</a:t>
            </a:r>
          </a:p>
          <a:p>
            <a:pPr lvl="1">
              <a:buFont typeface="Arial" pitchFamily="34" charset="0"/>
              <a:buChar char="•"/>
            </a:pPr>
            <a:r>
              <a:rPr lang="en-US" b="1" dirty="0">
                <a:hlinkClick r:id="rId4"/>
              </a:rPr>
              <a:t>https://openprinting.github.io/driverless/01-standards-and-their-pdls/</a:t>
            </a:r>
            <a:br>
              <a:rPr lang="en-US" b="1" dirty="0"/>
            </a:br>
            <a:r>
              <a:rPr lang="en-US" b="1" dirty="0">
                <a:hlinkClick r:id="rId5"/>
              </a:rPr>
              <a:t>https://github.com/OpenPrinting/openprinting.github.io/issues</a:t>
            </a:r>
            <a:endParaRPr lang="en-US" b="1" dirty="0"/>
          </a:p>
          <a:p>
            <a:pPr lvl="1">
              <a:buFont typeface="Arial" pitchFamily="34" charset="0"/>
              <a:buChar char="•"/>
            </a:pPr>
            <a:endParaRPr lang="en-US"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42</a:t>
            </a:fld>
            <a:endParaRPr/>
          </a:p>
        </p:txBody>
      </p:sp>
    </p:spTree>
    <p:extLst>
      <p:ext uri="{BB962C8B-B14F-4D97-AF65-F5344CB8AC3E}">
        <p14:creationId xmlns:p14="http://schemas.microsoft.com/office/powerpoint/2010/main" val="93619456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Mopria liaison to PWG : Jeremy Reitz (Xerox)</a:t>
            </a:r>
          </a:p>
          <a:p>
            <a:endParaRPr lang="en-US" dirty="0"/>
          </a:p>
          <a:p>
            <a:r>
              <a:rPr lang="en-US" dirty="0"/>
              <a:t>No recent updates</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43</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3MF Consortium</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PWG / 3MF Consortium Liaison signed March 26, 2019</a:t>
            </a:r>
          </a:p>
          <a:p>
            <a:endParaRPr lang="en-US" dirty="0"/>
          </a:p>
          <a:p>
            <a:endParaRPr lang="en-US" dirty="0"/>
          </a:p>
          <a:p>
            <a:r>
              <a:rPr lang="en-US" dirty="0"/>
              <a:t>No recent updates or joint activity</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44</a:t>
            </a:fld>
            <a:endParaRPr/>
          </a:p>
        </p:txBody>
      </p:sp>
    </p:spTree>
    <p:extLst>
      <p:ext uri="{BB962C8B-B14F-4D97-AF65-F5344CB8AC3E}">
        <p14:creationId xmlns:p14="http://schemas.microsoft.com/office/powerpoint/2010/main" val="216526229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lnSpcReduction="10000"/>
          </a:bodyPr>
          <a:lstStyle/>
          <a:p>
            <a:r>
              <a:rPr lang="en-US" dirty="0"/>
              <a:t>America Makes &amp; ANSI Additive Manufacturing Standardization Collaborative (AMSC) - </a:t>
            </a:r>
          </a:p>
          <a:p>
            <a:pPr lvl="1"/>
            <a:r>
              <a:rPr lang="en-US" u="sng" dirty="0">
                <a:hlinkClick r:id="rId2"/>
              </a:rPr>
              <a:t>www.ansi.org/standards_activities/standards_boards_panels/amsc/Default?menuid=3</a:t>
            </a:r>
            <a:r>
              <a:rPr lang="en-US" u="sng" dirty="0"/>
              <a:t>.</a:t>
            </a:r>
            <a:r>
              <a:rPr lang="en-US" dirty="0"/>
              <a:t> The IEEE-ISTO Printer Working Group is participating in the AMSC initiative.</a:t>
            </a:r>
          </a:p>
          <a:p>
            <a:r>
              <a:rPr lang="en-US" dirty="0"/>
              <a:t>ISO/IEC JTC 1 WG 12 3D Printing and Scanning </a:t>
            </a:r>
            <a:r>
              <a:rPr lang="en-US" dirty="0" err="1"/>
              <a:t>eCommittee</a:t>
            </a:r>
            <a:endParaRPr lang="en-US" dirty="0"/>
          </a:p>
          <a:p>
            <a:pPr lvl="1"/>
            <a:r>
              <a:rPr lang="en-US" u="sng" dirty="0">
                <a:hlinkClick r:id="rId3"/>
              </a:rPr>
              <a:t>https://isotc.iso.org/livelink/livelink?func=ll&amp;objId=19905763&amp;objAction=browse&amp;viewType=1</a:t>
            </a:r>
            <a:r>
              <a:rPr lang="en-US" u="sng" dirty="0"/>
              <a:t> </a:t>
            </a:r>
            <a:r>
              <a:rPr lang="en-US" dirty="0"/>
              <a:t>The IEEE-ISTO Printer Working Group is participating in the ISO initiative via the INCITS Ad Hoc.</a:t>
            </a:r>
          </a:p>
          <a:p>
            <a:r>
              <a:rPr lang="da-DK" dirty="0"/>
              <a:t>Society of Manufacturing Engineers (iRAMP)</a:t>
            </a:r>
          </a:p>
          <a:p>
            <a:pPr lvl="1"/>
            <a:r>
              <a:rPr lang="en-US" dirty="0"/>
              <a:t>Interactive Rapid Additive Manufacturing Portal –  </a:t>
            </a:r>
            <a:r>
              <a:rPr lang="da-DK" u="sng" dirty="0">
                <a:hlinkClick r:id="rId4"/>
              </a:rPr>
              <a:t>www.sme.org/iramp/</a:t>
            </a:r>
          </a:p>
          <a:p>
            <a:r>
              <a:rPr lang="da-DK" dirty="0"/>
              <a:t>3D PDF Consortium</a:t>
            </a:r>
          </a:p>
          <a:p>
            <a:pPr lvl="1"/>
            <a:r>
              <a:rPr lang="da-DK" u="sng" dirty="0">
                <a:hlinkClick r:id="rId4"/>
              </a:rPr>
              <a:t>www.3dpdfconsortium.org</a:t>
            </a:r>
          </a:p>
        </p:txBody>
      </p:sp>
      <p:sp>
        <p:nvSpPr>
          <p:cNvPr id="370" name="Shape 370"/>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45</a:t>
            </a:fld>
            <a:endParaRPr/>
          </a:p>
        </p:txBody>
      </p:sp>
    </p:spTree>
    <p:extLst>
      <p:ext uri="{BB962C8B-B14F-4D97-AF65-F5344CB8AC3E}">
        <p14:creationId xmlns:p14="http://schemas.microsoft.com/office/powerpoint/2010/main" val="361255975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46</a:t>
            </a:fld>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May 5-7: Lexington, Kentucky (Hosted by Lexmark)</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r>
              <a:rPr lang="en-US" sz="2000" dirty="0">
                <a:solidFill>
                  <a:srgbClr val="FF0000"/>
                </a:solidFill>
              </a:rPr>
              <a:t>Contact </a:t>
            </a:r>
            <a:r>
              <a:rPr lang="en-US" sz="2000" dirty="0">
                <a:solidFill>
                  <a:srgbClr val="FF0000"/>
                </a:solidFill>
                <a:hlinkClick r:id="rId5"/>
              </a:rPr>
              <a:t>chair@pwg.org</a:t>
            </a:r>
            <a:r>
              <a:rPr lang="en-US" sz="2000" dirty="0">
                <a:solidFill>
                  <a:srgbClr val="FF0000"/>
                </a:solidFill>
              </a:rPr>
              <a:t> if you are interested in and willing to hosting a PWG face-to-face meeting</a:t>
            </a: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47</a:t>
            </a:fld>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lstStyle/>
          <a:p>
            <a:pPr marL="40640" indent="0">
              <a:buNone/>
            </a:pPr>
            <a:r>
              <a:rPr lang="en-US" dirty="0"/>
              <a:t>Do Not Discuss:</a:t>
            </a:r>
          </a:p>
          <a:p>
            <a:r>
              <a:rPr lang="en-US" dirty="0"/>
              <a:t>The </a:t>
            </a:r>
            <a:r>
              <a:rPr dirty="0"/>
              <a:t>validity/essentiality of patents/patent claims </a:t>
            </a:r>
          </a:p>
          <a:p>
            <a:r>
              <a:rPr lang="en-US" dirty="0"/>
              <a:t>T</a:t>
            </a:r>
            <a:r>
              <a:rPr dirty="0"/>
              <a:t>he cost of specific patent use</a:t>
            </a:r>
          </a:p>
          <a:p>
            <a:r>
              <a:rPr lang="en-US" dirty="0"/>
              <a:t>L</a:t>
            </a:r>
            <a:r>
              <a:rPr dirty="0"/>
              <a:t>icensing terms or conditions</a:t>
            </a:r>
          </a:p>
          <a:p>
            <a:r>
              <a:rPr lang="en-US" dirty="0"/>
              <a:t>P</a:t>
            </a:r>
            <a:r>
              <a:rPr dirty="0"/>
              <a:t>roduct pricing, territorial restrictions, or market share</a:t>
            </a:r>
          </a:p>
          <a:p>
            <a:r>
              <a:rPr dirty="0"/>
              <a:t>Don’t discuss ongoing litigation or threatened litigation</a:t>
            </a:r>
          </a:p>
          <a:p>
            <a:pPr lvl="1"/>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Mountain Standard Time)</a:t>
            </a:r>
          </a:p>
          <a:p>
            <a:pPr marL="40640" indent="0">
              <a:buNone/>
            </a:pPr>
            <a:endParaRPr lang="en-US" sz="1400" dirty="0"/>
          </a:p>
          <a:p>
            <a:pPr marL="40640" indent="0">
              <a:buNone/>
            </a:pPr>
            <a:r>
              <a:rPr lang="en-US" dirty="0"/>
              <a:t>Wednesday, February 5</a:t>
            </a:r>
            <a:endParaRPr dirty="0"/>
          </a:p>
          <a:p>
            <a:pPr marL="2289175" lvl="1" indent="-1944688">
              <a:buNone/>
            </a:pPr>
            <a:r>
              <a:rPr lang="en-US" dirty="0"/>
              <a:t>  9:00 </a:t>
            </a:r>
            <a:r>
              <a:rPr lang="mr-IN" dirty="0"/>
              <a:t>–</a:t>
            </a:r>
            <a:r>
              <a:rPr lang="en-US" dirty="0"/>
              <a:t> 10:00	PWG Plenary</a:t>
            </a:r>
          </a:p>
          <a:p>
            <a:pPr marL="2289175" lvl="1" indent="-1944688">
              <a:buNone/>
            </a:pPr>
            <a:r>
              <a:rPr lang="en-US" dirty="0"/>
              <a:t>10:00 </a:t>
            </a:r>
            <a:r>
              <a:rPr lang="mr-IN" dirty="0"/>
              <a:t>–</a:t>
            </a:r>
            <a:r>
              <a:rPr lang="en-US" dirty="0"/>
              <a:t> 10:30	IPP WG : Status</a:t>
            </a:r>
          </a:p>
          <a:p>
            <a:pPr marL="2289175" lvl="1" indent="-1944688">
              <a:buNone/>
            </a:pPr>
            <a:r>
              <a:rPr lang="en-US" dirty="0"/>
              <a:t>10:30 </a:t>
            </a:r>
            <a:r>
              <a:rPr lang="mr-IN" dirty="0"/>
              <a:t>–</a:t>
            </a:r>
            <a:r>
              <a:rPr lang="en-US" dirty="0"/>
              <a:t> 11:00	IPP WG: IPP Everywhere™ v1.1 · IPP Everywhere Self Certification v1.1</a:t>
            </a:r>
          </a:p>
          <a:p>
            <a:pPr marL="2289175" lvl="1" indent="-1944688">
              <a:buNone/>
            </a:pPr>
            <a:r>
              <a:rPr lang="en-US" dirty="0"/>
              <a:t>11:00 </a:t>
            </a:r>
            <a:r>
              <a:rPr lang="mr-IN" dirty="0"/>
              <a:t>–</a:t>
            </a:r>
            <a:r>
              <a:rPr lang="en-US" dirty="0"/>
              <a:t> 11:30	Break / Lunch</a:t>
            </a:r>
          </a:p>
          <a:p>
            <a:pPr marL="2289175" lvl="1" indent="-1944688">
              <a:buNone/>
            </a:pPr>
            <a:r>
              <a:rPr lang="en-US" dirty="0"/>
              <a:t>11:30 </a:t>
            </a:r>
            <a:r>
              <a:rPr lang="mr-IN" dirty="0"/>
              <a:t>–</a:t>
            </a:r>
            <a:r>
              <a:rPr lang="en-US" dirty="0"/>
              <a:t> 12:00	IPP WG: IPP Production Printing Extensions v2.0</a:t>
            </a:r>
          </a:p>
          <a:p>
            <a:pPr marL="2289175" lvl="1" indent="-1944688">
              <a:buNone/>
            </a:pPr>
            <a:r>
              <a:rPr lang="en-US" dirty="0"/>
              <a:t>12:00 –   1:30	IPP WG: IPP Driverless Printing Extensions v2.0</a:t>
            </a:r>
          </a:p>
          <a:p>
            <a:pPr marL="2289175" lvl="1" indent="-1944688">
              <a:buNone/>
            </a:pPr>
            <a:r>
              <a:rPr lang="en-US" dirty="0"/>
              <a:t>  1:30 </a:t>
            </a:r>
            <a:r>
              <a:rPr lang="mr-IN" dirty="0"/>
              <a:t>–</a:t>
            </a:r>
            <a:r>
              <a:rPr lang="en-US" dirty="0"/>
              <a:t>   2:00	Break</a:t>
            </a:r>
          </a:p>
          <a:p>
            <a:pPr marL="2289175" lvl="1" indent="-1944688">
              <a:buNone/>
            </a:pPr>
            <a:r>
              <a:rPr lang="en-US" dirty="0"/>
              <a:t>  2:00 </a:t>
            </a:r>
            <a:r>
              <a:rPr lang="mr-IN" dirty="0"/>
              <a:t>–</a:t>
            </a:r>
            <a:r>
              <a:rPr lang="en-US" dirty="0"/>
              <a:t>   3:00	IPP WG: Job Accounting with IPP v1.0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Tree>
    <p:extLst>
      <p:ext uri="{BB962C8B-B14F-4D97-AF65-F5344CB8AC3E}">
        <p14:creationId xmlns:p14="http://schemas.microsoft.com/office/powerpoint/2010/main" val="1219819494"/>
      </p:ext>
    </p:extLst>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43873</TotalTime>
  <Words>4009</Words>
  <Application>Microsoft Macintosh PowerPoint</Application>
  <PresentationFormat>On-screen Show (4:3)</PresentationFormat>
  <Paragraphs>511</Paragraphs>
  <Slides>47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Lucida Grande</vt:lpstr>
      <vt:lpstr>Verdana</vt:lpstr>
      <vt:lpstr>Wingdings</vt:lpstr>
      <vt:lpstr>White</vt:lpstr>
      <vt:lpstr> PWG February 2020 Face-to-Face Plenary Session</vt:lpstr>
      <vt:lpstr>Plenary Agenda</vt:lpstr>
      <vt:lpstr>Administrivia</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Steering Committee Updates</vt:lpstr>
      <vt:lpstr>Officers (2019-2021 Term)</vt:lpstr>
      <vt:lpstr>2020 Membership</vt:lpstr>
      <vt:lpstr>Future Meeting Schedule</vt:lpstr>
      <vt:lpstr>IPP Everywhere™ Certified Printers</vt:lpstr>
      <vt:lpstr>Recently Approved Specifications</vt:lpstr>
      <vt:lpstr>Public Relations Efforts</vt:lpstr>
      <vt:lpstr>Process Updates</vt:lpstr>
      <vt:lpstr>Process v4.0</vt:lpstr>
      <vt:lpstr>Website &amp; Infrastructure Updates</vt:lpstr>
      <vt:lpstr>Toolchain Updates</vt:lpstr>
      <vt:lpstr>PWG Design Principles</vt:lpstr>
      <vt:lpstr>Projects on GitHub</vt:lpstr>
      <vt:lpstr>Workgroup Status</vt:lpstr>
      <vt:lpstr>Work In Progress</vt:lpstr>
      <vt:lpstr>IDS Workgroup Status</vt:lpstr>
      <vt:lpstr>IDS: Original Charter</vt:lpstr>
      <vt:lpstr>IDS WG: Officers</vt:lpstr>
      <vt:lpstr>IDS: Current Status</vt:lpstr>
      <vt:lpstr>IDS: Current Status</vt:lpstr>
      <vt:lpstr>IPP Workgroup Status</vt:lpstr>
      <vt:lpstr>Charter</vt:lpstr>
      <vt:lpstr>Officers</vt:lpstr>
      <vt:lpstr>Status (1/3)</vt:lpstr>
      <vt:lpstr>Status (2/3)</vt:lpstr>
      <vt:lpstr>Status (3/3)</vt:lpstr>
      <vt:lpstr>Liaison Status</vt:lpstr>
      <vt:lpstr>Trusted Computing Group (TCG)</vt:lpstr>
      <vt:lpstr>Internet Engineering Task Force (IETF) (1 of 3)</vt:lpstr>
      <vt:lpstr>Internet Engineering Task Force (IETF) (2 of 3)</vt:lpstr>
      <vt:lpstr>Internet Engineering Task Force (IETF) (3 of 3)</vt:lpstr>
      <vt:lpstr>Linux Foundation OpenPrinting</vt:lpstr>
      <vt:lpstr>Mopria</vt:lpstr>
      <vt:lpstr>3MF Consortium</vt:lpstr>
      <vt:lpstr>3D / Additive Manufacturing Liaisons</vt:lpstr>
      <vt:lpstr>Other Questions / Comments</vt:lpstr>
      <vt:lpstr>Next PWG Face-to-Face Meeting</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Face-to-Face Plenary Session - August 2019</dc:title>
  <dc:subject/>
  <dc:creator>Smith Kennedy [HP Inc.]</dc:creator>
  <cp:keywords/>
  <dc:description/>
  <cp:lastModifiedBy>Kennedy, Smith (Wireless &amp; IPP Standards)</cp:lastModifiedBy>
  <cp:revision>646</cp:revision>
  <cp:lastPrinted>2019-08-28T15:37:14Z</cp:lastPrinted>
  <dcterms:modified xsi:type="dcterms:W3CDTF">2020-02-12T18:50:28Z</dcterms:modified>
  <cp:category/>
</cp:coreProperties>
</file>