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5" r:id="rId16"/>
    <p:sldId id="295" r:id="rId17"/>
    <p:sldId id="296" r:id="rId18"/>
    <p:sldId id="297" r:id="rId19"/>
    <p:sldId id="298" r:id="rId20"/>
    <p:sldId id="281" r:id="rId21"/>
    <p:sldId id="292" r:id="rId22"/>
    <p:sldId id="293" r:id="rId23"/>
    <p:sldId id="294" r:id="rId24"/>
    <p:sldId id="270" r:id="rId25"/>
    <p:sldId id="300" r:id="rId26"/>
    <p:sldId id="301" r:id="rId27"/>
    <p:sldId id="302" r:id="rId28"/>
    <p:sldId id="303" r:id="rId29"/>
    <p:sldId id="287" r:id="rId30"/>
    <p:sldId id="299" r:id="rId31"/>
    <p:sldId id="304" r:id="rId32"/>
    <p:sldId id="289" r:id="rId33"/>
    <p:sldId id="290" r:id="rId3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9F187"/>
    <a:srgbClr val="F9E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60"/>
    <p:restoredTop sz="94656"/>
  </p:normalViewPr>
  <p:slideViewPr>
    <p:cSldViewPr snapToGrid="0" snapToObjects="1">
      <p:cViewPr varScale="1">
        <p:scale>
          <a:sx n="140" d="100"/>
          <a:sy n="140" d="100"/>
        </p:scale>
        <p:origin x="216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1143000" y="685800"/>
            <a:ext cx="4572000" cy="3429000"/>
          </a:xfrm>
          <a:prstGeom prst="rect">
            <a:avLst/>
          </a:prstGeom>
        </p:spPr>
        <p:txBody>
          <a:bodyPr/>
          <a:lstStyle/>
          <a:p>
            <a:endParaRPr/>
          </a:p>
        </p:txBody>
      </p:sp>
      <p:sp>
        <p:nvSpPr>
          <p:cNvPr id="66" name="Shape 6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68995566"/>
      </p:ext>
    </p:extLst>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6" name="Shape 16"/>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7" name="Shape 17"/>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18"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19" name="Shape 19"/>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dirty="0" smtClean="0"/>
              <a:t>201</a:t>
            </a:r>
            <a:r>
              <a:rPr lang="en-US" dirty="0" smtClean="0"/>
              <a:t>6</a:t>
            </a:r>
            <a:r>
              <a:rPr dirty="0" smtClean="0"/>
              <a:t> </a:t>
            </a:r>
            <a:r>
              <a:rPr dirty="0"/>
              <a:t>The Printer Working Group. All rights reserved. The IPP Everywhere and PWG logos are registered trademarks of the IEEE-ISTO.</a:t>
            </a:r>
          </a:p>
        </p:txBody>
      </p:sp>
      <p:sp>
        <p:nvSpPr>
          <p:cNvPr id="20" name="Shape 20"/>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21" name="Shape 21"/>
          <p:cNvSpPr>
            <a:spLocks noGrp="1"/>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r>
              <a:t>Title Text</a:t>
            </a:r>
          </a:p>
        </p:txBody>
      </p:sp>
      <p:sp>
        <p:nvSpPr>
          <p:cNvPr id="22" name="Shape 22"/>
          <p:cNvSpPr>
            <a:spLocks noGrp="1"/>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r>
              <a:t>Body Level One</a:t>
            </a:r>
          </a:p>
          <a:p>
            <a:pPr lvl="1"/>
            <a:r>
              <a:t>Body Level Two</a:t>
            </a:r>
          </a:p>
          <a:p>
            <a:pPr lvl="2"/>
            <a:r>
              <a:t>Body Level Three</a:t>
            </a:r>
          </a:p>
          <a:p>
            <a:pPr lvl="3"/>
            <a:r>
              <a:t>Body Level Four</a:t>
            </a:r>
          </a:p>
          <a:p>
            <a:pPr lvl="4"/>
            <a:r>
              <a:t>Body Level Five</a:t>
            </a:r>
          </a:p>
        </p:txBody>
      </p:sp>
      <p:sp>
        <p:nvSpPr>
          <p:cNvPr id="23" name="Shape 2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r>
              <a:t>Title Text</a:t>
            </a:r>
          </a:p>
        </p:txBody>
      </p:sp>
      <p:sp>
        <p:nvSpPr>
          <p:cNvPr id="31" name="Shape 31"/>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2" name="Shape 3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Diagram Slide">
    <p:spTree>
      <p:nvGrpSpPr>
        <p:cNvPr id="1" name=""/>
        <p:cNvGrpSpPr/>
        <p:nvPr/>
      </p:nvGrpSpPr>
      <p:grpSpPr>
        <a:xfrm>
          <a:off x="0" y="0"/>
          <a:ext cx="0" cy="0"/>
          <a:chOff x="0" y="0"/>
          <a:chExt cx="0" cy="0"/>
        </a:xfrm>
      </p:grpSpPr>
      <p:sp>
        <p:nvSpPr>
          <p:cNvPr id="39" name="Shape 39"/>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40" name="Shape 4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4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42" name="Shape 42"/>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dirty="0" smtClean="0"/>
              <a:t>201</a:t>
            </a:r>
            <a:r>
              <a:rPr lang="en-US" dirty="0" smtClean="0"/>
              <a:t>6</a:t>
            </a:r>
            <a:r>
              <a:rPr dirty="0" smtClean="0"/>
              <a:t> </a:t>
            </a:r>
            <a:r>
              <a:rPr dirty="0"/>
              <a:t>The Printer Working Group. All rights reserved. The IPP Everywhere and PWG logos are registered trademarks of the IEEE-ISTO.</a:t>
            </a:r>
          </a:p>
        </p:txBody>
      </p:sp>
      <p:sp>
        <p:nvSpPr>
          <p:cNvPr id="43" name="Shape 4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44" name="Shape 44"/>
          <p:cNvSpPr>
            <a:spLocks noGrp="1"/>
          </p:cNvSpPr>
          <p:nvPr>
            <p:ph type="title"/>
          </p:nvPr>
        </p:nvSpPr>
        <p:spPr>
          <a:xfrm>
            <a:off x="457200" y="46037"/>
            <a:ext cx="7581900" cy="1016001"/>
          </a:xfrm>
          <a:prstGeom prst="rect">
            <a:avLst/>
          </a:prstGeom>
        </p:spPr>
        <p:txBody>
          <a:bodyPr/>
          <a:lstStyle/>
          <a:p>
            <a:r>
              <a:t>Title Text</a:t>
            </a:r>
          </a:p>
        </p:txBody>
      </p:sp>
      <p:sp>
        <p:nvSpPr>
          <p:cNvPr id="45" name="Shape 4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2-Column Slide">
    <p:spTree>
      <p:nvGrpSpPr>
        <p:cNvPr id="1" name=""/>
        <p:cNvGrpSpPr/>
        <p:nvPr/>
      </p:nvGrpSpPr>
      <p:grpSpPr>
        <a:xfrm>
          <a:off x="0" y="0"/>
          <a:ext cx="0" cy="0"/>
          <a:chOff x="0" y="0"/>
          <a:chExt cx="0" cy="0"/>
        </a:xfrm>
      </p:grpSpPr>
      <p:sp>
        <p:nvSpPr>
          <p:cNvPr id="52" name="Shape 5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53" name="Shape 5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54"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55" name="Shape 55"/>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dirty="0" smtClean="0"/>
              <a:t>201</a:t>
            </a:r>
            <a:r>
              <a:rPr lang="en-US" dirty="0" smtClean="0"/>
              <a:t>6</a:t>
            </a:r>
            <a:r>
              <a:rPr dirty="0" smtClean="0"/>
              <a:t> </a:t>
            </a:r>
            <a:r>
              <a:rPr dirty="0"/>
              <a:t>The Printer Working Group. All rights reserved. The IPP Everywhere and PWG logos are registered trademarks of the IEEE-ISTO.</a:t>
            </a:r>
          </a:p>
        </p:txBody>
      </p:sp>
      <p:sp>
        <p:nvSpPr>
          <p:cNvPr id="56" name="Shape 5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57" name="Shape 57"/>
          <p:cNvSpPr>
            <a:spLocks noGrp="1"/>
          </p:cNvSpPr>
          <p:nvPr>
            <p:ph type="title"/>
          </p:nvPr>
        </p:nvSpPr>
        <p:spPr>
          <a:xfrm>
            <a:off x="457200" y="46037"/>
            <a:ext cx="7556500" cy="1016001"/>
          </a:xfrm>
          <a:prstGeom prst="rect">
            <a:avLst/>
          </a:prstGeom>
        </p:spPr>
        <p:txBody>
          <a:bodyPr/>
          <a:lstStyle/>
          <a:p>
            <a:r>
              <a:t>Title Text</a:t>
            </a:r>
          </a:p>
        </p:txBody>
      </p:sp>
      <p:sp>
        <p:nvSpPr>
          <p:cNvPr id="58" name="Shape 58"/>
          <p:cNvSpPr>
            <a:spLocks noGrp="1"/>
          </p:cNvSpPr>
          <p:nvPr>
            <p:ph type="body" idx="1"/>
          </p:nvPr>
        </p:nvSpPr>
        <p:spPr>
          <a:xfrm>
            <a:off x="457200" y="1371600"/>
            <a:ext cx="8128000" cy="5257800"/>
          </a:xfrm>
          <a:prstGeom prst="rect">
            <a:avLst/>
          </a:prstGeom>
        </p:spPr>
        <p:txBody>
          <a:bodyPr numCol="2" spcCol="406400"/>
          <a:lstStyle/>
          <a:p>
            <a:r>
              <a:t>Body Level One</a:t>
            </a:r>
          </a:p>
          <a:p>
            <a:pPr lvl="1"/>
            <a:r>
              <a:t>Body Level Two</a:t>
            </a:r>
          </a:p>
          <a:p>
            <a:pPr lvl="2"/>
            <a:r>
              <a:t>Body Level Three</a:t>
            </a:r>
          </a:p>
          <a:p>
            <a:pPr lvl="3"/>
            <a:r>
              <a:t>Body Level Four</a:t>
            </a:r>
          </a:p>
          <a:p>
            <a:pPr lvl="4"/>
            <a:r>
              <a:t>Body Level Five</a:t>
            </a:r>
          </a:p>
        </p:txBody>
      </p:sp>
      <p:sp>
        <p:nvSpPr>
          <p:cNvPr id="59" name="Shape 5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6"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 name="pwg-4dark-bkgrnd-transparency.png"/>
          <p:cNvPicPr>
            <a:picLocks noChangeAspect="1"/>
          </p:cNvPicPr>
          <p:nvPr/>
        </p:nvPicPr>
        <p:blipFill>
          <a:blip r:embed="rId6">
            <a:extLst/>
          </a:blip>
          <a:stretch>
            <a:fillRect/>
          </a:stretch>
        </p:blipFill>
        <p:spPr>
          <a:xfrm>
            <a:off x="8166100" y="127000"/>
            <a:ext cx="851804" cy="889000"/>
          </a:xfrm>
          <a:prstGeom prst="rect">
            <a:avLst/>
          </a:prstGeom>
        </p:spPr>
      </p:pic>
      <p:sp>
        <p:nvSpPr>
          <p:cNvPr id="4" name="Shape 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5" name="Shape 5"/>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dirty="0" smtClean="0"/>
              <a:t>201</a:t>
            </a:r>
            <a:r>
              <a:rPr lang="en-US" dirty="0" smtClean="0"/>
              <a:t>6</a:t>
            </a:r>
            <a:r>
              <a:rPr dirty="0" smtClean="0"/>
              <a:t> </a:t>
            </a:r>
            <a:r>
              <a:rPr dirty="0"/>
              <a:t>The Printer Working Group. All rights reserved. The IPP Everywhere and PWG logos are registered trademarks of the IEEE-ISTO.</a:t>
            </a:r>
          </a:p>
        </p:txBody>
      </p:sp>
      <p:sp>
        <p:nvSpPr>
          <p:cNvPr id="6" name="Shape 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7" name="Shape 7"/>
          <p:cNvSpPr>
            <a:spLocks noGrp="1"/>
          </p:cNvSpPr>
          <p:nvPr>
            <p:ph type="title"/>
          </p:nvPr>
        </p:nvSpPr>
        <p:spPr>
          <a:xfrm>
            <a:off x="457200" y="46037"/>
            <a:ext cx="7569200" cy="1016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r>
              <a:t>Title Text</a:t>
            </a:r>
          </a:p>
        </p:txBody>
      </p:sp>
      <p:sp>
        <p:nvSpPr>
          <p:cNvPr id="8" name="Shape 8"/>
          <p:cNvSpPr>
            <a:spLocks noGrp="1"/>
          </p:cNvSpPr>
          <p:nvPr>
            <p:ph type="body" idx="1"/>
          </p:nvPr>
        </p:nvSpPr>
        <p:spPr>
          <a:xfrm>
            <a:off x="457200" y="1371600"/>
            <a:ext cx="8229600" cy="52578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t>Body Level One</a:t>
            </a:r>
          </a:p>
          <a:p>
            <a:pPr lvl="1"/>
            <a:r>
              <a:t>Body Level Two</a:t>
            </a:r>
          </a:p>
          <a:p>
            <a:pPr lvl="2"/>
            <a:r>
              <a:t>Body Level Three</a:t>
            </a:r>
          </a:p>
          <a:p>
            <a:pPr lvl="3"/>
            <a:r>
              <a:t>Body Level Four</a:t>
            </a:r>
          </a:p>
          <a:p>
            <a:pPr lvl="4"/>
            <a:r>
              <a:t>Body Level Five</a:t>
            </a:r>
          </a:p>
        </p:txBody>
      </p:sp>
      <p:sp>
        <p:nvSpPr>
          <p:cNvPr id="9" name="Shape 9"/>
          <p:cNvSpPr>
            <a:spLocks noGrp="1"/>
          </p:cNvSpPr>
          <p:nvPr>
            <p:ph type="sldNum" sz="quarter" idx="2"/>
          </p:nvPr>
        </p:nvSpPr>
        <p:spPr>
          <a:xfrm>
            <a:off x="8795463" y="6670966"/>
            <a:ext cx="153963" cy="135546"/>
          </a:xfrm>
          <a:prstGeom prst="rect">
            <a:avLst/>
          </a:prstGeom>
          <a:ln w="12700">
            <a:miter lim="400000"/>
          </a:ln>
        </p:spPr>
        <p:txBody>
          <a:bodyPr wrap="none" lIns="0" tIns="0" rIns="0" bIns="0" anchor="ctr">
            <a:spAutoFit/>
          </a:bodyPr>
          <a:lstStyle>
            <a:lvl1pPr marL="0" marR="0" algn="ctr" defTabSz="584200">
              <a:defRPr sz="1000">
                <a:solidFill>
                  <a:srgbClr val="FFFFFF"/>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847089" marR="40640" indent="-349249"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2pPr>
      <a:lvl3pPr marL="1234439" marR="40640" indent="-2794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3pPr>
      <a:lvl4pPr marL="17714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4pPr>
      <a:lvl5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hyperlink" Target="https://github.com/istopwg" TargetMode="External"/><Relationship Id="rId4" Type="http://schemas.openxmlformats.org/officeDocument/2006/relationships/hyperlink" Target="https://github.com/istopwg/website" TargetMode="External"/><Relationship Id="rId5" Type="http://schemas.openxmlformats.org/officeDocument/2006/relationships/hyperlink" Target="https://github.com/istopwg/website.git" TargetMode="External"/><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3.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hyperlink" Target="http://www.pwg.org/ipp/index.html" TargetMode="External"/><Relationship Id="rId4" Type="http://schemas.openxmlformats.org/officeDocument/2006/relationships/hyperlink" Target="https://www.pwg.org/mailman/listinfo/ipp" TargetMode="External"/><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wg.org/sm" TargetMode="External"/><Relationship Id="rId3" Type="http://schemas.openxmlformats.org/officeDocument/2006/relationships/hyperlink" Target="https://www.pwg.org/mailman/listinfo/sm3"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hape 68"/>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69" name="Shape 69"/>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70"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71" name="Shape 71"/>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72" name="Shape 72"/>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73" name="Shape 73"/>
          <p:cNvSpPr>
            <a:spLocks noGrp="1"/>
          </p:cNvSpPr>
          <p:nvPr>
            <p:ph type="ctrTitle"/>
          </p:nvPr>
        </p:nvSpPr>
        <p:spPr>
          <a:prstGeom prst="rect">
            <a:avLst/>
          </a:prstGeom>
        </p:spPr>
        <p:txBody>
          <a:bodyPr lIns="0"/>
          <a:lstStyle/>
          <a:p>
            <a:r>
              <a:rPr dirty="0"/>
              <a:t>Printer Working Group Plenary Session</a:t>
            </a:r>
          </a:p>
        </p:txBody>
      </p:sp>
      <p:sp>
        <p:nvSpPr>
          <p:cNvPr id="74" name="Shape 74"/>
          <p:cNvSpPr>
            <a:spLocks noGrp="1"/>
          </p:cNvSpPr>
          <p:nvPr>
            <p:ph type="subTitle" sz="half" idx="1"/>
          </p:nvPr>
        </p:nvSpPr>
        <p:spPr>
          <a:prstGeom prst="rect">
            <a:avLst/>
          </a:prstGeom>
        </p:spPr>
        <p:txBody>
          <a:bodyPr/>
          <a:lstStyle/>
          <a:p>
            <a:r>
              <a:rPr lang="en-US" dirty="0"/>
              <a:t>February 10, </a:t>
            </a:r>
            <a:r>
              <a:rPr lang="en-US" dirty="0" smtClean="0"/>
              <a:t>2016</a:t>
            </a:r>
          </a:p>
          <a:p>
            <a:r>
              <a:rPr lang="en-US" dirty="0" smtClean="0"/>
              <a:t>PWG </a:t>
            </a:r>
            <a:r>
              <a:rPr lang="en-US" dirty="0"/>
              <a:t>Face to Face </a:t>
            </a:r>
            <a:r>
              <a:rPr lang="en-US" dirty="0" smtClean="0"/>
              <a:t>Meeting</a:t>
            </a:r>
          </a:p>
          <a:p>
            <a:r>
              <a:rPr lang="en-US" dirty="0" smtClean="0"/>
              <a:t>Sunnyvale</a:t>
            </a:r>
            <a:r>
              <a:rPr lang="en-US" dirty="0"/>
              <a:t>, CA – Hosted by Apple Inc</a:t>
            </a:r>
            <a:r>
              <a:rPr lang="en-US" dirty="0" smtClean="0"/>
              <a:t>.</a:t>
            </a:r>
          </a:p>
          <a:p>
            <a:r>
              <a:rPr lang="en-US" dirty="0" smtClean="0"/>
              <a:t>Smith </a:t>
            </a:r>
            <a:r>
              <a:rPr lang="en-US" dirty="0"/>
              <a:t>Kennedy (HP Inc.)</a:t>
            </a:r>
            <a:endParaRPr dirty="0"/>
          </a:p>
        </p:txBody>
      </p:sp>
      <p:sp>
        <p:nvSpPr>
          <p:cNvPr id="75" name="Shape 75"/>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a:t>
            </a:f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5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51" name="Shape 15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52" name="Shape 152"/>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53" name="Shape 15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54" name="Shape 154"/>
          <p:cNvSpPr>
            <a:spLocks noGrp="1"/>
          </p:cNvSpPr>
          <p:nvPr>
            <p:ph type="title"/>
          </p:nvPr>
        </p:nvSpPr>
        <p:spPr>
          <a:prstGeom prst="rect">
            <a:avLst/>
          </a:prstGeom>
        </p:spPr>
        <p:txBody>
          <a:bodyPr/>
          <a:lstStyle/>
          <a:p>
            <a:r>
              <a:rPr dirty="0" smtClean="0"/>
              <a:t>201</a:t>
            </a:r>
            <a:r>
              <a:rPr lang="en-US" dirty="0" smtClean="0"/>
              <a:t>6</a:t>
            </a:r>
            <a:r>
              <a:rPr dirty="0" smtClean="0"/>
              <a:t> </a:t>
            </a:r>
            <a:r>
              <a:rPr dirty="0"/>
              <a:t>Membership</a:t>
            </a:r>
          </a:p>
        </p:txBody>
      </p:sp>
      <p:sp>
        <p:nvSpPr>
          <p:cNvPr id="155" name="Shape 155"/>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10</a:t>
            </a:fld>
            <a:endParaRPr/>
          </a:p>
        </p:txBody>
      </p:sp>
      <p:graphicFrame>
        <p:nvGraphicFramePr>
          <p:cNvPr id="156" name="Table 156"/>
          <p:cNvGraphicFramePr/>
          <p:nvPr>
            <p:extLst>
              <p:ext uri="{D42A27DB-BD31-4B8C-83A1-F6EECF244321}">
                <p14:modId xmlns:p14="http://schemas.microsoft.com/office/powerpoint/2010/main" val="599535990"/>
              </p:ext>
            </p:extLst>
          </p:nvPr>
        </p:nvGraphicFramePr>
        <p:xfrm>
          <a:off x="1092199" y="1590039"/>
          <a:ext cx="6972300" cy="4572000"/>
        </p:xfrm>
        <a:graphic>
          <a:graphicData uri="http://schemas.openxmlformats.org/drawingml/2006/table">
            <a:tbl>
              <a:tblPr>
                <a:tableStyleId>{8F44A2F1-9E1F-4B54-A3A2-5F16C0AD49E2}</a:tableStyleId>
              </a:tblPr>
              <a:tblGrid>
                <a:gridCol w="1743075"/>
                <a:gridCol w="1743075"/>
                <a:gridCol w="1743075"/>
                <a:gridCol w="1743075"/>
              </a:tblGrid>
              <a:tr h="571500">
                <a:tc>
                  <a:txBody>
                    <a:bodyPr/>
                    <a:lstStyle/>
                    <a:p>
                      <a:pPr marR="40640" defTabSz="914400">
                        <a:spcBef>
                          <a:spcPts val="400"/>
                        </a:spcBef>
                        <a:tabLst>
                          <a:tab pos="914400" algn="l"/>
                        </a:tabLst>
                        <a:defRPr sz="1800">
                          <a:uFillTx/>
                        </a:defRPr>
                      </a:pPr>
                      <a:r>
                        <a:rPr sz="1100" dirty="0">
                          <a:uFill>
                            <a:solidFill>
                              <a:srgbClr val="000000"/>
                            </a:solidFill>
                          </a:uFill>
                          <a:sym typeface="Verdana"/>
                        </a:rPr>
                        <a:t>Apple</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HP Inc.</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MPI Tech</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Sharp Labs</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dirty="0">
                          <a:uFill>
                            <a:solidFill>
                              <a:srgbClr val="000000"/>
                            </a:solidFill>
                          </a:uFill>
                          <a:sym typeface="Verdana"/>
                        </a:rPr>
                        <a:t>Brother Industries</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High North</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MWA Intelligence</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Technical Interface Consulting (N-V)</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Canon</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Intel</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Nancy Chen</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Thinxtream Technologies</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Conexant Systems</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cap="flat" cmpd="sng" algn="ctr">
                      <a:solidFill>
                        <a:srgbClr val="929292"/>
                      </a:solidFill>
                      <a:prstDash val="solid"/>
                      <a:miter lim="400000"/>
                      <a:headEnd type="none" w="med" len="med"/>
                      <a:tailEnd type="none" w="med" len="med"/>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Konica Minolta</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Northlake</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Toshiba America Business Solutions</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dirty="0">
                          <a:uFill>
                            <a:solidFill>
                              <a:srgbClr val="000000"/>
                            </a:solidFill>
                          </a:uFill>
                          <a:sym typeface="Verdana"/>
                        </a:rPr>
                        <a:t>Danny Brennan</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Kyocera Document Solutions Inc.</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Oki Data</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Tykodi Consulting Services LLC</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Epson</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Lexmark</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c>
                  <a:txBody>
                    <a:bodyPr/>
                    <a:lstStyle/>
                    <a:p>
                      <a:r>
                        <a:rPr lang="en-US" sz="1100" dirty="0" smtClean="0"/>
                        <a:t>Qualcomm*</a:t>
                      </a:r>
                      <a:endParaRPr lang="en-US" sz="1100" dirty="0"/>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Xerox</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tcPr>
                </a:tc>
              </a:tr>
              <a:tr h="571500">
                <a:tc>
                  <a:txBody>
                    <a:bodyPr/>
                    <a:lstStyle/>
                    <a:p>
                      <a:pPr marR="40640" defTabSz="914400">
                        <a:spcBef>
                          <a:spcPts val="400"/>
                        </a:spcBef>
                        <a:tabLst>
                          <a:tab pos="914400" algn="l"/>
                        </a:tabLst>
                        <a:defRPr sz="1800">
                          <a:uFillTx/>
                        </a:defRPr>
                      </a:pPr>
                      <a:r>
                        <a:rPr sz="1100" strike="sngStrike" dirty="0">
                          <a:solidFill>
                            <a:srgbClr val="FF0000"/>
                          </a:solidFill>
                          <a:uFill>
                            <a:solidFill>
                              <a:srgbClr val="000000"/>
                            </a:solidFill>
                          </a:uFill>
                          <a:sym typeface="Verdana"/>
                        </a:rPr>
                        <a:t>Fenestrae B.V.</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Meteor Network</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Ricoh</a:t>
                      </a:r>
                    </a:p>
                  </a:txBody>
                  <a:tcPr marL="50800" marR="50800" marT="50800" marB="50800" anchor="ctr" horzOverflow="overflow">
                    <a:lnL w="12700" cap="flat" cmpd="sng" algn="ctr">
                      <a:solidFill>
                        <a:srgbClr val="929292"/>
                      </a:solidFill>
                      <a:prstDash val="solid"/>
                      <a:miter lim="400000"/>
                      <a:headEnd type="none" w="med" len="med"/>
                      <a:tailEnd type="none" w="med" len="med"/>
                    </a:lnL>
                    <a:lnT w="12700">
                      <a:solidFill>
                        <a:srgbClr val="929292"/>
                      </a:solidFill>
                      <a:miter lim="400000"/>
                    </a:lnT>
                    <a:lnB w="12700">
                      <a:solidFill>
                        <a:srgbClr val="929292"/>
                      </a:solidFill>
                      <a:miter lim="400000"/>
                    </a:lnB>
                  </a:tcPr>
                </a:tc>
                <a:tc>
                  <a:txBody>
                    <a:bodyPr/>
                    <a:lstStyle/>
                    <a:p>
                      <a:pPr marR="40640" algn="l" defTabSz="914400">
                        <a:spcBef>
                          <a:spcPts val="400"/>
                        </a:spcBef>
                        <a:tabLst>
                          <a:tab pos="914400" algn="l"/>
                        </a:tabLst>
                        <a:defRPr sz="1800">
                          <a:sym typeface="Verdana"/>
                        </a:defRPr>
                      </a:pPr>
                      <a:endParaRPr sz="1100" dirty="0"/>
                    </a:p>
                  </a:txBody>
                  <a:tcPr marL="50800" marR="50800" marT="50800" marB="50800" horzOverflow="overflow"/>
                </a:tc>
              </a:tr>
              <a:tr h="571500">
                <a:tc>
                  <a:txBody>
                    <a:bodyPr/>
                    <a:lstStyle/>
                    <a:p>
                      <a:pPr marL="0" marR="0" indent="0" algn="ctr" defTabSz="584200" eaLnBrk="1" fontAlgn="auto" latinLnBrk="0" hangingPunct="1">
                        <a:lnSpc>
                          <a:spcPct val="100000"/>
                        </a:lnSpc>
                        <a:spcBef>
                          <a:spcPts val="0"/>
                        </a:spcBef>
                        <a:spcAft>
                          <a:spcPts val="0"/>
                        </a:spcAft>
                        <a:buClrTx/>
                        <a:buSzTx/>
                        <a:buFontTx/>
                        <a:buNone/>
                        <a:tabLst/>
                        <a:defRPr/>
                      </a:pPr>
                      <a:r>
                        <a:rPr lang="en-US" sz="1100" dirty="0" smtClean="0">
                          <a:uFill>
                            <a:solidFill>
                              <a:srgbClr val="000000"/>
                            </a:solidFill>
                          </a:uFill>
                          <a:sym typeface="Verdana"/>
                        </a:rPr>
                        <a:t>Fuji Xerox</a:t>
                      </a:r>
                    </a:p>
                  </a:txBody>
                  <a:tcPr marL="50800" marR="50800" marT="50800" marB="50800" anchor="ctr" horzOverflow="overflow">
                    <a:lnL w="12700">
                      <a:solidFill>
                        <a:srgbClr val="929292"/>
                      </a:solidFill>
                      <a:miter lim="400000"/>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r>
                        <a:rPr lang="en-US" sz="1100" dirty="0" smtClean="0">
                          <a:uFill>
                            <a:solidFill>
                              <a:srgbClr val="000000"/>
                            </a:solidFill>
                          </a:uFill>
                          <a:sym typeface="Verdana"/>
                        </a:rPr>
                        <a:t>Microsoft</a:t>
                      </a:r>
                      <a:endParaRPr lang="en-US" sz="1100" dirty="0"/>
                    </a:p>
                  </a:txBody>
                  <a:tcPr marL="50800" marR="50800" marT="50800" marB="50800" anchor="ctr" horzOverflow="overflow">
                    <a:lnL w="12700">
                      <a:solidFill>
                        <a:srgbClr val="929292"/>
                      </a:solidFill>
                      <a:miter lim="400000"/>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Samsung</a:t>
                      </a:r>
                    </a:p>
                  </a:txBody>
                  <a:tcPr marL="50800" marR="50800" marT="50800" marB="50800" anchor="ctr" horzOverflow="overflow">
                    <a:lnL w="12700">
                      <a:solidFill>
                        <a:srgbClr val="929292"/>
                      </a:solidFill>
                      <a:miter lim="400000"/>
                    </a:lnL>
                    <a:lnT w="12700">
                      <a:solidFill>
                        <a:srgbClr val="929292"/>
                      </a:solidFill>
                      <a:miter lim="400000"/>
                    </a:lnT>
                    <a:lnB w="12700">
                      <a:solidFill>
                        <a:srgbClr val="929292"/>
                      </a:solidFill>
                      <a:miter lim="400000"/>
                    </a:lnB>
                  </a:tcPr>
                </a:tc>
                <a:tc>
                  <a:txBody>
                    <a:bodyPr/>
                    <a:lstStyle/>
                    <a:p>
                      <a:pPr marR="40640" algn="l" defTabSz="914400">
                        <a:spcBef>
                          <a:spcPts val="400"/>
                        </a:spcBef>
                        <a:tabLst>
                          <a:tab pos="914400" algn="l"/>
                        </a:tabLst>
                        <a:defRPr sz="1800">
                          <a:sym typeface="Verdana"/>
                        </a:defRPr>
                      </a:pPr>
                      <a:endParaRPr sz="1100" dirty="0"/>
                    </a:p>
                  </a:txBody>
                  <a:tcPr marL="50800" marR="50800" marT="50800" marB="50800" horzOverflow="overflow"/>
                </a:tc>
              </a:tr>
            </a:tbl>
          </a:graphicData>
        </a:graphic>
      </p:graphicFrame>
      <p:sp>
        <p:nvSpPr>
          <p:cNvPr id="157" name="Shape 157"/>
          <p:cNvSpPr/>
          <p:nvPr/>
        </p:nvSpPr>
        <p:spPr>
          <a:xfrm>
            <a:off x="457200" y="1219200"/>
            <a:ext cx="8356600" cy="34881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lgn="ctr">
              <a:defRPr b="1">
                <a:latin typeface="+mn-lt"/>
                <a:ea typeface="+mn-ea"/>
                <a:cs typeface="+mn-cs"/>
                <a:sym typeface="Verdana"/>
              </a:defRPr>
            </a:lvl1pPr>
          </a:lstStyle>
          <a:p>
            <a:r>
              <a:rPr lang="en-US" dirty="0" smtClean="0"/>
              <a:t>29 </a:t>
            </a:r>
            <a:r>
              <a:rPr dirty="0" smtClean="0"/>
              <a:t>Members </a:t>
            </a:r>
            <a:r>
              <a:rPr dirty="0"/>
              <a:t>(</a:t>
            </a:r>
            <a:r>
              <a:rPr dirty="0" smtClean="0"/>
              <a:t>2</a:t>
            </a:r>
            <a:r>
              <a:rPr lang="en-US" dirty="0" smtClean="0"/>
              <a:t>8</a:t>
            </a:r>
            <a:r>
              <a:rPr dirty="0" smtClean="0"/>
              <a:t> </a:t>
            </a:r>
            <a:r>
              <a:rPr dirty="0"/>
              <a:t>Voting, 1 Non-Voting)</a:t>
            </a:r>
          </a:p>
        </p:txBody>
      </p:sp>
      <p:sp>
        <p:nvSpPr>
          <p:cNvPr id="158" name="Shape 158"/>
          <p:cNvSpPr/>
          <p:nvPr/>
        </p:nvSpPr>
        <p:spPr>
          <a:xfrm>
            <a:off x="6804917" y="6218258"/>
            <a:ext cx="2008883" cy="28725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200"/>
            </a:lvl1pPr>
          </a:lstStyle>
          <a:p>
            <a:r>
              <a:rPr dirty="0"/>
              <a:t>* Recently purchased </a:t>
            </a:r>
            <a:r>
              <a:rPr lang="en-US" dirty="0" smtClean="0"/>
              <a:t>CSR</a:t>
            </a:r>
            <a:endParaRPr dirty="0"/>
          </a:p>
        </p:txBody>
      </p:sp>
      <p:sp>
        <p:nvSpPr>
          <p:cNvPr id="2" name="TextBox 1"/>
          <p:cNvSpPr txBox="1"/>
          <p:nvPr/>
        </p:nvSpPr>
        <p:spPr>
          <a:xfrm>
            <a:off x="457200" y="6233259"/>
            <a:ext cx="4599336" cy="348813"/>
          </a:xfrm>
          <a:prstGeom prst="rect">
            <a:avLst/>
          </a:prstGeom>
          <a:solidFill>
            <a:srgbClr val="F9F187"/>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r>
              <a:rPr lang="en-US" dirty="0"/>
              <a:t>2016 Membership Invoices sent in October </a:t>
            </a:r>
            <a:r>
              <a:rPr lang="en-US" dirty="0" smtClean="0"/>
              <a:t>2015</a:t>
            </a:r>
            <a:endParaRPr lang="en-US" dirty="0"/>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6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62" name="Shape 16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63" name="Shape 163"/>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64" name="Shape 164"/>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65" name="Shape 165"/>
          <p:cNvSpPr>
            <a:spLocks noGrp="1"/>
          </p:cNvSpPr>
          <p:nvPr>
            <p:ph type="title"/>
          </p:nvPr>
        </p:nvSpPr>
        <p:spPr>
          <a:prstGeom prst="rect">
            <a:avLst/>
          </a:prstGeom>
        </p:spPr>
        <p:txBody>
          <a:bodyPr/>
          <a:lstStyle/>
          <a:p>
            <a:r>
              <a:rPr dirty="0"/>
              <a:t>PWG Officers (2015-2017 Term)</a:t>
            </a:r>
          </a:p>
        </p:txBody>
      </p:sp>
      <p:sp>
        <p:nvSpPr>
          <p:cNvPr id="166" name="Shape 166"/>
          <p:cNvSpPr>
            <a:spLocks noGrp="1"/>
          </p:cNvSpPr>
          <p:nvPr>
            <p:ph type="body" idx="1"/>
          </p:nvPr>
        </p:nvSpPr>
        <p:spPr>
          <a:prstGeom prst="rect">
            <a:avLst/>
          </a:prstGeom>
        </p:spPr>
        <p:txBody>
          <a:bodyPr/>
          <a:lstStyle/>
          <a:p>
            <a:r>
              <a:rPr dirty="0"/>
              <a:t>PWG Chair: Smith Kennedy, HP Inc.</a:t>
            </a:r>
          </a:p>
          <a:p>
            <a:pPr lvl="1"/>
            <a:endParaRPr dirty="0"/>
          </a:p>
          <a:p>
            <a:r>
              <a:rPr dirty="0"/>
              <a:t>PWG Vice-Chair: Alan Sukert, Xerox</a:t>
            </a:r>
          </a:p>
          <a:p>
            <a:pPr lvl="1"/>
            <a:endParaRPr dirty="0"/>
          </a:p>
          <a:p>
            <a:r>
              <a:rPr dirty="0"/>
              <a:t>PWG Secretary: Ira McDonald, High North</a:t>
            </a:r>
            <a:br>
              <a:rPr dirty="0"/>
            </a:br>
            <a:r>
              <a:rPr dirty="0"/>
              <a:t/>
            </a:r>
            <a:br>
              <a:rPr dirty="0"/>
            </a:br>
            <a:r>
              <a:rPr dirty="0"/>
              <a:t/>
            </a:r>
            <a:br>
              <a:rPr dirty="0"/>
            </a:br>
            <a:r>
              <a:rPr dirty="0"/>
              <a:t/>
            </a:r>
            <a:br>
              <a:rPr dirty="0"/>
            </a:br>
            <a:r>
              <a:rPr dirty="0"/>
              <a:t/>
            </a:r>
            <a:br>
              <a:rPr dirty="0"/>
            </a:br>
            <a:endParaRPr dirty="0"/>
          </a:p>
        </p:txBody>
      </p:sp>
      <p:sp>
        <p:nvSpPr>
          <p:cNvPr id="167" name="Shape 167"/>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11</a:t>
            </a:fld>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Shape 169"/>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7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71" name="Shape 17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72" name="Shape 172"/>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73" name="Shape 17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74" name="Shape 174"/>
          <p:cNvSpPr>
            <a:spLocks noGrp="1"/>
          </p:cNvSpPr>
          <p:nvPr>
            <p:ph type="title"/>
          </p:nvPr>
        </p:nvSpPr>
        <p:spPr>
          <a:prstGeom prst="rect">
            <a:avLst/>
          </a:prstGeom>
        </p:spPr>
        <p:txBody>
          <a:bodyPr/>
          <a:lstStyle/>
          <a:p>
            <a:r>
              <a:rPr dirty="0" smtClean="0"/>
              <a:t>Github </a:t>
            </a:r>
            <a:r>
              <a:rPr dirty="0"/>
              <a:t>Organization and Repositories</a:t>
            </a:r>
          </a:p>
        </p:txBody>
      </p:sp>
      <p:sp>
        <p:nvSpPr>
          <p:cNvPr id="175" name="Shape 175"/>
          <p:cNvSpPr>
            <a:spLocks noGrp="1"/>
          </p:cNvSpPr>
          <p:nvPr>
            <p:ph type="body" idx="1"/>
          </p:nvPr>
        </p:nvSpPr>
        <p:spPr>
          <a:prstGeom prst="rect">
            <a:avLst/>
          </a:prstGeom>
        </p:spPr>
        <p:txBody>
          <a:bodyPr/>
          <a:lstStyle/>
          <a:p>
            <a:r>
              <a:rPr dirty="0" smtClean="0"/>
              <a:t>Github </a:t>
            </a:r>
            <a:r>
              <a:rPr dirty="0"/>
              <a:t>organization account:</a:t>
            </a:r>
          </a:p>
          <a:p>
            <a:pPr lvl="1"/>
            <a:r>
              <a:rPr u="sng" dirty="0">
                <a:hlinkClick r:id="rId3"/>
              </a:rPr>
              <a:t>https://github.com/istopwg</a:t>
            </a:r>
          </a:p>
          <a:p>
            <a:endParaRPr lang="en-US" dirty="0" smtClean="0"/>
          </a:p>
          <a:p>
            <a:r>
              <a:rPr dirty="0" smtClean="0"/>
              <a:t>Web </a:t>
            </a:r>
            <a:r>
              <a:rPr dirty="0"/>
              <a:t>site repository:</a:t>
            </a:r>
          </a:p>
          <a:p>
            <a:pPr lvl="1"/>
            <a:r>
              <a:rPr u="sng" dirty="0">
                <a:hlinkClick r:id="rId4"/>
              </a:rPr>
              <a:t>https://github.com/istopwg/website</a:t>
            </a:r>
          </a:p>
          <a:p>
            <a:pPr lvl="1"/>
            <a:r>
              <a:rPr u="sng" dirty="0">
                <a:hlinkClick r:id="rId5"/>
              </a:rPr>
              <a:t>https://github.com/istopwg/website.git</a:t>
            </a:r>
          </a:p>
        </p:txBody>
      </p:sp>
      <p:sp>
        <p:nvSpPr>
          <p:cNvPr id="176" name="Shape 176"/>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12</a:t>
            </a:fld>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Shape 178"/>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79" name="Shape 179"/>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180"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181" name="Shape 181"/>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82" name="Shape 182"/>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183" name="Shape 183"/>
          <p:cNvSpPr>
            <a:spLocks noGrp="1"/>
          </p:cNvSpPr>
          <p:nvPr>
            <p:ph type="ctrTitle"/>
          </p:nvPr>
        </p:nvSpPr>
        <p:spPr>
          <a:prstGeom prst="rect">
            <a:avLst/>
          </a:prstGeom>
        </p:spPr>
        <p:txBody>
          <a:bodyPr/>
          <a:lstStyle/>
          <a:p>
            <a:r>
              <a:t>PWG Workgroup Status</a:t>
            </a:r>
          </a:p>
        </p:txBody>
      </p:sp>
      <p:sp>
        <p:nvSpPr>
          <p:cNvPr id="185" name="Shape 185"/>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13</a:t>
            </a:fld>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88" name="Shape 188"/>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89"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90" name="Shape 190"/>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91" name="Shape 191"/>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92" name="Shape 192"/>
          <p:cNvSpPr>
            <a:spLocks noGrp="1"/>
          </p:cNvSpPr>
          <p:nvPr>
            <p:ph type="title"/>
          </p:nvPr>
        </p:nvSpPr>
        <p:spPr>
          <a:prstGeom prst="rect">
            <a:avLst/>
          </a:prstGeom>
        </p:spPr>
        <p:txBody>
          <a:bodyPr/>
          <a:lstStyle/>
          <a:p>
            <a:r>
              <a:t>Work In Progress</a:t>
            </a:r>
          </a:p>
        </p:txBody>
      </p:sp>
      <p:sp>
        <p:nvSpPr>
          <p:cNvPr id="193" name="Shape 193"/>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14</a:t>
            </a:fld>
            <a:endParaRPr/>
          </a:p>
        </p:txBody>
      </p:sp>
      <p:sp>
        <p:nvSpPr>
          <p:cNvPr id="194" name="Shape 194"/>
          <p:cNvSpPr/>
          <p:nvPr/>
        </p:nvSpPr>
        <p:spPr>
          <a:xfrm>
            <a:off x="3810000" y="5791200"/>
            <a:ext cx="1524000" cy="381000"/>
          </a:xfrm>
          <a:prstGeom prst="roundRect">
            <a:avLst>
              <a:gd name="adj" fmla="val 21180"/>
            </a:avLst>
          </a:prstGeom>
          <a:gradFill>
            <a:gsLst>
              <a:gs pos="0">
                <a:srgbClr val="FF2600"/>
              </a:gs>
              <a:gs pos="100000">
                <a:srgbClr val="BF1903"/>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Prototype</a:t>
            </a:r>
          </a:p>
        </p:txBody>
      </p:sp>
      <p:sp>
        <p:nvSpPr>
          <p:cNvPr id="195" name="Shape 195"/>
          <p:cNvSpPr/>
          <p:nvPr/>
        </p:nvSpPr>
        <p:spPr>
          <a:xfrm>
            <a:off x="5461000" y="5791200"/>
            <a:ext cx="1524000" cy="381000"/>
          </a:xfrm>
          <a:prstGeom prst="roundRect">
            <a:avLst>
              <a:gd name="adj" fmla="val 21180"/>
            </a:avLst>
          </a:prstGeom>
          <a:gradFill>
            <a:gsLst>
              <a:gs pos="0">
                <a:srgbClr val="FFA941"/>
              </a:gs>
              <a:gs pos="100000">
                <a:srgbClr val="D96C00"/>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Prototyped</a:t>
            </a:r>
          </a:p>
        </p:txBody>
      </p:sp>
      <p:sp>
        <p:nvSpPr>
          <p:cNvPr id="196" name="Shape 196"/>
          <p:cNvSpPr/>
          <p:nvPr/>
        </p:nvSpPr>
        <p:spPr>
          <a:xfrm>
            <a:off x="7112000" y="5791200"/>
            <a:ext cx="1524000" cy="381000"/>
          </a:xfrm>
          <a:prstGeom prst="roundRect">
            <a:avLst>
              <a:gd name="adj" fmla="val 21180"/>
            </a:avLst>
          </a:prstGeom>
          <a:gradFill>
            <a:gsLst>
              <a:gs pos="0">
                <a:srgbClr val="E5E500"/>
              </a:gs>
              <a:gs pos="100000">
                <a:srgbClr val="AAAA00"/>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Stable</a:t>
            </a:r>
          </a:p>
        </p:txBody>
      </p:sp>
      <p:sp>
        <p:nvSpPr>
          <p:cNvPr id="197" name="Shape 197"/>
          <p:cNvSpPr/>
          <p:nvPr/>
        </p:nvSpPr>
        <p:spPr>
          <a:xfrm>
            <a:off x="2159000" y="5791200"/>
            <a:ext cx="1524000" cy="381000"/>
          </a:xfrm>
          <a:prstGeom prst="roundRect">
            <a:avLst>
              <a:gd name="adj" fmla="val 21180"/>
            </a:avLst>
          </a:prstGeom>
          <a:gradFill>
            <a:gsLst>
              <a:gs pos="0">
                <a:srgbClr val="809FFF"/>
              </a:gs>
              <a:gs pos="100000">
                <a:srgbClr val="5268BF"/>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Interim</a:t>
            </a:r>
          </a:p>
        </p:txBody>
      </p:sp>
      <p:sp>
        <p:nvSpPr>
          <p:cNvPr id="198" name="Shape 198"/>
          <p:cNvSpPr/>
          <p:nvPr/>
        </p:nvSpPr>
        <p:spPr>
          <a:xfrm>
            <a:off x="508000" y="5791200"/>
            <a:ext cx="1524000" cy="381000"/>
          </a:xfrm>
          <a:prstGeom prst="roundRect">
            <a:avLst>
              <a:gd name="adj" fmla="val 21180"/>
            </a:avLst>
          </a:prstGeom>
          <a:gradFill>
            <a:gsLst>
              <a:gs pos="0">
                <a:srgbClr val="808080"/>
              </a:gs>
              <a:gs pos="100000">
                <a:srgbClr val="414141"/>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Planned</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66012"/>
            <a:ext cx="9144000" cy="1798293"/>
          </a:xfrm>
          <a:prstGeom prst="rect">
            <a:avLst/>
          </a:prstGeom>
        </p:spPr>
      </p:pic>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Shape 246"/>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247" name="Shape 247"/>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248"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249" name="Shape 249"/>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250" name="Shape 250"/>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251" name="Shape 251"/>
          <p:cNvSpPr>
            <a:spLocks noGrp="1"/>
          </p:cNvSpPr>
          <p:nvPr>
            <p:ph type="ctrTitle"/>
          </p:nvPr>
        </p:nvSpPr>
        <p:spPr>
          <a:prstGeom prst="rect">
            <a:avLst/>
          </a:prstGeom>
        </p:spPr>
        <p:txBody>
          <a:bodyPr/>
          <a:lstStyle/>
          <a:p>
            <a:r>
              <a:t>IPP Workgroup Status</a:t>
            </a:r>
          </a:p>
        </p:txBody>
      </p:sp>
      <p:sp>
        <p:nvSpPr>
          <p:cNvPr id="252" name="Shape 252"/>
          <p:cNvSpPr>
            <a:spLocks noGrp="1"/>
          </p:cNvSpPr>
          <p:nvPr>
            <p:ph type="subTitle" sz="half" idx="1"/>
          </p:nvPr>
        </p:nvSpPr>
        <p:spPr>
          <a:prstGeom prst="rect">
            <a:avLst/>
          </a:prstGeom>
        </p:spPr>
        <p:txBody>
          <a:bodyPr/>
          <a:lstStyle/>
          <a:p>
            <a:r>
              <a:t>Paul Tykodi (TCS), Ira McDonald (High North)</a:t>
            </a:r>
          </a:p>
        </p:txBody>
      </p:sp>
      <p:sp>
        <p:nvSpPr>
          <p:cNvPr id="253" name="Shape 253"/>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15</a:t>
            </a:fld>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hape 68"/>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69"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70" name="Shape 70"/>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71" name="Shape 71"/>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72" name="Shape 72"/>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73" name="Shape 73"/>
          <p:cNvSpPr>
            <a:spLocks noGrp="1"/>
          </p:cNvSpPr>
          <p:nvPr>
            <p:ph type="title"/>
          </p:nvPr>
        </p:nvSpPr>
        <p:spPr>
          <a:prstGeom prst="rect">
            <a:avLst/>
          </a:prstGeom>
        </p:spPr>
        <p:txBody>
          <a:bodyPr/>
          <a:lstStyle/>
          <a:p>
            <a:r>
              <a:t>IPP WG: Charter</a:t>
            </a:r>
          </a:p>
        </p:txBody>
      </p:sp>
      <p:sp>
        <p:nvSpPr>
          <p:cNvPr id="74" name="Shape 74"/>
          <p:cNvSpPr>
            <a:spLocks noGrp="1"/>
          </p:cNvSpPr>
          <p:nvPr>
            <p:ph type="body" idx="1"/>
          </p:nvPr>
        </p:nvSpPr>
        <p:spPr>
          <a:prstGeom prst="rect">
            <a:avLst/>
          </a:prstGeom>
        </p:spPr>
        <p:txBody>
          <a:bodyPr/>
          <a:lstStyle/>
          <a:p>
            <a:r>
              <a:t>The Internet Printing Protocol (IPP) workgroup is chartered with the maintenance of IPP, the IETF IPP registry, and to support new clients, network architectures, and service bindings for MFDs and Imaging Systems</a:t>
            </a:r>
          </a:p>
          <a:p>
            <a:r>
              <a:t>In addition, we maintain the IETF Finisher MIB, Job MIB, and Printer MIB registries, and handle synchronization with changes in IPP</a:t>
            </a:r>
          </a:p>
        </p:txBody>
      </p:sp>
      <p:sp>
        <p:nvSpPr>
          <p:cNvPr id="75" name="Shape 75"/>
          <p:cNvSpPr>
            <a:spLocks noGrp="1"/>
          </p:cNvSpPr>
          <p:nvPr>
            <p:ph type="sldNum" sz="quarter" idx="2"/>
          </p:nvPr>
        </p:nvSpPr>
        <p:spPr>
          <a:xfrm>
            <a:off x="8793898" y="6663383"/>
            <a:ext cx="157095" cy="153888"/>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16</a:t>
            </a:fld>
            <a:endParaRPr/>
          </a:p>
        </p:txBody>
      </p:sp>
    </p:spTree>
    <p:extLst>
      <p:ext uri="{BB962C8B-B14F-4D97-AF65-F5344CB8AC3E}">
        <p14:creationId xmlns:p14="http://schemas.microsoft.com/office/powerpoint/2010/main" val="152880658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78"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79" name="Shape 79"/>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80" name="Shape 80"/>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81" name="Shape 81"/>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82" name="Shape 82"/>
          <p:cNvSpPr>
            <a:spLocks noGrp="1"/>
          </p:cNvSpPr>
          <p:nvPr>
            <p:ph type="sldNum" sz="quarter" idx="2"/>
          </p:nvPr>
        </p:nvSpPr>
        <p:spPr>
          <a:xfrm>
            <a:off x="8793898" y="6663383"/>
            <a:ext cx="157094" cy="153888"/>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17</a:t>
            </a:fld>
            <a:endParaRPr/>
          </a:p>
        </p:txBody>
      </p:sp>
      <p:sp>
        <p:nvSpPr>
          <p:cNvPr id="83" name="Shape 83"/>
          <p:cNvSpPr>
            <a:spLocks noGrp="1"/>
          </p:cNvSpPr>
          <p:nvPr>
            <p:ph type="title"/>
          </p:nvPr>
        </p:nvSpPr>
        <p:spPr>
          <a:prstGeom prst="rect">
            <a:avLst/>
          </a:prstGeom>
        </p:spPr>
        <p:txBody>
          <a:bodyPr/>
          <a:lstStyle/>
          <a:p>
            <a:r>
              <a:t>IPP WG: Officers</a:t>
            </a:r>
          </a:p>
        </p:txBody>
      </p:sp>
      <p:sp>
        <p:nvSpPr>
          <p:cNvPr id="84" name="Shape 84"/>
          <p:cNvSpPr>
            <a:spLocks noGrp="1"/>
          </p:cNvSpPr>
          <p:nvPr>
            <p:ph type="body" idx="1"/>
          </p:nvPr>
        </p:nvSpPr>
        <p:spPr>
          <a:prstGeom prst="rect">
            <a:avLst/>
          </a:prstGeom>
        </p:spPr>
        <p:txBody>
          <a:bodyPr/>
          <a:lstStyle/>
          <a:p>
            <a:r>
              <a:rPr dirty="0"/>
              <a:t>IPP WG Co-Chairs:</a:t>
            </a:r>
          </a:p>
          <a:p>
            <a:pPr lvl="1"/>
            <a:r>
              <a:rPr dirty="0"/>
              <a:t>Paul Tykodi (TCS)</a:t>
            </a:r>
          </a:p>
          <a:p>
            <a:pPr lvl="1"/>
            <a:r>
              <a:rPr dirty="0"/>
              <a:t>Ira McDonald (High North)</a:t>
            </a:r>
          </a:p>
          <a:p>
            <a:r>
              <a:rPr dirty="0"/>
              <a:t>IPP WG Secretary:</a:t>
            </a:r>
          </a:p>
          <a:p>
            <a:pPr lvl="1"/>
            <a:r>
              <a:rPr dirty="0"/>
              <a:t>Michael Sweet (Apple)</a:t>
            </a:r>
          </a:p>
          <a:p>
            <a:r>
              <a:rPr dirty="0"/>
              <a:t>IPP WG Document Editors:</a:t>
            </a:r>
          </a:p>
          <a:p>
            <a:pPr lvl="1"/>
            <a:r>
              <a:rPr dirty="0"/>
              <a:t>Ira McDonald (High North) – IPP System Service (SYSTEM), IETF IPP/1.1</a:t>
            </a:r>
          </a:p>
          <a:p>
            <a:pPr lvl="1"/>
            <a:r>
              <a:rPr dirty="0"/>
              <a:t>Michael Sweet (Apple) – IPP System Service (SYSTEM), IETF IPP/1.1, IPP 3D Printing </a:t>
            </a:r>
            <a:r>
              <a:rPr dirty="0" smtClean="0"/>
              <a:t>Extensions</a:t>
            </a:r>
            <a:endParaRPr lang="en-US" dirty="0" smtClean="0"/>
          </a:p>
          <a:p>
            <a:pPr lvl="1"/>
            <a:r>
              <a:rPr lang="en-US" dirty="0" smtClean="0"/>
              <a:t>Smith Kennedy (HP Inc.) – IPP Job Password Repertoire</a:t>
            </a:r>
            <a:endParaRPr dirty="0"/>
          </a:p>
        </p:txBody>
      </p:sp>
    </p:spTree>
    <p:extLst>
      <p:ext uri="{BB962C8B-B14F-4D97-AF65-F5344CB8AC3E}">
        <p14:creationId xmlns:p14="http://schemas.microsoft.com/office/powerpoint/2010/main" val="10488161"/>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87"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88" name="Shape 88"/>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89" name="Shape 89"/>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90" name="Shape 90"/>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91" name="Shape 91"/>
          <p:cNvSpPr>
            <a:spLocks noGrp="1"/>
          </p:cNvSpPr>
          <p:nvPr>
            <p:ph type="title"/>
          </p:nvPr>
        </p:nvSpPr>
        <p:spPr>
          <a:prstGeom prst="rect">
            <a:avLst/>
          </a:prstGeom>
        </p:spPr>
        <p:txBody>
          <a:bodyPr/>
          <a:lstStyle/>
          <a:p>
            <a:r>
              <a:t>IPP WG: Status</a:t>
            </a:r>
          </a:p>
        </p:txBody>
      </p:sp>
      <p:sp>
        <p:nvSpPr>
          <p:cNvPr id="92" name="Shape 92"/>
          <p:cNvSpPr>
            <a:spLocks noGrp="1"/>
          </p:cNvSpPr>
          <p:nvPr>
            <p:ph type="body" idx="1"/>
          </p:nvPr>
        </p:nvSpPr>
        <p:spPr>
          <a:prstGeom prst="rect">
            <a:avLst/>
          </a:prstGeom>
        </p:spPr>
        <p:txBody>
          <a:bodyPr/>
          <a:lstStyle/>
          <a:p>
            <a:r>
              <a:rPr dirty="0"/>
              <a:t>IETF RFCs in development:</a:t>
            </a:r>
          </a:p>
          <a:p>
            <a:pPr lvl="1"/>
            <a:r>
              <a:rPr dirty="0"/>
              <a:t>IETF IPP/1.1: Encoding and Transport (obsoletes RFC 2910/3382</a:t>
            </a:r>
            <a:r>
              <a:rPr dirty="0" smtClean="0"/>
              <a:t>)</a:t>
            </a:r>
            <a:r>
              <a:rPr lang="en-US" dirty="0" smtClean="0"/>
              <a:t>			</a:t>
            </a:r>
            <a:r>
              <a:rPr dirty="0" smtClean="0"/>
              <a:t>- </a:t>
            </a:r>
            <a:r>
              <a:rPr dirty="0"/>
              <a:t>Stable Draft, AD Sponsor</a:t>
            </a:r>
          </a:p>
          <a:p>
            <a:pPr lvl="1"/>
            <a:r>
              <a:rPr dirty="0"/>
              <a:t>IETF IPP/1.1: Model and Semantics (obsoletes RFC 2911/3381/3382</a:t>
            </a:r>
            <a:r>
              <a:rPr dirty="0" smtClean="0"/>
              <a:t>)</a:t>
            </a:r>
            <a:r>
              <a:rPr lang="en-US" dirty="0" smtClean="0"/>
              <a:t>		</a:t>
            </a:r>
            <a:r>
              <a:rPr dirty="0" smtClean="0"/>
              <a:t>- </a:t>
            </a:r>
            <a:r>
              <a:rPr dirty="0"/>
              <a:t>Stable Draft, AD Sponsor</a:t>
            </a:r>
            <a:br>
              <a:rPr dirty="0"/>
            </a:br>
            <a:endParaRPr dirty="0"/>
          </a:p>
          <a:p>
            <a:r>
              <a:rPr dirty="0"/>
              <a:t>PWG Specifications in development:</a:t>
            </a:r>
          </a:p>
          <a:p>
            <a:pPr lvl="1"/>
            <a:r>
              <a:rPr dirty="0"/>
              <a:t>IPP Everywhere Printer Self-Certification Manual 1.0 (SELFCERT</a:t>
            </a:r>
            <a:r>
              <a:rPr dirty="0" smtClean="0"/>
              <a:t>) </a:t>
            </a:r>
            <a:r>
              <a:rPr dirty="0"/>
              <a:t>	</a:t>
            </a:r>
            <a:r>
              <a:rPr lang="en-US" dirty="0" smtClean="0"/>
              <a:t>		</a:t>
            </a:r>
            <a:r>
              <a:rPr dirty="0" smtClean="0"/>
              <a:t>- </a:t>
            </a:r>
            <a:r>
              <a:rPr dirty="0"/>
              <a:t>Stable, PWG Formal Vote</a:t>
            </a:r>
          </a:p>
          <a:p>
            <a:pPr lvl="1"/>
            <a:r>
              <a:rPr dirty="0"/>
              <a:t>IPP System Service (SYSTEM)	- Interim Draft</a:t>
            </a:r>
          </a:p>
          <a:p>
            <a:pPr lvl="1"/>
            <a:r>
              <a:rPr dirty="0"/>
              <a:t>IPP 3D Printing Extensions (3D)	- Interim </a:t>
            </a:r>
            <a:r>
              <a:rPr dirty="0" smtClean="0"/>
              <a:t>Draft</a:t>
            </a:r>
            <a:endParaRPr lang="en-US" dirty="0" smtClean="0"/>
          </a:p>
          <a:p>
            <a:endParaRPr lang="en-US" dirty="0" smtClean="0"/>
          </a:p>
          <a:p>
            <a:r>
              <a:rPr lang="en-US" dirty="0"/>
              <a:t>PWG </a:t>
            </a:r>
            <a:r>
              <a:rPr lang="en-US" dirty="0" smtClean="0"/>
              <a:t>Whitepapers in development:</a:t>
            </a:r>
          </a:p>
          <a:p>
            <a:pPr lvl="1"/>
            <a:r>
              <a:rPr lang="en-US" dirty="0" smtClean="0"/>
              <a:t>IPP Job Password Repertoire	- Interim Draft</a:t>
            </a:r>
            <a:endParaRPr dirty="0"/>
          </a:p>
        </p:txBody>
      </p:sp>
      <p:sp>
        <p:nvSpPr>
          <p:cNvPr id="93" name="Shape 93"/>
          <p:cNvSpPr>
            <a:spLocks noGrp="1"/>
          </p:cNvSpPr>
          <p:nvPr>
            <p:ph type="sldNum" sz="quarter" idx="2"/>
          </p:nvPr>
        </p:nvSpPr>
        <p:spPr>
          <a:xfrm>
            <a:off x="8793898" y="6663383"/>
            <a:ext cx="157094" cy="153888"/>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18</a:t>
            </a:fld>
            <a:endParaRPr/>
          </a:p>
        </p:txBody>
      </p:sp>
    </p:spTree>
    <p:extLst>
      <p:ext uri="{BB962C8B-B14F-4D97-AF65-F5344CB8AC3E}">
        <p14:creationId xmlns:p14="http://schemas.microsoft.com/office/powerpoint/2010/main" val="180862873"/>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96"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97" name="Shape 97"/>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98" name="Shape 98"/>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99" name="Shape 99"/>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100" name="Shape 100"/>
          <p:cNvSpPr>
            <a:spLocks noGrp="1"/>
          </p:cNvSpPr>
          <p:nvPr>
            <p:ph type="sldNum" sz="quarter" idx="2"/>
          </p:nvPr>
        </p:nvSpPr>
        <p:spPr>
          <a:xfrm>
            <a:off x="8793898" y="6663383"/>
            <a:ext cx="157094" cy="153888"/>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19</a:t>
            </a:fld>
            <a:endParaRPr/>
          </a:p>
        </p:txBody>
      </p:sp>
      <p:sp>
        <p:nvSpPr>
          <p:cNvPr id="101" name="Shape 101"/>
          <p:cNvSpPr>
            <a:spLocks noGrp="1"/>
          </p:cNvSpPr>
          <p:nvPr>
            <p:ph type="title"/>
          </p:nvPr>
        </p:nvSpPr>
        <p:spPr>
          <a:prstGeom prst="rect">
            <a:avLst/>
          </a:prstGeom>
        </p:spPr>
        <p:txBody>
          <a:bodyPr/>
          <a:lstStyle/>
          <a:p>
            <a:r>
              <a:t>IPP WG: More Information</a:t>
            </a:r>
          </a:p>
        </p:txBody>
      </p:sp>
      <p:sp>
        <p:nvSpPr>
          <p:cNvPr id="102" name="Shape 102"/>
          <p:cNvSpPr>
            <a:spLocks noGrp="1"/>
          </p:cNvSpPr>
          <p:nvPr>
            <p:ph type="body" idx="1"/>
          </p:nvPr>
        </p:nvSpPr>
        <p:spPr>
          <a:prstGeom prst="rect">
            <a:avLst/>
          </a:prstGeom>
        </p:spPr>
        <p:txBody>
          <a:bodyPr/>
          <a:lstStyle/>
          <a:p>
            <a:r>
              <a:t>We welcome participation from all interested parties</a:t>
            </a:r>
          </a:p>
          <a:p>
            <a:r>
              <a:t>IPP Working Group web page</a:t>
            </a:r>
          </a:p>
          <a:p>
            <a:pPr lvl="1"/>
            <a:r>
              <a:rPr u="sng">
                <a:hlinkClick r:id="rId3"/>
              </a:rPr>
              <a:t>http://www.pwg.org/ipp/index.html</a:t>
            </a:r>
            <a:r>
              <a:t> </a:t>
            </a:r>
          </a:p>
          <a:p>
            <a:r>
              <a:t>Subscribe to the IPP mailing list </a:t>
            </a:r>
          </a:p>
          <a:p>
            <a:pPr lvl="1"/>
            <a:r>
              <a:rPr u="sng">
                <a:hlinkClick r:id="rId4"/>
              </a:rPr>
              <a:t>https://www.pwg.org/mailman/listinfo/ipp</a:t>
            </a:r>
          </a:p>
          <a:p>
            <a:r>
              <a:t>IPP WG holds weekly phone conferences announced on the IPP mailing list</a:t>
            </a:r>
          </a:p>
          <a:p>
            <a:pPr lvl="1"/>
            <a:r>
              <a:t>Next conference calls February 22, 2016 at 4pm ET to discuss 3D Printing and February 29, 2016 at 3pm ET for IPP System Service</a:t>
            </a:r>
          </a:p>
        </p:txBody>
      </p:sp>
    </p:spTree>
    <p:extLst>
      <p:ext uri="{BB962C8B-B14F-4D97-AF65-F5344CB8AC3E}">
        <p14:creationId xmlns:p14="http://schemas.microsoft.com/office/powerpoint/2010/main" val="1072946006"/>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78"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79" name="Shape 79"/>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80" name="Shape 80"/>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81" name="Shape 81"/>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82" name="Shape 82"/>
          <p:cNvSpPr>
            <a:spLocks noGrp="1"/>
          </p:cNvSpPr>
          <p:nvPr>
            <p:ph type="title"/>
          </p:nvPr>
        </p:nvSpPr>
        <p:spPr>
          <a:prstGeom prst="rect">
            <a:avLst/>
          </a:prstGeom>
        </p:spPr>
        <p:txBody>
          <a:bodyPr/>
          <a:lstStyle/>
          <a:p>
            <a:r>
              <a:t>Plenary Agenda</a:t>
            </a:r>
          </a:p>
        </p:txBody>
      </p:sp>
      <p:sp>
        <p:nvSpPr>
          <p:cNvPr id="83" name="Shape 83"/>
          <p:cNvSpPr>
            <a:spLocks noGrp="1"/>
          </p:cNvSpPr>
          <p:nvPr>
            <p:ph type="body" idx="1"/>
          </p:nvPr>
        </p:nvSpPr>
        <p:spPr>
          <a:prstGeom prst="rect">
            <a:avLst/>
          </a:prstGeom>
        </p:spPr>
        <p:txBody>
          <a:bodyPr/>
          <a:lstStyle/>
          <a:p>
            <a:r>
              <a:rPr dirty="0"/>
              <a:t>Administrivia</a:t>
            </a:r>
          </a:p>
          <a:p>
            <a:r>
              <a:rPr dirty="0"/>
              <a:t>New Github Organization and Repositories</a:t>
            </a:r>
          </a:p>
          <a:p>
            <a:r>
              <a:rPr dirty="0"/>
              <a:t>PWG Workgroup Status [WG Chairs]</a:t>
            </a:r>
          </a:p>
          <a:p>
            <a:pPr lvl="1"/>
            <a:r>
              <a:rPr dirty="0" smtClean="0"/>
              <a:t>Internet </a:t>
            </a:r>
            <a:r>
              <a:rPr dirty="0"/>
              <a:t>Printing Protocol (IPP)</a:t>
            </a:r>
          </a:p>
          <a:p>
            <a:pPr lvl="1"/>
            <a:r>
              <a:rPr lang="en-US" dirty="0" smtClean="0"/>
              <a:t>Semantic </a:t>
            </a:r>
            <a:r>
              <a:rPr lang="en-US" dirty="0"/>
              <a:t>Model (SM</a:t>
            </a:r>
            <a:r>
              <a:rPr lang="en-US" dirty="0" smtClean="0"/>
              <a:t>)</a:t>
            </a:r>
          </a:p>
          <a:p>
            <a:pPr lvl="1"/>
            <a:r>
              <a:rPr lang="en-US" dirty="0"/>
              <a:t>Imaging Device Security (IDS</a:t>
            </a:r>
            <a:r>
              <a:rPr lang="en-US" dirty="0" smtClean="0"/>
              <a:t>)</a:t>
            </a:r>
            <a:endParaRPr dirty="0"/>
          </a:p>
          <a:p>
            <a:r>
              <a:rPr dirty="0"/>
              <a:t>Liaison Status</a:t>
            </a:r>
          </a:p>
          <a:p>
            <a:pPr lvl="1"/>
            <a:r>
              <a:rPr dirty="0"/>
              <a:t>Trusted Computing Group (TCG)</a:t>
            </a:r>
          </a:p>
          <a:p>
            <a:r>
              <a:rPr dirty="0"/>
              <a:t>Next </a:t>
            </a:r>
            <a:r>
              <a:rPr dirty="0" smtClean="0"/>
              <a:t>Meeting</a:t>
            </a:r>
            <a:r>
              <a:rPr lang="en-US" dirty="0" smtClean="0"/>
              <a:t>s</a:t>
            </a:r>
            <a:endParaRPr dirty="0"/>
          </a:p>
        </p:txBody>
      </p:sp>
      <p:sp>
        <p:nvSpPr>
          <p:cNvPr id="84" name="Shape 84"/>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2</a:t>
            </a:fld>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Shape 300"/>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01" name="Shape 301"/>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302"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303" name="Shape 303"/>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04" name="Shape 304"/>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305" name="Shape 305"/>
          <p:cNvSpPr>
            <a:spLocks noGrp="1"/>
          </p:cNvSpPr>
          <p:nvPr>
            <p:ph type="ctrTitle"/>
          </p:nvPr>
        </p:nvSpPr>
        <p:spPr>
          <a:prstGeom prst="rect">
            <a:avLst/>
          </a:prstGeom>
        </p:spPr>
        <p:txBody>
          <a:bodyPr/>
          <a:lstStyle/>
          <a:p>
            <a:r>
              <a:t>IDS Workgroup Status</a:t>
            </a:r>
          </a:p>
        </p:txBody>
      </p:sp>
      <p:sp>
        <p:nvSpPr>
          <p:cNvPr id="306" name="Shape 306"/>
          <p:cNvSpPr>
            <a:spLocks noGrp="1"/>
          </p:cNvSpPr>
          <p:nvPr>
            <p:ph type="subTitle" sz="half" idx="1"/>
          </p:nvPr>
        </p:nvSpPr>
        <p:spPr>
          <a:prstGeom prst="rect">
            <a:avLst/>
          </a:prstGeom>
        </p:spPr>
        <p:txBody>
          <a:bodyPr/>
          <a:lstStyle/>
          <a:p>
            <a:r>
              <a:t>Alan Sukert (Xerox)</a:t>
            </a:r>
          </a:p>
        </p:txBody>
      </p:sp>
      <p:sp>
        <p:nvSpPr>
          <p:cNvPr id="307" name="Shape 307"/>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20</a:t>
            </a:fld>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 name="Shape 309"/>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1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11" name="Shape 31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12" name="Shape 312"/>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is-IS" dirty="0" smtClean="0"/>
              <a:t>2016</a:t>
            </a:r>
            <a:r>
              <a:rPr dirty="0" smtClean="0"/>
              <a:t> </a:t>
            </a:r>
            <a:r>
              <a:rPr dirty="0"/>
              <a:t>The Printer Working Group. All rights reserved. The IPP Everywhere and PWG logos are registered trademarks of the IEEE-ISTO.</a:t>
            </a:r>
          </a:p>
        </p:txBody>
      </p:sp>
      <p:sp>
        <p:nvSpPr>
          <p:cNvPr id="313" name="Shape 31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14" name="Shape 314"/>
          <p:cNvSpPr>
            <a:spLocks noGrp="1"/>
          </p:cNvSpPr>
          <p:nvPr>
            <p:ph type="title"/>
          </p:nvPr>
        </p:nvSpPr>
        <p:spPr>
          <a:prstGeom prst="rect">
            <a:avLst/>
          </a:prstGeom>
        </p:spPr>
        <p:txBody>
          <a:bodyPr/>
          <a:lstStyle/>
          <a:p>
            <a:r>
              <a:rPr dirty="0"/>
              <a:t>IDS: </a:t>
            </a:r>
            <a:r>
              <a:rPr lang="en-US" dirty="0"/>
              <a:t>O</a:t>
            </a:r>
            <a:r>
              <a:rPr lang="en-US" dirty="0" smtClean="0"/>
              <a:t>riginal </a:t>
            </a:r>
            <a:r>
              <a:rPr dirty="0" smtClean="0"/>
              <a:t>Charter</a:t>
            </a:r>
            <a:endParaRPr dirty="0"/>
          </a:p>
        </p:txBody>
      </p:sp>
      <p:sp>
        <p:nvSpPr>
          <p:cNvPr id="315" name="Shape 315"/>
          <p:cNvSpPr>
            <a:spLocks noGrp="1"/>
          </p:cNvSpPr>
          <p:nvPr>
            <p:ph type="body" idx="1"/>
          </p:nvPr>
        </p:nvSpPr>
        <p:spPr>
          <a:prstGeom prst="rect">
            <a:avLst/>
          </a:prstGeom>
        </p:spPr>
        <p:txBody>
          <a:bodyPr/>
          <a:lstStyle/>
          <a:p>
            <a:pPr marL="367953" indent="-327313">
              <a:defRPr sz="2100"/>
            </a:pPr>
            <a:r>
              <a:rPr lang="en-US" dirty="0" smtClean="0"/>
              <a:t>Investigate </a:t>
            </a:r>
            <a:r>
              <a:rPr dirty="0" smtClean="0"/>
              <a:t>and </a:t>
            </a:r>
            <a:r>
              <a:rPr lang="en-US" dirty="0" smtClean="0"/>
              <a:t>define </a:t>
            </a:r>
            <a:r>
              <a:rPr dirty="0" smtClean="0"/>
              <a:t>standards </a:t>
            </a:r>
            <a:r>
              <a:rPr dirty="0"/>
              <a:t>for addressing general security attributes for imaging devices and services. Our general goals </a:t>
            </a:r>
            <a:r>
              <a:rPr lang="en-US" dirty="0" smtClean="0"/>
              <a:t>are </a:t>
            </a:r>
            <a:r>
              <a:rPr dirty="0" smtClean="0"/>
              <a:t>to</a:t>
            </a:r>
            <a:r>
              <a:rPr dirty="0"/>
              <a:t>:</a:t>
            </a:r>
          </a:p>
          <a:p>
            <a:pPr marL="767715" lvl="1" indent="-269875">
              <a:defRPr sz="1700"/>
            </a:pPr>
            <a:r>
              <a:rPr dirty="0"/>
              <a:t>Define standard metrics and protocol bindings to assess the health of Hardcopy Devices to gauge if they should be granted access to a network.</a:t>
            </a:r>
          </a:p>
          <a:p>
            <a:pPr marL="767715" lvl="1" indent="-269875">
              <a:defRPr sz="1700"/>
            </a:pPr>
            <a:r>
              <a:rPr dirty="0"/>
              <a:t>Define a set of standard security and policy attributes and values for authorizing Hard Copy Devices, their services and users in a global workspace </a:t>
            </a:r>
          </a:p>
          <a:p>
            <a:pPr marL="767715" lvl="1" indent="-269875">
              <a:defRPr sz="1700"/>
            </a:pPr>
            <a:r>
              <a:rPr dirty="0"/>
              <a:t>Provide a general security model for other PWG standards to reference</a:t>
            </a:r>
          </a:p>
          <a:p>
            <a:pPr marL="367953" indent="-327313">
              <a:defRPr sz="2100"/>
            </a:pPr>
            <a:r>
              <a:rPr lang="en-US" dirty="0" smtClean="0"/>
              <a:t>Provide </a:t>
            </a:r>
            <a:r>
              <a:rPr dirty="0" smtClean="0"/>
              <a:t>a </a:t>
            </a:r>
            <a:r>
              <a:rPr dirty="0"/>
              <a:t>path for vendors to review and contribute to the definition of </a:t>
            </a:r>
            <a:r>
              <a:rPr dirty="0" smtClean="0"/>
              <a:t>Common </a:t>
            </a:r>
            <a:r>
              <a:rPr dirty="0"/>
              <a:t>Criteria HCD Protection Profiles</a:t>
            </a:r>
          </a:p>
        </p:txBody>
      </p:sp>
      <p:sp>
        <p:nvSpPr>
          <p:cNvPr id="316" name="Shape 316"/>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21</a:t>
            </a:fld>
            <a:endParaRPr/>
          </a:p>
        </p:txBody>
      </p:sp>
    </p:spTree>
    <p:extLst>
      <p:ext uri="{BB962C8B-B14F-4D97-AF65-F5344CB8AC3E}">
        <p14:creationId xmlns:p14="http://schemas.microsoft.com/office/powerpoint/2010/main" val="192738860"/>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Shape 318"/>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19"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20" name="Shape 320"/>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21" name="Shape 321"/>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is-IS" dirty="0" smtClean="0"/>
              <a:t>2016</a:t>
            </a:r>
            <a:r>
              <a:rPr dirty="0" smtClean="0"/>
              <a:t> </a:t>
            </a:r>
            <a:r>
              <a:rPr dirty="0"/>
              <a:t>The Printer Working Group. All rights reserved. The IPP Everywhere and PWG logos are registered trademarks of the IEEE-ISTO.</a:t>
            </a:r>
          </a:p>
        </p:txBody>
      </p:sp>
      <p:sp>
        <p:nvSpPr>
          <p:cNvPr id="322" name="Shape 322"/>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23" name="Shape 323"/>
          <p:cNvSpPr>
            <a:spLocks noGrp="1"/>
          </p:cNvSpPr>
          <p:nvPr>
            <p:ph type="title"/>
          </p:nvPr>
        </p:nvSpPr>
        <p:spPr>
          <a:prstGeom prst="rect">
            <a:avLst/>
          </a:prstGeom>
        </p:spPr>
        <p:txBody>
          <a:bodyPr/>
          <a:lstStyle/>
          <a:p>
            <a:r>
              <a:t>IDS: Officers</a:t>
            </a:r>
          </a:p>
        </p:txBody>
      </p:sp>
      <p:sp>
        <p:nvSpPr>
          <p:cNvPr id="324" name="Shape 324"/>
          <p:cNvSpPr>
            <a:spLocks noGrp="1"/>
          </p:cNvSpPr>
          <p:nvPr>
            <p:ph type="body" idx="1"/>
          </p:nvPr>
        </p:nvSpPr>
        <p:spPr>
          <a:prstGeom prst="rect">
            <a:avLst/>
          </a:prstGeom>
        </p:spPr>
        <p:txBody>
          <a:bodyPr/>
          <a:lstStyle/>
          <a:p>
            <a:r>
              <a:t>Chair:</a:t>
            </a:r>
          </a:p>
          <a:p>
            <a:pPr lvl="1"/>
            <a:r>
              <a:t>Alan Sukert (Xerox)</a:t>
            </a:r>
          </a:p>
          <a:p>
            <a:r>
              <a:t>Vice-Chair:</a:t>
            </a:r>
          </a:p>
          <a:p>
            <a:pPr lvl="1">
              <a:defRPr i="1"/>
            </a:pPr>
            <a:r>
              <a:t>Currently vacant</a:t>
            </a:r>
          </a:p>
          <a:p>
            <a:r>
              <a:t>Secretary:</a:t>
            </a:r>
          </a:p>
          <a:p>
            <a:pPr lvl="1"/>
            <a:r>
              <a:t>Alan Sukert (Xerox)</a:t>
            </a:r>
          </a:p>
          <a:p>
            <a:r>
              <a:t>Document Editors:</a:t>
            </a:r>
          </a:p>
          <a:p>
            <a:pPr lvl="1"/>
            <a:r>
              <a:t>Ira McDonald (High North): HCD-TNC</a:t>
            </a:r>
          </a:p>
        </p:txBody>
      </p:sp>
      <p:sp>
        <p:nvSpPr>
          <p:cNvPr id="325" name="Shape 325"/>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22</a:t>
            </a:fld>
            <a:endParaRPr/>
          </a:p>
        </p:txBody>
      </p:sp>
    </p:spTree>
    <p:extLst>
      <p:ext uri="{BB962C8B-B14F-4D97-AF65-F5344CB8AC3E}">
        <p14:creationId xmlns:p14="http://schemas.microsoft.com/office/powerpoint/2010/main" val="956680344"/>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 name="Shape 327"/>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28"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29" name="Shape 329"/>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30" name="Shape 330"/>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is-IS" dirty="0" smtClean="0"/>
              <a:t>2016</a:t>
            </a:r>
            <a:r>
              <a:rPr dirty="0" smtClean="0"/>
              <a:t> </a:t>
            </a:r>
            <a:r>
              <a:rPr dirty="0"/>
              <a:t>The Printer Working Group. All rights reserved. The IPP Everywhere and PWG logos are registered trademarks of the IEEE-ISTO.</a:t>
            </a:r>
          </a:p>
        </p:txBody>
      </p:sp>
      <p:sp>
        <p:nvSpPr>
          <p:cNvPr id="331" name="Shape 331"/>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32" name="Shape 332"/>
          <p:cNvSpPr>
            <a:spLocks noGrp="1"/>
          </p:cNvSpPr>
          <p:nvPr>
            <p:ph type="title"/>
          </p:nvPr>
        </p:nvSpPr>
        <p:spPr>
          <a:prstGeom prst="rect">
            <a:avLst/>
          </a:prstGeom>
        </p:spPr>
        <p:txBody>
          <a:bodyPr/>
          <a:lstStyle/>
          <a:p>
            <a:r>
              <a:t>IDS: Status</a:t>
            </a:r>
          </a:p>
        </p:txBody>
      </p:sp>
      <p:sp>
        <p:nvSpPr>
          <p:cNvPr id="333" name="Shape 333"/>
          <p:cNvSpPr>
            <a:spLocks noGrp="1"/>
          </p:cNvSpPr>
          <p:nvPr>
            <p:ph type="body" idx="1"/>
          </p:nvPr>
        </p:nvSpPr>
        <p:spPr>
          <a:prstGeom prst="rect">
            <a:avLst/>
          </a:prstGeom>
        </p:spPr>
        <p:txBody>
          <a:bodyPr/>
          <a:lstStyle/>
          <a:p>
            <a:r>
              <a:rPr dirty="0"/>
              <a:t>The IDS workgroup is </a:t>
            </a:r>
            <a:r>
              <a:rPr lang="en-US" dirty="0" smtClean="0"/>
              <a:t>currently </a:t>
            </a:r>
            <a:r>
              <a:rPr dirty="0" smtClean="0"/>
              <a:t>in </a:t>
            </a:r>
            <a:r>
              <a:rPr dirty="0"/>
              <a:t>“hibernation</a:t>
            </a:r>
            <a:r>
              <a:rPr dirty="0" smtClean="0"/>
              <a:t>”</a:t>
            </a:r>
          </a:p>
          <a:p>
            <a:pPr lvl="1">
              <a:spcAft>
                <a:spcPts val="600"/>
              </a:spcAft>
            </a:pPr>
            <a:r>
              <a:rPr dirty="0" smtClean="0"/>
              <a:t>Will be revived </a:t>
            </a:r>
            <a:r>
              <a:rPr lang="en-US" dirty="0" smtClean="0"/>
              <a:t>when </a:t>
            </a:r>
            <a:r>
              <a:rPr dirty="0" smtClean="0"/>
              <a:t>needed</a:t>
            </a:r>
          </a:p>
          <a:p>
            <a:pPr>
              <a:spcAft>
                <a:spcPts val="600"/>
              </a:spcAft>
            </a:pPr>
            <a:r>
              <a:rPr lang="en-US" dirty="0" smtClean="0"/>
              <a:t>IDS Charter update reflecting “hibernation” status approved by PWG</a:t>
            </a:r>
          </a:p>
          <a:p>
            <a:pPr>
              <a:spcAft>
                <a:spcPts val="600"/>
              </a:spcAft>
            </a:pPr>
            <a:r>
              <a:rPr lang="en-US" dirty="0"/>
              <a:t>PWG Candidate Standard </a:t>
            </a:r>
            <a:r>
              <a:rPr lang="en-US" dirty="0" smtClean="0"/>
              <a:t>5110.4-2015: </a:t>
            </a:r>
            <a:r>
              <a:rPr lang="en-US" dirty="0"/>
              <a:t>HCD-TNC </a:t>
            </a:r>
            <a:r>
              <a:rPr lang="en-US" dirty="0" smtClean="0"/>
              <a:t>specification approved by PWG</a:t>
            </a:r>
          </a:p>
          <a:p>
            <a:r>
              <a:rPr dirty="0" smtClean="0"/>
              <a:t>The </a:t>
            </a:r>
            <a:r>
              <a:rPr dirty="0"/>
              <a:t>following specifications </a:t>
            </a:r>
            <a:r>
              <a:rPr lang="en-US" dirty="0" smtClean="0"/>
              <a:t>are</a:t>
            </a:r>
            <a:r>
              <a:rPr dirty="0" smtClean="0"/>
              <a:t> be</a:t>
            </a:r>
            <a:r>
              <a:rPr lang="en-US" dirty="0" smtClean="0"/>
              <a:t>ing</a:t>
            </a:r>
            <a:r>
              <a:rPr dirty="0" smtClean="0"/>
              <a:t> </a:t>
            </a:r>
            <a:r>
              <a:rPr dirty="0"/>
              <a:t>archived:</a:t>
            </a:r>
          </a:p>
          <a:p>
            <a:pPr lvl="1"/>
            <a:r>
              <a:rPr dirty="0"/>
              <a:t>IDS Model</a:t>
            </a:r>
          </a:p>
          <a:p>
            <a:pPr lvl="1"/>
            <a:r>
              <a:rPr dirty="0"/>
              <a:t>IDS Identification, Authentication, and Authorization (IAA)</a:t>
            </a:r>
          </a:p>
          <a:p>
            <a:pPr lvl="1">
              <a:spcAft>
                <a:spcPts val="600"/>
              </a:spcAft>
            </a:pPr>
            <a:r>
              <a:rPr dirty="0"/>
              <a:t>IDS Health Remediation </a:t>
            </a:r>
            <a:endParaRPr lang="en-US" dirty="0" smtClean="0"/>
          </a:p>
          <a:p>
            <a:r>
              <a:rPr lang="en-US" dirty="0" smtClean="0"/>
              <a:t>New HCD Protection Profile issued Sep 2015</a:t>
            </a:r>
          </a:p>
          <a:p>
            <a:pPr lvl="1"/>
            <a:r>
              <a:rPr lang="en-US" dirty="0"/>
              <a:t>N</a:t>
            </a:r>
            <a:r>
              <a:rPr lang="en-US" dirty="0" smtClean="0"/>
              <a:t>o current activity on new or updated HCD Protection Profile</a:t>
            </a:r>
            <a:endParaRPr dirty="0"/>
          </a:p>
        </p:txBody>
      </p:sp>
      <p:sp>
        <p:nvSpPr>
          <p:cNvPr id="334" name="Shape 334"/>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23</a:t>
            </a:fld>
            <a:endParaRPr/>
          </a:p>
        </p:txBody>
      </p:sp>
    </p:spTree>
    <p:extLst>
      <p:ext uri="{BB962C8B-B14F-4D97-AF65-F5344CB8AC3E}">
        <p14:creationId xmlns:p14="http://schemas.microsoft.com/office/powerpoint/2010/main" val="716476519"/>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Shape 20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202" name="Shape 202"/>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203"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204" name="Shape 204"/>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205" name="Shape 205"/>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206" name="Shape 206"/>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24</a:t>
            </a:fld>
            <a:endParaRPr/>
          </a:p>
        </p:txBody>
      </p:sp>
      <p:sp>
        <p:nvSpPr>
          <p:cNvPr id="207" name="Shape 207"/>
          <p:cNvSpPr>
            <a:spLocks noGrp="1"/>
          </p:cNvSpPr>
          <p:nvPr>
            <p:ph type="ctrTitle"/>
          </p:nvPr>
        </p:nvSpPr>
        <p:spPr>
          <a:prstGeom prst="rect">
            <a:avLst/>
          </a:prstGeom>
        </p:spPr>
        <p:txBody>
          <a:bodyPr/>
          <a:lstStyle/>
          <a:p>
            <a:r>
              <a:t>Semantic Model Workgroup Status</a:t>
            </a:r>
          </a:p>
        </p:txBody>
      </p:sp>
      <p:sp>
        <p:nvSpPr>
          <p:cNvPr id="208" name="Shape 208"/>
          <p:cNvSpPr>
            <a:spLocks noGrp="1"/>
          </p:cNvSpPr>
          <p:nvPr>
            <p:ph type="subTitle" sz="half" idx="1"/>
          </p:nvPr>
        </p:nvSpPr>
        <p:spPr>
          <a:prstGeom prst="rect">
            <a:avLst/>
          </a:prstGeom>
        </p:spPr>
        <p:txBody>
          <a:bodyPr/>
          <a:lstStyle/>
          <a:p>
            <a:r>
              <a:t>Daniel Manchala (Xerox)</a:t>
            </a: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Shape 105"/>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pPr lvl="0">
                <a:defRPr sz="1800">
                  <a:solidFill>
                    <a:srgbClr val="000000"/>
                  </a:solidFill>
                  <a:uFillTx/>
                </a:defRPr>
              </a:pPr>
              <a:t>25</a:t>
            </a:fld>
            <a:endParaRPr sz="1000">
              <a:solidFill>
                <a:srgbClr val="FFFFFF"/>
              </a:solidFill>
              <a:uFill>
                <a:solidFill/>
              </a:uFill>
            </a:endParaRPr>
          </a:p>
        </p:txBody>
      </p:sp>
      <p:sp>
        <p:nvSpPr>
          <p:cNvPr id="106" name="Shape 106"/>
          <p:cNvSpPr>
            <a:spLocks noGrp="1"/>
          </p:cNvSpPr>
          <p:nvPr>
            <p:ph type="title"/>
          </p:nvPr>
        </p:nvSpPr>
        <p:spPr>
          <a:prstGeom prst="rect">
            <a:avLst/>
          </a:prstGeom>
        </p:spPr>
        <p:txBody>
          <a:bodyPr/>
          <a:lstStyle/>
          <a:p>
            <a:pPr lvl="0">
              <a:defRPr sz="1800">
                <a:solidFill>
                  <a:srgbClr val="000000"/>
                </a:solidFill>
                <a:uFillTx/>
              </a:defRPr>
            </a:pPr>
            <a:r>
              <a:rPr sz="3000" dirty="0">
                <a:solidFill>
                  <a:srgbClr val="FFFFFF"/>
                </a:solidFill>
                <a:uFill>
                  <a:solidFill>
                    <a:srgbClr val="FFFFFF"/>
                  </a:solidFill>
                </a:uFill>
              </a:rPr>
              <a:t>SM: </a:t>
            </a:r>
            <a:r>
              <a:rPr lang="en-US" sz="3000" dirty="0" smtClean="0">
                <a:solidFill>
                  <a:srgbClr val="FFFFFF"/>
                </a:solidFill>
                <a:uFill>
                  <a:solidFill>
                    <a:srgbClr val="FFFFFF"/>
                  </a:solidFill>
                </a:uFill>
              </a:rPr>
              <a:t>Objectives</a:t>
            </a:r>
            <a:endParaRPr sz="3000" dirty="0">
              <a:solidFill>
                <a:srgbClr val="FFFFFF"/>
              </a:solidFill>
              <a:uFill>
                <a:solidFill>
                  <a:srgbClr val="FFFFFF"/>
                </a:solidFill>
              </a:uFill>
            </a:endParaRPr>
          </a:p>
        </p:txBody>
      </p:sp>
      <p:sp>
        <p:nvSpPr>
          <p:cNvPr id="107" name="Shape 107"/>
          <p:cNvSpPr>
            <a:spLocks noGrp="1"/>
          </p:cNvSpPr>
          <p:nvPr>
            <p:ph type="body" idx="1"/>
          </p:nvPr>
        </p:nvSpPr>
        <p:spPr>
          <a:prstGeom prst="rect">
            <a:avLst/>
          </a:prstGeom>
        </p:spPr>
        <p:txBody>
          <a:bodyPr/>
          <a:lstStyle/>
          <a:p>
            <a:pPr lvl="0">
              <a:defRPr sz="1800">
                <a:uFillTx/>
              </a:defRPr>
            </a:pPr>
            <a:r>
              <a:rPr sz="2200" dirty="0">
                <a:uFill>
                  <a:solidFill/>
                </a:uFill>
              </a:rPr>
              <a:t>The Semantic Model workgroup is concerned with the modeling of imaging services and subunits that comprise a network connected Imaging System. The Objectives are: </a:t>
            </a:r>
          </a:p>
          <a:p>
            <a:pPr lvl="1">
              <a:defRPr>
                <a:uFillTx/>
              </a:defRPr>
            </a:pPr>
            <a:r>
              <a:rPr dirty="0">
                <a:uFill>
                  <a:solidFill/>
                </a:uFill>
              </a:rPr>
              <a:t>The definition of a framework for the complete Imaging Semantic Model.</a:t>
            </a:r>
          </a:p>
          <a:p>
            <a:pPr lvl="1">
              <a:defRPr>
                <a:uFillTx/>
              </a:defRPr>
            </a:pPr>
            <a:r>
              <a:rPr dirty="0">
                <a:uFill>
                  <a:solidFill/>
                </a:uFill>
              </a:rPr>
              <a:t>Drive to a standard semantic definition for an Imaging System’s Subunits, Services, Jobs and Documents.</a:t>
            </a:r>
          </a:p>
          <a:p>
            <a:pPr lvl="1">
              <a:defRPr>
                <a:uFillTx/>
              </a:defRPr>
            </a:pPr>
            <a:r>
              <a:rPr dirty="0">
                <a:uFill>
                  <a:solidFill/>
                </a:uFill>
              </a:rPr>
              <a:t>Agreement on the semantics of their attributes, operations and parameters.</a:t>
            </a:r>
          </a:p>
          <a:p>
            <a:pPr lvl="0">
              <a:defRPr sz="1800">
                <a:uFillTx/>
              </a:defRPr>
            </a:pPr>
            <a:r>
              <a:rPr sz="2200" i="1" dirty="0">
                <a:uFill>
                  <a:solidFill/>
                </a:uFill>
              </a:rPr>
              <a:t>We will be discussing </a:t>
            </a:r>
            <a:r>
              <a:rPr lang="en-US" sz="2200" i="1" dirty="0" smtClean="0">
                <a:uFill>
                  <a:solidFill/>
                </a:uFill>
              </a:rPr>
              <a:t>proposal to update the Schema at tomorrow’s session</a:t>
            </a:r>
            <a:endParaRPr sz="2200" i="1" dirty="0">
              <a:uFill>
                <a:solidFill/>
              </a:uFill>
            </a:endParaRPr>
          </a:p>
        </p:txBody>
      </p:sp>
    </p:spTree>
    <p:extLst>
      <p:ext uri="{BB962C8B-B14F-4D97-AF65-F5344CB8AC3E}">
        <p14:creationId xmlns:p14="http://schemas.microsoft.com/office/powerpoint/2010/main" val="40602979"/>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hape 109"/>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pPr lvl="0">
                <a:defRPr sz="1800">
                  <a:solidFill>
                    <a:srgbClr val="000000"/>
                  </a:solidFill>
                  <a:uFillTx/>
                </a:defRPr>
              </a:pPr>
              <a:t>26</a:t>
            </a:fld>
            <a:endParaRPr sz="1000">
              <a:solidFill>
                <a:srgbClr val="FFFFFF"/>
              </a:solidFill>
              <a:uFill>
                <a:solidFill/>
              </a:uFill>
            </a:endParaRPr>
          </a:p>
        </p:txBody>
      </p:sp>
      <p:sp>
        <p:nvSpPr>
          <p:cNvPr id="110" name="Shape 110"/>
          <p:cNvSpPr>
            <a:spLocks noGrp="1"/>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SM: Officers</a:t>
            </a:r>
          </a:p>
        </p:txBody>
      </p:sp>
      <p:sp>
        <p:nvSpPr>
          <p:cNvPr id="111" name="Shape 111"/>
          <p:cNvSpPr>
            <a:spLocks noGrp="1"/>
          </p:cNvSpPr>
          <p:nvPr>
            <p:ph type="body" idx="1"/>
          </p:nvPr>
        </p:nvSpPr>
        <p:spPr>
          <a:prstGeom prst="rect">
            <a:avLst/>
          </a:prstGeom>
        </p:spPr>
        <p:txBody>
          <a:bodyPr/>
          <a:lstStyle/>
          <a:p>
            <a:pPr marL="367953" lvl="0" indent="-327313">
              <a:defRPr sz="1800">
                <a:uFillTx/>
              </a:defRPr>
            </a:pPr>
            <a:r>
              <a:rPr sz="2100" dirty="0">
                <a:uFill>
                  <a:solidFill/>
                </a:uFill>
              </a:rPr>
              <a:t>SM WG Chair:</a:t>
            </a:r>
          </a:p>
          <a:p>
            <a:pPr marL="767715" lvl="1" indent="-269875">
              <a:defRPr>
                <a:uFillTx/>
              </a:defRPr>
            </a:pPr>
            <a:r>
              <a:rPr sz="1700" dirty="0">
                <a:uFill>
                  <a:solidFill/>
                </a:uFill>
              </a:rPr>
              <a:t>Daniel Manchala (Xerox)</a:t>
            </a:r>
          </a:p>
          <a:p>
            <a:pPr marL="367953" lvl="0" indent="-327313">
              <a:defRPr sz="1800">
                <a:uFillTx/>
              </a:defRPr>
            </a:pPr>
            <a:r>
              <a:rPr sz="2100" dirty="0">
                <a:uFill>
                  <a:solidFill/>
                </a:uFill>
              </a:rPr>
              <a:t>SM WG Vice-Chair</a:t>
            </a:r>
          </a:p>
          <a:p>
            <a:pPr marL="767715" lvl="1" indent="-269875">
              <a:defRPr>
                <a:uFillTx/>
              </a:defRPr>
            </a:pPr>
            <a:r>
              <a:rPr sz="1700" dirty="0">
                <a:uFill>
                  <a:solidFill/>
                </a:uFill>
              </a:rPr>
              <a:t>Paul </a:t>
            </a:r>
            <a:r>
              <a:rPr sz="1700" dirty="0" err="1">
                <a:uFill>
                  <a:solidFill/>
                </a:uFill>
              </a:rPr>
              <a:t>Tykodi</a:t>
            </a:r>
            <a:r>
              <a:rPr sz="1700" dirty="0">
                <a:uFill>
                  <a:solidFill/>
                </a:uFill>
              </a:rPr>
              <a:t> (TCS)</a:t>
            </a:r>
          </a:p>
          <a:p>
            <a:pPr marL="367953" lvl="0" indent="-327313">
              <a:defRPr sz="1800">
                <a:uFillTx/>
              </a:defRPr>
            </a:pPr>
            <a:r>
              <a:rPr sz="2100" dirty="0">
                <a:uFill>
                  <a:solidFill/>
                </a:uFill>
              </a:rPr>
              <a:t>SM WG Secretary:</a:t>
            </a:r>
          </a:p>
          <a:p>
            <a:pPr marL="767715" lvl="1" indent="-269875">
              <a:defRPr>
                <a:uFillTx/>
              </a:defRPr>
            </a:pPr>
            <a:r>
              <a:rPr lang="en-US" sz="1700" smtClean="0">
                <a:uFill>
                  <a:solidFill/>
                </a:uFill>
              </a:rPr>
              <a:t>Bill Wagner (TIC)</a:t>
            </a:r>
            <a:endParaRPr sz="1700" dirty="0">
              <a:uFill>
                <a:solidFill/>
              </a:uFill>
            </a:endParaRPr>
          </a:p>
          <a:p>
            <a:pPr marL="367953" lvl="0" indent="-327313">
              <a:defRPr sz="1800">
                <a:uFillTx/>
              </a:defRPr>
            </a:pPr>
            <a:r>
              <a:rPr sz="2100" dirty="0">
                <a:uFill>
                  <a:solidFill/>
                </a:uFill>
              </a:rPr>
              <a:t>SM WG Document Editors:</a:t>
            </a:r>
          </a:p>
          <a:p>
            <a:pPr marL="767715" lvl="1" indent="-269875">
              <a:defRPr>
                <a:uFillTx/>
              </a:defRPr>
            </a:pPr>
            <a:r>
              <a:rPr sz="1700" dirty="0">
                <a:uFill>
                  <a:solidFill/>
                </a:uFill>
              </a:rPr>
              <a:t>Jeremy </a:t>
            </a:r>
            <a:r>
              <a:rPr sz="1700" dirty="0" err="1">
                <a:uFill>
                  <a:solidFill/>
                </a:uFill>
              </a:rPr>
              <a:t>Leber</a:t>
            </a:r>
            <a:r>
              <a:rPr sz="1700" dirty="0">
                <a:uFill>
                  <a:solidFill/>
                </a:uFill>
              </a:rPr>
              <a:t> (Lexmark) - SM3</a:t>
            </a:r>
          </a:p>
          <a:p>
            <a:pPr marL="767715" lvl="1" indent="-269875">
              <a:defRPr>
                <a:uFillTx/>
              </a:defRPr>
            </a:pPr>
            <a:r>
              <a:rPr sz="1700" dirty="0">
                <a:uFill>
                  <a:solidFill/>
                </a:uFill>
              </a:rPr>
              <a:t>Daniel Manchala (Xerox) - SM3, SM3 Schema</a:t>
            </a:r>
          </a:p>
          <a:p>
            <a:pPr marL="767715" lvl="1" indent="-269875">
              <a:defRPr>
                <a:uFillTx/>
              </a:defRPr>
            </a:pPr>
            <a:r>
              <a:rPr sz="1700" dirty="0">
                <a:uFill>
                  <a:solidFill/>
                </a:uFill>
              </a:rPr>
              <a:t>Ira McDonald (High North) – JDFMAP</a:t>
            </a:r>
          </a:p>
          <a:p>
            <a:pPr marL="767715" lvl="1" indent="-269875">
              <a:defRPr>
                <a:uFillTx/>
              </a:defRPr>
            </a:pPr>
            <a:r>
              <a:rPr sz="1700" dirty="0">
                <a:uFill>
                  <a:solidFill/>
                </a:uFill>
              </a:rPr>
              <a:t>Paul </a:t>
            </a:r>
            <a:r>
              <a:rPr sz="1700" dirty="0" err="1">
                <a:uFill>
                  <a:solidFill/>
                </a:uFill>
              </a:rPr>
              <a:t>Tykodi</a:t>
            </a:r>
            <a:r>
              <a:rPr sz="1700" dirty="0">
                <a:uFill>
                  <a:solidFill/>
                </a:uFill>
              </a:rPr>
              <a:t> (TCS) - SM3</a:t>
            </a:r>
          </a:p>
          <a:p>
            <a:pPr marL="767715" lvl="1" indent="-269875">
              <a:defRPr>
                <a:uFillTx/>
              </a:defRPr>
            </a:pPr>
            <a:r>
              <a:rPr sz="1700" dirty="0">
                <a:uFill>
                  <a:solidFill/>
                </a:uFill>
              </a:rPr>
              <a:t>Bill Wagner (TIC) - SM3</a:t>
            </a:r>
          </a:p>
          <a:p>
            <a:pPr marL="767715" lvl="1" indent="-269875">
              <a:defRPr>
                <a:uFillTx/>
              </a:defRPr>
            </a:pPr>
            <a:r>
              <a:rPr sz="1700" dirty="0">
                <a:uFill>
                  <a:solidFill/>
                </a:uFill>
              </a:rPr>
              <a:t>Rick </a:t>
            </a:r>
            <a:r>
              <a:rPr sz="1700" dirty="0" err="1">
                <a:uFill>
                  <a:solidFill/>
                </a:uFill>
              </a:rPr>
              <a:t>Yardumian</a:t>
            </a:r>
            <a:r>
              <a:rPr sz="1700" dirty="0">
                <a:uFill>
                  <a:solidFill/>
                </a:uFill>
              </a:rPr>
              <a:t> (Canon) - JDFMAP</a:t>
            </a:r>
          </a:p>
        </p:txBody>
      </p:sp>
    </p:spTree>
    <p:extLst>
      <p:ext uri="{BB962C8B-B14F-4D97-AF65-F5344CB8AC3E}">
        <p14:creationId xmlns:p14="http://schemas.microsoft.com/office/powerpoint/2010/main" val="1661951954"/>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Shape 113"/>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pPr lvl="0">
                <a:defRPr sz="1800">
                  <a:solidFill>
                    <a:srgbClr val="000000"/>
                  </a:solidFill>
                  <a:uFillTx/>
                </a:defRPr>
              </a:pPr>
              <a:t>27</a:t>
            </a:fld>
            <a:endParaRPr sz="1000">
              <a:solidFill>
                <a:srgbClr val="FFFFFF"/>
              </a:solidFill>
              <a:uFill>
                <a:solidFill/>
              </a:uFill>
            </a:endParaRPr>
          </a:p>
        </p:txBody>
      </p:sp>
      <p:sp>
        <p:nvSpPr>
          <p:cNvPr id="114" name="Shape 114"/>
          <p:cNvSpPr>
            <a:spLocks noGrp="1"/>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
            </a:r>
            <a:br>
              <a:rPr sz="3000">
                <a:solidFill>
                  <a:srgbClr val="FFFFFF"/>
                </a:solidFill>
                <a:uFill>
                  <a:solidFill>
                    <a:srgbClr val="FFFFFF"/>
                  </a:solidFill>
                </a:uFill>
              </a:rPr>
            </a:br>
            <a:r>
              <a:rPr sz="3000">
                <a:solidFill>
                  <a:srgbClr val="FFFFFF"/>
                </a:solidFill>
                <a:uFill>
                  <a:solidFill>
                    <a:srgbClr val="FFFFFF"/>
                  </a:solidFill>
                </a:uFill>
              </a:rPr>
              <a:t>SM: Active Work</a:t>
            </a:r>
          </a:p>
        </p:txBody>
      </p:sp>
      <p:sp>
        <p:nvSpPr>
          <p:cNvPr id="115" name="Shape 115"/>
          <p:cNvSpPr>
            <a:spLocks noGrp="1"/>
          </p:cNvSpPr>
          <p:nvPr>
            <p:ph type="body" idx="1"/>
          </p:nvPr>
        </p:nvSpPr>
        <p:spPr>
          <a:prstGeom prst="rect">
            <a:avLst/>
          </a:prstGeom>
        </p:spPr>
        <p:txBody>
          <a:bodyPr/>
          <a:lstStyle/>
          <a:p>
            <a:pPr lvl="0">
              <a:defRPr sz="1800">
                <a:uFillTx/>
              </a:defRPr>
            </a:pPr>
            <a:r>
              <a:rPr sz="2200" dirty="0">
                <a:uFill>
                  <a:solidFill/>
                </a:uFill>
              </a:rPr>
              <a:t>CIP4 JDF to PWG PJT mapping (JDFMAP)</a:t>
            </a:r>
          </a:p>
          <a:p>
            <a:pPr lvl="1">
              <a:defRPr>
                <a:uFillTx/>
              </a:defRPr>
            </a:pPr>
            <a:r>
              <a:rPr dirty="0">
                <a:uFill>
                  <a:solidFill/>
                </a:uFill>
              </a:rPr>
              <a:t>Complete, awaiting prototype</a:t>
            </a:r>
          </a:p>
          <a:p>
            <a:pPr lvl="0">
              <a:defRPr sz="1800">
                <a:uFillTx/>
              </a:defRPr>
            </a:pPr>
            <a:r>
              <a:rPr sz="2200" dirty="0">
                <a:uFill>
                  <a:solidFill/>
                </a:uFill>
              </a:rPr>
              <a:t>SM Schema:</a:t>
            </a:r>
          </a:p>
          <a:p>
            <a:pPr lvl="1">
              <a:defRPr>
                <a:uFillTx/>
              </a:defRPr>
            </a:pPr>
            <a:r>
              <a:rPr dirty="0" smtClean="0">
                <a:uFill>
                  <a:solidFill/>
                </a:uFill>
              </a:rPr>
              <a:t>Latest </a:t>
            </a:r>
            <a:r>
              <a:rPr dirty="0">
                <a:uFill>
                  <a:solidFill/>
                </a:uFill>
              </a:rPr>
              <a:t>(</a:t>
            </a:r>
            <a:r>
              <a:rPr dirty="0" smtClean="0">
                <a:uFill>
                  <a:solidFill/>
                </a:uFill>
              </a:rPr>
              <a:t>v2.90</a:t>
            </a:r>
            <a:r>
              <a:rPr lang="en-US" dirty="0" smtClean="0">
                <a:uFill>
                  <a:solidFill/>
                </a:uFill>
              </a:rPr>
              <a:t>5</a:t>
            </a:r>
            <a:r>
              <a:rPr dirty="0" smtClean="0">
                <a:uFill>
                  <a:solidFill/>
                </a:uFill>
              </a:rPr>
              <a:t>) </a:t>
            </a:r>
            <a:r>
              <a:rPr dirty="0">
                <a:uFill>
                  <a:solidFill/>
                </a:uFill>
              </a:rPr>
              <a:t>Up to date with </a:t>
            </a:r>
            <a:r>
              <a:rPr lang="en-US" dirty="0" smtClean="0">
                <a:uFill>
                  <a:solidFill/>
                </a:uFill>
              </a:rPr>
              <a:t>Schema, WSDL and </a:t>
            </a:r>
            <a:r>
              <a:rPr lang="en-US" dirty="0" err="1" smtClean="0">
                <a:uFill>
                  <a:solidFill/>
                </a:uFill>
              </a:rPr>
              <a:t>LiquidXML</a:t>
            </a:r>
            <a:r>
              <a:rPr lang="en-US" dirty="0" smtClean="0">
                <a:uFill>
                  <a:solidFill/>
                </a:uFill>
              </a:rPr>
              <a:t> project file along with a </a:t>
            </a:r>
            <a:r>
              <a:rPr lang="en-US" dirty="0" err="1" smtClean="0">
                <a:uFill>
                  <a:solidFill/>
                </a:uFill>
              </a:rPr>
              <a:t>browseable</a:t>
            </a:r>
            <a:r>
              <a:rPr lang="en-US" dirty="0" smtClean="0">
                <a:uFill>
                  <a:solidFill/>
                </a:uFill>
              </a:rPr>
              <a:t> version uploaded to the PWG web site.</a:t>
            </a:r>
          </a:p>
          <a:p>
            <a:pPr lvl="1">
              <a:defRPr>
                <a:uFillTx/>
              </a:defRPr>
            </a:pPr>
            <a:r>
              <a:rPr lang="en-US" dirty="0" smtClean="0"/>
              <a:t>Other versions include the older models</a:t>
            </a:r>
          </a:p>
          <a:p>
            <a:pPr lvl="2">
              <a:defRPr>
                <a:uFillTx/>
              </a:defRPr>
            </a:pPr>
            <a:r>
              <a:rPr lang="en-US" dirty="0" smtClean="0"/>
              <a:t>v</a:t>
            </a:r>
            <a:r>
              <a:rPr lang="en-US" dirty="0" smtClean="0">
                <a:uFill>
                  <a:solidFill/>
                </a:uFill>
              </a:rPr>
              <a:t>2.904, v2.903 </a:t>
            </a:r>
            <a:r>
              <a:rPr lang="en-US" dirty="0" smtClean="0"/>
              <a:t>and v1.185</a:t>
            </a:r>
          </a:p>
          <a:p>
            <a:pPr lvl="1">
              <a:defRPr>
                <a:uFillTx/>
              </a:defRPr>
            </a:pPr>
            <a:r>
              <a:rPr lang="en-US" dirty="0" smtClean="0"/>
              <a:t>Named version (v1.185) published for PWG Print Job Ticket and Associated Capabilities</a:t>
            </a:r>
          </a:p>
          <a:p>
            <a:pPr lvl="2">
              <a:defRPr>
                <a:uFillTx/>
              </a:defRPr>
            </a:pPr>
            <a:endParaRPr dirty="0">
              <a:uFill>
                <a:solidFill/>
              </a:uFill>
            </a:endParaRPr>
          </a:p>
        </p:txBody>
      </p:sp>
    </p:spTree>
    <p:extLst>
      <p:ext uri="{BB962C8B-B14F-4D97-AF65-F5344CB8AC3E}">
        <p14:creationId xmlns:p14="http://schemas.microsoft.com/office/powerpoint/2010/main" val="106694349"/>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pPr lvl="0">
                <a:defRPr sz="1800">
                  <a:solidFill>
                    <a:srgbClr val="000000"/>
                  </a:solidFill>
                  <a:uFillTx/>
                </a:defRPr>
              </a:pPr>
              <a:t>28</a:t>
            </a:fld>
            <a:endParaRPr sz="1000">
              <a:solidFill>
                <a:srgbClr val="FFFFFF"/>
              </a:solidFill>
              <a:uFill>
                <a:solidFill/>
              </a:uFill>
            </a:endParaRPr>
          </a:p>
        </p:txBody>
      </p:sp>
      <p:sp>
        <p:nvSpPr>
          <p:cNvPr id="118" name="Shape 118"/>
          <p:cNvSpPr>
            <a:spLocks noGrp="1"/>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SM: More Information</a:t>
            </a:r>
          </a:p>
        </p:txBody>
      </p:sp>
      <p:sp>
        <p:nvSpPr>
          <p:cNvPr id="119" name="Shape 119"/>
          <p:cNvSpPr>
            <a:spLocks noGrp="1"/>
          </p:cNvSpPr>
          <p:nvPr>
            <p:ph type="body" idx="1"/>
          </p:nvPr>
        </p:nvSpPr>
        <p:spPr>
          <a:prstGeom prst="rect">
            <a:avLst/>
          </a:prstGeom>
        </p:spPr>
        <p:txBody>
          <a:bodyPr/>
          <a:lstStyle/>
          <a:p>
            <a:pPr lvl="0">
              <a:defRPr sz="1800">
                <a:uFillTx/>
              </a:defRPr>
            </a:pPr>
            <a:r>
              <a:rPr sz="2200" dirty="0">
                <a:uFill>
                  <a:solidFill/>
                </a:uFill>
              </a:rPr>
              <a:t>We welcome participation from all interested parties</a:t>
            </a:r>
          </a:p>
          <a:p>
            <a:pPr lvl="0">
              <a:defRPr sz="1800">
                <a:uFillTx/>
              </a:defRPr>
            </a:pPr>
            <a:r>
              <a:rPr sz="2200" dirty="0">
                <a:uFill>
                  <a:solidFill/>
                </a:uFill>
              </a:rPr>
              <a:t>SM Web Page:</a:t>
            </a:r>
          </a:p>
          <a:p>
            <a:pPr lvl="1">
              <a:defRPr>
                <a:uFillTx/>
              </a:defRPr>
            </a:pPr>
            <a:r>
              <a:rPr u="sng" dirty="0">
                <a:uFill>
                  <a:solidFill/>
                </a:uFill>
                <a:hlinkClick r:id="rId2"/>
              </a:rPr>
              <a:t>http://www.pwg.org/sm</a:t>
            </a:r>
            <a:endParaRPr dirty="0">
              <a:uFill>
                <a:solidFill/>
              </a:uFill>
            </a:endParaRPr>
          </a:p>
          <a:p>
            <a:pPr lvl="0">
              <a:defRPr sz="1800">
                <a:uFillTx/>
              </a:defRPr>
            </a:pPr>
            <a:r>
              <a:rPr sz="2200" dirty="0">
                <a:uFill>
                  <a:solidFill/>
                </a:uFill>
              </a:rPr>
              <a:t>Subscribe to the SM3 mailing list:</a:t>
            </a:r>
          </a:p>
          <a:p>
            <a:pPr lvl="1">
              <a:defRPr>
                <a:uFillTx/>
              </a:defRPr>
            </a:pPr>
            <a:r>
              <a:rPr u="sng" dirty="0">
                <a:uFill>
                  <a:solidFill/>
                </a:uFill>
                <a:hlinkClick r:id="rId3"/>
              </a:rPr>
              <a:t>https://www.pwg.org/mailman/listinfo/sm3</a:t>
            </a:r>
            <a:endParaRPr dirty="0">
              <a:uFill>
                <a:solidFill/>
              </a:uFill>
            </a:endParaRPr>
          </a:p>
          <a:p>
            <a:pPr lvl="1">
              <a:defRPr>
                <a:uFillTx/>
              </a:defRPr>
            </a:pPr>
            <a:r>
              <a:rPr dirty="0">
                <a:uFill>
                  <a:solidFill/>
                </a:uFill>
              </a:rPr>
              <a:t>sm3@pwg.org</a:t>
            </a:r>
          </a:p>
          <a:p>
            <a:pPr lvl="0">
              <a:defRPr sz="1800">
                <a:uFillTx/>
              </a:defRPr>
            </a:pPr>
            <a:r>
              <a:rPr sz="2200" dirty="0">
                <a:uFill>
                  <a:solidFill/>
                </a:uFill>
              </a:rPr>
              <a:t>SM WG holds bi-weekly phone conferences announced on the SM3 mailing list</a:t>
            </a:r>
          </a:p>
          <a:p>
            <a:pPr lvl="1">
              <a:defRPr>
                <a:uFillTx/>
              </a:defRPr>
            </a:pPr>
            <a:r>
              <a:rPr dirty="0">
                <a:uFill>
                  <a:solidFill/>
                </a:uFill>
              </a:rPr>
              <a:t>Next conference call is </a:t>
            </a:r>
            <a:r>
              <a:rPr lang="en-US" dirty="0" smtClean="0">
                <a:uFill>
                  <a:solidFill/>
                </a:uFill>
              </a:rPr>
              <a:t>February</a:t>
            </a:r>
            <a:r>
              <a:rPr dirty="0" smtClean="0">
                <a:uFill>
                  <a:solidFill/>
                </a:uFill>
              </a:rPr>
              <a:t> 2</a:t>
            </a:r>
            <a:r>
              <a:rPr lang="en-US" dirty="0" smtClean="0">
                <a:uFillTx/>
              </a:rPr>
              <a:t>2</a:t>
            </a:r>
            <a:r>
              <a:rPr dirty="0" smtClean="0">
                <a:uFill>
                  <a:solidFill/>
                </a:uFill>
              </a:rPr>
              <a:t>, 201</a:t>
            </a:r>
            <a:r>
              <a:rPr lang="en-US" dirty="0" smtClean="0">
                <a:uFill>
                  <a:solidFill/>
                </a:uFill>
              </a:rPr>
              <a:t>6</a:t>
            </a:r>
            <a:r>
              <a:rPr dirty="0" smtClean="0">
                <a:uFill>
                  <a:solidFill/>
                </a:uFill>
              </a:rPr>
              <a:t> </a:t>
            </a:r>
            <a:r>
              <a:rPr dirty="0">
                <a:uFill>
                  <a:solidFill/>
                </a:uFill>
              </a:rPr>
              <a:t>at </a:t>
            </a:r>
            <a:r>
              <a:rPr lang="en-US" dirty="0" smtClean="0">
                <a:uFill>
                  <a:solidFill/>
                </a:uFill>
              </a:rPr>
              <a:t>3</a:t>
            </a:r>
            <a:r>
              <a:rPr dirty="0" smtClean="0">
                <a:uFill>
                  <a:solidFill/>
                </a:uFill>
              </a:rPr>
              <a:t>pm </a:t>
            </a:r>
            <a:r>
              <a:rPr dirty="0">
                <a:uFill>
                  <a:solidFill/>
                </a:uFill>
              </a:rPr>
              <a:t>ET</a:t>
            </a:r>
          </a:p>
          <a:p>
            <a:pPr lvl="1">
              <a:defRPr>
                <a:uFillTx/>
              </a:defRPr>
            </a:pPr>
            <a:r>
              <a:rPr dirty="0">
                <a:uFill>
                  <a:solidFill/>
                </a:uFill>
              </a:rPr>
              <a:t>Conference calls on opposite weeks of </a:t>
            </a:r>
            <a:r>
              <a:rPr dirty="0" smtClean="0">
                <a:uFill>
                  <a:solidFill/>
                </a:uFill>
              </a:rPr>
              <a:t>I</a:t>
            </a:r>
            <a:r>
              <a:rPr lang="en-US" dirty="0" smtClean="0">
                <a:uFill>
                  <a:solidFill/>
                </a:uFill>
              </a:rPr>
              <a:t>PP</a:t>
            </a:r>
            <a:r>
              <a:rPr dirty="0" smtClean="0">
                <a:uFill>
                  <a:solidFill/>
                </a:uFill>
              </a:rPr>
              <a:t> </a:t>
            </a:r>
            <a:r>
              <a:rPr dirty="0">
                <a:uFill>
                  <a:solidFill/>
                </a:uFill>
              </a:rPr>
              <a:t>conference </a:t>
            </a:r>
            <a:r>
              <a:rPr dirty="0" smtClean="0">
                <a:uFill>
                  <a:solidFill/>
                </a:uFill>
              </a:rPr>
              <a:t>calls</a:t>
            </a:r>
            <a:r>
              <a:rPr lang="en-US" dirty="0" smtClean="0"/>
              <a:t>. This call is usually followed by the IPP 3D-printing conference call.</a:t>
            </a:r>
            <a:endParaRPr dirty="0">
              <a:uFill>
                <a:solidFill/>
              </a:uFill>
            </a:endParaRPr>
          </a:p>
        </p:txBody>
      </p:sp>
    </p:spTree>
    <p:extLst>
      <p:ext uri="{BB962C8B-B14F-4D97-AF65-F5344CB8AC3E}">
        <p14:creationId xmlns:p14="http://schemas.microsoft.com/office/powerpoint/2010/main" val="63078398"/>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 name="Shape 35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55" name="Shape 355"/>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356"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357" name="Shape 357"/>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58" name="Shape 358"/>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359" name="Shape 359"/>
          <p:cNvSpPr>
            <a:spLocks noGrp="1"/>
          </p:cNvSpPr>
          <p:nvPr>
            <p:ph type="ctrTitle"/>
          </p:nvPr>
        </p:nvSpPr>
        <p:spPr>
          <a:prstGeom prst="rect">
            <a:avLst/>
          </a:prstGeom>
        </p:spPr>
        <p:txBody>
          <a:bodyPr/>
          <a:lstStyle/>
          <a:p>
            <a:r>
              <a:t>Liaison Status</a:t>
            </a:r>
          </a:p>
        </p:txBody>
      </p:sp>
      <p:sp>
        <p:nvSpPr>
          <p:cNvPr id="361" name="Shape 361"/>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29</a:t>
            </a:fld>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87"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88" name="Shape 88"/>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89" name="Shape 89"/>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90" name="Shape 90"/>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91" name="Shape 91"/>
          <p:cNvSpPr>
            <a:spLocks noGrp="1"/>
          </p:cNvSpPr>
          <p:nvPr>
            <p:ph type="title"/>
          </p:nvPr>
        </p:nvSpPr>
        <p:spPr>
          <a:prstGeom prst="rect">
            <a:avLst/>
          </a:prstGeom>
        </p:spPr>
        <p:txBody>
          <a:bodyPr/>
          <a:lstStyle/>
          <a:p>
            <a:r>
              <a:t>Administrivia</a:t>
            </a:r>
          </a:p>
        </p:txBody>
      </p:sp>
      <p:sp>
        <p:nvSpPr>
          <p:cNvPr id="92" name="Shape 92"/>
          <p:cNvSpPr>
            <a:spLocks noGrp="1"/>
          </p:cNvSpPr>
          <p:nvPr>
            <p:ph type="body" idx="1"/>
          </p:nvPr>
        </p:nvSpPr>
        <p:spPr>
          <a:prstGeom prst="rect">
            <a:avLst/>
          </a:prstGeom>
        </p:spPr>
        <p:txBody>
          <a:bodyPr/>
          <a:lstStyle/>
          <a:p>
            <a:r>
              <a:rPr dirty="0"/>
              <a:t>Welcome and Introductions</a:t>
            </a:r>
          </a:p>
          <a:p>
            <a:r>
              <a:rPr dirty="0"/>
              <a:t>Confirm Minutes Taker</a:t>
            </a:r>
          </a:p>
          <a:p>
            <a:r>
              <a:rPr dirty="0"/>
              <a:t>Review PWG Patent Policy</a:t>
            </a:r>
          </a:p>
          <a:p>
            <a:r>
              <a:rPr dirty="0"/>
              <a:t>Agenda for the Week</a:t>
            </a:r>
          </a:p>
          <a:p>
            <a:r>
              <a:rPr dirty="0"/>
              <a:t>Future PWG Meeting Schedule</a:t>
            </a:r>
          </a:p>
          <a:p>
            <a:r>
              <a:rPr dirty="0" smtClean="0"/>
              <a:t>201</a:t>
            </a:r>
            <a:r>
              <a:rPr lang="en-US" dirty="0" smtClean="0"/>
              <a:t>6</a:t>
            </a:r>
            <a:r>
              <a:rPr dirty="0" smtClean="0"/>
              <a:t> </a:t>
            </a:r>
            <a:r>
              <a:rPr dirty="0"/>
              <a:t>Membership</a:t>
            </a:r>
          </a:p>
          <a:p>
            <a:r>
              <a:rPr dirty="0"/>
              <a:t>PWG Officers</a:t>
            </a:r>
          </a:p>
        </p:txBody>
      </p:sp>
      <p:sp>
        <p:nvSpPr>
          <p:cNvPr id="93" name="Shape 93"/>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3</a:t>
            </a:fld>
            <a:endParaRP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68" name="Shape 368"/>
          <p:cNvSpPr>
            <a:spLocks noGrp="1"/>
          </p:cNvSpPr>
          <p:nvPr>
            <p:ph type="title"/>
          </p:nvPr>
        </p:nvSpPr>
        <p:spPr>
          <a:prstGeom prst="rect">
            <a:avLst/>
          </a:prstGeom>
        </p:spPr>
        <p:txBody>
          <a:bodyPr/>
          <a:lstStyle/>
          <a:p>
            <a:r>
              <a:t>Trusted Computing Group (TCG)</a:t>
            </a:r>
          </a:p>
        </p:txBody>
      </p:sp>
      <p:sp>
        <p:nvSpPr>
          <p:cNvPr id="369" name="Shape 369"/>
          <p:cNvSpPr>
            <a:spLocks noGrp="1"/>
          </p:cNvSpPr>
          <p:nvPr>
            <p:ph type="body" idx="1"/>
          </p:nvPr>
        </p:nvSpPr>
        <p:spPr>
          <a:xfrm>
            <a:off x="457200" y="1143000"/>
            <a:ext cx="8229600" cy="5486400"/>
          </a:xfrm>
          <a:prstGeom prst="rect">
            <a:avLst/>
          </a:prstGeom>
        </p:spPr>
        <p:txBody>
          <a:bodyPr/>
          <a:lstStyle/>
          <a:p>
            <a:pPr marL="305608" indent="-264968">
              <a:defRPr sz="1700"/>
            </a:pPr>
            <a:r>
              <a:rPr b="1" dirty="0"/>
              <a:t>Next TCG Members Meetings</a:t>
            </a:r>
          </a:p>
          <a:p>
            <a:pPr marL="767715" lvl="1" indent="-269875">
              <a:defRPr sz="1700"/>
            </a:pPr>
            <a:r>
              <a:rPr dirty="0"/>
              <a:t>22-26 February 2016 – San Francisco, CA – </a:t>
            </a:r>
            <a:r>
              <a:rPr lang="en-US" dirty="0" smtClean="0"/>
              <a:t>Ira to call in</a:t>
            </a:r>
          </a:p>
          <a:p>
            <a:pPr marL="767715" lvl="1" indent="-269875">
              <a:defRPr sz="1700"/>
            </a:pPr>
            <a:r>
              <a:rPr lang="en-US" dirty="0" smtClean="0"/>
              <a:t>20-24 June 2016 – Vienna, Austria – Ira to call in</a:t>
            </a:r>
          </a:p>
          <a:p>
            <a:pPr marL="767715" lvl="1" indent="-269875">
              <a:defRPr sz="1700"/>
            </a:pPr>
            <a:r>
              <a:rPr lang="en-US" dirty="0" smtClean="0"/>
              <a:t>17-21 October 2016 – Seoul, South Korea – Ira to call in</a:t>
            </a:r>
            <a:endParaRPr dirty="0"/>
          </a:p>
          <a:p>
            <a:pPr marL="305608" indent="-264968">
              <a:defRPr sz="1700"/>
            </a:pPr>
            <a:r>
              <a:rPr b="1" dirty="0"/>
              <a:t>Trusted Mobility Solutions (TMS) </a:t>
            </a:r>
            <a:r>
              <a:rPr dirty="0"/>
              <a:t>– Ira is </a:t>
            </a:r>
            <a:r>
              <a:rPr dirty="0" smtClean="0"/>
              <a:t>co-chair</a:t>
            </a:r>
            <a:r>
              <a:rPr lang="en-US" dirty="0" smtClean="0"/>
              <a:t> and co-editor</a:t>
            </a:r>
            <a:endParaRPr dirty="0"/>
          </a:p>
          <a:p>
            <a:pPr marL="767715" lvl="1" indent="-269875">
              <a:defRPr sz="1700"/>
            </a:pPr>
            <a:r>
              <a:rPr dirty="0"/>
              <a:t>Scope: enterprise, medical, banking, virtualization, mobile mgmt</a:t>
            </a:r>
          </a:p>
          <a:p>
            <a:pPr marL="767715" lvl="1" indent="-269875">
              <a:defRPr sz="1700"/>
            </a:pPr>
            <a:r>
              <a:rPr dirty="0"/>
              <a:t>Formal liaisons – ETSI (NFV), Open Mobile Alliance (device mgmt), Global Platform (TEE protected environment), Mobey Forum (banking/payments, biometrics authentication, integrity)</a:t>
            </a:r>
          </a:p>
          <a:p>
            <a:pPr marL="767715" lvl="1" indent="-269875">
              <a:defRPr sz="1700"/>
            </a:pPr>
            <a:r>
              <a:rPr dirty="0" smtClean="0"/>
              <a:t>P</a:t>
            </a:r>
            <a:r>
              <a:rPr lang="en-US" dirty="0" smtClean="0"/>
              <a:t>roposed</a:t>
            </a:r>
            <a:r>
              <a:rPr dirty="0" smtClean="0"/>
              <a:t> </a:t>
            </a:r>
            <a:r>
              <a:rPr dirty="0"/>
              <a:t>formal liaisons – ITU-T (integrity, </a:t>
            </a:r>
            <a:r>
              <a:rPr lang="en-US" dirty="0" smtClean="0"/>
              <a:t>security, </a:t>
            </a:r>
            <a:r>
              <a:rPr dirty="0" smtClean="0"/>
              <a:t>5G</a:t>
            </a:r>
            <a:r>
              <a:rPr lang="en-US" dirty="0" smtClean="0"/>
              <a:t>,</a:t>
            </a:r>
            <a:r>
              <a:rPr dirty="0" smtClean="0"/>
              <a:t> Cloud)</a:t>
            </a:r>
            <a:endParaRPr dirty="0"/>
          </a:p>
          <a:p>
            <a:pPr marL="767715" lvl="1" indent="-269875">
              <a:defRPr sz="1700"/>
            </a:pPr>
            <a:r>
              <a:rPr dirty="0"/>
              <a:t>Informal liaisons - 3GPP (integrity), Small Cell Forum (integrity)</a:t>
            </a:r>
          </a:p>
          <a:p>
            <a:pPr marL="305608" indent="-264968">
              <a:defRPr sz="1700"/>
            </a:pPr>
            <a:r>
              <a:rPr b="1" dirty="0"/>
              <a:t>Mobile Platform (MPWG) </a:t>
            </a:r>
            <a:r>
              <a:rPr dirty="0"/>
              <a:t>– Ira is co-editor</a:t>
            </a:r>
          </a:p>
          <a:p>
            <a:pPr marL="762808" lvl="1" indent="-264968">
              <a:defRPr sz="1700"/>
            </a:pPr>
            <a:r>
              <a:rPr dirty="0"/>
              <a:t>Scope: </a:t>
            </a:r>
            <a:r>
              <a:rPr lang="en-US" dirty="0" smtClean="0"/>
              <a:t>m</a:t>
            </a:r>
            <a:r>
              <a:rPr dirty="0" smtClean="0"/>
              <a:t>obile </a:t>
            </a:r>
            <a:r>
              <a:rPr dirty="0"/>
              <a:t>phones, PDAs, eBook readers, etc.</a:t>
            </a:r>
          </a:p>
          <a:p>
            <a:pPr marL="762808" lvl="1" indent="-264968">
              <a:defRPr sz="1700"/>
            </a:pPr>
            <a:r>
              <a:rPr dirty="0"/>
              <a:t>Formal liaisons – Global Platform (TEE), Mobey Forum (banking)</a:t>
            </a:r>
          </a:p>
          <a:p>
            <a:pPr marL="762808" lvl="1" indent="-264968">
              <a:defRPr sz="1700"/>
            </a:pPr>
            <a:r>
              <a:rPr dirty="0"/>
              <a:t>TPM 2.0 Mobile Common Profile – </a:t>
            </a:r>
            <a:r>
              <a:rPr lang="en-US" dirty="0" smtClean="0"/>
              <a:t>TCG published</a:t>
            </a:r>
            <a:r>
              <a:rPr dirty="0" smtClean="0"/>
              <a:t> </a:t>
            </a:r>
            <a:r>
              <a:rPr lang="en-US" dirty="0" smtClean="0"/>
              <a:t>December</a:t>
            </a:r>
            <a:r>
              <a:rPr dirty="0" smtClean="0"/>
              <a:t> </a:t>
            </a:r>
            <a:r>
              <a:rPr dirty="0"/>
              <a:t>2015</a:t>
            </a:r>
          </a:p>
          <a:p>
            <a:pPr marL="1220008" lvl="2" indent="-264968">
              <a:defRPr sz="1700"/>
            </a:pPr>
            <a:r>
              <a:rPr dirty="0"/>
              <a:t>http://</a:t>
            </a:r>
            <a:r>
              <a:rPr dirty="0" smtClean="0"/>
              <a:t>www.trustedcomputinggroup.org/resources/tcg_tpm_20_mobile_common_profile</a:t>
            </a:r>
            <a:endParaRPr dirty="0"/>
          </a:p>
        </p:txBody>
      </p:sp>
      <p:sp>
        <p:nvSpPr>
          <p:cNvPr id="370" name="Shape 37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pPr/>
              <a:t>30</a:t>
            </a:fld>
            <a:endParaRPr/>
          </a:p>
        </p:txBody>
      </p:sp>
    </p:spTree>
    <p:extLst>
      <p:ext uri="{BB962C8B-B14F-4D97-AF65-F5344CB8AC3E}">
        <p14:creationId xmlns:p14="http://schemas.microsoft.com/office/powerpoint/2010/main" val="660366664"/>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68" name="Shape 368"/>
          <p:cNvSpPr>
            <a:spLocks noGrp="1"/>
          </p:cNvSpPr>
          <p:nvPr>
            <p:ph type="title"/>
          </p:nvPr>
        </p:nvSpPr>
        <p:spPr>
          <a:prstGeom prst="rect">
            <a:avLst/>
          </a:prstGeom>
        </p:spPr>
        <p:txBody>
          <a:bodyPr/>
          <a:lstStyle/>
          <a:p>
            <a:r>
              <a:rPr lang="en-US" sz="2800" dirty="0" err="1" smtClean="0"/>
              <a:t>Drupa</a:t>
            </a:r>
            <a:r>
              <a:rPr lang="en-US" sz="2800" dirty="0" smtClean="0"/>
              <a:t> Tradeshow – Düsseldorf Germany</a:t>
            </a:r>
            <a:br>
              <a:rPr lang="en-US" sz="2800" dirty="0" smtClean="0"/>
            </a:br>
            <a:r>
              <a:rPr lang="en-US" sz="2800" dirty="0" smtClean="0"/>
              <a:t>             </a:t>
            </a:r>
            <a:r>
              <a:rPr lang="en-US" sz="2400" dirty="0" smtClean="0"/>
              <a:t>May 31</a:t>
            </a:r>
            <a:r>
              <a:rPr lang="en-US" sz="2400" baseline="30000" dirty="0" smtClean="0"/>
              <a:t>st</a:t>
            </a:r>
            <a:r>
              <a:rPr lang="en-US" sz="2400" dirty="0" smtClean="0"/>
              <a:t> – June 10</a:t>
            </a:r>
            <a:r>
              <a:rPr lang="en-US" sz="2400" baseline="30000" dirty="0" smtClean="0"/>
              <a:t>th</a:t>
            </a:r>
            <a:r>
              <a:rPr lang="en-US" sz="2400" dirty="0" smtClean="0"/>
              <a:t>, 2016 </a:t>
            </a:r>
            <a:endParaRPr sz="2400" dirty="0"/>
          </a:p>
        </p:txBody>
      </p:sp>
      <p:sp>
        <p:nvSpPr>
          <p:cNvPr id="369" name="Shape 369"/>
          <p:cNvSpPr>
            <a:spLocks noGrp="1"/>
          </p:cNvSpPr>
          <p:nvPr>
            <p:ph type="body" idx="1"/>
          </p:nvPr>
        </p:nvSpPr>
        <p:spPr>
          <a:xfrm>
            <a:off x="457200" y="1143000"/>
            <a:ext cx="8229600" cy="5486400"/>
          </a:xfrm>
          <a:prstGeom prst="rect">
            <a:avLst/>
          </a:prstGeom>
        </p:spPr>
        <p:txBody>
          <a:bodyPr/>
          <a:lstStyle/>
          <a:p>
            <a:pPr marL="305608" indent="-264968">
              <a:defRPr sz="1700"/>
            </a:pPr>
            <a:r>
              <a:rPr lang="en-US" b="1" dirty="0" err="1" smtClean="0"/>
              <a:t>Drupa</a:t>
            </a:r>
            <a:r>
              <a:rPr lang="en-US" b="1" dirty="0" smtClean="0"/>
              <a:t> – </a:t>
            </a:r>
            <a:r>
              <a:rPr lang="en-US" dirty="0" smtClean="0"/>
              <a:t>definition per </a:t>
            </a:r>
            <a:r>
              <a:rPr lang="en-US" dirty="0"/>
              <a:t>Wikipedia </a:t>
            </a:r>
            <a:r>
              <a:rPr lang="en-US" i="1" dirty="0"/>
              <a:t>“The </a:t>
            </a:r>
            <a:r>
              <a:rPr lang="en-US" i="1" dirty="0" err="1"/>
              <a:t>drupa</a:t>
            </a:r>
            <a:r>
              <a:rPr lang="en-US" i="1" dirty="0"/>
              <a:t> is the largest printing equipment exhibition in the world, held every three years (4 years in the past) </a:t>
            </a:r>
            <a:r>
              <a:rPr lang="en-US" i="1" dirty="0" err="1"/>
              <a:t>Messe</a:t>
            </a:r>
            <a:r>
              <a:rPr lang="en-US" i="1" dirty="0"/>
              <a:t> Düsseldorf in Düsseldorf, North Rhine-Westphalia, Germany. The word </a:t>
            </a:r>
            <a:r>
              <a:rPr lang="en-US" i="1" dirty="0" err="1"/>
              <a:t>drupa</a:t>
            </a:r>
            <a:r>
              <a:rPr lang="en-US" i="1" dirty="0"/>
              <a:t> is a portmanteau of the German words </a:t>
            </a:r>
            <a:r>
              <a:rPr lang="en-US" i="1" dirty="0" err="1"/>
              <a:t>druck</a:t>
            </a:r>
            <a:r>
              <a:rPr lang="en-US" i="1" dirty="0"/>
              <a:t> and papier; print and paper respectively</a:t>
            </a:r>
            <a:r>
              <a:rPr lang="en-US" i="1" dirty="0" smtClean="0"/>
              <a:t>.”</a:t>
            </a:r>
            <a:endParaRPr i="1" dirty="0"/>
          </a:p>
          <a:p>
            <a:pPr marL="305608" indent="-264968">
              <a:defRPr sz="1700"/>
            </a:pPr>
            <a:r>
              <a:rPr lang="en-US" b="1" dirty="0" smtClean="0"/>
              <a:t>3D Printing is an area of Focus for </a:t>
            </a:r>
            <a:r>
              <a:rPr lang="en-US" b="1" dirty="0" err="1" smtClean="0"/>
              <a:t>Drupa</a:t>
            </a:r>
            <a:r>
              <a:rPr lang="en-US" b="1" dirty="0" smtClean="0"/>
              <a:t> 2016</a:t>
            </a:r>
            <a:endParaRPr dirty="0"/>
          </a:p>
          <a:p>
            <a:pPr marL="762808" lvl="1" indent="-264968">
              <a:defRPr sz="1700"/>
            </a:pPr>
            <a:r>
              <a:rPr lang="en-US" dirty="0" err="1" smtClean="0"/>
              <a:t>Messe</a:t>
            </a:r>
            <a:r>
              <a:rPr lang="en-US" dirty="0" smtClean="0"/>
              <a:t> Düsseldorf has contracted with 3D </a:t>
            </a:r>
            <a:r>
              <a:rPr lang="en-US" dirty="0" err="1" smtClean="0"/>
              <a:t>fab+print</a:t>
            </a:r>
            <a:r>
              <a:rPr lang="en-US" dirty="0" smtClean="0"/>
              <a:t> to organize a touchpoint booth highlighting certain 3D industry related tracks</a:t>
            </a:r>
            <a:endParaRPr dirty="0"/>
          </a:p>
          <a:p>
            <a:pPr marL="762808" lvl="1" indent="-264968">
              <a:defRPr sz="1700"/>
            </a:pPr>
            <a:r>
              <a:rPr lang="en-US" dirty="0" smtClean="0"/>
              <a:t>The PWG has been accepted as a presenting organization for the 3D </a:t>
            </a:r>
            <a:r>
              <a:rPr lang="en-US" dirty="0" err="1" smtClean="0"/>
              <a:t>fab+print</a:t>
            </a:r>
            <a:r>
              <a:rPr lang="en-US" dirty="0" smtClean="0"/>
              <a:t> touchpoint</a:t>
            </a:r>
          </a:p>
          <a:p>
            <a:pPr marL="762808" lvl="1" indent="-264968">
              <a:defRPr sz="1700"/>
            </a:pPr>
            <a:r>
              <a:rPr lang="en-US" dirty="0" smtClean="0"/>
              <a:t>The PWG is scheduled to provide a 10 to 15 minute presentation on Saturday June 4</a:t>
            </a:r>
            <a:r>
              <a:rPr lang="en-US" baseline="30000" dirty="0" smtClean="0"/>
              <a:t>th</a:t>
            </a:r>
            <a:r>
              <a:rPr lang="en-US" dirty="0" smtClean="0"/>
              <a:t> at 3:00 PM and Monday June 6</a:t>
            </a:r>
            <a:r>
              <a:rPr lang="en-US" baseline="30000" dirty="0" smtClean="0"/>
              <a:t>th</a:t>
            </a:r>
            <a:r>
              <a:rPr lang="en-US" dirty="0" smtClean="0"/>
              <a:t> at 2:00 PM covering the work being performed by the IPP Working Group on a forthcoming IPP 3D standard at the 3D </a:t>
            </a:r>
            <a:r>
              <a:rPr lang="en-US" dirty="0" err="1" smtClean="0"/>
              <a:t>fab+print</a:t>
            </a:r>
            <a:r>
              <a:rPr lang="en-US" dirty="0" smtClean="0"/>
              <a:t> touchpoint booth.</a:t>
            </a:r>
          </a:p>
          <a:p>
            <a:pPr marL="762808" lvl="1" indent="-264968">
              <a:defRPr sz="1700"/>
            </a:pPr>
            <a:r>
              <a:rPr lang="en-US" dirty="0" smtClean="0"/>
              <a:t>The PWG presentation will be advertised by both 3D </a:t>
            </a:r>
            <a:r>
              <a:rPr lang="en-US" dirty="0" err="1" smtClean="0"/>
              <a:t>fab+print</a:t>
            </a:r>
            <a:r>
              <a:rPr lang="en-US" dirty="0" smtClean="0"/>
              <a:t> to the 3D community through their monthly newsletter in April 2016 and through normal </a:t>
            </a:r>
            <a:r>
              <a:rPr lang="en-US" dirty="0" err="1" smtClean="0"/>
              <a:t>Drupa</a:t>
            </a:r>
            <a:r>
              <a:rPr lang="en-US" dirty="0" smtClean="0"/>
              <a:t> press channels to the existing 2D community</a:t>
            </a:r>
            <a:endParaRPr dirty="0"/>
          </a:p>
        </p:txBody>
      </p:sp>
      <p:sp>
        <p:nvSpPr>
          <p:cNvPr id="370" name="Shape 37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pPr/>
              <a:t>31</a:t>
            </a:fld>
            <a:endParaRPr/>
          </a:p>
        </p:txBody>
      </p:sp>
    </p:spTree>
    <p:extLst>
      <p:ext uri="{BB962C8B-B14F-4D97-AF65-F5344CB8AC3E}">
        <p14:creationId xmlns:p14="http://schemas.microsoft.com/office/powerpoint/2010/main" val="2141851373"/>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 name="Shape 372"/>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73"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74" name="Shape 37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75" name="Shape 375"/>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76" name="Shape 37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77" name="Shape 377"/>
          <p:cNvSpPr>
            <a:spLocks noGrp="1"/>
          </p:cNvSpPr>
          <p:nvPr>
            <p:ph type="title"/>
          </p:nvPr>
        </p:nvSpPr>
        <p:spPr>
          <a:prstGeom prst="rect">
            <a:avLst/>
          </a:prstGeom>
        </p:spPr>
        <p:txBody>
          <a:bodyPr/>
          <a:lstStyle/>
          <a:p>
            <a:r>
              <a:t>Other Questions / Comments</a:t>
            </a:r>
          </a:p>
        </p:txBody>
      </p:sp>
      <p:sp>
        <p:nvSpPr>
          <p:cNvPr id="388" name="Shape 388"/>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32</a:t>
            </a:fld>
            <a:endParaRPr/>
          </a:p>
        </p:txBody>
      </p:sp>
      <p:grpSp>
        <p:nvGrpSpPr>
          <p:cNvPr id="386" name="Group 386"/>
          <p:cNvGrpSpPr/>
          <p:nvPr/>
        </p:nvGrpSpPr>
        <p:grpSpPr>
          <a:xfrm>
            <a:off x="3962400" y="3276600"/>
            <a:ext cx="1042988" cy="1042988"/>
            <a:chOff x="0" y="0"/>
            <a:chExt cx="1042987" cy="1042987"/>
          </a:xfrm>
        </p:grpSpPr>
        <p:sp>
          <p:nvSpPr>
            <p:cNvPr id="378" name="Shape 378"/>
            <p:cNvSpPr/>
            <p:nvPr/>
          </p:nvSpPr>
          <p:spPr>
            <a:xfrm>
              <a:off x="0" y="0"/>
              <a:ext cx="1042988" cy="1042988"/>
            </a:xfrm>
            <a:prstGeom prst="rect">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79" name="Shape 379"/>
            <p:cNvSpPr/>
            <p:nvPr/>
          </p:nvSpPr>
          <p:spPr>
            <a:xfrm>
              <a:off x="0" y="0"/>
              <a:ext cx="1042988" cy="651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350" y="21600"/>
                  </a:lnTo>
                  <a:lnTo>
                    <a:pt x="20250" y="21600"/>
                  </a:lnTo>
                  <a:lnTo>
                    <a:pt x="21600" y="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0" name="Shape 380"/>
            <p:cNvSpPr/>
            <p:nvPr/>
          </p:nvSpPr>
          <p:spPr>
            <a:xfrm>
              <a:off x="0" y="0"/>
              <a:ext cx="65187" cy="104298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1350"/>
                  </a:lnTo>
                  <a:lnTo>
                    <a:pt x="21600" y="2025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1" name="Shape 381"/>
            <p:cNvSpPr/>
            <p:nvPr/>
          </p:nvSpPr>
          <p:spPr>
            <a:xfrm>
              <a:off x="977800" y="0"/>
              <a:ext cx="65188" cy="104298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350"/>
                  </a:lnTo>
                  <a:lnTo>
                    <a:pt x="0" y="20250"/>
                  </a:lnTo>
                  <a:lnTo>
                    <a:pt x="2160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2" name="Shape 382"/>
            <p:cNvSpPr/>
            <p:nvPr/>
          </p:nvSpPr>
          <p:spPr>
            <a:xfrm>
              <a:off x="0" y="977800"/>
              <a:ext cx="1042988" cy="6518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0250" y="0"/>
                  </a:lnTo>
                  <a:lnTo>
                    <a:pt x="1350" y="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3" name="Shape 383"/>
            <p:cNvSpPr/>
            <p:nvPr/>
          </p:nvSpPr>
          <p:spPr>
            <a:xfrm>
              <a:off x="335204" y="195560"/>
              <a:ext cx="372531" cy="488901"/>
            </a:xfrm>
            <a:custGeom>
              <a:avLst/>
              <a:gdLst/>
              <a:ahLst/>
              <a:cxnLst>
                <a:cxn ang="0">
                  <a:pos x="wd2" y="hd2"/>
                </a:cxn>
                <a:cxn ang="5400000">
                  <a:pos x="wd2" y="hd2"/>
                </a:cxn>
                <a:cxn ang="10800000">
                  <a:pos x="wd2" y="hd2"/>
                </a:cxn>
                <a:cxn ang="16200000">
                  <a:pos x="wd2" y="hd2"/>
                </a:cxn>
              </a:cxnLst>
              <a:rect l="0" t="0" r="r" b="b"/>
              <a:pathLst>
                <a:path w="21600" h="21600" extrusionOk="0">
                  <a:moveTo>
                    <a:pt x="0" y="8228"/>
                  </a:moveTo>
                  <a:cubicBezTo>
                    <a:pt x="0" y="3684"/>
                    <a:pt x="4836" y="0"/>
                    <a:pt x="10801" y="0"/>
                  </a:cubicBezTo>
                  <a:cubicBezTo>
                    <a:pt x="16765" y="0"/>
                    <a:pt x="21600" y="3684"/>
                    <a:pt x="21600" y="8228"/>
                  </a:cubicBezTo>
                  <a:cubicBezTo>
                    <a:pt x="21600" y="11637"/>
                    <a:pt x="19182" y="14400"/>
                    <a:pt x="16199" y="14400"/>
                  </a:cubicBezTo>
                  <a:cubicBezTo>
                    <a:pt x="14709" y="14400"/>
                    <a:pt x="13500" y="15781"/>
                    <a:pt x="13500" y="17485"/>
                  </a:cubicBezTo>
                  <a:lnTo>
                    <a:pt x="13500" y="21600"/>
                  </a:lnTo>
                  <a:lnTo>
                    <a:pt x="8100" y="21600"/>
                  </a:lnTo>
                  <a:lnTo>
                    <a:pt x="8100" y="17485"/>
                  </a:lnTo>
                  <a:cubicBezTo>
                    <a:pt x="8100" y="14076"/>
                    <a:pt x="10518" y="11313"/>
                    <a:pt x="13500" y="11313"/>
                  </a:cubicBezTo>
                  <a:cubicBezTo>
                    <a:pt x="14991" y="11313"/>
                    <a:pt x="16199" y="9932"/>
                    <a:pt x="16199" y="8228"/>
                  </a:cubicBezTo>
                  <a:cubicBezTo>
                    <a:pt x="16199" y="5956"/>
                    <a:pt x="13783" y="4113"/>
                    <a:pt x="10801" y="4113"/>
                  </a:cubicBezTo>
                  <a:cubicBezTo>
                    <a:pt x="7819" y="4113"/>
                    <a:pt x="5401" y="5956"/>
                    <a:pt x="5401" y="8228"/>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4" name="Shape 384"/>
            <p:cNvSpPr/>
            <p:nvPr/>
          </p:nvSpPr>
          <p:spPr>
            <a:xfrm>
              <a:off x="451623" y="707734"/>
              <a:ext cx="139693" cy="139694"/>
            </a:xfrm>
            <a:prstGeom prst="ellipse">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5" name="Shape 385"/>
            <p:cNvSpPr/>
            <p:nvPr/>
          </p:nvSpPr>
          <p:spPr>
            <a:xfrm>
              <a:off x="0" y="0"/>
              <a:ext cx="1042988" cy="1042988"/>
            </a:xfrm>
            <a:custGeom>
              <a:avLst/>
              <a:gdLst/>
              <a:ahLst/>
              <a:cxnLst>
                <a:cxn ang="0">
                  <a:pos x="wd2" y="hd2"/>
                </a:cxn>
                <a:cxn ang="5400000">
                  <a:pos x="wd2" y="hd2"/>
                </a:cxn>
                <a:cxn ang="10800000">
                  <a:pos x="wd2" y="hd2"/>
                </a:cxn>
                <a:cxn ang="16200000">
                  <a:pos x="wd2" y="hd2"/>
                </a:cxn>
              </a:cxnLst>
              <a:rect l="0" t="0" r="r" b="b"/>
              <a:pathLst>
                <a:path w="21600" h="21600" extrusionOk="0">
                  <a:moveTo>
                    <a:pt x="1350" y="1350"/>
                  </a:moveTo>
                  <a:lnTo>
                    <a:pt x="1350" y="20250"/>
                  </a:lnTo>
                  <a:lnTo>
                    <a:pt x="20250" y="20250"/>
                  </a:lnTo>
                  <a:lnTo>
                    <a:pt x="20250" y="1350"/>
                  </a:lnTo>
                  <a:close/>
                  <a:moveTo>
                    <a:pt x="0" y="0"/>
                  </a:moveTo>
                  <a:lnTo>
                    <a:pt x="1350" y="1350"/>
                  </a:lnTo>
                  <a:moveTo>
                    <a:pt x="0" y="21600"/>
                  </a:moveTo>
                  <a:lnTo>
                    <a:pt x="1350" y="20250"/>
                  </a:lnTo>
                  <a:moveTo>
                    <a:pt x="21600" y="21600"/>
                  </a:moveTo>
                  <a:lnTo>
                    <a:pt x="20250" y="20250"/>
                  </a:lnTo>
                  <a:moveTo>
                    <a:pt x="21600" y="0"/>
                  </a:moveTo>
                  <a:lnTo>
                    <a:pt x="20250" y="1350"/>
                  </a:lnTo>
                  <a:moveTo>
                    <a:pt x="6942" y="7907"/>
                  </a:moveTo>
                  <a:cubicBezTo>
                    <a:pt x="6942" y="5777"/>
                    <a:pt x="8669" y="4050"/>
                    <a:pt x="10800" y="4050"/>
                  </a:cubicBezTo>
                  <a:cubicBezTo>
                    <a:pt x="12930" y="4050"/>
                    <a:pt x="14657" y="5777"/>
                    <a:pt x="14657" y="7907"/>
                  </a:cubicBezTo>
                  <a:cubicBezTo>
                    <a:pt x="14657" y="9505"/>
                    <a:pt x="13793" y="10800"/>
                    <a:pt x="12728" y="10800"/>
                  </a:cubicBezTo>
                  <a:cubicBezTo>
                    <a:pt x="12196" y="10800"/>
                    <a:pt x="11764" y="11447"/>
                    <a:pt x="11764" y="12246"/>
                  </a:cubicBezTo>
                  <a:lnTo>
                    <a:pt x="11764" y="14175"/>
                  </a:lnTo>
                  <a:lnTo>
                    <a:pt x="9835" y="14175"/>
                  </a:lnTo>
                  <a:lnTo>
                    <a:pt x="9835" y="12246"/>
                  </a:lnTo>
                  <a:cubicBezTo>
                    <a:pt x="9835" y="10648"/>
                    <a:pt x="10699" y="9353"/>
                    <a:pt x="11764" y="9353"/>
                  </a:cubicBezTo>
                  <a:cubicBezTo>
                    <a:pt x="12296" y="9353"/>
                    <a:pt x="12728" y="8706"/>
                    <a:pt x="12728" y="7907"/>
                  </a:cubicBezTo>
                  <a:cubicBezTo>
                    <a:pt x="12728" y="6842"/>
                    <a:pt x="11865" y="5978"/>
                    <a:pt x="10800" y="5978"/>
                  </a:cubicBezTo>
                  <a:cubicBezTo>
                    <a:pt x="9735" y="5978"/>
                    <a:pt x="8871" y="6842"/>
                    <a:pt x="8871" y="7907"/>
                  </a:cubicBezTo>
                  <a:close/>
                  <a:moveTo>
                    <a:pt x="10800" y="14657"/>
                  </a:moveTo>
                  <a:cubicBezTo>
                    <a:pt x="10001" y="14657"/>
                    <a:pt x="9353" y="15304"/>
                    <a:pt x="9353" y="16103"/>
                  </a:cubicBezTo>
                  <a:cubicBezTo>
                    <a:pt x="9353" y="16902"/>
                    <a:pt x="10001" y="17550"/>
                    <a:pt x="10800" y="17550"/>
                  </a:cubicBezTo>
                  <a:cubicBezTo>
                    <a:pt x="11599" y="17550"/>
                    <a:pt x="12246" y="16902"/>
                    <a:pt x="12246" y="16103"/>
                  </a:cubicBezTo>
                  <a:cubicBezTo>
                    <a:pt x="12246" y="15304"/>
                    <a:pt x="11599" y="14657"/>
                    <a:pt x="10800" y="14657"/>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gr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 name="Shape 39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9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92" name="Shape 39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93" name="Shape 393"/>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94" name="Shape 394"/>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95" name="Shape 395"/>
          <p:cNvSpPr>
            <a:spLocks noGrp="1"/>
          </p:cNvSpPr>
          <p:nvPr>
            <p:ph type="title"/>
          </p:nvPr>
        </p:nvSpPr>
        <p:spPr>
          <a:prstGeom prst="rect">
            <a:avLst/>
          </a:prstGeom>
        </p:spPr>
        <p:txBody>
          <a:bodyPr/>
          <a:lstStyle/>
          <a:p>
            <a:r>
              <a:t>Next PWG Meetings</a:t>
            </a:r>
          </a:p>
        </p:txBody>
      </p:sp>
      <p:sp>
        <p:nvSpPr>
          <p:cNvPr id="396" name="Shape 396"/>
          <p:cNvSpPr>
            <a:spLocks noGrp="1"/>
          </p:cNvSpPr>
          <p:nvPr>
            <p:ph type="body" idx="1"/>
          </p:nvPr>
        </p:nvSpPr>
        <p:spPr>
          <a:prstGeom prst="rect">
            <a:avLst/>
          </a:prstGeom>
        </p:spPr>
        <p:txBody>
          <a:bodyPr/>
          <a:lstStyle/>
          <a:p>
            <a:r>
              <a:rPr dirty="0" smtClean="0"/>
              <a:t>April </a:t>
            </a:r>
            <a:r>
              <a:rPr dirty="0"/>
              <a:t>26-28 (Boise, ID, hosted by HP Inc.)</a:t>
            </a:r>
          </a:p>
          <a:p>
            <a:pPr lvl="1"/>
            <a:r>
              <a:rPr dirty="0"/>
              <a:t>Joint </a:t>
            </a:r>
            <a:r>
              <a:rPr dirty="0" smtClean="0"/>
              <a:t>PWG/OpenPrinting</a:t>
            </a:r>
            <a:endParaRPr lang="en-US" dirty="0" smtClean="0"/>
          </a:p>
          <a:p>
            <a:r>
              <a:rPr lang="en-US" dirty="0" smtClean="0"/>
              <a:t>August 9-10 (???)</a:t>
            </a:r>
            <a:endParaRPr lang="en-US" dirty="0"/>
          </a:p>
        </p:txBody>
      </p:sp>
      <p:sp>
        <p:nvSpPr>
          <p:cNvPr id="397" name="Shape 397"/>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33</a:t>
            </a:fld>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96"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97" name="Shape 97"/>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98" name="Shape 98"/>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99" name="Shape 99"/>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00" name="Shape 100"/>
          <p:cNvSpPr>
            <a:spLocks noGrp="1"/>
          </p:cNvSpPr>
          <p:nvPr>
            <p:ph type="title"/>
          </p:nvPr>
        </p:nvSpPr>
        <p:spPr>
          <a:prstGeom prst="rect">
            <a:avLst/>
          </a:prstGeom>
        </p:spPr>
        <p:txBody>
          <a:bodyPr/>
          <a:lstStyle/>
          <a:p>
            <a:r>
              <a:t>PWG Patent Statement</a:t>
            </a:r>
          </a:p>
        </p:txBody>
      </p:sp>
      <p:sp>
        <p:nvSpPr>
          <p:cNvPr id="101" name="Shape 101"/>
          <p:cNvSpPr>
            <a:spLocks noGrp="1"/>
          </p:cNvSpPr>
          <p:nvPr>
            <p:ph type="body" idx="1"/>
          </p:nvPr>
        </p:nvSpPr>
        <p:spPr>
          <a:prstGeom prst="rect">
            <a:avLst/>
          </a:prstGeom>
        </p:spPr>
        <p:txBody>
          <a:bodyPr/>
          <a:lstStyle/>
          <a:p>
            <a:r>
              <a:t>PWG standards may include the known use of essential patents and patent applications provided the PWG Chair receives assurance from the patent holder or applicant with respect to patents whose infringement is, or in the case of patent applications, potential future infringement the applicant asserts will be, unavoidable in a compliant implementation of either mandatory or optional portions of the standard. This assurance shall be provided without coercion.</a:t>
            </a:r>
          </a:p>
        </p:txBody>
      </p:sp>
      <p:sp>
        <p:nvSpPr>
          <p:cNvPr id="102" name="Shape 102"/>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4</a:t>
            </a:fld>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05"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06" name="Shape 106"/>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07" name="Shape 107"/>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08" name="Shape 108"/>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09" name="Shape 109"/>
          <p:cNvSpPr>
            <a:spLocks noGrp="1"/>
          </p:cNvSpPr>
          <p:nvPr>
            <p:ph type="title"/>
          </p:nvPr>
        </p:nvSpPr>
        <p:spPr>
          <a:prstGeom prst="rect">
            <a:avLst/>
          </a:prstGeom>
        </p:spPr>
        <p:txBody>
          <a:bodyPr/>
          <a:lstStyle/>
          <a:p>
            <a:r>
              <a:t>PWG Patent Statement</a:t>
            </a:r>
          </a:p>
        </p:txBody>
      </p:sp>
      <p:sp>
        <p:nvSpPr>
          <p:cNvPr id="110" name="Shape 110"/>
          <p:cNvSpPr>
            <a:spLocks noGrp="1"/>
          </p:cNvSpPr>
          <p:nvPr>
            <p:ph type="body" idx="1"/>
          </p:nvPr>
        </p:nvSpPr>
        <p:spPr>
          <a:prstGeom prst="rect">
            <a:avLst/>
          </a:prstGeom>
        </p:spPr>
        <p:txBody>
          <a:bodyPr/>
          <a:lstStyle/>
          <a:p>
            <a:r>
              <a:t>This assurance shall be either: </a:t>
            </a:r>
          </a:p>
          <a:p>
            <a:pPr lvl="1"/>
            <a:r>
              <a:t>A general disclaimer to the effect that the patentee will not enforce any of its present or future patent(s) whose use would be required to implement either mandatory or optional portions of the proposed PWG standard against any person or entity complying with the standard; or </a:t>
            </a:r>
          </a:p>
          <a:p>
            <a:pPr lvl="1"/>
            <a:r>
              <a:t>A statement that a license for such implementation will be made available without compensation or under reasonable rates, with reasonable terms and conditions that are demonstrably free of any unfair discrimination.</a:t>
            </a:r>
          </a:p>
        </p:txBody>
      </p:sp>
      <p:sp>
        <p:nvSpPr>
          <p:cNvPr id="111" name="Shape 111"/>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5</a:t>
            </a:fld>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Shape 11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14"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15" name="Shape 11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16" name="Shape 11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17" name="Shape 11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18" name="Shape 118"/>
          <p:cNvSpPr>
            <a:spLocks noGrp="1"/>
          </p:cNvSpPr>
          <p:nvPr>
            <p:ph type="title"/>
          </p:nvPr>
        </p:nvSpPr>
        <p:spPr>
          <a:prstGeom prst="rect">
            <a:avLst/>
          </a:prstGeom>
        </p:spPr>
        <p:txBody>
          <a:bodyPr/>
          <a:lstStyle/>
          <a:p>
            <a:r>
              <a:t>PWG Patent Statement</a:t>
            </a:r>
          </a:p>
        </p:txBody>
      </p:sp>
      <p:sp>
        <p:nvSpPr>
          <p:cNvPr id="119" name="Shape 119"/>
          <p:cNvSpPr>
            <a:spLocks noGrp="1"/>
          </p:cNvSpPr>
          <p:nvPr>
            <p:ph type="body" idx="1"/>
          </p:nvPr>
        </p:nvSpPr>
        <p:spPr>
          <a:prstGeom prst="rect">
            <a:avLst/>
          </a:prstGeom>
        </p:spPr>
        <p:txBody>
          <a:bodyPr/>
          <a:lstStyle/>
          <a:p>
            <a:r>
              <a:t>The PWG is not in a position to give authoritative or comprehensive information about evidence, validity or scope of patents or similar rights, but it is desirable that any available information should be disclosed. Therefore, all PWG members shall, from the outset, draw PWG's attention to any relevant patents either their own or of other organizations including their Affiliates that are known to the PWG members or any of their Affiliates, although PWG is unable to verify the validity of any such information.</a:t>
            </a:r>
          </a:p>
        </p:txBody>
      </p:sp>
      <p:sp>
        <p:nvSpPr>
          <p:cNvPr id="120" name="Shape 120"/>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6</a:t>
            </a:fld>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23"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24" name="Shape 12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25" name="Shape 125"/>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26" name="Shape 12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27" name="Shape 127"/>
          <p:cNvSpPr>
            <a:spLocks noGrp="1"/>
          </p:cNvSpPr>
          <p:nvPr>
            <p:ph type="title"/>
          </p:nvPr>
        </p:nvSpPr>
        <p:spPr>
          <a:prstGeom prst="rect">
            <a:avLst/>
          </a:prstGeom>
        </p:spPr>
        <p:txBody>
          <a:bodyPr/>
          <a:lstStyle/>
          <a:p>
            <a:r>
              <a:t>Inappropriate Topics for PWG WG Meetings</a:t>
            </a:r>
          </a:p>
        </p:txBody>
      </p:sp>
      <p:sp>
        <p:nvSpPr>
          <p:cNvPr id="128" name="Shape 128"/>
          <p:cNvSpPr>
            <a:spLocks noGrp="1"/>
          </p:cNvSpPr>
          <p:nvPr>
            <p:ph type="body" idx="1"/>
          </p:nvPr>
        </p:nvSpPr>
        <p:spPr>
          <a:prstGeom prst="rect">
            <a:avLst/>
          </a:prstGeom>
        </p:spPr>
        <p:txBody>
          <a:bodyPr/>
          <a:lstStyle/>
          <a:p>
            <a:r>
              <a:t>Don’t discuss the validity/essentiality of patents/patent claims </a:t>
            </a:r>
          </a:p>
          <a:p>
            <a:r>
              <a:t>Don’t discuss the cost of specific patent use</a:t>
            </a:r>
          </a:p>
          <a:p>
            <a:r>
              <a:t>Don’t discuss licensing terms or conditions</a:t>
            </a:r>
          </a:p>
          <a:p>
            <a:r>
              <a:t>Don’t discuss product pricing, territorial restrictions, or market share</a:t>
            </a:r>
          </a:p>
          <a:p>
            <a:r>
              <a:t>Don’t discuss ongoing litigation or threatened litigation</a:t>
            </a:r>
          </a:p>
          <a:p>
            <a:pPr lvl="1"/>
            <a:r>
              <a:t>Don’t be silent if inappropriate topics are discussed</a:t>
            </a:r>
          </a:p>
          <a:p>
            <a:pPr lvl="1"/>
            <a:r>
              <a:t>…do formally object.</a:t>
            </a:r>
          </a:p>
        </p:txBody>
      </p:sp>
      <p:sp>
        <p:nvSpPr>
          <p:cNvPr id="129" name="Shape 129"/>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7</a:t>
            </a:fld>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Shape 131"/>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32"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33" name="Shape 133"/>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34" name="Shape 134"/>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35" name="Shape 135"/>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36" name="Shape 136"/>
          <p:cNvSpPr>
            <a:spLocks noGrp="1"/>
          </p:cNvSpPr>
          <p:nvPr>
            <p:ph type="title"/>
          </p:nvPr>
        </p:nvSpPr>
        <p:spPr>
          <a:prstGeom prst="rect">
            <a:avLst/>
          </a:prstGeom>
        </p:spPr>
        <p:txBody>
          <a:bodyPr/>
          <a:lstStyle/>
          <a:p>
            <a:r>
              <a:rPr dirty="0"/>
              <a:t>Agenda </a:t>
            </a:r>
            <a:r>
              <a:rPr lang="en-US" dirty="0" smtClean="0"/>
              <a:t>Overview</a:t>
            </a:r>
            <a:endParaRPr dirty="0"/>
          </a:p>
        </p:txBody>
      </p:sp>
      <p:sp>
        <p:nvSpPr>
          <p:cNvPr id="137" name="Shape 137"/>
          <p:cNvSpPr>
            <a:spLocks noGrp="1"/>
          </p:cNvSpPr>
          <p:nvPr>
            <p:ph type="body" idx="1"/>
          </p:nvPr>
        </p:nvSpPr>
        <p:spPr>
          <a:prstGeom prst="rect">
            <a:avLst/>
          </a:prstGeom>
        </p:spPr>
        <p:txBody>
          <a:bodyPr/>
          <a:lstStyle/>
          <a:p>
            <a:pPr marL="40640" indent="0">
              <a:buNone/>
            </a:pPr>
            <a:r>
              <a:rPr lang="en-US" dirty="0" smtClean="0"/>
              <a:t>Wednesday</a:t>
            </a:r>
            <a:r>
              <a:rPr dirty="0" smtClean="0"/>
              <a:t>, </a:t>
            </a:r>
            <a:r>
              <a:rPr lang="en-US" dirty="0" smtClean="0"/>
              <a:t>February 10</a:t>
            </a:r>
            <a:endParaRPr dirty="0"/>
          </a:p>
          <a:p>
            <a:pPr marL="497840" lvl="1" indent="0">
              <a:buNone/>
            </a:pPr>
            <a:r>
              <a:rPr dirty="0"/>
              <a:t>9:00 </a:t>
            </a:r>
            <a:r>
              <a:rPr lang="en-US" dirty="0" smtClean="0"/>
              <a:t>–</a:t>
            </a:r>
            <a:r>
              <a:rPr dirty="0" smtClean="0"/>
              <a:t> </a:t>
            </a:r>
            <a:r>
              <a:rPr lang="en-US" dirty="0" smtClean="0"/>
              <a:t>10:1</a:t>
            </a:r>
            <a:r>
              <a:rPr dirty="0" smtClean="0"/>
              <a:t>5</a:t>
            </a:r>
            <a:r>
              <a:rPr dirty="0"/>
              <a:t>	PWG Plenary</a:t>
            </a:r>
          </a:p>
          <a:p>
            <a:pPr marL="497840" lvl="1" indent="0">
              <a:buNone/>
            </a:pPr>
            <a:r>
              <a:rPr dirty="0" smtClean="0"/>
              <a:t>10:</a:t>
            </a:r>
            <a:r>
              <a:rPr lang="en-US" dirty="0" smtClean="0"/>
              <a:t>1</a:t>
            </a:r>
            <a:r>
              <a:rPr dirty="0" smtClean="0"/>
              <a:t>5 </a:t>
            </a:r>
            <a:r>
              <a:rPr lang="en-US" dirty="0" smtClean="0"/>
              <a:t>–</a:t>
            </a:r>
            <a:r>
              <a:rPr dirty="0" smtClean="0"/>
              <a:t> </a:t>
            </a:r>
            <a:r>
              <a:rPr lang="en-US" dirty="0" smtClean="0"/>
              <a:t>10:30</a:t>
            </a:r>
            <a:r>
              <a:rPr dirty="0"/>
              <a:t>	Break</a:t>
            </a:r>
          </a:p>
          <a:p>
            <a:pPr marL="497840" lvl="1" indent="0">
              <a:buNone/>
            </a:pPr>
            <a:r>
              <a:rPr lang="is-IS" dirty="0" smtClean="0"/>
              <a:t>10:30 </a:t>
            </a:r>
            <a:r>
              <a:rPr lang="is-IS" dirty="0"/>
              <a:t>– </a:t>
            </a:r>
            <a:r>
              <a:rPr lang="is-IS" dirty="0" smtClean="0"/>
              <a:t>12:00</a:t>
            </a:r>
            <a:r>
              <a:rPr dirty="0"/>
              <a:t>	Semantic Model - Schema, JDFMAP</a:t>
            </a:r>
          </a:p>
          <a:p>
            <a:pPr marL="497840" lvl="1" indent="0">
              <a:buNone/>
            </a:pPr>
            <a:r>
              <a:rPr lang="is-IS" dirty="0" smtClean="0"/>
              <a:t>12:00 – 1:00 </a:t>
            </a:r>
            <a:r>
              <a:rPr dirty="0"/>
              <a:t>	Lunch</a:t>
            </a:r>
          </a:p>
          <a:p>
            <a:pPr marL="497840" lvl="1" indent="0">
              <a:buNone/>
            </a:pPr>
            <a:r>
              <a:rPr lang="is-IS" dirty="0" smtClean="0"/>
              <a:t>1:00 </a:t>
            </a:r>
            <a:r>
              <a:rPr lang="is-IS" dirty="0"/>
              <a:t>– 4</a:t>
            </a:r>
            <a:r>
              <a:rPr lang="is-IS" dirty="0" smtClean="0"/>
              <a:t>:00 </a:t>
            </a:r>
            <a:r>
              <a:rPr dirty="0"/>
              <a:t>	</a:t>
            </a:r>
            <a:r>
              <a:rPr lang="en-US" dirty="0" smtClean="0"/>
              <a:t>IPP </a:t>
            </a:r>
            <a:r>
              <a:rPr lang="en-US" dirty="0"/>
              <a:t>–</a:t>
            </a:r>
            <a:r>
              <a:rPr lang="en-US" dirty="0" smtClean="0"/>
              <a:t>  </a:t>
            </a:r>
            <a:r>
              <a:rPr lang="en-US" dirty="0"/>
              <a:t>Workgroup Status, IETF </a:t>
            </a:r>
            <a:r>
              <a:rPr lang="en-US" dirty="0" smtClean="0"/>
              <a:t>IPP/1.1</a:t>
            </a:r>
            <a:br>
              <a:rPr lang="en-US" dirty="0" smtClean="0"/>
            </a:br>
            <a:r>
              <a:rPr lang="en-US" dirty="0" smtClean="0"/>
              <a:t>			Updates, IPP </a:t>
            </a:r>
            <a:r>
              <a:rPr lang="en-US" dirty="0"/>
              <a:t>System Service</a:t>
            </a:r>
          </a:p>
          <a:p>
            <a:pPr marL="497840" lvl="1" indent="0">
              <a:buNone/>
            </a:pPr>
            <a:endParaRPr dirty="0"/>
          </a:p>
          <a:p>
            <a:pPr marL="40640" indent="0">
              <a:buNone/>
            </a:pPr>
            <a:r>
              <a:rPr lang="en-US" dirty="0" smtClean="0"/>
              <a:t>Thursday</a:t>
            </a:r>
            <a:r>
              <a:rPr dirty="0" smtClean="0"/>
              <a:t>, </a:t>
            </a:r>
            <a:r>
              <a:rPr lang="en-US" dirty="0" smtClean="0"/>
              <a:t>February 11</a:t>
            </a:r>
            <a:endParaRPr dirty="0"/>
          </a:p>
          <a:p>
            <a:pPr marL="497840" lvl="1" indent="0">
              <a:buNone/>
            </a:pPr>
            <a:r>
              <a:rPr lang="is-IS" dirty="0"/>
              <a:t>9:00 – 12:00</a:t>
            </a:r>
            <a:r>
              <a:rPr dirty="0"/>
              <a:t>	IPP </a:t>
            </a:r>
            <a:r>
              <a:rPr lang="en-US" dirty="0" smtClean="0"/>
              <a:t>–</a:t>
            </a:r>
            <a:r>
              <a:rPr dirty="0" smtClean="0"/>
              <a:t> </a:t>
            </a:r>
            <a:r>
              <a:rPr lang="en-US" dirty="0" smtClean="0"/>
              <a:t>3D Printing Extensions</a:t>
            </a:r>
            <a:endParaRPr dirty="0"/>
          </a:p>
          <a:p>
            <a:pPr marL="497840" lvl="1" indent="0">
              <a:buNone/>
            </a:pPr>
            <a:r>
              <a:rPr lang="pt-BR" dirty="0"/>
              <a:t>12:00 – 1:00 	</a:t>
            </a:r>
            <a:r>
              <a:rPr lang="pt-BR" dirty="0" err="1"/>
              <a:t>Lunch</a:t>
            </a:r>
            <a:endParaRPr lang="pt-BR" dirty="0"/>
          </a:p>
          <a:p>
            <a:pPr marL="497840" lvl="1" indent="0">
              <a:buNone/>
            </a:pPr>
            <a:r>
              <a:rPr lang="is-IS" dirty="0" smtClean="0"/>
              <a:t>1:00 </a:t>
            </a:r>
            <a:r>
              <a:rPr lang="is-IS" dirty="0"/>
              <a:t>– </a:t>
            </a:r>
            <a:r>
              <a:rPr lang="is-IS" dirty="0" smtClean="0"/>
              <a:t>2:30 </a:t>
            </a:r>
            <a:r>
              <a:rPr dirty="0"/>
              <a:t>	</a:t>
            </a:r>
            <a:r>
              <a:rPr dirty="0" smtClean="0"/>
              <a:t>IPP</a:t>
            </a:r>
            <a:r>
              <a:rPr lang="en-US" dirty="0" smtClean="0"/>
              <a:t> – Job Password Repertoire,</a:t>
            </a:r>
            <a:br>
              <a:rPr lang="en-US" dirty="0" smtClean="0"/>
            </a:br>
            <a:r>
              <a:rPr lang="en-US" dirty="0" smtClean="0"/>
              <a:t>			Finishings 2.0 Proposals &amp; Errata</a:t>
            </a:r>
            <a:endParaRPr dirty="0"/>
          </a:p>
        </p:txBody>
      </p:sp>
      <p:sp>
        <p:nvSpPr>
          <p:cNvPr id="138" name="Shape 138"/>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8</a:t>
            </a:fld>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4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42" name="Shape 14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43" name="Shape 143"/>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44" name="Shape 144"/>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45" name="Shape 145"/>
          <p:cNvSpPr>
            <a:spLocks noGrp="1"/>
          </p:cNvSpPr>
          <p:nvPr>
            <p:ph type="title"/>
          </p:nvPr>
        </p:nvSpPr>
        <p:spPr>
          <a:prstGeom prst="rect">
            <a:avLst/>
          </a:prstGeom>
        </p:spPr>
        <p:txBody>
          <a:bodyPr/>
          <a:lstStyle/>
          <a:p>
            <a:r>
              <a:t>Future PWG Meeting Schedule</a:t>
            </a:r>
          </a:p>
        </p:txBody>
      </p:sp>
      <p:sp>
        <p:nvSpPr>
          <p:cNvPr id="146" name="Shape 146"/>
          <p:cNvSpPr>
            <a:spLocks noGrp="1"/>
          </p:cNvSpPr>
          <p:nvPr>
            <p:ph type="body" idx="1"/>
          </p:nvPr>
        </p:nvSpPr>
        <p:spPr>
          <a:prstGeom prst="rect">
            <a:avLst/>
          </a:prstGeom>
        </p:spPr>
        <p:txBody>
          <a:bodyPr/>
          <a:lstStyle/>
          <a:p>
            <a:r>
              <a:rPr dirty="0"/>
              <a:t>2016 Meetings:</a:t>
            </a:r>
          </a:p>
          <a:p>
            <a:pPr lvl="1"/>
            <a:r>
              <a:rPr dirty="0" smtClean="0"/>
              <a:t>April </a:t>
            </a:r>
            <a:r>
              <a:rPr dirty="0"/>
              <a:t>26-28 (Boise, ID, hosted by HP Inc.)</a:t>
            </a:r>
          </a:p>
          <a:p>
            <a:pPr lvl="2"/>
            <a:r>
              <a:rPr dirty="0"/>
              <a:t>Joint </a:t>
            </a:r>
            <a:r>
              <a:rPr dirty="0" smtClean="0"/>
              <a:t>PWG</a:t>
            </a:r>
            <a:r>
              <a:rPr lang="en-US" dirty="0" smtClean="0"/>
              <a:t> </a:t>
            </a:r>
            <a:r>
              <a:rPr dirty="0" smtClean="0"/>
              <a:t>/</a:t>
            </a:r>
            <a:r>
              <a:rPr lang="en-US" dirty="0" smtClean="0"/>
              <a:t> </a:t>
            </a:r>
            <a:r>
              <a:rPr dirty="0" smtClean="0"/>
              <a:t>OpenPrinting</a:t>
            </a:r>
            <a:endParaRPr dirty="0"/>
          </a:p>
          <a:p>
            <a:pPr lvl="1"/>
            <a:r>
              <a:rPr dirty="0"/>
              <a:t>August </a:t>
            </a:r>
            <a:r>
              <a:rPr dirty="0" smtClean="0"/>
              <a:t>9-1</a:t>
            </a:r>
            <a:r>
              <a:rPr lang="en-US" dirty="0" smtClean="0"/>
              <a:t>0</a:t>
            </a:r>
            <a:r>
              <a:rPr dirty="0" smtClean="0"/>
              <a:t> </a:t>
            </a:r>
            <a:r>
              <a:rPr dirty="0"/>
              <a:t>(TBD</a:t>
            </a:r>
            <a:r>
              <a:rPr dirty="0" smtClean="0"/>
              <a:t>)</a:t>
            </a:r>
            <a:endParaRPr lang="en-US" dirty="0" smtClean="0"/>
          </a:p>
          <a:p>
            <a:pPr lvl="2"/>
            <a:r>
              <a:rPr lang="en-US" dirty="0" smtClean="0"/>
              <a:t>Concrete dates?</a:t>
            </a:r>
          </a:p>
          <a:p>
            <a:pPr lvl="2"/>
            <a:r>
              <a:rPr lang="en-US" dirty="0" smtClean="0"/>
              <a:t>Volunteers to host?  Choose a ”neutral” location?</a:t>
            </a:r>
            <a:endParaRPr dirty="0"/>
          </a:p>
          <a:p>
            <a:pPr lvl="1"/>
            <a:r>
              <a:rPr dirty="0"/>
              <a:t>October </a:t>
            </a:r>
            <a:r>
              <a:rPr lang="en-US" dirty="0" smtClean="0"/>
              <a:t>??? / November ??? (T</a:t>
            </a:r>
            <a:r>
              <a:rPr dirty="0" smtClean="0"/>
              <a:t>BD)</a:t>
            </a:r>
            <a:endParaRPr lang="en-US" dirty="0" smtClean="0"/>
          </a:p>
          <a:p>
            <a:pPr lvl="2"/>
            <a:r>
              <a:rPr lang="en-US" dirty="0"/>
              <a:t>Concrete dates?</a:t>
            </a:r>
          </a:p>
          <a:p>
            <a:pPr lvl="2"/>
            <a:r>
              <a:rPr lang="en-US" dirty="0"/>
              <a:t>Volunteers to host?  Choose a ”neutral” location?</a:t>
            </a:r>
          </a:p>
          <a:p>
            <a:endParaRPr dirty="0"/>
          </a:p>
          <a:p>
            <a:r>
              <a:rPr dirty="0" smtClean="0"/>
              <a:t>Discuss </a:t>
            </a:r>
            <a:r>
              <a:rPr dirty="0"/>
              <a:t>future meeting </a:t>
            </a:r>
            <a:r>
              <a:rPr dirty="0" smtClean="0"/>
              <a:t>schedule</a:t>
            </a:r>
            <a:endParaRPr dirty="0"/>
          </a:p>
        </p:txBody>
      </p:sp>
      <p:sp>
        <p:nvSpPr>
          <p:cNvPr id="147" name="Shape 147"/>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9</a:t>
            </a:fld>
            <a:endParaRPr/>
          </a:p>
        </p:txBody>
      </p:sp>
    </p:spTree>
  </p:cSld>
  <p:clrMapOvr>
    <a:masterClrMapping/>
  </p:clrMapOvr>
  <p:transition spd="slow"/>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2550</TotalTime>
  <Words>2631</Words>
  <Application>Microsoft Macintosh PowerPoint</Application>
  <PresentationFormat>On-screen Show (4:3)</PresentationFormat>
  <Paragraphs>344</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Lucida Grande</vt:lpstr>
      <vt:lpstr>Verdana</vt:lpstr>
      <vt:lpstr>White</vt:lpstr>
      <vt:lpstr>Printer Working Group Plenary Session</vt:lpstr>
      <vt:lpstr>Plenary Agenda</vt:lpstr>
      <vt:lpstr>Administrivia</vt:lpstr>
      <vt:lpstr>PWG Patent Statement</vt:lpstr>
      <vt:lpstr>PWG Patent Statement</vt:lpstr>
      <vt:lpstr>PWG Patent Statement</vt:lpstr>
      <vt:lpstr>Inappropriate Topics for PWG WG Meetings</vt:lpstr>
      <vt:lpstr>Agenda Overview</vt:lpstr>
      <vt:lpstr>Future PWG Meeting Schedule</vt:lpstr>
      <vt:lpstr>2016 Membership</vt:lpstr>
      <vt:lpstr>PWG Officers (2015-2017 Term)</vt:lpstr>
      <vt:lpstr>Github Organization and Repositories</vt:lpstr>
      <vt:lpstr>PWG Workgroup Status</vt:lpstr>
      <vt:lpstr>Work In Progress</vt:lpstr>
      <vt:lpstr>IPP Workgroup Status</vt:lpstr>
      <vt:lpstr>IPP WG: Charter</vt:lpstr>
      <vt:lpstr>IPP WG: Officers</vt:lpstr>
      <vt:lpstr>IPP WG: Status</vt:lpstr>
      <vt:lpstr>IPP WG: More Information</vt:lpstr>
      <vt:lpstr>IDS Workgroup Status</vt:lpstr>
      <vt:lpstr>IDS: Original Charter</vt:lpstr>
      <vt:lpstr>IDS: Officers</vt:lpstr>
      <vt:lpstr>IDS: Status</vt:lpstr>
      <vt:lpstr>Semantic Model Workgroup Status</vt:lpstr>
      <vt:lpstr>SM: Objectives</vt:lpstr>
      <vt:lpstr>SM: Officers</vt:lpstr>
      <vt:lpstr> SM: Active Work</vt:lpstr>
      <vt:lpstr>SM: More Information</vt:lpstr>
      <vt:lpstr>Liaison Status</vt:lpstr>
      <vt:lpstr>Trusted Computing Group (TCG)</vt:lpstr>
      <vt:lpstr>Drupa Tradeshow – Düsseldorf Germany              May 31st – June 10th, 2016 </vt:lpstr>
      <vt:lpstr>Other Questions / Comments</vt:lpstr>
      <vt:lpstr>Next PWG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Printer Working Group Plenary Session</dc:title>
  <cp:lastModifiedBy>Kennedy, Smith (Wireless Architect)</cp:lastModifiedBy>
  <cp:revision>36</cp:revision>
  <cp:lastPrinted>2016-02-05T13:30:25Z</cp:lastPrinted>
  <dcterms:modified xsi:type="dcterms:W3CDTF">2016-02-10T07:52:31Z</dcterms:modified>
</cp:coreProperties>
</file>