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417" r:id="rId2"/>
    <p:sldId id="418" r:id="rId3"/>
    <p:sldId id="258" r:id="rId4"/>
    <p:sldId id="374" r:id="rId5"/>
    <p:sldId id="449" r:id="rId6"/>
    <p:sldId id="259" r:id="rId7"/>
    <p:sldId id="260" r:id="rId8"/>
    <p:sldId id="448" r:id="rId9"/>
    <p:sldId id="262" r:id="rId10"/>
    <p:sldId id="1637155240" r:id="rId11"/>
    <p:sldId id="1637155252" r:id="rId12"/>
    <p:sldId id="404" r:id="rId13"/>
    <p:sldId id="266" r:id="rId14"/>
    <p:sldId id="403" r:id="rId15"/>
    <p:sldId id="523" r:id="rId16"/>
    <p:sldId id="264" r:id="rId17"/>
    <p:sldId id="481" r:id="rId18"/>
    <p:sldId id="267" r:id="rId19"/>
    <p:sldId id="268" r:id="rId20"/>
    <p:sldId id="487" r:id="rId21"/>
    <p:sldId id="281" r:id="rId22"/>
    <p:sldId id="1637155269" r:id="rId23"/>
    <p:sldId id="1637155270" r:id="rId24"/>
    <p:sldId id="1637155271" r:id="rId25"/>
    <p:sldId id="1637155272" r:id="rId26"/>
    <p:sldId id="378" r:id="rId27"/>
    <p:sldId id="1637155265" r:id="rId28"/>
    <p:sldId id="1637155266" r:id="rId29"/>
    <p:sldId id="1637155267" r:id="rId30"/>
    <p:sldId id="287" r:id="rId31"/>
    <p:sldId id="382" r:id="rId32"/>
    <p:sldId id="508" r:id="rId33"/>
    <p:sldId id="1637155268" r:id="rId34"/>
    <p:sldId id="1637155273" r:id="rId35"/>
    <p:sldId id="1637155237" r:id="rId36"/>
    <p:sldId id="1637155274" r:id="rId37"/>
    <p:sldId id="1637155238" r:id="rId38"/>
    <p:sldId id="289" r:id="rId39"/>
    <p:sldId id="441" r:id="rId40"/>
  </p:sldIdLst>
  <p:sldSz cx="10160000" cy="571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75"/>
    <p:restoredTop sz="86429"/>
  </p:normalViewPr>
  <p:slideViewPr>
    <p:cSldViewPr snapToGrid="0" snapToObjects="1">
      <p:cViewPr varScale="1">
        <p:scale>
          <a:sx n="182" d="100"/>
          <a:sy n="182" d="100"/>
        </p:scale>
        <p:origin x="728" y="168"/>
      </p:cViewPr>
      <p:guideLst>
        <p:guide orient="horz" pos="1800"/>
        <p:guide pos="3200"/>
      </p:guideLst>
    </p:cSldViewPr>
  </p:slideViewPr>
  <p:outlineViewPr>
    <p:cViewPr>
      <p:scale>
        <a:sx n="33" d="100"/>
        <a:sy n="33" d="100"/>
      </p:scale>
      <p:origin x="0" y="-4112"/>
    </p:cViewPr>
  </p:outlineViewPr>
  <p:notesTextViewPr>
    <p:cViewPr>
      <p:scale>
        <a:sx n="1" d="1"/>
        <a:sy n="1" d="1"/>
      </p:scale>
      <p:origin x="0" y="0"/>
    </p:cViewPr>
  </p:notesTextViewPr>
  <p:notesViewPr>
    <p:cSldViewPr snapToGrid="0" snapToObjects="1">
      <p:cViewPr varScale="1">
        <p:scale>
          <a:sx n="114" d="100"/>
          <a:sy n="114" d="100"/>
        </p:scale>
        <p:origin x="44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7CB489-AC9A-F285-7076-3674998CD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B274BF-6233-99BC-5A54-F92238A411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51A54-1D0F-ED4E-8E16-9691C332FFED}" type="datetimeFigureOut">
              <a:rPr lang="en-US" smtClean="0"/>
              <a:t>7/22/24</a:t>
            </a:fld>
            <a:endParaRPr lang="en-US"/>
          </a:p>
        </p:txBody>
      </p:sp>
      <p:sp>
        <p:nvSpPr>
          <p:cNvPr id="4" name="Footer Placeholder 3">
            <a:extLst>
              <a:ext uri="{FF2B5EF4-FFF2-40B4-BE49-F238E27FC236}">
                <a16:creationId xmlns:a16="http://schemas.microsoft.com/office/drawing/2014/main" id="{2BBBBC94-39A1-EB1E-717B-5D6910CA2C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7427F1-59F4-57AC-33A4-BFD631DD7C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2EE6AF-9EC3-714A-8688-3802DFDFA1A0}" type="slidenum">
              <a:rPr lang="en-US" smtClean="0"/>
              <a:t>‹#›</a:t>
            </a:fld>
            <a:endParaRPr lang="en-US"/>
          </a:p>
        </p:txBody>
      </p:sp>
    </p:spTree>
    <p:extLst>
      <p:ext uri="{BB962C8B-B14F-4D97-AF65-F5344CB8AC3E}">
        <p14:creationId xmlns:p14="http://schemas.microsoft.com/office/powerpoint/2010/main" val="392801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81000" y="685800"/>
            <a:ext cx="6096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479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65667" y="2137835"/>
            <a:ext cx="5569153" cy="51289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rPr sz="3333"/>
              <a:t>The Printer Working Group</a:t>
            </a:r>
          </a:p>
        </p:txBody>
      </p:sp>
      <p:sp>
        <p:nvSpPr>
          <p:cNvPr id="21" name="Shape 21"/>
          <p:cNvSpPr>
            <a:spLocks noGrp="1"/>
          </p:cNvSpPr>
          <p:nvPr>
            <p:ph type="title"/>
          </p:nvPr>
        </p:nvSpPr>
        <p:spPr>
          <a:xfrm>
            <a:off x="508000" y="2656418"/>
            <a:ext cx="9144000" cy="1058333"/>
          </a:xfrm>
          <a:prstGeom prst="rect">
            <a:avLst/>
          </a:prstGeom>
        </p:spPr>
        <p:txBody>
          <a:bodyPr/>
          <a:lstStyle>
            <a:lvl1pPr>
              <a:defRPr>
                <a:solidFill>
                  <a:srgbClr val="000000"/>
                </a:solidFill>
                <a:uFill>
                  <a:solidFill>
                    <a:srgbClr val="000000"/>
                  </a:solidFill>
                </a:uFill>
              </a:defRPr>
            </a:lvl1pPr>
          </a:lstStyle>
          <a:p>
            <a:r>
              <a:rPr lang="en-US"/>
              <a:t>Click to edit Master title style</a:t>
            </a:r>
            <a:endParaRPr dirty="0"/>
          </a:p>
        </p:txBody>
      </p:sp>
      <p:sp>
        <p:nvSpPr>
          <p:cNvPr id="22" name="Shape 22"/>
          <p:cNvSpPr>
            <a:spLocks noGrp="1"/>
          </p:cNvSpPr>
          <p:nvPr>
            <p:ph type="body" sz="half" idx="1"/>
          </p:nvPr>
        </p:nvSpPr>
        <p:spPr>
          <a:xfrm>
            <a:off x="508000" y="3704168"/>
            <a:ext cx="9144000" cy="1693333"/>
          </a:xfrm>
          <a:prstGeom prst="rect">
            <a:avLst/>
          </a:prstGeom>
        </p:spPr>
        <p:txBody>
          <a:bodyPr/>
          <a:lstStyle>
            <a:lvl1pPr marL="0" indent="0">
              <a:buSzTx/>
              <a:buNone/>
              <a:defRPr sz="2222"/>
            </a:lvl1pPr>
            <a:lvl2pPr marL="0" indent="0">
              <a:buSzTx/>
              <a:buNone/>
              <a:defRPr sz="2222"/>
            </a:lvl2pPr>
            <a:lvl3pPr marL="0" indent="0">
              <a:buSzTx/>
              <a:buNone/>
              <a:defRPr sz="2222"/>
            </a:lvl3pPr>
            <a:lvl4pPr marL="0" indent="0">
              <a:buSzTx/>
              <a:buNone/>
              <a:defRPr sz="2222"/>
            </a:lvl4pPr>
            <a:lvl5pPr marL="0" indent="0">
              <a:buSzTx/>
              <a:buNone/>
              <a:defRPr sz="222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8" name="Group 7">
            <a:extLst>
              <a:ext uri="{FF2B5EF4-FFF2-40B4-BE49-F238E27FC236}">
                <a16:creationId xmlns:a16="http://schemas.microsoft.com/office/drawing/2014/main" id="{6D980CBF-79B9-B3A3-FB47-870C56C31910}"/>
              </a:ext>
            </a:extLst>
          </p:cNvPr>
          <p:cNvGrpSpPr/>
          <p:nvPr userDrawn="1"/>
        </p:nvGrpSpPr>
        <p:grpSpPr>
          <a:xfrm>
            <a:off x="465667" y="294988"/>
            <a:ext cx="1840494" cy="1837161"/>
            <a:chOff x="457200" y="368545"/>
            <a:chExt cx="1840494" cy="1837161"/>
          </a:xfrm>
        </p:grpSpPr>
        <p:pic>
          <p:nvPicPr>
            <p:cNvPr id="9" name="pwg-transparency.png">
              <a:extLst>
                <a:ext uri="{FF2B5EF4-FFF2-40B4-BE49-F238E27FC236}">
                  <a16:creationId xmlns:a16="http://schemas.microsoft.com/office/drawing/2014/main" id="{029DA0FF-97E6-2A1A-750F-D4E4B7A93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368545"/>
              <a:ext cx="1586365" cy="1723850"/>
            </a:xfrm>
            <a:prstGeom prst="rect">
              <a:avLst/>
            </a:prstGeom>
          </p:spPr>
        </p:pic>
        <p:sp>
          <p:nvSpPr>
            <p:cNvPr id="10" name="Shape 20">
              <a:extLst>
                <a:ext uri="{FF2B5EF4-FFF2-40B4-BE49-F238E27FC236}">
                  <a16:creationId xmlns:a16="http://schemas.microsoft.com/office/drawing/2014/main" id="{6BBBDCAA-D9BC-3B08-090D-6DB6CA32669B}"/>
                </a:ext>
              </a:extLst>
            </p:cNvPr>
            <p:cNvSpPr/>
            <p:nvPr/>
          </p:nvSpPr>
          <p:spPr>
            <a:xfrm>
              <a:off x="2043565" y="1979084"/>
              <a:ext cx="254129" cy="226622"/>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a:defRPr sz="1100"/>
              </a:lvl1pPr>
            </a:lstStyle>
            <a:p>
              <a:r>
                <a:rPr sz="917" dirty="0"/>
                <a:t>®</a:t>
              </a: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rPr lang="en-US"/>
              <a:t>Click to edit Master title style</a:t>
            </a:r>
            <a:endParaRPr/>
          </a:p>
        </p:txBody>
      </p:sp>
      <p:sp>
        <p:nvSpPr>
          <p:cNvPr id="31" name="Shape 31"/>
          <p:cNvSpPr>
            <a:spLocks noGrp="1"/>
          </p:cNvSpPr>
          <p:nvPr>
            <p:ph type="body" idx="1" hasCustomPrompt="1"/>
          </p:nvPr>
        </p:nvSpPr>
        <p:spPr>
          <a:prstGeom prst="rect">
            <a:avLst/>
          </a:prstGeom>
        </p:spPr>
        <p:txBody>
          <a:bodyPr>
            <a:normAutofit/>
          </a:bodyPr>
          <a:lstStyle>
            <a:lvl1pPr>
              <a:defRPr sz="2222"/>
            </a:lvl1pPr>
            <a:lvl3pPr>
              <a:defRPr sz="1778"/>
            </a:lvl3pPr>
            <a:lvl5pPr>
              <a:defRPr sz="1333"/>
            </a:lvl5pPr>
          </a:lstStyle>
          <a:p>
            <a:r>
              <a:rPr lang="en-US" dirty="0"/>
              <a:t>Body Level One</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9517946" y="5524500"/>
            <a:ext cx="642054" cy="190500"/>
          </a:xfrm>
          <a:prstGeom prst="rect">
            <a:avLst/>
          </a:prstGeom>
          <a:extLst>
            <a:ext uri="{C572A759-6A51-4108-AA02-DFA0A04FC94B}">
              <ma14:wrappingTextBoxFlag xmlns:ma14="http://schemas.microsoft.com/office/mac/drawingml/2011/main" xmlns="" val="1"/>
            </a:ext>
          </a:extLst>
        </p:spPr>
        <p:txBody>
          <a:bodyPr/>
          <a:lstStyle>
            <a:lvl1pPr algn="ctr">
              <a:defRPr sz="833">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5524500"/>
            <a:ext cx="10160000" cy="190500"/>
          </a:xfrm>
          <a:prstGeom prst="rect">
            <a:avLst/>
          </a:prstGeom>
          <a:solidFill>
            <a:srgbClr val="5D6FB7"/>
          </a:solidFill>
          <a:ln>
            <a:miter lim="400000"/>
          </a:ln>
        </p:spPr>
        <p:txBody>
          <a:bodyPr lIns="47037" tIns="47037" rIns="47037" bIns="47037" anchor="ctr"/>
          <a:lstStyle/>
          <a:p>
            <a:endParaRPr sz="1481"/>
          </a:p>
        </p:txBody>
      </p:sp>
      <p:sp>
        <p:nvSpPr>
          <p:cNvPr id="2" name="Shape 2"/>
          <p:cNvSpPr/>
          <p:nvPr/>
        </p:nvSpPr>
        <p:spPr>
          <a:xfrm>
            <a:off x="0" y="0"/>
            <a:ext cx="10160000" cy="952500"/>
          </a:xfrm>
          <a:prstGeom prst="rect">
            <a:avLst/>
          </a:prstGeom>
          <a:solidFill>
            <a:srgbClr val="5D6FB7"/>
          </a:solidFill>
        </p:spPr>
        <p:txBody>
          <a:bodyPr lIns="47037" tIns="47037" rIns="47037" bIns="47037" anchor="ctr"/>
          <a:lstStyle/>
          <a:p>
            <a:endParaRPr sz="1481"/>
          </a:p>
        </p:txBody>
      </p:sp>
      <p:sp>
        <p:nvSpPr>
          <p:cNvPr id="8" name="Shape 8"/>
          <p:cNvSpPr>
            <a:spLocks noGrp="1"/>
          </p:cNvSpPr>
          <p:nvPr>
            <p:ph type="body" idx="1"/>
          </p:nvPr>
        </p:nvSpPr>
        <p:spPr>
          <a:xfrm>
            <a:off x="508000" y="1143001"/>
            <a:ext cx="9144000" cy="42756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hape 7"/>
          <p:cNvSpPr>
            <a:spLocks noGrp="1"/>
          </p:cNvSpPr>
          <p:nvPr>
            <p:ph type="title"/>
          </p:nvPr>
        </p:nvSpPr>
        <p:spPr>
          <a:xfrm>
            <a:off x="508000" y="38364"/>
            <a:ext cx="8410222" cy="84666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41111" y="5544381"/>
            <a:ext cx="9496778" cy="1424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sz="926" dirty="0"/>
              <a:t>Copyright © </a:t>
            </a:r>
            <a:r>
              <a:rPr lang="en-US" sz="926" dirty="0"/>
              <a:t>2024 The Printer Working Group</a:t>
            </a:r>
            <a:r>
              <a:rPr sz="926" dirty="0"/>
              <a:t>. All rights reserved. The IPP Everywhere and PWG logos are registered trademarks of the IEEE-ISTO.</a:t>
            </a:r>
          </a:p>
        </p:txBody>
      </p:sp>
      <p:grpSp>
        <p:nvGrpSpPr>
          <p:cNvPr id="4" name="Group 3">
            <a:extLst>
              <a:ext uri="{FF2B5EF4-FFF2-40B4-BE49-F238E27FC236}">
                <a16:creationId xmlns:a16="http://schemas.microsoft.com/office/drawing/2014/main" id="{9E1A0CF4-CF6B-CDAD-7C78-51B39D2AF287}"/>
              </a:ext>
            </a:extLst>
          </p:cNvPr>
          <p:cNvGrpSpPr/>
          <p:nvPr userDrawn="1"/>
        </p:nvGrpSpPr>
        <p:grpSpPr>
          <a:xfrm>
            <a:off x="9155479" y="105833"/>
            <a:ext cx="767263" cy="740833"/>
            <a:chOff x="8237460" y="105833"/>
            <a:chExt cx="767263" cy="740833"/>
          </a:xfrm>
        </p:grpSpPr>
        <p:pic>
          <p:nvPicPr>
            <p:cNvPr id="5" name="pwg-4dark-bkgrnd-transparency.png">
              <a:extLst>
                <a:ext uri="{FF2B5EF4-FFF2-40B4-BE49-F238E27FC236}">
                  <a16:creationId xmlns:a16="http://schemas.microsoft.com/office/drawing/2014/main" id="{A43B0F66-6107-6188-629F-7E6CFBF11D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37460" y="105833"/>
              <a:ext cx="709083" cy="740833"/>
            </a:xfrm>
            <a:prstGeom prst="rect">
              <a:avLst/>
            </a:prstGeom>
          </p:spPr>
        </p:pic>
        <p:sp>
          <p:nvSpPr>
            <p:cNvPr id="9" name="Shape 6">
              <a:extLst>
                <a:ext uri="{FF2B5EF4-FFF2-40B4-BE49-F238E27FC236}">
                  <a16:creationId xmlns:a16="http://schemas.microsoft.com/office/drawing/2014/main" id="{4DDDDEC7-51B7-DA0D-B669-E02DD1D9D25C}"/>
                </a:ext>
              </a:extLst>
            </p:cNvPr>
            <p:cNvSpPr/>
            <p:nvPr/>
          </p:nvSpPr>
          <p:spPr>
            <a:xfrm>
              <a:off x="8756044" y="675419"/>
              <a:ext cx="248679" cy="162437"/>
            </a:xfrm>
            <a:prstGeom prst="rect">
              <a:avLst/>
            </a:prstGeom>
            <a:ln w="12700">
              <a:miter lim="400000"/>
            </a:ln>
            <a:extLst>
              <a:ext uri="{C572A759-6A51-4108-AA02-DFA0A04FC94B}">
                <ma14:wrappingTextBoxFlag xmlns="" xmlns:ma14="http://schemas.microsoft.com/office/mac/drawingml/2011/main" val="1"/>
              </a:ext>
            </a:extLst>
          </p:spPr>
          <p:txBody>
            <a:bodyPr wrap="none" lIns="42333" tIns="42333" rIns="42333" bIns="42333">
              <a:spAutoFit/>
            </a:bodyPr>
            <a:lstStyle>
              <a:lvl1pPr marL="57799" marR="57799" defTabSz="1295400">
                <a:defRPr sz="600"/>
              </a:lvl1pPr>
            </a:lstStyle>
            <a:p>
              <a:r>
                <a:rPr sz="500"/>
                <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sldNum="0" hdr="0" ftr="0" dt="0"/>
  <p:txStyles>
    <p:titleStyle>
      <a:lvl1pPr marL="37627" marR="37627" indent="0"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1pPr>
      <a:lvl2pPr marL="37627" marR="37627" indent="21165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2pPr>
      <a:lvl3pPr marL="37627" marR="37627" indent="423312"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3pPr>
      <a:lvl4pPr marL="37627" marR="37627" indent="634968"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4pPr>
      <a:lvl5pPr marL="37627" marR="37627" indent="846625"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5pPr>
      <a:lvl6pPr marL="37627" marR="37627" indent="1058281"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6pPr>
      <a:lvl7pPr marL="37627" marR="37627" indent="1269936"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7pPr>
      <a:lvl8pPr marL="37627" marR="37627" indent="1481593"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8pPr>
      <a:lvl9pPr marL="37627" marR="37627" indent="1693249" algn="l" defTabSz="846625" eaLnBrk="1" latinLnBrk="0" hangingPunct="1">
        <a:lnSpc>
          <a:spcPct val="100000"/>
        </a:lnSpc>
        <a:spcBef>
          <a:spcPts val="0"/>
        </a:spcBef>
        <a:spcAft>
          <a:spcPts val="0"/>
        </a:spcAft>
        <a:buClrTx/>
        <a:buSzTx/>
        <a:buFontTx/>
        <a:buNone/>
        <a:tabLst/>
        <a:defRPr sz="2778"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55112" marR="37627" indent="-317485"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1pPr>
      <a:lvl2pPr marL="784302" marR="37627" indent="-32336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2pPr>
      <a:lvl3pPr marL="1142942" marR="37627" indent="-258691"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3pPr>
      <a:lvl4pPr marL="1640166"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4pPr>
      <a:lvl5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5pPr>
      <a:lvl6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6pPr>
      <a:lvl7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7pPr>
      <a:lvl8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8pPr>
      <a:lvl9pPr marL="2063478" marR="37627" indent="-332602" algn="l" defTabSz="846625" rtl="0" eaLnBrk="1" latinLnBrk="0" hangingPunct="1">
        <a:lnSpc>
          <a:spcPct val="100000"/>
        </a:lnSpc>
        <a:spcBef>
          <a:spcPts val="463"/>
        </a:spcBef>
        <a:spcAft>
          <a:spcPts val="0"/>
        </a:spcAft>
        <a:buClrTx/>
        <a:buSzPct val="100000"/>
        <a:buFontTx/>
        <a:buChar char="•"/>
        <a:tabLst/>
        <a:defRPr sz="2037"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1165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23312"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34968"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4pPr>
      <a:lvl5pPr marL="0" marR="0" indent="846625"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058281"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269936"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481593"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693249" algn="ctr" defTabSz="540899" eaLnBrk="1" latinLnBrk="0" hangingPunct="1">
        <a:lnSpc>
          <a:spcPct val="100000"/>
        </a:lnSpc>
        <a:spcBef>
          <a:spcPts val="0"/>
        </a:spcBef>
        <a:spcAft>
          <a:spcPts val="0"/>
        </a:spcAft>
        <a:buClrTx/>
        <a:buSzTx/>
        <a:buFontTx/>
        <a:buNone/>
        <a:tabLst/>
        <a:defRPr sz="926"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5" Type="http://schemas.openxmlformats.org/officeDocument/2006/relationships/image" Target="../media/image26.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tiff"/><Relationship Id="rId5" Type="http://schemas.openxmlformats.org/officeDocument/2006/relationships/image" Target="../media/image6.png"/><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mcoe.org/event/icam202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iso.org/standard/77686.html" TargetMode="External"/><Relationship Id="rId3" Type="http://schemas.openxmlformats.org/officeDocument/2006/relationships/hyperlink" Target="https://www.pdfa.org/3d-pdf-at-the-pdf-association/" TargetMode="External"/><Relationship Id="rId7" Type="http://schemas.openxmlformats.org/officeDocument/2006/relationships/hyperlink" Target="https://pdfa.org/resource/3d-formats/#prc-1" TargetMode="External"/><Relationship Id="rId2" Type="http://schemas.openxmlformats.org/officeDocument/2006/relationships/hyperlink" Target="https://www.vdma.org/events-trade-fairs/-/event/view/70649" TargetMode="External"/><Relationship Id="rId1" Type="http://schemas.openxmlformats.org/officeDocument/2006/relationships/slideLayout" Target="../slideLayouts/slideLayout2.xml"/><Relationship Id="rId6" Type="http://schemas.openxmlformats.org/officeDocument/2006/relationships/hyperlink" Target="https://pdfa.org/resource/iso-21757-ecmascript/" TargetMode="External"/><Relationship Id="rId5" Type="http://schemas.openxmlformats.org/officeDocument/2006/relationships/hyperlink" Target="https://pdfa.org/resource/iso-32000-pdf/#pdf-2" TargetMode="External"/><Relationship Id="rId4" Type="http://schemas.openxmlformats.org/officeDocument/2006/relationships/hyperlink" Target="https://www.iso.org/committee/53674.html" TargetMode="External"/><Relationship Id="rId9" Type="http://schemas.openxmlformats.org/officeDocument/2006/relationships/hyperlink" Target="https://www.iso.org/standard/45880.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508000" y="3007311"/>
            <a:ext cx="6858000" cy="1058333"/>
          </a:xfrm>
          <a:prstGeom prst="rect">
            <a:avLst/>
          </a:prstGeom>
        </p:spPr>
        <p:txBody>
          <a:bodyPr lIns="0" tIns="50800" rIns="50800" bIns="50800" anchor="b"/>
          <a:lstStyle/>
          <a:p>
            <a:br>
              <a:rPr lang="en-US" dirty="0"/>
            </a:br>
            <a:r>
              <a:rPr lang="en-US" dirty="0"/>
              <a:t>PWG August 2024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endParaRPr lang="en-US" dirty="0"/>
          </a:p>
          <a:p>
            <a:r>
              <a:rPr lang="en-US" dirty="0"/>
              <a:t>Jeremy Leber, PWG Chair</a:t>
            </a:r>
          </a:p>
          <a:p>
            <a:r>
              <a:rPr lang="en-US" dirty="0"/>
              <a:t>August 6, 2024</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xfrm>
            <a:off x="508000" y="1143001"/>
            <a:ext cx="9550400" cy="4275667"/>
          </a:xfrm>
          <a:prstGeom prst="rect">
            <a:avLst/>
          </a:prstGeom>
        </p:spPr>
        <p:txBody>
          <a:bodyPr>
            <a:normAutofit/>
          </a:bodyPr>
          <a:lstStyle/>
          <a:p>
            <a:pPr marL="33865" indent="0">
              <a:buNone/>
            </a:pPr>
            <a:r>
              <a:rPr lang="en-US" sz="1167" dirty="0"/>
              <a:t>(All times Eastern Daylight Time)</a:t>
            </a:r>
          </a:p>
          <a:p>
            <a:pPr marL="33865" indent="0">
              <a:buNone/>
            </a:pPr>
            <a:endParaRPr lang="en-US" sz="1167" dirty="0"/>
          </a:p>
          <a:p>
            <a:pPr marL="33865" indent="0">
              <a:buNone/>
            </a:pPr>
            <a:r>
              <a:rPr lang="en-US" b="1" u="sng" dirty="0"/>
              <a:t>Tuesday, August 6 </a:t>
            </a:r>
          </a:p>
          <a:p>
            <a:pPr marL="1907570" lvl="1" indent="-1620509">
              <a:buNone/>
            </a:pPr>
            <a:r>
              <a:rPr lang="en-US" dirty="0"/>
              <a:t>10:00 – 11:00	PWG Plenary</a:t>
            </a:r>
          </a:p>
          <a:p>
            <a:pPr marL="1907570" lvl="1" indent="-1620509">
              <a:buNone/>
            </a:pPr>
            <a:r>
              <a:rPr lang="en-US" dirty="0"/>
              <a:t>11:00 </a:t>
            </a:r>
            <a:r>
              <a:rPr lang="mr-IN" dirty="0"/>
              <a:t>–</a:t>
            </a:r>
            <a:r>
              <a:rPr lang="en-US" dirty="0"/>
              <a:t> 12:00	IPP WG: Status / IPP Encrypted Jobs and Documents v1.0 </a:t>
            </a:r>
          </a:p>
          <a:p>
            <a:pPr marL="1907570" lvl="1" indent="-1620509">
              <a:buNone/>
            </a:pPr>
            <a:r>
              <a:rPr lang="en-US" dirty="0"/>
              <a:t>12:00 </a:t>
            </a:r>
            <a:r>
              <a:rPr lang="mr-IN" dirty="0"/>
              <a:t>–</a:t>
            </a:r>
            <a:r>
              <a:rPr lang="en-US" dirty="0"/>
              <a:t> 12:45	Break / Lunch </a:t>
            </a:r>
          </a:p>
          <a:p>
            <a:pPr marL="1907570" lvl="1" indent="-1620509">
              <a:buNone/>
            </a:pPr>
            <a:r>
              <a:rPr lang="en-US" dirty="0"/>
              <a:t>12:45 –   2:00     	IPP WG: IPP System Service v1.1</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1</a:t>
            </a:r>
            <a:endParaRPr dirty="0"/>
          </a:p>
        </p:txBody>
      </p:sp>
    </p:spTree>
    <p:extLst>
      <p:ext uri="{BB962C8B-B14F-4D97-AF65-F5344CB8AC3E}">
        <p14:creationId xmlns:p14="http://schemas.microsoft.com/office/powerpoint/2010/main" val="3169389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33865" indent="0">
              <a:buNone/>
            </a:pPr>
            <a:r>
              <a:rPr lang="en-US" sz="1167" dirty="0"/>
              <a:t>(All times Eastern Daylight Time)</a:t>
            </a:r>
          </a:p>
          <a:p>
            <a:pPr marL="33865" indent="0">
              <a:buNone/>
            </a:pPr>
            <a:endParaRPr lang="en-US" sz="1167" dirty="0"/>
          </a:p>
          <a:p>
            <a:pPr marL="33865" indent="0">
              <a:buNone/>
            </a:pPr>
            <a:r>
              <a:rPr lang="en-US" b="1" u="sng" dirty="0"/>
              <a:t>Wednesday, August 7</a:t>
            </a:r>
            <a:endParaRPr b="1" u="sng" dirty="0"/>
          </a:p>
          <a:p>
            <a:pPr marL="1907570" lvl="1" indent="-1620509">
              <a:buNone/>
            </a:pPr>
            <a:r>
              <a:rPr lang="en-US" dirty="0"/>
              <a:t>10:00 – 11:00	IDS WG: Status &amp; Discussion </a:t>
            </a:r>
          </a:p>
          <a:p>
            <a:pPr marL="1907570" lvl="1" indent="-1620509">
              <a:buNone/>
            </a:pPr>
            <a:r>
              <a:rPr lang="en-US" dirty="0"/>
              <a:t>11:00 – 11:30	IPP WG: IPP Shared Infrastructure Extensions v1.1</a:t>
            </a:r>
          </a:p>
          <a:p>
            <a:pPr marL="1907570" lvl="1" indent="-1620509">
              <a:buNone/>
            </a:pPr>
            <a:r>
              <a:rPr lang="en-US" dirty="0"/>
              <a:t>11:30 </a:t>
            </a:r>
            <a:r>
              <a:rPr lang="mr-IN" dirty="0"/>
              <a:t>–</a:t>
            </a:r>
            <a:r>
              <a:rPr lang="en-US" dirty="0"/>
              <a:t> 12:00	IPP WG: Internet Printing Protocol/2.x Fourth Edition</a:t>
            </a:r>
          </a:p>
          <a:p>
            <a:pPr marL="1907570" lvl="1" indent="-1620509">
              <a:buNone/>
            </a:pPr>
            <a:r>
              <a:rPr lang="en-US" dirty="0"/>
              <a:t>12:00 </a:t>
            </a:r>
            <a:r>
              <a:rPr lang="mr-IN" dirty="0"/>
              <a:t>–</a:t>
            </a:r>
            <a:r>
              <a:rPr lang="en-US" dirty="0"/>
              <a:t> 12:45	Break / Lunch</a:t>
            </a:r>
          </a:p>
          <a:p>
            <a:pPr marL="1907570" lvl="1" indent="-1620509">
              <a:buNone/>
            </a:pPr>
            <a:r>
              <a:rPr lang="en-US" dirty="0"/>
              <a:t>12:45 </a:t>
            </a:r>
            <a:r>
              <a:rPr lang="mr-IN" dirty="0"/>
              <a:t>–</a:t>
            </a:r>
            <a:r>
              <a:rPr lang="en-US" dirty="0"/>
              <a:t>   2:00	IPP WG: 3D Printing Liaisons: Status &amp; Guidance</a:t>
            </a:r>
          </a:p>
          <a:p>
            <a:pPr marL="1907570" lvl="1" indent="-1620509">
              <a:buNone/>
            </a:pPr>
            <a:endParaRPr lang="en-US" dirty="0"/>
          </a:p>
        </p:txBody>
      </p:sp>
      <p:sp>
        <p:nvSpPr>
          <p:cNvPr id="136" name="Shape 136"/>
          <p:cNvSpPr>
            <a:spLocks noGrp="1"/>
          </p:cNvSpPr>
          <p:nvPr>
            <p:ph type="title"/>
          </p:nvPr>
        </p:nvSpPr>
        <p:spPr>
          <a:prstGeom prst="rect">
            <a:avLst/>
          </a:prstGeom>
        </p:spPr>
        <p:txBody>
          <a:bodyPr/>
          <a:lstStyle/>
          <a:p>
            <a:r>
              <a:rPr dirty="0"/>
              <a:t>Agenda </a:t>
            </a:r>
            <a:r>
              <a:rPr lang="en-US" dirty="0"/>
              <a:t>Overview – PWG Day 2</a:t>
            </a:r>
            <a:endParaRPr dirty="0"/>
          </a:p>
        </p:txBody>
      </p:sp>
    </p:spTree>
    <p:extLst>
      <p:ext uri="{BB962C8B-B14F-4D97-AF65-F5344CB8AC3E}">
        <p14:creationId xmlns:p14="http://schemas.microsoft.com/office/powerpoint/2010/main" val="206579698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lang="en-US" dirty="0"/>
              <a:t>PWG Chair: Jeremy Leber, Lexmark</a:t>
            </a:r>
          </a:p>
          <a:p>
            <a:pPr lvl="1"/>
            <a:endParaRPr dirty="0">
              <a:highlight>
                <a:srgbClr val="FFFF00"/>
              </a:highlight>
            </a:endParaRPr>
          </a:p>
          <a:p>
            <a:r>
              <a:rPr lang="en-US" dirty="0"/>
              <a:t>PWG Vice Chair: Smith Kennedy, HP Inc.</a:t>
            </a:r>
          </a:p>
          <a:p>
            <a:pPr lvl="1"/>
            <a:endParaRPr dirty="0"/>
          </a:p>
          <a:p>
            <a:r>
              <a:rPr dirty="0"/>
              <a:t>PWG Secretary: Ira McDonald, High North</a:t>
            </a:r>
            <a:endParaRPr lang="en-US" dirty="0"/>
          </a:p>
          <a:p>
            <a:endParaRPr lang="en-US" dirty="0"/>
          </a:p>
          <a:p>
            <a:pPr marL="33865" indent="0">
              <a:buNone/>
            </a:pPr>
            <a:r>
              <a:rPr lang="en-US" dirty="0"/>
              <a:t>Those interested in serving in PWG Officer roles should contact </a:t>
            </a:r>
            <a:r>
              <a:rPr lang="en-US" dirty="0" err="1"/>
              <a:t>chair@pwg.org</a:t>
            </a:r>
            <a:r>
              <a:rPr lang="en-US" dirty="0"/>
              <a:t>.</a:t>
            </a:r>
          </a:p>
          <a:p>
            <a:endParaRPr lang="en-US" dirty="0"/>
          </a:p>
          <a:p>
            <a:pPr marL="33865" indent="0">
              <a:buNone/>
            </a:pPr>
            <a:endParaRPr lang="en-US" sz="1500" dirty="0"/>
          </a:p>
          <a:p>
            <a:endParaRPr lang="en-US" sz="1500" dirty="0"/>
          </a:p>
        </p:txBody>
      </p:sp>
      <p:sp>
        <p:nvSpPr>
          <p:cNvPr id="165" name="Shape 165"/>
          <p:cNvSpPr>
            <a:spLocks noGrp="1"/>
          </p:cNvSpPr>
          <p:nvPr>
            <p:ph type="title"/>
          </p:nvPr>
        </p:nvSpPr>
        <p:spPr>
          <a:prstGeom prst="rect">
            <a:avLst/>
          </a:prstGeom>
        </p:spPr>
        <p:txBody>
          <a:bodyPr/>
          <a:lstStyle/>
          <a:p>
            <a:r>
              <a:rPr dirty="0"/>
              <a:t>Officers (20</a:t>
            </a:r>
            <a:r>
              <a:rPr lang="en-US" dirty="0"/>
              <a:t>23</a:t>
            </a:r>
            <a:r>
              <a:rPr dirty="0"/>
              <a:t>-20</a:t>
            </a:r>
            <a:r>
              <a:rPr lang="en-US" dirty="0"/>
              <a:t>25</a:t>
            </a:r>
            <a:r>
              <a:rPr dirty="0"/>
              <a:t> Term)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2024</a:t>
            </a:r>
            <a:r>
              <a:rPr dirty="0"/>
              <a:t> Membership</a:t>
            </a:r>
          </a:p>
        </p:txBody>
      </p:sp>
      <p:sp>
        <p:nvSpPr>
          <p:cNvPr id="157" name="Shape 157"/>
          <p:cNvSpPr/>
          <p:nvPr/>
        </p:nvSpPr>
        <p:spPr>
          <a:xfrm>
            <a:off x="1651000" y="1016000"/>
            <a:ext cx="6963833" cy="290614"/>
          </a:xfrm>
          <a:prstGeom prst="rect">
            <a:avLst/>
          </a:prstGeom>
          <a:ln w="12700">
            <a:miter lim="400000"/>
          </a:ln>
          <a:extLst>
            <a:ext uri="{C572A759-6A51-4108-AA02-DFA0A04FC94B}">
              <ma14:wrappingTextBoxFlag xmlns:ma14="http://schemas.microsoft.com/office/mac/drawingml/2011/main" xmlns="" val="1"/>
            </a:ext>
          </a:extLst>
        </p:spPr>
        <p:txBody>
          <a:bodyPr lIns="42333" tIns="42333" rIns="42333" bIns="42333">
            <a:spAutoFit/>
          </a:bodyPr>
          <a:lstStyle>
            <a:lvl1pPr algn="ctr">
              <a:defRPr b="1">
                <a:latin typeface="+mn-lt"/>
                <a:ea typeface="+mn-ea"/>
                <a:cs typeface="+mn-cs"/>
                <a:sym typeface="Verdana"/>
              </a:defRPr>
            </a:lvl1pPr>
          </a:lstStyle>
          <a:p>
            <a:r>
              <a:rPr lang="en-US" sz="1333" dirty="0"/>
              <a:t>28 </a:t>
            </a:r>
            <a:r>
              <a:rPr sz="1333" dirty="0"/>
              <a:t>Members</a:t>
            </a:r>
            <a:endParaRPr sz="1333" dirty="0">
              <a:solidFill>
                <a:srgbClr val="FF0000"/>
              </a:solidFill>
            </a:endParaRPr>
          </a:p>
        </p:txBody>
      </p:sp>
      <p:graphicFrame>
        <p:nvGraphicFramePr>
          <p:cNvPr id="156" name="Table 156"/>
          <p:cNvGraphicFramePr/>
          <p:nvPr>
            <p:extLst>
              <p:ext uri="{D42A27DB-BD31-4B8C-83A1-F6EECF244321}">
                <p14:modId xmlns:p14="http://schemas.microsoft.com/office/powerpoint/2010/main" val="2647227986"/>
              </p:ext>
            </p:extLst>
          </p:nvPr>
        </p:nvGraphicFramePr>
        <p:xfrm>
          <a:off x="1636889" y="1303196"/>
          <a:ext cx="6757460" cy="3984413"/>
        </p:xfrm>
        <a:graphic>
          <a:graphicData uri="http://schemas.openxmlformats.org/drawingml/2006/table">
            <a:tbl>
              <a:tblPr>
                <a:tableStyleId>{8F44A2F1-9E1F-4B54-A3A2-5F16C0AD49E2}</a:tableStyleId>
              </a:tblPr>
              <a:tblGrid>
                <a:gridCol w="1351492">
                  <a:extLst>
                    <a:ext uri="{9D8B030D-6E8A-4147-A177-3AD203B41FA5}">
                      <a16:colId xmlns:a16="http://schemas.microsoft.com/office/drawing/2014/main" val="20000"/>
                    </a:ext>
                  </a:extLst>
                </a:gridCol>
                <a:gridCol w="1351492">
                  <a:extLst>
                    <a:ext uri="{9D8B030D-6E8A-4147-A177-3AD203B41FA5}">
                      <a16:colId xmlns:a16="http://schemas.microsoft.com/office/drawing/2014/main" val="20001"/>
                    </a:ext>
                  </a:extLst>
                </a:gridCol>
                <a:gridCol w="1351492">
                  <a:extLst>
                    <a:ext uri="{9D8B030D-6E8A-4147-A177-3AD203B41FA5}">
                      <a16:colId xmlns:a16="http://schemas.microsoft.com/office/drawing/2014/main" val="20002"/>
                    </a:ext>
                  </a:extLst>
                </a:gridCol>
                <a:gridCol w="1351492">
                  <a:extLst>
                    <a:ext uri="{9D8B030D-6E8A-4147-A177-3AD203B41FA5}">
                      <a16:colId xmlns:a16="http://schemas.microsoft.com/office/drawing/2014/main" val="20003"/>
                    </a:ext>
                  </a:extLst>
                </a:gridCol>
                <a:gridCol w="1351492">
                  <a:extLst>
                    <a:ext uri="{9D8B030D-6E8A-4147-A177-3AD203B41FA5}">
                      <a16:colId xmlns:a16="http://schemas.microsoft.com/office/drawing/2014/main" val="1284252174"/>
                    </a:ext>
                  </a:extLst>
                </a:gridCol>
              </a:tblGrid>
              <a:tr h="668867">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Alan Sukert</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r>
                        <a:rPr lang="en-US" sz="800" dirty="0">
                          <a:uFill>
                            <a:solidFill>
                              <a:srgbClr val="000000"/>
                            </a:solidFill>
                          </a:uFill>
                          <a:sym typeface="Verdana"/>
                        </a:rPr>
                        <a:t>Epson</a:t>
                      </a: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Konica Minolta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Oki Electric Industry Co., Ltd</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t>Technical Interface Consulting</a:t>
                      </a:r>
                    </a:p>
                    <a:p>
                      <a:pPr marL="0" marR="0" lvl="0" indent="0" algn="ctr" defTabSz="584200" eaLnBrk="1" fontAlgn="auto" latinLnBrk="0" hangingPunct="1">
                        <a:lnSpc>
                          <a:spcPct val="100000"/>
                        </a:lnSpc>
                        <a:spcBef>
                          <a:spcPts val="0"/>
                        </a:spcBef>
                        <a:spcAft>
                          <a:spcPts val="0"/>
                        </a:spcAft>
                        <a:buClrTx/>
                        <a:buSzTx/>
                        <a:buFontTx/>
                        <a:buNone/>
                        <a:tabLst/>
                        <a:defRPr/>
                      </a:pPr>
                      <a:endParaRPr lang="en-US" sz="800" dirty="0"/>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Apple Inc.</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Fiery,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Kyocera</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800" dirty="0" err="1"/>
                        <a:t>PaperCut</a:t>
                      </a:r>
                      <a:r>
                        <a:rPr lang="en-US" sz="800" dirty="0"/>
                        <a:t> Software</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t>Toshiba Business Solutions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647700">
                <a:tc>
                  <a:txBody>
                    <a:bodyPr/>
                    <a:lstStyle/>
                    <a:p>
                      <a:pPr marR="40640" defTabSz="914400">
                        <a:spcBef>
                          <a:spcPts val="400"/>
                        </a:spcBef>
                        <a:tabLst>
                          <a:tab pos="914400" algn="l"/>
                        </a:tabLst>
                        <a:defRPr sz="1800">
                          <a:uFillTx/>
                        </a:defRPr>
                      </a:pPr>
                      <a:r>
                        <a:rPr sz="800" dirty="0">
                          <a:uFill>
                            <a:solidFill>
                              <a:srgbClr val="000000"/>
                            </a:solidFill>
                          </a:uFill>
                          <a:sym typeface="Verdana"/>
                        </a:rPr>
                        <a:t>Brother Industries</a:t>
                      </a:r>
                      <a:r>
                        <a:rPr lang="en-US" sz="800" dirty="0">
                          <a:uFill>
                            <a:solidFill>
                              <a:srgbClr val="000000"/>
                            </a:solidFill>
                          </a:uFill>
                          <a:sym typeface="Verdana"/>
                        </a:rPr>
                        <a:t>, Ltd.</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FUJIFILM Business Innovation Corp.</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Lakeside Robotics</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PrinterLogic</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err="1">
                          <a:uFill>
                            <a:solidFill>
                              <a:srgbClr val="000000"/>
                            </a:solidFill>
                          </a:uFill>
                          <a:sym typeface="Verdana"/>
                        </a:rPr>
                        <a:t>Tykodi</a:t>
                      </a:r>
                      <a:r>
                        <a:rPr lang="en-US" sz="800" dirty="0">
                          <a:uFill>
                            <a:solidFill>
                              <a:srgbClr val="000000"/>
                            </a:solidFill>
                          </a:uFill>
                          <a:sym typeface="Verdana"/>
                        </a:rPr>
                        <a:t> Consulting Services LLC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Canon</a:t>
                      </a:r>
                      <a:endParaRPr sz="800" dirty="0">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Google</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Lexmark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Qualcomm</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solidFill>
                            <a:schemeClr val="tx1"/>
                          </a:solidFill>
                        </a:rPr>
                        <a:t>Xerox</a:t>
                      </a:r>
                      <a:endParaRPr lang="en-US" sz="800" dirty="0">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647700">
                <a:tc>
                  <a:txBody>
                    <a:bodyPr/>
                    <a:lstStyle/>
                    <a:p>
                      <a:pPr marR="40640" defTabSz="914400">
                        <a:spcBef>
                          <a:spcPts val="400"/>
                        </a:spcBef>
                        <a:tabLst>
                          <a:tab pos="914400" algn="l"/>
                        </a:tabLst>
                        <a:defRPr sz="1800">
                          <a:uFillTx/>
                        </a:defRPr>
                      </a:pPr>
                      <a:r>
                        <a:rPr lang="en-US" sz="800" dirty="0">
                          <a:uFill>
                            <a:solidFill>
                              <a:srgbClr val="000000"/>
                            </a:solidFill>
                          </a:uFill>
                          <a:sym typeface="Verdana"/>
                        </a:rPr>
                        <a:t>Danny Brennan</a:t>
                      </a:r>
                      <a:endParaRPr sz="800" dirty="0">
                        <a:uFill>
                          <a:solidFill>
                            <a:srgbClr val="000000"/>
                          </a:solidFill>
                        </a:uFill>
                        <a:sym typeface="Verdana"/>
                      </a:endParaRPr>
                    </a:p>
                  </a:txBody>
                  <a:tcPr marL="42333" marR="42333" marT="42333" marB="42333"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solidFill>
                            <a:schemeClr val="tx1"/>
                          </a:solidFill>
                          <a:uFill>
                            <a:solidFill>
                              <a:srgbClr val="000000"/>
                            </a:solidFill>
                          </a:uFill>
                          <a:sym typeface="Verdana"/>
                        </a:rPr>
                        <a:t>High North, Inc.</a:t>
                      </a:r>
                      <a:endParaRPr lang="en-US" sz="800" strike="sngStrike" dirty="0">
                        <a:solidFill>
                          <a:schemeClr val="tx1"/>
                        </a:solidFill>
                        <a:uFill>
                          <a:solidFill>
                            <a:srgbClr val="000000"/>
                          </a:solidFill>
                        </a:uFill>
                        <a:sym typeface="Verdana"/>
                      </a:endParaRP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Meteor Network</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a:uFill>
                            <a:solidFill>
                              <a:srgbClr val="000000"/>
                            </a:solidFill>
                          </a:uFill>
                          <a:sym typeface="Verdana"/>
                        </a:rPr>
                        <a:t>Ricoh</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800" dirty="0">
                        <a:solidFill>
                          <a:schemeClr val="tx1"/>
                        </a:solidFill>
                      </a:endParaRPr>
                    </a:p>
                    <a:p>
                      <a:endParaRPr lang="en-US" sz="800" dirty="0">
                        <a:solidFill>
                          <a:schemeClr val="tx1"/>
                        </a:solidFill>
                      </a:endParaRPr>
                    </a:p>
                    <a:p>
                      <a:endParaRPr lang="en-US" sz="800" dirty="0">
                        <a:solidFill>
                          <a:schemeClr val="tx1"/>
                        </a:solidFill>
                      </a:endParaRPr>
                    </a:p>
                    <a:p>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668867">
                <a:tc>
                  <a:txBody>
                    <a:bodyPr/>
                    <a:lstStyle/>
                    <a:p>
                      <a:pPr marR="40640" defTabSz="914400">
                        <a:spcBef>
                          <a:spcPts val="400"/>
                        </a:spcBef>
                        <a:tabLst>
                          <a:tab pos="914400" algn="l"/>
                        </a:tabLst>
                        <a:defRPr sz="1800">
                          <a:uFillTx/>
                        </a:defRPr>
                      </a:pPr>
                      <a:endParaRPr lang="en-US" sz="800" dirty="0">
                        <a:uFill>
                          <a:solidFill>
                            <a:srgbClr val="000000"/>
                          </a:solidFill>
                        </a:uFill>
                        <a:sym typeface="Verdana"/>
                      </a:endParaRPr>
                    </a:p>
                    <a:p>
                      <a:pPr marR="40640" defTabSz="914400">
                        <a:spcBef>
                          <a:spcPts val="400"/>
                        </a:spcBef>
                        <a:tabLst>
                          <a:tab pos="914400" algn="l"/>
                        </a:tabLst>
                        <a:defRPr sz="1800">
                          <a:uFillTx/>
                        </a:defRPr>
                      </a:pPr>
                      <a:endParaRPr lang="en-US" sz="800" dirty="0">
                        <a:uFill>
                          <a:solidFill>
                            <a:srgbClr val="000000"/>
                          </a:solidFill>
                        </a:uFill>
                        <a:sym typeface="Verdana"/>
                      </a:endParaRPr>
                    </a:p>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Digital Check Corp</a:t>
                      </a:r>
                    </a:p>
                  </a:txBody>
                  <a:tcPr marL="42333" marR="42333" marT="42333" marB="42333"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HP Inc.</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rtl="0" eaLnBrk="1" fontAlgn="auto" latinLnBrk="0" hangingPunct="1">
                        <a:lnSpc>
                          <a:spcPct val="100000"/>
                        </a:lnSpc>
                        <a:spcBef>
                          <a:spcPts val="400"/>
                        </a:spcBef>
                        <a:spcAft>
                          <a:spcPts val="0"/>
                        </a:spcAft>
                        <a:buClrTx/>
                        <a:buSzTx/>
                        <a:buFontTx/>
                        <a:buNone/>
                        <a:tabLst>
                          <a:tab pos="914400" algn="l"/>
                        </a:tabLst>
                        <a:defRPr sz="1800">
                          <a:uFillTx/>
                        </a:defRPr>
                      </a:pPr>
                      <a:r>
                        <a:rPr lang="en-US" sz="800" dirty="0">
                          <a:uFill>
                            <a:solidFill>
                              <a:srgbClr val="000000"/>
                            </a:solidFill>
                          </a:uFill>
                          <a:sym typeface="Verdana"/>
                        </a:rPr>
                        <a:t>Microsoft</a:t>
                      </a:r>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800" dirty="0" err="1"/>
                        <a:t>Synaptics</a:t>
                      </a:r>
                      <a:endParaRPr lang="en-US" sz="800" dirty="0"/>
                    </a:p>
                  </a:txBody>
                  <a:tcPr marL="42333" marR="42333" marT="42333" marB="42333"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800" dirty="0">
                        <a:solidFill>
                          <a:schemeClr val="tx1"/>
                        </a:solidFill>
                      </a:endParaRPr>
                    </a:p>
                  </a:txBody>
                  <a:tcPr marL="42333" marR="42333" marT="42333" marB="42333"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1951" y="2040245"/>
            <a:ext cx="338858" cy="402035"/>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505" y="2815095"/>
            <a:ext cx="698228" cy="279291"/>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1799060" y="3414693"/>
            <a:ext cx="1064640" cy="263029"/>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23633" y="2726417"/>
            <a:ext cx="1085607" cy="27249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04863" y="4081328"/>
            <a:ext cx="1112594" cy="197668"/>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349" y="4702155"/>
            <a:ext cx="300352" cy="300352"/>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7064" y="1334535"/>
            <a:ext cx="670695" cy="46356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9"/>
          <a:stretch>
            <a:fillRect/>
          </a:stretch>
        </p:blipFill>
        <p:spPr>
          <a:xfrm>
            <a:off x="4538879" y="2077889"/>
            <a:ext cx="933799" cy="347460"/>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486451" y="3436845"/>
            <a:ext cx="1058333" cy="218723"/>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46269" y="4063276"/>
            <a:ext cx="696008" cy="279290"/>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53032" y="4730805"/>
            <a:ext cx="925172" cy="148028"/>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9797" y="1397175"/>
            <a:ext cx="683157" cy="279473"/>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96401" y="2726417"/>
            <a:ext cx="637651" cy="260162"/>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5"/>
          <a:stretch>
            <a:fillRect/>
          </a:stretch>
        </p:blipFill>
        <p:spPr>
          <a:xfrm>
            <a:off x="5847799" y="4137844"/>
            <a:ext cx="1058333" cy="1905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50836" y="3402136"/>
            <a:ext cx="799378" cy="254579"/>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17"/>
          <a:stretch>
            <a:fillRect/>
          </a:stretch>
        </p:blipFill>
        <p:spPr>
          <a:xfrm>
            <a:off x="5898790" y="4779249"/>
            <a:ext cx="925173" cy="199169"/>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51973" y="2062420"/>
            <a:ext cx="896411" cy="272494"/>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31395" y="2742792"/>
            <a:ext cx="402035" cy="402035"/>
          </a:xfrm>
          <a:prstGeom prst="rect">
            <a:avLst/>
          </a:prstGeom>
        </p:spPr>
      </p:pic>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14297" y="3346279"/>
            <a:ext cx="1294160" cy="492223"/>
          </a:xfrm>
          <a:prstGeom prst="rect">
            <a:avLst/>
          </a:prstGeom>
        </p:spPr>
      </p:pic>
      <p:pic>
        <p:nvPicPr>
          <p:cNvPr id="31" name="Picture 30">
            <a:extLst>
              <a:ext uri="{FF2B5EF4-FFF2-40B4-BE49-F238E27FC236}">
                <a16:creationId xmlns:a16="http://schemas.microsoft.com/office/drawing/2014/main" id="{B0F8072B-476E-5647-9FC6-DDDE6839151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5215" y="3488267"/>
            <a:ext cx="927028" cy="189455"/>
          </a:xfrm>
          <a:prstGeom prst="rect">
            <a:avLst/>
          </a:prstGeom>
        </p:spPr>
      </p:pic>
      <p:pic>
        <p:nvPicPr>
          <p:cNvPr id="26" name="Picture 25" descr="Icon&#10;&#10;Description automatically generated">
            <a:extLst>
              <a:ext uri="{FF2B5EF4-FFF2-40B4-BE49-F238E27FC236}">
                <a16:creationId xmlns:a16="http://schemas.microsoft.com/office/drawing/2014/main" id="{736C9E78-9389-494A-A18E-6A9814F6D00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52652" y="4809705"/>
            <a:ext cx="957458" cy="193771"/>
          </a:xfrm>
          <a:prstGeom prst="rect">
            <a:avLst/>
          </a:prstGeom>
        </p:spPr>
      </p:pic>
      <p:pic>
        <p:nvPicPr>
          <p:cNvPr id="29" name="Picture 28" descr="A screenshot of a video game&#10;&#10;Description automatically generated with low confidence">
            <a:extLst>
              <a:ext uri="{FF2B5EF4-FFF2-40B4-BE49-F238E27FC236}">
                <a16:creationId xmlns:a16="http://schemas.microsoft.com/office/drawing/2014/main" id="{5513F75F-4FD2-01FB-C4CA-188D7498DE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33529" y="2740465"/>
            <a:ext cx="1153398" cy="203345"/>
          </a:xfrm>
          <a:prstGeom prst="rect">
            <a:avLst/>
          </a:prstGeom>
        </p:spPr>
      </p:pic>
      <p:pic>
        <p:nvPicPr>
          <p:cNvPr id="13" name="Picture 12">
            <a:extLst>
              <a:ext uri="{FF2B5EF4-FFF2-40B4-BE49-F238E27FC236}">
                <a16:creationId xmlns:a16="http://schemas.microsoft.com/office/drawing/2014/main" id="{A3DCF459-59BE-DEA5-532C-ED220E7947AC}"/>
              </a:ext>
            </a:extLst>
          </p:cNvPr>
          <p:cNvPicPr>
            <a:picLocks noChangeAspect="1"/>
          </p:cNvPicPr>
          <p:nvPr/>
        </p:nvPicPr>
        <p:blipFill>
          <a:blip r:embed="rId24"/>
          <a:stretch>
            <a:fillRect/>
          </a:stretch>
        </p:blipFill>
        <p:spPr>
          <a:xfrm>
            <a:off x="3269107" y="1440279"/>
            <a:ext cx="762836" cy="297983"/>
          </a:xfrm>
          <a:prstGeom prst="rect">
            <a:avLst/>
          </a:prstGeom>
        </p:spPr>
      </p:pic>
      <p:pic>
        <p:nvPicPr>
          <p:cNvPr id="19" name="Picture 18">
            <a:extLst>
              <a:ext uri="{FF2B5EF4-FFF2-40B4-BE49-F238E27FC236}">
                <a16:creationId xmlns:a16="http://schemas.microsoft.com/office/drawing/2014/main" id="{7F5F433E-6A9F-3FB8-B14D-371D3BD7AD9B}"/>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7306171" y="2101616"/>
            <a:ext cx="872783" cy="279291"/>
          </a:xfrm>
          <a:prstGeom prst="rect">
            <a:avLst/>
          </a:prstGeom>
        </p:spPr>
      </p:pic>
      <p:pic>
        <p:nvPicPr>
          <p:cNvPr id="6" name="Picture 5" descr="A red and white logo&#10;&#10;Description automatically generated">
            <a:extLst>
              <a:ext uri="{FF2B5EF4-FFF2-40B4-BE49-F238E27FC236}">
                <a16:creationId xmlns:a16="http://schemas.microsoft.com/office/drawing/2014/main" id="{79F5D7EB-0241-6554-D7E7-CE8DB5B8C1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449216" y="2081124"/>
            <a:ext cx="430028" cy="400371"/>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33865" indent="0">
              <a:buNone/>
            </a:pPr>
            <a:endParaRPr lang="en-US" sz="2333" dirty="0"/>
          </a:p>
          <a:p>
            <a:pPr marL="33865" indent="0">
              <a:buNone/>
            </a:pPr>
            <a:endParaRPr lang="en-US" sz="2333" dirty="0"/>
          </a:p>
          <a:p>
            <a:pPr marL="33865" indent="0">
              <a:buNone/>
            </a:pPr>
            <a:endParaRPr lang="en-US" sz="2333" dirty="0"/>
          </a:p>
          <a:p>
            <a:pPr marL="33865" indent="0" algn="ctr">
              <a:buNone/>
            </a:pPr>
            <a:r>
              <a:rPr lang="en-US" sz="2333" dirty="0"/>
              <a:t>Thanks to all of you for contributing your time and efforts to the PWG!</a:t>
            </a:r>
          </a:p>
        </p:txBody>
      </p:sp>
    </p:spTree>
    <p:extLst>
      <p:ext uri="{BB962C8B-B14F-4D97-AF65-F5344CB8AC3E}">
        <p14:creationId xmlns:p14="http://schemas.microsoft.com/office/powerpoint/2010/main" val="9219431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1474611" y="1248833"/>
            <a:ext cx="6858000" cy="4275667"/>
          </a:xfrm>
          <a:prstGeom prst="rect">
            <a:avLst/>
          </a:prstGeom>
        </p:spPr>
        <p:txBody>
          <a:bodyPr>
            <a:normAutofit/>
          </a:bodyPr>
          <a:lstStyle/>
          <a:p>
            <a:pPr marL="33865" indent="0">
              <a:buNone/>
            </a:pPr>
            <a:r>
              <a:rPr lang="en-US" dirty="0"/>
              <a:t>2024</a:t>
            </a:r>
          </a:p>
          <a:p>
            <a:pPr lvl="1">
              <a:lnSpc>
                <a:spcPct val="150000"/>
              </a:lnSpc>
            </a:pPr>
            <a:r>
              <a:rPr lang="en-US" dirty="0"/>
              <a:t>November 12 -14 - Virtual</a:t>
            </a:r>
          </a:p>
          <a:p>
            <a:pPr marL="33865" indent="0">
              <a:buNone/>
            </a:pPr>
            <a:r>
              <a:rPr lang="en-US" dirty="0"/>
              <a:t>2025</a:t>
            </a:r>
          </a:p>
          <a:p>
            <a:pPr lvl="1">
              <a:lnSpc>
                <a:spcPct val="150000"/>
              </a:lnSpc>
            </a:pPr>
            <a:r>
              <a:rPr lang="en-US" dirty="0"/>
              <a:t>February 4-6 – Virtual</a:t>
            </a:r>
          </a:p>
          <a:p>
            <a:pPr lvl="1">
              <a:lnSpc>
                <a:spcPct val="150000"/>
              </a:lnSpc>
            </a:pPr>
            <a:r>
              <a:rPr lang="en-US" dirty="0"/>
              <a:t>May 6-8 – Joint w/OP (real or virtual?)</a:t>
            </a:r>
          </a:p>
          <a:p>
            <a:pPr lvl="1">
              <a:lnSpc>
                <a:spcPct val="150000"/>
              </a:lnSpc>
            </a:pPr>
            <a:r>
              <a:rPr lang="en-US" dirty="0"/>
              <a:t>August 12-14 – Virtual</a:t>
            </a:r>
          </a:p>
          <a:p>
            <a:pPr lvl="1">
              <a:lnSpc>
                <a:spcPct val="150000"/>
              </a:lnSpc>
            </a:pPr>
            <a:r>
              <a:rPr lang="en-US" dirty="0"/>
              <a:t>November 11-13 - Virtual</a:t>
            </a:r>
          </a:p>
          <a:p>
            <a:pPr marL="33865" indent="0">
              <a:buNone/>
            </a:pPr>
            <a:endParaRPr lang="en-US" dirty="0"/>
          </a:p>
          <a:p>
            <a:pPr marL="33865" indent="0">
              <a:buNone/>
            </a:pPr>
            <a:endParaRPr lang="en-US" dirty="0"/>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a:p>
            <a:pPr marL="33865" indent="0" algn="ctr">
              <a:buNone/>
            </a:pPr>
            <a:endParaRPr lang="en-US" sz="1333"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3" name="TextBox 2">
            <a:extLst>
              <a:ext uri="{FF2B5EF4-FFF2-40B4-BE49-F238E27FC236}">
                <a16:creationId xmlns:a16="http://schemas.microsoft.com/office/drawing/2014/main" id="{EBCD5AF1-65B8-5945-97F5-AD2ACFB0D156}"/>
              </a:ext>
            </a:extLst>
          </p:cNvPr>
          <p:cNvSpPr txBox="1"/>
          <p:nvPr/>
        </p:nvSpPr>
        <p:spPr>
          <a:xfrm>
            <a:off x="2235204" y="5137070"/>
            <a:ext cx="5699530" cy="290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2333" tIns="42333" rIns="42333" bIns="42333" numCol="1" spcCol="38100" rtlCol="0" anchor="ctr">
            <a:spAutoFit/>
          </a:bodyPr>
          <a:lstStyle/>
          <a:p>
            <a:r>
              <a:rPr lang="en-US" sz="1333" dirty="0">
                <a:solidFill>
                  <a:srgbClr val="FF0000"/>
                </a:solidFill>
              </a:rPr>
              <a:t>Contact </a:t>
            </a:r>
            <a:r>
              <a:rPr lang="en-US" sz="1333" dirty="0">
                <a:solidFill>
                  <a:srgbClr val="FF0000"/>
                </a:solidFill>
                <a:hlinkClick r:id="rId2"/>
              </a:rPr>
              <a:t>chair@pwg.org</a:t>
            </a:r>
            <a:r>
              <a:rPr lang="en-US" sz="1333" dirty="0">
                <a:solidFill>
                  <a:srgbClr val="FF0000"/>
                </a:solidFill>
              </a:rPr>
              <a:t> if you are interested in hosting a PWG F2F event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1324</a:t>
            </a:r>
            <a:r>
              <a:rPr lang="en-US" dirty="0"/>
              <a:t> printers now certified!</a:t>
            </a:r>
          </a:p>
          <a:p>
            <a:pPr lvl="1"/>
            <a:r>
              <a:rPr lang="en-US" dirty="0">
                <a:hlinkClick r:id="rId4"/>
              </a:rPr>
              <a:t>https://www.pwg.org/printers/</a:t>
            </a:r>
            <a:endParaRPr lang="en-US" dirty="0"/>
          </a:p>
          <a:p>
            <a:pPr lvl="1"/>
            <a:r>
              <a:rPr lang="en-US" dirty="0"/>
              <a:t>New printers from Canon, Digital Check, OKI, HP, Lexmark, Ricoh, and Samsung </a:t>
            </a:r>
          </a:p>
          <a:p>
            <a:pPr lvl="1"/>
            <a:r>
              <a:rPr lang="en-US" b="1" dirty="0">
                <a:solidFill>
                  <a:srgbClr val="FF0000"/>
                </a:solidFill>
              </a:rPr>
              <a:t>More on the way!</a:t>
            </a:r>
          </a:p>
          <a:p>
            <a:pPr marL="33865" indent="0">
              <a:buNone/>
            </a:pPr>
            <a:endParaRPr lang="en-US" dirty="0">
              <a:solidFill>
                <a:srgbClr val="FF0000"/>
              </a:solidFill>
              <a:sym typeface="Wingdings" pitchFamily="2" charset="2"/>
            </a:endParaRPr>
          </a:p>
          <a:p>
            <a:r>
              <a:rPr lang="en-US" dirty="0"/>
              <a:t>IPP Everywhere™ Self Certification 1.1 Update 4</a:t>
            </a:r>
            <a:endParaRPr lang="en-US" dirty="0">
              <a:solidFill>
                <a:srgbClr val="FF0000"/>
              </a:solidFill>
            </a:endParaRPr>
          </a:p>
          <a:p>
            <a:pPr lvl="1">
              <a:buFont typeface="Wingdings" pitchFamily="2" charset="2"/>
              <a:buChar char="à"/>
            </a:pPr>
            <a:r>
              <a:rPr lang="en-US" dirty="0">
                <a:sym typeface="Wingdings" pitchFamily="2" charset="2"/>
              </a:rPr>
              <a:t>Announced Sept. 2, 2022</a:t>
            </a:r>
          </a:p>
          <a:p>
            <a:pPr lvl="1">
              <a:buFont typeface="Wingdings" pitchFamily="2" charset="2"/>
              <a:buChar char="à"/>
            </a:pPr>
            <a:r>
              <a:rPr lang="en-US" b="1" dirty="0">
                <a:solidFill>
                  <a:srgbClr val="FF0000"/>
                </a:solidFill>
                <a:sym typeface="Wingdings" pitchFamily="2" charset="2"/>
              </a:rPr>
              <a:t>IPP Everywhere v1.0 Certifications no longer accepted</a:t>
            </a:r>
          </a:p>
          <a:p>
            <a:pPr marL="414850" lvl="1" indent="0">
              <a:buNone/>
            </a:pPr>
            <a:endParaRPr lang="en-US" dirty="0"/>
          </a:p>
        </p:txBody>
      </p:sp>
      <p:sp>
        <p:nvSpPr>
          <p:cNvPr id="2" name="Title 1"/>
          <p:cNvSpPr>
            <a:spLocks noGrp="1"/>
          </p:cNvSpPr>
          <p:nvPr>
            <p:ph type="title"/>
          </p:nvPr>
        </p:nvSpPr>
        <p:spPr/>
        <p:txBody>
          <a:bodyPr/>
          <a:lstStyle/>
          <a:p>
            <a:r>
              <a:rPr lang="en-US" dirty="0"/>
              <a:t>IPP Everywhere™ Certified Printers</a:t>
            </a:r>
          </a:p>
        </p:txBody>
      </p:sp>
    </p:spTree>
    <p:extLst>
      <p:ext uri="{BB962C8B-B14F-4D97-AF65-F5344CB8AC3E}">
        <p14:creationId xmlns:p14="http://schemas.microsoft.com/office/powerpoint/2010/main" val="16075415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fontScale="92500" lnSpcReduction="20000"/>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 Code</a:t>
            </a:r>
          </a:p>
          <a:p>
            <a:pPr lvl="1"/>
            <a:r>
              <a:rPr lang="en-US" dirty="0">
                <a:hlinkClick r:id="rId3"/>
              </a:rPr>
              <a:t>https://github.com/istopwg/ippsample</a:t>
            </a:r>
            <a:endParaRPr lang="en-US" dirty="0"/>
          </a:p>
          <a:p>
            <a:pPr marL="414850" lvl="1" indent="0">
              <a:buNone/>
            </a:pPr>
            <a:endParaRPr lang="en-US" u="sng" dirty="0"/>
          </a:p>
          <a:p>
            <a:r>
              <a:rPr lang="en-US"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dirty="0"/>
              <a:t>IPP Registry</a:t>
            </a:r>
          </a:p>
          <a:p>
            <a:pPr lvl="1"/>
            <a:r>
              <a:rPr lang="en-US" u="sng" dirty="0">
                <a:hlinkClick r:id="rId5"/>
              </a:rPr>
              <a:t>https://github.com/istopwg/ippregistry</a:t>
            </a:r>
            <a:endParaRPr lang="en-US" u="sng" dirty="0"/>
          </a:p>
          <a:p>
            <a:pPr marL="33865"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xfrm>
            <a:off x="508000" y="968497"/>
            <a:ext cx="9144000" cy="4275667"/>
          </a:xfrm>
          <a:prstGeom prst="rect">
            <a:avLst/>
          </a:prstGeom>
        </p:spPr>
        <p:txBody>
          <a:bodyPr>
            <a:normAutofit fontScale="92500" lnSpcReduction="10000"/>
          </a:bodyPr>
          <a:lstStyle/>
          <a:p>
            <a:endParaRPr lang="en-US" dirty="0"/>
          </a:p>
          <a:p>
            <a:r>
              <a:rPr lang="en-US" dirty="0">
                <a:solidFill>
                  <a:srgbClr val="FF0000"/>
                </a:solidFill>
              </a:rPr>
              <a:t>Please Note: This PWG Meeting is Being Recorded</a:t>
            </a:r>
          </a:p>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23937" y="0"/>
            <a:ext cx="8410222" cy="846668"/>
          </a:xfrm>
          <a:prstGeom prst="rect">
            <a:avLst/>
          </a:prstGeom>
        </p:spPr>
        <p:txBody>
          <a:bodyPr/>
          <a:lstStyle/>
          <a:p>
            <a:r>
              <a:rPr lang="en-US" dirty="0"/>
              <a:t>Work in Progress</a:t>
            </a:r>
            <a:endParaRPr dirty="0"/>
          </a:p>
        </p:txBody>
      </p:sp>
      <p:sp>
        <p:nvSpPr>
          <p:cNvPr id="9" name="Shape 194">
            <a:extLst>
              <a:ext uri="{FF2B5EF4-FFF2-40B4-BE49-F238E27FC236}">
                <a16:creationId xmlns:a16="http://schemas.microsoft.com/office/drawing/2014/main" id="{B1281C3B-CD2B-2643-A63C-6BE912579D82}"/>
              </a:ext>
            </a:extLst>
          </p:cNvPr>
          <p:cNvSpPr/>
          <p:nvPr/>
        </p:nvSpPr>
        <p:spPr>
          <a:xfrm>
            <a:off x="4445000" y="5021445"/>
            <a:ext cx="1270000" cy="3175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Prototype</a:t>
            </a:r>
          </a:p>
        </p:txBody>
      </p:sp>
      <p:sp>
        <p:nvSpPr>
          <p:cNvPr id="10" name="Shape 196">
            <a:extLst>
              <a:ext uri="{FF2B5EF4-FFF2-40B4-BE49-F238E27FC236}">
                <a16:creationId xmlns:a16="http://schemas.microsoft.com/office/drawing/2014/main" id="{444F6264-C471-1142-8D11-41528B426F38}"/>
              </a:ext>
            </a:extLst>
          </p:cNvPr>
          <p:cNvSpPr/>
          <p:nvPr/>
        </p:nvSpPr>
        <p:spPr>
          <a:xfrm>
            <a:off x="5820833" y="5021445"/>
            <a:ext cx="1270000" cy="3175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Stable</a:t>
            </a:r>
          </a:p>
        </p:txBody>
      </p:sp>
      <p:sp>
        <p:nvSpPr>
          <p:cNvPr id="11" name="Shape 197">
            <a:extLst>
              <a:ext uri="{FF2B5EF4-FFF2-40B4-BE49-F238E27FC236}">
                <a16:creationId xmlns:a16="http://schemas.microsoft.com/office/drawing/2014/main" id="{4A62334D-CA17-734D-AE25-2CE25F5FCF7E}"/>
              </a:ext>
            </a:extLst>
          </p:cNvPr>
          <p:cNvSpPr/>
          <p:nvPr/>
        </p:nvSpPr>
        <p:spPr>
          <a:xfrm>
            <a:off x="3069167" y="5021445"/>
            <a:ext cx="1270000" cy="3175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a:t>Interim</a:t>
            </a:r>
          </a:p>
        </p:txBody>
      </p:sp>
      <p:sp>
        <p:nvSpPr>
          <p:cNvPr id="12" name="Shape 198">
            <a:extLst>
              <a:ext uri="{FF2B5EF4-FFF2-40B4-BE49-F238E27FC236}">
                <a16:creationId xmlns:a16="http://schemas.microsoft.com/office/drawing/2014/main" id="{3CECC732-D8CE-B745-B39D-C9F0829308A7}"/>
              </a:ext>
            </a:extLst>
          </p:cNvPr>
          <p:cNvSpPr/>
          <p:nvPr/>
        </p:nvSpPr>
        <p:spPr>
          <a:xfrm>
            <a:off x="1693333" y="5021445"/>
            <a:ext cx="1270000" cy="3175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sz="1333" dirty="0"/>
              <a:t>Planned</a:t>
            </a:r>
          </a:p>
        </p:txBody>
      </p:sp>
      <p:sp>
        <p:nvSpPr>
          <p:cNvPr id="13" name="Shape 196">
            <a:extLst>
              <a:ext uri="{FF2B5EF4-FFF2-40B4-BE49-F238E27FC236}">
                <a16:creationId xmlns:a16="http://schemas.microsoft.com/office/drawing/2014/main" id="{F2F110CA-5645-6B42-AA48-D6FB6C932276}"/>
              </a:ext>
            </a:extLst>
          </p:cNvPr>
          <p:cNvSpPr/>
          <p:nvPr/>
        </p:nvSpPr>
        <p:spPr>
          <a:xfrm>
            <a:off x="7196667" y="5021445"/>
            <a:ext cx="1270000" cy="317500"/>
          </a:xfrm>
          <a:prstGeom prst="roundRect">
            <a:avLst>
              <a:gd name="adj" fmla="val 21180"/>
            </a:avLst>
          </a:prstGeom>
          <a:solidFill>
            <a:srgbClr val="00D000"/>
          </a:soli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42333" tIns="42333" rIns="42333" bIns="42333" anchor="ctr"/>
          <a:lstStyle>
            <a:lvl1pPr algn="ctr">
              <a:defRPr b="1">
                <a:solidFill>
                  <a:srgbClr val="FFFFFF"/>
                </a:solidFill>
                <a:uFill>
                  <a:solidFill>
                    <a:srgbClr val="FFFFFF"/>
                  </a:solidFill>
                </a:uFill>
              </a:defRPr>
            </a:lvl1pPr>
          </a:lstStyle>
          <a:p>
            <a:r>
              <a:rPr lang="en-US" sz="1333" dirty="0"/>
              <a:t>Approved</a:t>
            </a:r>
            <a:endParaRPr sz="1333" dirty="0"/>
          </a:p>
        </p:txBody>
      </p:sp>
      <p:pic>
        <p:nvPicPr>
          <p:cNvPr id="8" name="Picture 7" descr="A screenshot of a computer&#10;&#10;Description automatically generated">
            <a:extLst>
              <a:ext uri="{FF2B5EF4-FFF2-40B4-BE49-F238E27FC236}">
                <a16:creationId xmlns:a16="http://schemas.microsoft.com/office/drawing/2014/main" id="{D24F8933-3BB6-75A4-9C59-9F68D100A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59" y="1013432"/>
            <a:ext cx="7772400" cy="3841249"/>
          </a:xfrm>
          <a:prstGeom prst="rect">
            <a:avLst/>
          </a:prstGeom>
        </p:spPr>
      </p:pic>
    </p:spTree>
    <p:extLst>
      <p:ext uri="{BB962C8B-B14F-4D97-AF65-F5344CB8AC3E}">
        <p14:creationId xmlns:p14="http://schemas.microsoft.com/office/powerpoint/2010/main" val="36192858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rPr dirty="0"/>
              <a:t>IDS Workgroup Status</a:t>
            </a:r>
          </a:p>
        </p:txBody>
      </p:sp>
      <p:sp>
        <p:nvSpPr>
          <p:cNvPr id="306" name="Shape 306"/>
          <p:cNvSpPr>
            <a:spLocks noGrp="1"/>
          </p:cNvSpPr>
          <p:nvPr>
            <p:ph type="body" sz="half" idx="1"/>
          </p:nvPr>
        </p:nvSpPr>
        <p:spPr>
          <a:prstGeom prst="rect">
            <a:avLst/>
          </a:prstGeom>
        </p:spPr>
        <p:txBody>
          <a:bodyPr/>
          <a:lstStyle/>
          <a:p>
            <a:r>
              <a:rPr dirty="0"/>
              <a:t>Alan Sukert</a:t>
            </a:r>
          </a:p>
        </p:txBody>
      </p:sp>
    </p:spTree>
    <p:extLst>
      <p:ext uri="{BB962C8B-B14F-4D97-AF65-F5344CB8AC3E}">
        <p14:creationId xmlns:p14="http://schemas.microsoft.com/office/powerpoint/2010/main" val="17430499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5E303-997E-620A-21CD-B0E352A48D56}"/>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37846CB5-21DA-3F00-4F1B-F85F6C1D750F}"/>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5003AB9F-2BE6-DBD3-431F-9975257135E6}"/>
              </a:ext>
            </a:extLst>
          </p:cNvPr>
          <p:cNvSpPr txBox="1">
            <a:spLocks noGrp="1"/>
          </p:cNvSpPr>
          <p:nvPr>
            <p:ph type="title"/>
          </p:nvPr>
        </p:nvSpPr>
        <p:spPr>
          <a:prstGeom prst="rect">
            <a:avLst/>
          </a:prstGeom>
        </p:spPr>
        <p:txBody>
          <a:bodyPr/>
          <a:lstStyle/>
          <a:p>
            <a:r>
              <a:rPr lang="en-US" dirty="0"/>
              <a:t>IDS</a:t>
            </a:r>
            <a:r>
              <a:rPr dirty="0"/>
              <a:t> WG: </a:t>
            </a:r>
            <a:r>
              <a:rPr lang="en-US" dirty="0"/>
              <a:t>Officers</a:t>
            </a:r>
            <a:endParaRPr dirty="0"/>
          </a:p>
        </p:txBody>
      </p:sp>
      <p:sp>
        <p:nvSpPr>
          <p:cNvPr id="102" name="Slide Number">
            <a:extLst>
              <a:ext uri="{FF2B5EF4-FFF2-40B4-BE49-F238E27FC236}">
                <a16:creationId xmlns:a16="http://schemas.microsoft.com/office/drawing/2014/main" id="{EEA3DBA9-9EA2-EE0D-0958-56A18FB11980}"/>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dirty="0"/>
          </a:p>
        </p:txBody>
      </p:sp>
      <p:sp>
        <p:nvSpPr>
          <p:cNvPr id="6" name="IPP WG Co-Chairs:…">
            <a:extLst>
              <a:ext uri="{FF2B5EF4-FFF2-40B4-BE49-F238E27FC236}">
                <a16:creationId xmlns:a16="http://schemas.microsoft.com/office/drawing/2014/main" id="{63361DD6-7D4A-2F14-184A-C626D8E3086F}"/>
              </a:ext>
            </a:extLst>
          </p:cNvPr>
          <p:cNvSpPr txBox="1">
            <a:spLocks noGrp="1"/>
          </p:cNvSpPr>
          <p:nvPr>
            <p:ph type="body" idx="1"/>
          </p:nvPr>
        </p:nvSpPr>
        <p:spPr>
          <a:xfrm>
            <a:off x="450178" y="1341606"/>
            <a:ext cx="6858000" cy="3031788"/>
          </a:xfrm>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Tree>
    <p:extLst>
      <p:ext uri="{BB962C8B-B14F-4D97-AF65-F5344CB8AC3E}">
        <p14:creationId xmlns:p14="http://schemas.microsoft.com/office/powerpoint/2010/main" val="910653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275910" y="1172628"/>
            <a:ext cx="6858000" cy="4061298"/>
          </a:xfrm>
          <a:prstGeom prst="rect">
            <a:avLst/>
          </a:prstGeom>
        </p:spPr>
        <p:txBody>
          <a:bodyPr>
            <a:normAutofit fontScale="92500"/>
          </a:bodyPr>
          <a:lstStyle/>
          <a:p>
            <a:pPr>
              <a:spcBef>
                <a:spcPts val="0"/>
              </a:spcBef>
              <a:spcAft>
                <a:spcPts val="500"/>
              </a:spcAft>
            </a:pPr>
            <a:r>
              <a:rPr lang="en-US" sz="1667" dirty="0"/>
              <a:t>IDS activities include:</a:t>
            </a:r>
          </a:p>
          <a:p>
            <a:pPr lvl="1">
              <a:spcBef>
                <a:spcPts val="0"/>
              </a:spcBef>
              <a:spcAft>
                <a:spcPts val="500"/>
              </a:spcAft>
            </a:pPr>
            <a:r>
              <a:rPr lang="en-US" sz="1667" dirty="0"/>
              <a:t>Updating PWG members on activities related to:</a:t>
            </a:r>
          </a:p>
          <a:p>
            <a:pPr lvl="2">
              <a:spcBef>
                <a:spcPts val="0"/>
              </a:spcBef>
              <a:spcAft>
                <a:spcPts val="500"/>
              </a:spcAft>
            </a:pPr>
            <a:r>
              <a:rPr lang="en-US" sz="1667" dirty="0"/>
              <a:t>Common Criteria Hard Copy Device (HCD) Protection Profiles (PPs) and the HCD international Technical Community (iTC)</a:t>
            </a:r>
          </a:p>
          <a:p>
            <a:pPr lvl="2">
              <a:spcBef>
                <a:spcPts val="0"/>
              </a:spcBef>
              <a:spcAft>
                <a:spcPts val="500"/>
              </a:spcAft>
            </a:pPr>
            <a:r>
              <a:rPr lang="en-US" sz="1667" dirty="0"/>
              <a:t>Security Developments affecting Hard Copy Devices and Services in other organizations including the Trusted Computing Group (TCG) and Internet Engineering Task Force (IETF), </a:t>
            </a:r>
          </a:p>
          <a:p>
            <a:pPr lvl="1">
              <a:lnSpc>
                <a:spcPct val="120000"/>
              </a:lnSpc>
              <a:spcBef>
                <a:spcPts val="0"/>
              </a:spcBef>
              <a:spcAft>
                <a:spcPts val="500"/>
              </a:spcAft>
            </a:pPr>
            <a:r>
              <a:rPr lang="en-US" sz="1667" dirty="0"/>
              <a:t>Developing HCD Security Guidelines to provide guidance on current HCD security technology and security issues</a:t>
            </a:r>
          </a:p>
          <a:p>
            <a:pPr>
              <a:lnSpc>
                <a:spcPct val="120000"/>
              </a:lnSpc>
              <a:spcBef>
                <a:spcPts val="0"/>
              </a:spcBef>
              <a:spcAft>
                <a:spcPts val="500"/>
              </a:spcAft>
            </a:pPr>
            <a:r>
              <a:rPr lang="en-US" sz="1667" dirty="0"/>
              <a:t>Individual IDS Working Group Sessions have now restarted with the IDS Session at the May 2024 PWG Virtual Face-to-Face</a:t>
            </a:r>
          </a:p>
        </p:txBody>
      </p:sp>
    </p:spTree>
    <p:extLst>
      <p:ext uri="{BB962C8B-B14F-4D97-AF65-F5344CB8AC3E}">
        <p14:creationId xmlns:p14="http://schemas.microsoft.com/office/powerpoint/2010/main" val="4472133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7DAE-B3F6-E2E4-DFAD-C8BF9144861B}"/>
            </a:ext>
          </a:extLst>
        </p:cNvPr>
        <p:cNvGrpSpPr/>
        <p:nvPr/>
      </p:nvGrpSpPr>
      <p:grpSpPr>
        <a:xfrm>
          <a:off x="0" y="0"/>
          <a:ext cx="0" cy="0"/>
          <a:chOff x="0" y="0"/>
          <a:chExt cx="0" cy="0"/>
        </a:xfrm>
      </p:grpSpPr>
      <p:sp>
        <p:nvSpPr>
          <p:cNvPr id="95" name="Rectangle">
            <a:extLst>
              <a:ext uri="{FF2B5EF4-FFF2-40B4-BE49-F238E27FC236}">
                <a16:creationId xmlns:a16="http://schemas.microsoft.com/office/drawing/2014/main" id="{6766FB95-6315-0C58-724F-5EE6B2D8694D}"/>
              </a:ext>
            </a:extLst>
          </p:cNvPr>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a:extLst>
              <a:ext uri="{FF2B5EF4-FFF2-40B4-BE49-F238E27FC236}">
                <a16:creationId xmlns:a16="http://schemas.microsoft.com/office/drawing/2014/main" id="{3ED0A1E4-54EC-8F4E-A83F-174D32A6C589}"/>
              </a:ext>
            </a:extLst>
          </p:cNvPr>
          <p:cNvSpPr txBox="1">
            <a:spLocks noGrp="1"/>
          </p:cNvSpPr>
          <p:nvPr>
            <p:ph type="title"/>
          </p:nvPr>
        </p:nvSpPr>
        <p:spPr>
          <a:prstGeom prst="rect">
            <a:avLst/>
          </a:prstGeom>
        </p:spPr>
        <p:txBody>
          <a:bodyPr/>
          <a:lstStyle/>
          <a:p>
            <a:r>
              <a:rPr lang="en-US" dirty="0"/>
              <a:t>IDS: Current Status</a:t>
            </a:r>
            <a:endParaRPr dirty="0"/>
          </a:p>
        </p:txBody>
      </p:sp>
      <p:sp>
        <p:nvSpPr>
          <p:cNvPr id="102" name="Slide Number">
            <a:extLst>
              <a:ext uri="{FF2B5EF4-FFF2-40B4-BE49-F238E27FC236}">
                <a16:creationId xmlns:a16="http://schemas.microsoft.com/office/drawing/2014/main" id="{6846CB4B-5045-8E9E-91BC-3A7E7C39DE2B}"/>
              </a:ext>
            </a:extLst>
          </p:cNvP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dirty="0"/>
          </a:p>
        </p:txBody>
      </p:sp>
      <p:sp>
        <p:nvSpPr>
          <p:cNvPr id="4" name="Shape 333">
            <a:extLst>
              <a:ext uri="{FF2B5EF4-FFF2-40B4-BE49-F238E27FC236}">
                <a16:creationId xmlns:a16="http://schemas.microsoft.com/office/drawing/2014/main" id="{0E82CCBC-4AAE-DAC3-683E-08210378E003}"/>
              </a:ext>
            </a:extLst>
          </p:cNvPr>
          <p:cNvSpPr>
            <a:spLocks noGrp="1"/>
          </p:cNvSpPr>
          <p:nvPr>
            <p:ph type="body" idx="1"/>
          </p:nvPr>
        </p:nvSpPr>
        <p:spPr>
          <a:xfrm>
            <a:off x="508000" y="1147907"/>
            <a:ext cx="6858000" cy="4061298"/>
          </a:xfrm>
          <a:prstGeom prst="rect">
            <a:avLst/>
          </a:prstGeom>
        </p:spPr>
        <p:txBody>
          <a:bodyPr>
            <a:normAutofit/>
          </a:bodyPr>
          <a:lstStyle/>
          <a:p>
            <a:pPr>
              <a:lnSpc>
                <a:spcPct val="120000"/>
              </a:lnSpc>
              <a:spcBef>
                <a:spcPts val="0"/>
              </a:spcBef>
              <a:spcAft>
                <a:spcPts val="500"/>
              </a:spcAft>
            </a:pPr>
            <a:r>
              <a:rPr lang="en-US" sz="1500" dirty="0"/>
              <a:t>HCD international Technical Committee (</a:t>
            </a:r>
            <a:r>
              <a:rPr lang="en-US" sz="1500" dirty="0" err="1"/>
              <a:t>iTC</a:t>
            </a:r>
            <a:r>
              <a:rPr lang="en-US" sz="1500" dirty="0"/>
              <a:t>):</a:t>
            </a:r>
          </a:p>
          <a:p>
            <a:pPr lvl="1">
              <a:lnSpc>
                <a:spcPct val="120000"/>
              </a:lnSpc>
              <a:spcBef>
                <a:spcPts val="0"/>
              </a:spcBef>
              <a:spcAft>
                <a:spcPts val="500"/>
              </a:spcAft>
            </a:pPr>
            <a:r>
              <a:rPr lang="en-US" dirty="0"/>
              <a:t>Since the publishing of HCD </a:t>
            </a:r>
            <a:r>
              <a:rPr lang="en-US" dirty="0" err="1"/>
              <a:t>cPP</a:t>
            </a:r>
            <a:r>
              <a:rPr lang="en-US" dirty="0"/>
              <a:t> v1.0 and HCD SD 1.0 on 10/31/22, the HCD </a:t>
            </a:r>
            <a:r>
              <a:rPr lang="en-US" dirty="0" err="1"/>
              <a:t>iTC</a:t>
            </a:r>
            <a:r>
              <a:rPr lang="en-US" dirty="0"/>
              <a:t> have held monthly HCD </a:t>
            </a:r>
            <a:r>
              <a:rPr lang="en-US" dirty="0" err="1"/>
              <a:t>iTC</a:t>
            </a:r>
            <a:r>
              <a:rPr lang="en-US" dirty="0"/>
              <a:t> Meetings</a:t>
            </a:r>
            <a:endParaRPr lang="en-US" dirty="0">
              <a:highlight>
                <a:srgbClr val="FFFF00"/>
              </a:highlight>
            </a:endParaRPr>
          </a:p>
          <a:p>
            <a:pPr lvl="1">
              <a:lnSpc>
                <a:spcPct val="120000"/>
              </a:lnSpc>
              <a:spcBef>
                <a:spcPts val="0"/>
              </a:spcBef>
              <a:spcAft>
                <a:spcPts val="500"/>
              </a:spcAft>
            </a:pPr>
            <a:r>
              <a:rPr lang="en-US" dirty="0"/>
              <a:t>Will discuss the current status of the HCD </a:t>
            </a:r>
            <a:r>
              <a:rPr lang="en-US" dirty="0" err="1"/>
              <a:t>iTC</a:t>
            </a:r>
            <a:r>
              <a:rPr lang="en-US" dirty="0"/>
              <a:t>, the status of the HCD Interpretation Team (HIT) and plans for future updates to the published HCD </a:t>
            </a:r>
            <a:r>
              <a:rPr lang="en-US" dirty="0" err="1"/>
              <a:t>cPP</a:t>
            </a:r>
            <a:r>
              <a:rPr lang="en-US" dirty="0"/>
              <a:t> and HCD SD at the PWG August 2024 F2F IDS Session on Wednesday, August 7</a:t>
            </a:r>
            <a:r>
              <a:rPr lang="en-US" baseline="30000" dirty="0"/>
              <a:t>th</a:t>
            </a:r>
            <a:r>
              <a:rPr lang="en-US" dirty="0"/>
              <a:t>  </a:t>
            </a:r>
          </a:p>
          <a:p>
            <a:pPr>
              <a:lnSpc>
                <a:spcPct val="120000"/>
              </a:lnSpc>
              <a:spcBef>
                <a:spcPts val="0"/>
              </a:spcBef>
              <a:spcAft>
                <a:spcPts val="500"/>
              </a:spcAft>
            </a:pPr>
            <a:r>
              <a:rPr lang="en-US" sz="1500" dirty="0"/>
              <a:t>IDS Session will have a special topic on the Connectivity Standards Alliance (CSA)</a:t>
            </a:r>
            <a:endParaRPr lang="en-US" sz="1500" dirty="0">
              <a:solidFill>
                <a:schemeClr val="tx1"/>
              </a:solidFill>
            </a:endParaRPr>
          </a:p>
        </p:txBody>
      </p:sp>
    </p:spTree>
    <p:extLst>
      <p:ext uri="{BB962C8B-B14F-4D97-AF65-F5344CB8AC3E}">
        <p14:creationId xmlns:p14="http://schemas.microsoft.com/office/powerpoint/2010/main" val="27560111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1270000" y="0"/>
            <a:ext cx="7620000" cy="952500"/>
          </a:xfrm>
          <a:prstGeom prst="rect">
            <a:avLst/>
          </a:prstGeom>
          <a:solidFill>
            <a:srgbClr val="5D70B7"/>
          </a:solidFill>
        </p:spPr>
        <p:txBody>
          <a:bodyPr lIns="29766" tIns="29766" rIns="29766" bIns="29766" anchor="ctr"/>
          <a:lstStyle/>
          <a:p>
            <a:endParaRPr sz="937" dirty="0"/>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xfrm>
            <a:off x="373946" y="1132912"/>
            <a:ext cx="9144000" cy="4275667"/>
          </a:xfrm>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the IDS mailing list </a:t>
            </a:r>
          </a:p>
          <a:p>
            <a:pPr lvl="1"/>
            <a:r>
              <a:rPr lang="en-US" u="sng" dirty="0">
                <a:hlinkClick r:id="rId3"/>
              </a:rPr>
              <a:t>https://www.pwg.org/mailman/listinfo/ids</a:t>
            </a:r>
          </a:p>
          <a:p>
            <a:r>
              <a:rPr lang="en-US" dirty="0"/>
              <a:t>IDS WG holds bi-weekly meetings via WebEx announced on the IDS mailing list</a:t>
            </a:r>
          </a:p>
          <a:p>
            <a:pPr lvl="1"/>
            <a:r>
              <a:rPr lang="en-US" sz="1833" dirty="0"/>
              <a:t>Next meeting is scheduled for Thursday, August 22, 2024 at 3pm EDT</a:t>
            </a:r>
          </a:p>
        </p:txBody>
      </p:sp>
      <p:sp>
        <p:nvSpPr>
          <p:cNvPr id="10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dirty="0"/>
          </a:p>
        </p:txBody>
      </p:sp>
    </p:spTree>
    <p:extLst>
      <p:ext uri="{BB962C8B-B14F-4D97-AF65-F5344CB8AC3E}">
        <p14:creationId xmlns:p14="http://schemas.microsoft.com/office/powerpoint/2010/main" val="22214918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rPr dirty="0"/>
              <a:t>Paul </a:t>
            </a:r>
            <a:r>
              <a:rPr dirty="0" err="1"/>
              <a:t>Tykodi</a:t>
            </a:r>
            <a:r>
              <a:rPr dirty="0"/>
              <a:t> (TCS), Ira McDonald (High North)</a:t>
            </a:r>
            <a:r>
              <a:rPr lang="en-US" dirty="0"/>
              <a:t>, Michael Sweet (Lakeside Robotics)</a:t>
            </a:r>
            <a:endParaRPr dirty="0"/>
          </a:p>
        </p:txBody>
      </p:sp>
    </p:spTree>
    <p:extLst>
      <p:ext uri="{BB962C8B-B14F-4D97-AF65-F5344CB8AC3E}">
        <p14:creationId xmlns:p14="http://schemas.microsoft.com/office/powerpoint/2010/main" val="24921311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0"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51"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52"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53"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54" name="IPP WG: Officers"/>
          <p:cNvSpPr txBox="1">
            <a:spLocks noGrp="1"/>
          </p:cNvSpPr>
          <p:nvPr>
            <p:ph type="title"/>
          </p:nvPr>
        </p:nvSpPr>
        <p:spPr>
          <a:prstGeom prst="rect">
            <a:avLst/>
          </a:prstGeom>
        </p:spPr>
        <p:txBody>
          <a:bodyPr/>
          <a:lstStyle/>
          <a:p>
            <a:r>
              <a:t>IPP WG: Officers</a:t>
            </a:r>
          </a:p>
        </p:txBody>
      </p:sp>
      <p:sp>
        <p:nvSpPr>
          <p:cNvPr id="5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Internet Printing Protocol/2.x Fourth Edition, IPP Encrypted Jobs and Documents v1.0, IPP Everywhere v2.0, IPP Everywhere Printer Self-Certification Manual v2.0, IPP OAuth Extensions v1.0, IPP Shared Infrastructure Extensions v1.1, IPP System Service v1.1, IPP Wi-Fi Configuration Extensions v1.0</a:t>
            </a:r>
          </a:p>
          <a:p>
            <a:pPr lvl="1"/>
            <a:r>
              <a:t>Smith Kennedy (HP Inc.) – IPP Encrypted Jobs and Documents v1.0</a:t>
            </a:r>
          </a:p>
        </p:txBody>
      </p:sp>
      <p:sp>
        <p:nvSpPr>
          <p:cNvPr id="56"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27</a:t>
            </a:fld>
            <a:endParaRPr/>
          </a:p>
        </p:txBody>
      </p:sp>
    </p:spTree>
    <p:extLst>
      <p:ext uri="{BB962C8B-B14F-4D97-AF65-F5344CB8AC3E}">
        <p14:creationId xmlns:p14="http://schemas.microsoft.com/office/powerpoint/2010/main" val="60275451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59"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0"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61"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62"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63" name="IPP WG: Status"/>
          <p:cNvSpPr txBox="1">
            <a:spLocks noGrp="1"/>
          </p:cNvSpPr>
          <p:nvPr>
            <p:ph type="title"/>
          </p:nvPr>
        </p:nvSpPr>
        <p:spPr>
          <a:prstGeom prst="rect">
            <a:avLst/>
          </a:prstGeom>
        </p:spPr>
        <p:txBody>
          <a:bodyPr/>
          <a:lstStyle/>
          <a:p>
            <a:r>
              <a:t>IPP WG: Status</a:t>
            </a:r>
          </a:p>
        </p:txBody>
      </p:sp>
      <p:sp>
        <p:nvSpPr>
          <p:cNvPr id="64" name="Specifications in development:…"/>
          <p:cNvSpPr txBox="1">
            <a:spLocks noGrp="1"/>
          </p:cNvSpPr>
          <p:nvPr>
            <p:ph type="body" idx="1"/>
          </p:nvPr>
        </p:nvSpPr>
        <p:spPr>
          <a:prstGeom prst="rect">
            <a:avLst/>
          </a:prstGeom>
        </p:spPr>
        <p:txBody>
          <a:bodyPr>
            <a:normAutofit fontScale="55000" lnSpcReduction="20000"/>
          </a:bodyPr>
          <a:lstStyle/>
          <a:p>
            <a:pPr marL="214777" indent="-197842">
              <a:defRPr sz="3600"/>
            </a:pPr>
            <a:r>
              <a:t>Specifications in development:</a:t>
            </a:r>
          </a:p>
          <a:p>
            <a:pPr marL="374150" lvl="1" indent="-166700">
              <a:defRPr sz="2800"/>
            </a:pPr>
            <a:r>
              <a:t>Internet Printing Protocol/2.x Fourth Edition (Stable)</a:t>
            </a:r>
          </a:p>
          <a:p>
            <a:pPr marL="374150" lvl="1" indent="-166700">
              <a:defRPr sz="2800"/>
            </a:pPr>
            <a:r>
              <a:t>IPP Encrypted Jobs and Documents v1.0 (Prototype)</a:t>
            </a:r>
          </a:p>
          <a:p>
            <a:pPr marL="374150" lvl="1" indent="-166700">
              <a:defRPr sz="2800"/>
            </a:pPr>
            <a:r>
              <a:t>IPP Everywhere™ v2.0 (Prototype)</a:t>
            </a:r>
          </a:p>
          <a:p>
            <a:pPr marL="374150" lvl="1" indent="-166700">
              <a:defRPr sz="2800"/>
            </a:pPr>
            <a:r>
              <a:t>IPP Everywhere™ Printer Self-Certification Manual v2.0 (Interim)</a:t>
            </a:r>
          </a:p>
          <a:p>
            <a:pPr marL="374150" lvl="1" indent="-166700">
              <a:defRPr sz="2800"/>
            </a:pPr>
            <a:r>
              <a:t>IPP OAuth Extensions v1.0 (Stable)</a:t>
            </a:r>
          </a:p>
          <a:p>
            <a:pPr marL="374150" lvl="1" indent="-166700">
              <a:defRPr sz="2800"/>
            </a:pPr>
            <a:r>
              <a:t>IPP Shared Infrastructure Extensions v1.1 (Interim)</a:t>
            </a:r>
          </a:p>
          <a:p>
            <a:pPr marL="374150" lvl="1" indent="-166700">
              <a:defRPr sz="2800"/>
            </a:pPr>
            <a:r>
              <a:t>IPP System Service v1.1 (Prototype)</a:t>
            </a:r>
          </a:p>
          <a:p>
            <a:pPr marL="374150" lvl="1" indent="-166700">
              <a:defRPr sz="2800"/>
            </a:pPr>
            <a:r>
              <a:t>IPP Wi-Fi Configuration Extensions v1.0 (Registration)</a:t>
            </a:r>
          </a:p>
          <a:p>
            <a:pPr marL="214777" indent="-197842">
              <a:defRPr sz="3600"/>
            </a:pPr>
            <a:r>
              <a:t>Recently approved:</a:t>
            </a:r>
          </a:p>
          <a:p>
            <a:pPr marL="374150" lvl="1" indent="-166700">
              <a:defRPr sz="2800"/>
            </a:pPr>
            <a:r>
              <a:t>PWG 5100.5-2024: IPP Document Object v1.2 (DOCOBJECT)</a:t>
            </a:r>
          </a:p>
          <a:p>
            <a:pPr marL="374150" lvl="1" indent="-166700">
              <a:defRPr sz="2800"/>
            </a:pPr>
            <a:r>
              <a:t>PWG 5100.11-2024: IPP Enterprise Printing Extensions v2.0 (EPX)</a:t>
            </a:r>
          </a:p>
          <a:p>
            <a:pPr marL="374150" lvl="1" indent="-166700">
              <a:defRPr sz="2800"/>
            </a:pPr>
            <a:r>
              <a:t>PWG 5101.1-2023: PWG Media Standardized Names v2.1 (MSN)</a:t>
            </a:r>
          </a:p>
          <a:p>
            <a:pPr marL="214777" indent="-197842">
              <a:defRPr sz="3600"/>
            </a:pPr>
            <a:r>
              <a:t>Up-to-date pending IANA registrations online:</a:t>
            </a:r>
          </a:p>
          <a:p>
            <a:pPr marL="374150" lvl="1" indent="-166700">
              <a:defRPr sz="2800"/>
            </a:pPr>
            <a:r>
              <a:rPr u="sng">
                <a:solidFill>
                  <a:srgbClr val="0000FF"/>
                </a:solidFill>
                <a:uFill>
                  <a:solidFill>
                    <a:srgbClr val="0000FF"/>
                  </a:solidFill>
                </a:uFill>
                <a:hlinkClick r:id="rId3"/>
              </a:rPr>
              <a:t>https://www.pwg.org/ipp/ipp-registrations.xml</a:t>
            </a:r>
          </a:p>
        </p:txBody>
      </p:sp>
      <p:sp>
        <p:nvSpPr>
          <p:cNvPr id="65"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28</a:t>
            </a:fld>
            <a:endParaRPr/>
          </a:p>
        </p:txBody>
      </p:sp>
    </p:spTree>
    <p:extLst>
      <p:ext uri="{BB962C8B-B14F-4D97-AF65-F5344CB8AC3E}">
        <p14:creationId xmlns:p14="http://schemas.microsoft.com/office/powerpoint/2010/main" val="21095055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68"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69"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0"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71"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72" name="IPP WG: More Information"/>
          <p:cNvSpPr txBox="1">
            <a:spLocks noGrp="1"/>
          </p:cNvSpPr>
          <p:nvPr>
            <p:ph type="title"/>
          </p:nvPr>
        </p:nvSpPr>
        <p:spPr>
          <a:prstGeom prst="rect">
            <a:avLst/>
          </a:prstGeom>
        </p:spPr>
        <p:txBody>
          <a:bodyPr/>
          <a:lstStyle/>
          <a:p>
            <a:r>
              <a:t>IPP WG: More Information</a:t>
            </a:r>
          </a:p>
        </p:txBody>
      </p:sp>
      <p:sp>
        <p:nvSpPr>
          <p:cNvPr id="7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workgroup web page</a:t>
            </a:r>
          </a:p>
          <a:p>
            <a:pPr lvl="1"/>
            <a:r>
              <a:rPr u="sng">
                <a:solidFill>
                  <a:srgbClr val="0000FF"/>
                </a:solidFill>
                <a:uFill>
                  <a:solidFill>
                    <a:srgbClr val="0000FF"/>
                  </a:solidFill>
                </a:uFill>
                <a:hlinkClick r:id="rId3"/>
              </a:rPr>
              <a:t>https://www.pwg.org/ipp/index.html</a:t>
            </a:r>
            <a:r>
              <a:t> </a:t>
            </a:r>
          </a:p>
          <a:p>
            <a:r>
              <a:t>Subscribe to the IPP mailing list </a:t>
            </a:r>
          </a:p>
          <a:p>
            <a:pPr lvl="1"/>
            <a:r>
              <a:rPr u="sng">
                <a:solidFill>
                  <a:srgbClr val="0000FF"/>
                </a:solidFill>
                <a:uFill>
                  <a:solidFill>
                    <a:srgbClr val="0000FF"/>
                  </a:solidFill>
                </a:uFill>
                <a:hlinkClick r:id="rId4"/>
              </a:rPr>
              <a:t>https://www.pwg.org/mailman/listinfo/ipp</a:t>
            </a:r>
          </a:p>
          <a:p>
            <a:r>
              <a:t>IPP WG holds bi-weekly phone conferences announced on the IPP mailing list</a:t>
            </a:r>
          </a:p>
          <a:p>
            <a:pPr lvl="1"/>
            <a:r>
              <a:t>Next conference calls scheduled for Thursday, August 29 and September 12, 2024 at 3pm ET</a:t>
            </a:r>
          </a:p>
        </p:txBody>
      </p:sp>
      <p:sp>
        <p:nvSpPr>
          <p:cNvPr id="74"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extLst>
      <p:ext uri="{BB962C8B-B14F-4D97-AF65-F5344CB8AC3E}">
        <p14:creationId xmlns:p14="http://schemas.microsoft.com/office/powerpoint/2010/main" val="34161151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dirty="0"/>
              <a:t>Liaison Status</a:t>
            </a:r>
            <a:r>
              <a:rPr lang="en-US" dirty="0"/>
              <a:t> – May 2024</a:t>
            </a:r>
            <a:endParaRPr dirty="0"/>
          </a:p>
        </p:txBody>
      </p:sp>
    </p:spTree>
    <p:extLst>
      <p:ext uri="{BB962C8B-B14F-4D97-AF65-F5344CB8AC3E}">
        <p14:creationId xmlns:p14="http://schemas.microsoft.com/office/powerpoint/2010/main" val="3974191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333" dirty="0"/>
              <a:t>Linux Foundation </a:t>
            </a:r>
            <a:r>
              <a:rPr lang="en-US" sz="2333" dirty="0" err="1"/>
              <a:t>OpenPrinting</a:t>
            </a:r>
            <a:endParaRPr sz="2333"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69076" y="979914"/>
            <a:ext cx="8971164" cy="4449703"/>
          </a:xfrm>
        </p:spPr>
        <p:txBody>
          <a:bodyPr>
            <a:normAutofit/>
          </a:bodyPr>
          <a:lstStyle/>
          <a:p>
            <a:pPr marL="37627" indent="0">
              <a:buNone/>
            </a:pPr>
            <a:endParaRPr lang="en-US" sz="1600" b="1" dirty="0"/>
          </a:p>
          <a:p>
            <a:pPr marL="37627" indent="0">
              <a:buNone/>
            </a:pPr>
            <a:endParaRPr lang="en-US" sz="1600" b="1" dirty="0"/>
          </a:p>
          <a:p>
            <a:pPr marL="37627" indent="0" algn="ctr">
              <a:buNone/>
            </a:pPr>
            <a:endParaRPr lang="en-US" sz="1600" b="1" dirty="0"/>
          </a:p>
          <a:p>
            <a:pPr marL="37627" indent="0">
              <a:buNone/>
            </a:pPr>
            <a:r>
              <a:rPr lang="en-US" sz="1600" b="1" dirty="0">
                <a:latin typeface="Verdana"/>
                <a:ea typeface="Verdana"/>
              </a:rPr>
              <a:t>11 </a:t>
            </a:r>
            <a:r>
              <a:rPr lang="en-US" sz="1600" b="1" dirty="0" err="1">
                <a:latin typeface="Verdana"/>
                <a:ea typeface="Verdana"/>
              </a:rPr>
              <a:t>GSoC</a:t>
            </a:r>
            <a:r>
              <a:rPr lang="en-US" sz="1600" b="1" dirty="0">
                <a:latin typeface="Verdana"/>
                <a:ea typeface="Verdana"/>
              </a:rPr>
              <a:t> 2024 Projects currents ongoing…</a:t>
            </a:r>
          </a:p>
          <a:p>
            <a:pPr marL="37627" indent="0">
              <a:buNone/>
            </a:pPr>
            <a:endParaRPr lang="en-US" sz="1833" b="1" dirty="0">
              <a:latin typeface="Verdana"/>
              <a:ea typeface="Verdana"/>
            </a:endParaRPr>
          </a:p>
          <a:p>
            <a:pPr marL="37627" indent="0">
              <a:buNone/>
            </a:pPr>
            <a:r>
              <a:rPr lang="en-US" sz="1833" b="1" dirty="0">
                <a:latin typeface="Verdana"/>
                <a:ea typeface="Verdana"/>
              </a:rPr>
              <a:t>https://</a:t>
            </a:r>
            <a:r>
              <a:rPr lang="en-US" sz="1833" b="1" dirty="0" err="1">
                <a:latin typeface="Verdana"/>
                <a:ea typeface="Verdana"/>
              </a:rPr>
              <a:t>openprinting.github.io</a:t>
            </a:r>
            <a:r>
              <a:rPr lang="en-US" sz="1833" b="1" dirty="0">
                <a:latin typeface="Verdana"/>
                <a:ea typeface="Verdana"/>
              </a:rPr>
              <a:t>/news/</a:t>
            </a:r>
          </a:p>
        </p:txBody>
      </p:sp>
    </p:spTree>
    <p:extLst>
      <p:ext uri="{BB962C8B-B14F-4D97-AF65-F5344CB8AC3E}">
        <p14:creationId xmlns:p14="http://schemas.microsoft.com/office/powerpoint/2010/main" val="32088786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 Alliance</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576055" y="1219781"/>
            <a:ext cx="8972793" cy="3755572"/>
          </a:xfrm>
        </p:spPr>
        <p:txBody>
          <a:bodyPr>
            <a:normAutofit/>
          </a:bodyPr>
          <a:lstStyle/>
          <a:p>
            <a:r>
              <a:rPr lang="en-US" dirty="0"/>
              <a:t>Anthony Suarez (Kyocera): </a:t>
            </a:r>
            <a:r>
              <a:rPr lang="en-US" dirty="0" err="1"/>
              <a:t>Mopria</a:t>
            </a:r>
            <a:r>
              <a:rPr lang="en-US" dirty="0"/>
              <a:t> Alliance liaison to PWG</a:t>
            </a:r>
          </a:p>
          <a:p>
            <a:endParaRPr lang="en-US" dirty="0"/>
          </a:p>
          <a:p>
            <a:r>
              <a:rPr lang="en-US" dirty="0"/>
              <a:t>Smith Kennedy (HP Inc.): PWG liaison to Mopria Alliance</a:t>
            </a:r>
          </a:p>
          <a:p>
            <a:endParaRPr lang="en-US" dirty="0"/>
          </a:p>
          <a:p>
            <a:r>
              <a:rPr lang="en-US" dirty="0"/>
              <a:t>PWG presented "Recent Significant Changes to IPP" at Mopria Member Meeting November 9, 2023</a:t>
            </a:r>
          </a:p>
          <a:p>
            <a:endParaRPr lang="en-US" dirty="0"/>
          </a:p>
          <a:p>
            <a:r>
              <a:rPr lang="en-US" dirty="0"/>
              <a:t>No active collaboration efforts but opportunities exist</a:t>
            </a:r>
          </a:p>
        </p:txBody>
      </p:sp>
    </p:spTree>
    <p:extLst>
      <p:ext uri="{BB962C8B-B14F-4D97-AF65-F5344CB8AC3E}">
        <p14:creationId xmlns:p14="http://schemas.microsoft.com/office/powerpoint/2010/main" val="35074177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0" y="0"/>
            <a:ext cx="10160000" cy="952500"/>
          </a:xfrm>
          <a:prstGeom prst="rect">
            <a:avLst/>
          </a:prstGeom>
          <a:solidFill>
            <a:srgbClr val="5D70B7"/>
          </a:solidFill>
        </p:spPr>
        <p:txBody>
          <a:bodyPr lIns="29765" tIns="29765" rIns="29765" bIns="29765" anchor="ctr"/>
          <a:lstStyle/>
          <a:p>
            <a:endParaRPr sz="667"/>
          </a:p>
        </p:txBody>
      </p:sp>
      <p:pic>
        <p:nvPicPr>
          <p:cNvPr id="77" name="pwg-4dark-bkgrnd-transparency.png" descr="pwg-4dark-bkgrnd-transparency.png"/>
          <p:cNvPicPr>
            <a:picLocks noChangeAspect="1"/>
          </p:cNvPicPr>
          <p:nvPr/>
        </p:nvPicPr>
        <p:blipFill>
          <a:blip r:embed="rId2"/>
          <a:stretch>
            <a:fillRect/>
          </a:stretch>
        </p:blipFill>
        <p:spPr>
          <a:xfrm>
            <a:off x="9339792" y="104180"/>
            <a:ext cx="713005" cy="744141"/>
          </a:xfrm>
          <a:prstGeom prst="rect">
            <a:avLst/>
          </a:prstGeom>
          <a:ln w="12700"/>
        </p:spPr>
      </p:pic>
      <p:sp>
        <p:nvSpPr>
          <p:cNvPr id="78" name="Rectangle"/>
          <p:cNvSpPr/>
          <p:nvPr/>
        </p:nvSpPr>
        <p:spPr>
          <a:xfrm>
            <a:off x="0" y="5503333"/>
            <a:ext cx="10160000" cy="211667"/>
          </a:xfrm>
          <a:prstGeom prst="rect">
            <a:avLst/>
          </a:prstGeom>
          <a:solidFill>
            <a:srgbClr val="5D70B7"/>
          </a:solidFill>
          <a:ln>
            <a:miter lim="400000"/>
          </a:ln>
        </p:spPr>
        <p:txBody>
          <a:bodyPr lIns="29765" tIns="29765" rIns="29765" bIns="29765" anchor="ctr"/>
          <a:lstStyle/>
          <a:p>
            <a:endParaRPr sz="667"/>
          </a:p>
        </p:txBody>
      </p:sp>
      <p:sp>
        <p:nvSpPr>
          <p:cNvPr id="79" name="Copyright © 2024 The Printer Working Group. All rights reserved. The IPP Everywhere and PWG logos are trademarks of the IEEE-ISTO."/>
          <p:cNvSpPr txBox="1"/>
          <p:nvPr/>
        </p:nvSpPr>
        <p:spPr>
          <a:xfrm>
            <a:off x="105833" y="5552547"/>
            <a:ext cx="8466667"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800">
                <a:solidFill>
                  <a:srgbClr val="FFFFFF"/>
                </a:solidFill>
                <a:uFill>
                  <a:solidFill>
                    <a:srgbClr val="FFFFFF"/>
                  </a:solidFill>
                </a:uFill>
              </a:defRPr>
            </a:lvl1pPr>
          </a:lstStyle>
          <a:p>
            <a:r>
              <a:rPr sz="750"/>
              <a:t>Copyright © 2024 The Printer Working Group. All rights reserved. The IPP Everywhere and PWG logos are trademarks of the IEEE-ISTO.</a:t>
            </a:r>
          </a:p>
        </p:txBody>
      </p:sp>
      <p:sp>
        <p:nvSpPr>
          <p:cNvPr id="80" name="®"/>
          <p:cNvSpPr txBox="1"/>
          <p:nvPr/>
        </p:nvSpPr>
        <p:spPr>
          <a:xfrm>
            <a:off x="9921875" y="687752"/>
            <a:ext cx="177451" cy="117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9765" tIns="29765" rIns="29765" bIns="29765">
            <a:spAutoFit/>
          </a:bodyPr>
          <a:lstStyle>
            <a:lvl1pPr>
              <a:defRPr sz="900"/>
            </a:lvl1pPr>
          </a:lstStyle>
          <a:p>
            <a:r>
              <a:rPr sz="375"/>
              <a:t>®</a:t>
            </a:r>
          </a:p>
        </p:txBody>
      </p:sp>
      <p:sp>
        <p:nvSpPr>
          <p:cNvPr id="81" name="3MF Consortium"/>
          <p:cNvSpPr txBox="1">
            <a:spLocks noGrp="1"/>
          </p:cNvSpPr>
          <p:nvPr>
            <p:ph type="title"/>
          </p:nvPr>
        </p:nvSpPr>
        <p:spPr>
          <a:prstGeom prst="rect">
            <a:avLst/>
          </a:prstGeom>
        </p:spPr>
        <p:txBody>
          <a:bodyPr/>
          <a:lstStyle/>
          <a:p>
            <a:r>
              <a:t>3MF Consortium</a:t>
            </a:r>
          </a:p>
        </p:txBody>
      </p:sp>
      <p:sp>
        <p:nvSpPr>
          <p:cNvPr id="82" name="Duann Scott (Bits to Atoms) is the Executive Director of the 3MF Consortium…"/>
          <p:cNvSpPr txBox="1">
            <a:spLocks noGrp="1"/>
          </p:cNvSpPr>
          <p:nvPr>
            <p:ph type="body" idx="1"/>
          </p:nvPr>
        </p:nvSpPr>
        <p:spPr>
          <a:prstGeom prst="rect">
            <a:avLst/>
          </a:prstGeom>
        </p:spPr>
        <p:txBody>
          <a:bodyPr/>
          <a:lstStyle/>
          <a:p>
            <a:r>
              <a:t>Duann Scott (Bits to Atoms) is the Executive Director of the 3MF Consortium</a:t>
            </a:r>
          </a:p>
          <a:p>
            <a:r>
              <a:t>Mike Sweet (Lakeside Robotics) is the PWG liaison to the 3MF</a:t>
            </a:r>
          </a:p>
          <a:p>
            <a:r>
              <a:t>No updates since the May 2024 virtual Face-to-Face meeting</a:t>
            </a:r>
          </a:p>
        </p:txBody>
      </p:sp>
      <p:sp>
        <p:nvSpPr>
          <p:cNvPr id="83" name="Slide Number"/>
          <p:cNvSpPr txBox="1">
            <a:spLocks noGrp="1"/>
          </p:cNvSpPr>
          <p:nvPr>
            <p:ph type="sldNum" sz="quarter" idx="2"/>
          </p:nvPr>
        </p:nvSpPr>
        <p:spPr>
          <a:xfrm>
            <a:off x="23495000" y="13338342"/>
            <a:ext cx="635000" cy="2592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16085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81280" marR="81280" indent="3429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81280" marR="81280" indent="6858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81280" marR="81280" indent="10287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81280" marR="81280" indent="13716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81280" marR="81280" indent="17145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81280" marR="81280" indent="20574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81280" marR="81280" indent="24003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81280" marR="81280" indent="2743200" algn="l" defTabSz="182165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Tree>
    <p:extLst>
      <p:ext uri="{BB962C8B-B14F-4D97-AF65-F5344CB8AC3E}">
        <p14:creationId xmlns:p14="http://schemas.microsoft.com/office/powerpoint/2010/main" val="262615996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America Makes &amp; ANSI Additive Manufacturing Standardization Collaborative (AMSC) - </a:t>
            </a: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2"/>
              </a:rPr>
              <a:t>https://www.ansi.org/standards-coordination/collaboratives-activities/additive-manufacturing-collaborative</a:t>
            </a:r>
            <a:r>
              <a:rPr kumimoji="0" lang="en-US" sz="1200" b="0" i="0" u="sng" strike="noStrike" kern="0" cap="none" spc="0" normalizeH="0" baseline="0" noProof="0" dirty="0">
                <a:ln>
                  <a:noFill/>
                </a:ln>
                <a:solidFill>
                  <a:srgbClr val="000000"/>
                </a:solidFill>
                <a:effectLst/>
                <a:uLnTx/>
                <a:uFill>
                  <a:solidFill>
                    <a:srgbClr val="000000"/>
                  </a:solidFill>
                </a:uFill>
                <a:latin typeface="Verdana"/>
                <a:ea typeface="Verdana"/>
                <a:sym typeface="Verdana"/>
              </a:rPr>
              <a:t>.</a:t>
            </a: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The IEEE-ISTO Printer Working Group participated in the AMSC version 3 update activities. ANSI announced publication of version 3 on July 17</a:t>
            </a:r>
            <a:r>
              <a:rPr kumimoji="0" lang="en-US" sz="1100" b="0" i="0" u="none" strike="noStrike" kern="0" cap="none" spc="0" normalizeH="0" baseline="30000" noProof="0" dirty="0">
                <a:ln>
                  <a:noFill/>
                </a:ln>
                <a:solidFill>
                  <a:srgbClr val="000000"/>
                </a:solidFill>
                <a:effectLst/>
                <a:uLnTx/>
                <a:uFill>
                  <a:solidFill>
                    <a:srgbClr val="000000"/>
                  </a:solidFill>
                </a:uFill>
                <a:latin typeface="Verdana"/>
                <a:ea typeface="Verdana"/>
                <a:sym typeface="Verdana"/>
              </a:rPr>
              <a:t>th</a:t>
            </a:r>
            <a:r>
              <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 2023.</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r>
              <a:rPr lang="en-US" sz="1100" dirty="0">
                <a:latin typeface="Verdana"/>
                <a:ea typeface="Verdana"/>
              </a:rPr>
              <a:t>The sponsor of the AMSC effort (America Makes) has recently established two new Digital Stockpile working groups. Due to the past participation of the PWG in AMSC activities, it received notification of the establishment of Working Group 2 titled </a:t>
            </a:r>
            <a:r>
              <a:rPr lang="en-US" sz="1100" b="1" dirty="0">
                <a:latin typeface="Verdana"/>
                <a:ea typeface="Verdana"/>
              </a:rPr>
              <a:t>“Digital Infrastructure, Data Packages, Standards, and IP Protections”</a:t>
            </a:r>
            <a:r>
              <a:rPr lang="en-US" sz="1100" dirty="0">
                <a:latin typeface="Verdana"/>
                <a:ea typeface="Verdana"/>
              </a:rPr>
              <a:t>. Paul Tykodi has subscribed to the working group mailing list to monitor the standardization efforts discussed in the working group on behalf of the PWG.”</a:t>
            </a:r>
          </a:p>
          <a:p>
            <a:pPr lvl="2">
              <a:defRPr/>
            </a:pPr>
            <a:r>
              <a:rPr lang="en-US" sz="1100" dirty="0">
                <a:latin typeface="Verdana"/>
                <a:ea typeface="Verdana"/>
              </a:rPr>
              <a:t>At the May 2023 PWG F2F, some editorial improvements impacting PWG content in the AMSC version 2 document were approved in the PWG Session titled “</a:t>
            </a:r>
            <a:r>
              <a:rPr lang="fr-FR" sz="1100" dirty="0">
                <a:latin typeface="Verdana"/>
                <a:ea typeface="Verdana"/>
              </a:rPr>
              <a:t>3D Printing Liaisons - </a:t>
            </a:r>
            <a:r>
              <a:rPr lang="fr-FR" sz="1100" dirty="0" err="1">
                <a:latin typeface="Verdana"/>
                <a:ea typeface="Verdana"/>
              </a:rPr>
              <a:t>Status</a:t>
            </a:r>
            <a:r>
              <a:rPr lang="fr-FR" sz="1100" dirty="0">
                <a:latin typeface="Verdana"/>
                <a:ea typeface="Verdana"/>
              </a:rPr>
              <a:t> &amp; Guidance</a:t>
            </a:r>
            <a:r>
              <a:rPr lang="en-US" sz="1100" dirty="0">
                <a:latin typeface="Verdana"/>
                <a:ea typeface="Verdana"/>
              </a:rPr>
              <a:t>”. Some of the PWG approved editorial changes did make it into the AMSC version 3 update published in July 2023 while others did not.</a:t>
            </a:r>
          </a:p>
          <a:p>
            <a:pPr lvl="2">
              <a:defRPr/>
            </a:pPr>
            <a:r>
              <a:rPr lang="en-US" sz="1100" dirty="0">
                <a:latin typeface="Verdana"/>
                <a:ea typeface="Verdana"/>
              </a:rPr>
              <a:t>ANSI has announced that they will be accepting updated content for AMSC version 3 in the fall of 2024. Paul Tykodi plans to add the remaining approved by the PWG AMSC editorial improvement text from calendar 2023 to the AMSC version 3 document when the fall updating opportunity becomes available.</a:t>
            </a:r>
          </a:p>
          <a:p>
            <a:pPr marL="1183639" marR="37627" lvl="2" indent="-228600" algn="l" defTabSz="846625" rtl="0" eaLnBrk="1" fontAlgn="auto" latinLnBrk="0" hangingPunct="1">
              <a:lnSpc>
                <a:spcPct val="100000"/>
              </a:lnSpc>
              <a:spcBef>
                <a:spcPts val="463"/>
              </a:spcBef>
              <a:spcAft>
                <a:spcPts val="0"/>
              </a:spcAft>
              <a:buClrTx/>
              <a:buSzPct val="100000"/>
              <a:buFontTx/>
              <a:buChar char="•"/>
              <a:tabLst/>
              <a:defRPr/>
            </a:pPr>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kumimoji="0" lang="da-DK"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ASTM </a:t>
            </a:r>
            <a:r>
              <a:rPr kumimoji="0" lang="en-US" sz="15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rPr>
              <a:t>Committee F42 on Additive Manufacturing Technologies -</a:t>
            </a:r>
            <a:endParaRPr kumimoji="0" lang="en-US" sz="2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r>
              <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hlinkClick r:id="rId3"/>
              </a:rPr>
              <a:t>https://www.astm.org/COMMITTEE/F42.htm</a:t>
            </a: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397672857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a:bodyPr>
          <a:lstStyle/>
          <a:p>
            <a:r>
              <a:rPr lang="en-US" sz="1667" dirty="0"/>
              <a:t>The ASTM International Conference on Additive Manufacturing </a:t>
            </a:r>
            <a:r>
              <a:rPr lang="da-DK" sz="1500" dirty="0"/>
              <a:t>(</a:t>
            </a:r>
            <a:r>
              <a:rPr lang="sv-SE" sz="1167" dirty="0"/>
              <a:t>ICAM 2024 – Oct 28-Nov 1, 2024 – Atlanta, GA</a:t>
            </a:r>
            <a:r>
              <a:rPr lang="da-DK" sz="1167" dirty="0"/>
              <a:t> </a:t>
            </a:r>
            <a:r>
              <a:rPr lang="en-US" sz="1167" dirty="0"/>
              <a:t>)</a:t>
            </a:r>
            <a:r>
              <a:rPr lang="da-DK" sz="1167" dirty="0"/>
              <a:t> -</a:t>
            </a:r>
          </a:p>
          <a:p>
            <a:pPr lvl="1"/>
            <a:r>
              <a:rPr lang="da-DK" sz="1333" dirty="0">
                <a:hlinkClick r:id="rId2"/>
              </a:rPr>
              <a:t>https://amcoe.org/event/icam2024/</a:t>
            </a:r>
            <a:endParaRPr lang="da-DK" sz="1333" dirty="0"/>
          </a:p>
          <a:p>
            <a:pPr lvl="2" algn="just"/>
            <a:r>
              <a:rPr lang="da-DK" sz="1100" dirty="0"/>
              <a:t>Alan Sukert chairperson of the IEEE-ISTO PWG Imaging Device Security(IDS) Workgroup participated in the </a:t>
            </a:r>
            <a:r>
              <a:rPr lang="en-US" sz="1100" b="1" dirty="0"/>
              <a:t>Industry 4.0: Security Aspects of AM</a:t>
            </a:r>
            <a:r>
              <a:rPr lang="en-US" sz="1100" dirty="0"/>
              <a:t> track within the 2023 ICAM conference. The title of his presentation was </a:t>
            </a:r>
            <a:r>
              <a:rPr lang="en-US" sz="1100" i="1" dirty="0"/>
              <a:t>“Developing Cyber Security Certification for the Additive Manufacturing Process”.</a:t>
            </a:r>
          </a:p>
          <a:p>
            <a:pPr lvl="2" algn="just"/>
            <a:r>
              <a:rPr lang="en-US" sz="1100" dirty="0"/>
              <a:t>Alan’s presentation leveraged some new capabilities recently added to the Common Criteria standard, which can be used to develop Common Criteria certification for a whole digital thread workflow. The new capabilities can be used to validate some of the latest Additive Manufacturing Security efforts being undertaken by NIST.</a:t>
            </a:r>
          </a:p>
          <a:p>
            <a:pPr lvl="2" algn="just"/>
            <a:r>
              <a:rPr lang="en-US" sz="1100" dirty="0"/>
              <a:t>The conference organizers have now extended an invitation to Alan to participate as an invited speaker at the upcoming ICAM 2024</a:t>
            </a:r>
            <a:endParaRPr lang="da-DK" sz="1100" dirty="0"/>
          </a:p>
          <a:p>
            <a:pPr lvl="1"/>
            <a:endParaRPr lang="en-US" sz="1100" dirty="0"/>
          </a:p>
          <a:p>
            <a:pPr lvl="1"/>
            <a:r>
              <a:rPr lang="en-US" sz="1330" dirty="0"/>
              <a:t>The PWG also has a potential opportunity to possibly co-present with one of the </a:t>
            </a:r>
            <a:r>
              <a:rPr lang="en-US" sz="1330" i="1" dirty="0"/>
              <a:t>Industry 4.0: Security Aspects of AM</a:t>
            </a:r>
            <a:r>
              <a:rPr lang="en-US" sz="1330" dirty="0"/>
              <a:t> track sponsors on how the Cybersecurity aspects of IPP can be utilized in conjunction with IPP 3D semantics to provide improved Cloud to production class 3D Printing equipment Cybersecurity controls using relatively insecure Internet based infrastructure to make the physical network connection.</a:t>
            </a:r>
          </a:p>
          <a:p>
            <a:endParaRPr lang="en-US" sz="1667"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35</a:t>
            </a:fld>
            <a:endParaRPr/>
          </a:p>
        </p:txBody>
      </p:sp>
    </p:spTree>
    <p:extLst>
      <p:ext uri="{BB962C8B-B14F-4D97-AF65-F5344CB8AC3E}">
        <p14:creationId xmlns:p14="http://schemas.microsoft.com/office/powerpoint/2010/main" val="120523934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1BCB-7D83-FA50-3EDE-0D2FDF9CE86C}"/>
              </a:ext>
            </a:extLst>
          </p:cNvPr>
          <p:cNvSpPr>
            <a:spLocks noGrp="1"/>
          </p:cNvSpPr>
          <p:nvPr>
            <p:ph type="title"/>
          </p:nvPr>
        </p:nvSpPr>
        <p:spPr/>
        <p:txBody>
          <a:bodyPr/>
          <a:lstStyle/>
          <a:p>
            <a:r>
              <a:rPr lang="en-US" dirty="0"/>
              <a:t>3D / Additive Manufacturing Liaisons</a:t>
            </a:r>
          </a:p>
        </p:txBody>
      </p:sp>
      <p:sp>
        <p:nvSpPr>
          <p:cNvPr id="3" name="Text Placeholder 2">
            <a:extLst>
              <a:ext uri="{FF2B5EF4-FFF2-40B4-BE49-F238E27FC236}">
                <a16:creationId xmlns:a16="http://schemas.microsoft.com/office/drawing/2014/main" id="{FDFB6102-2AD9-3197-9F27-5E195E9EC696}"/>
              </a:ext>
            </a:extLst>
          </p:cNvPr>
          <p:cNvSpPr>
            <a:spLocks noGrp="1"/>
          </p:cNvSpPr>
          <p:nvPr>
            <p:ph type="body" idx="1"/>
          </p:nvPr>
        </p:nvSpPr>
        <p:spPr/>
        <p:txBody>
          <a:bodyPr/>
          <a:lstStyle/>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r>
              <a:rPr lang="en-US" sz="1667" dirty="0">
                <a:latin typeface="Verdana"/>
                <a:ea typeface="Verdana"/>
              </a:rPr>
              <a:t>Opportunities for Promoting the Benefits of Using PWG Safe G-Code with 3D Concrete Printing at Conferences</a:t>
            </a:r>
          </a:p>
          <a:p>
            <a:pPr marL="355112" marR="37627" lvl="0" indent="-317485" algn="l" defTabSz="846625" rtl="0" eaLnBrk="1" fontAlgn="auto" latinLnBrk="0" hangingPunct="1">
              <a:lnSpc>
                <a:spcPct val="100000"/>
              </a:lnSpc>
              <a:spcBef>
                <a:spcPts val="463"/>
              </a:spcBef>
              <a:spcAft>
                <a:spcPts val="0"/>
              </a:spcAft>
              <a:buClrTx/>
              <a:buSzPct val="100000"/>
              <a:buFontTx/>
              <a:buChar char="•"/>
              <a:tabLst/>
              <a:defRPr/>
            </a:pPr>
            <a:endParaRPr lang="en-US" sz="1100" dirty="0">
              <a:latin typeface="Verdana"/>
              <a:ea typeface="Verdana"/>
            </a:endParaRPr>
          </a:p>
          <a:p>
            <a:pPr lvl="1"/>
            <a:r>
              <a:rPr lang="en-US" sz="1330" dirty="0"/>
              <a:t>The ASTM International Conference on Additive Manufacturing </a:t>
            </a:r>
            <a:r>
              <a:rPr lang="da-DK" sz="1330" dirty="0"/>
              <a:t>(ICAM 2024 – Oct 28-Nov 1, 2024 – Atlanta, GA  </a:t>
            </a:r>
            <a:r>
              <a:rPr lang="en-US" sz="1330" dirty="0"/>
              <a:t>)</a:t>
            </a:r>
            <a:r>
              <a:rPr lang="da-DK" sz="1330" dirty="0"/>
              <a:t> - </a:t>
            </a:r>
            <a:r>
              <a:rPr lang="da-DK" sz="1330" dirty="0">
                <a:hlinkClick r:id="rId2"/>
              </a:rPr>
              <a:t>https://amcoe.org/event/icam2024/</a:t>
            </a:r>
            <a:endParaRPr lang="da-DK" sz="1330" dirty="0"/>
          </a:p>
          <a:p>
            <a:pPr lvl="1"/>
            <a:endParaRPr kumimoji="0" lang="en-US" sz="11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pPr marL="783590" marR="37627" lvl="1" indent="-285750" algn="l" defTabSz="846625" rtl="0" eaLnBrk="1" fontAlgn="auto" latinLnBrk="0" hangingPunct="1">
              <a:lnSpc>
                <a:spcPct val="100000"/>
              </a:lnSpc>
              <a:spcBef>
                <a:spcPts val="400"/>
              </a:spcBef>
              <a:spcAft>
                <a:spcPts val="0"/>
              </a:spcAft>
              <a:buClrTx/>
              <a:buSzPct val="100000"/>
              <a:buFontTx/>
              <a:buChar char="•"/>
              <a:tabLst/>
              <a:defRPr/>
            </a:pPr>
            <a:endParaRPr kumimoji="0" lang="en-US" sz="1200" b="0" i="0" u="none" strike="noStrike" kern="0" cap="none" spc="0" normalizeH="0" baseline="0" noProof="0" dirty="0">
              <a:ln>
                <a:noFill/>
              </a:ln>
              <a:solidFill>
                <a:srgbClr val="000000"/>
              </a:solidFill>
              <a:effectLst/>
              <a:uLnTx/>
              <a:uFill>
                <a:solidFill>
                  <a:srgbClr val="000000"/>
                </a:solidFill>
              </a:uFill>
              <a:latin typeface="Verdana"/>
              <a:ea typeface="Verdana"/>
              <a:sym typeface="Verdana"/>
            </a:endParaRPr>
          </a:p>
          <a:p>
            <a:endParaRPr lang="en-US" dirty="0"/>
          </a:p>
        </p:txBody>
      </p:sp>
      <p:sp>
        <p:nvSpPr>
          <p:cNvPr id="4" name="Slide Number Placeholder 3">
            <a:extLst>
              <a:ext uri="{FF2B5EF4-FFF2-40B4-BE49-F238E27FC236}">
                <a16:creationId xmlns:a16="http://schemas.microsoft.com/office/drawing/2014/main" id="{175221CD-D0F0-05B1-0214-67E231F2F1DA}"/>
              </a:ext>
            </a:extLst>
          </p:cNvPr>
          <p:cNvSpPr>
            <a:spLocks noGrp="1"/>
          </p:cNvSpPr>
          <p:nvPr>
            <p:ph type="sldNum" sz="quarter" idx="4"/>
          </p:nvPr>
        </p:nvSpPr>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21482881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3D / Additive Manufacturing Liaisons</a:t>
            </a:r>
          </a:p>
        </p:txBody>
      </p:sp>
      <p:sp>
        <p:nvSpPr>
          <p:cNvPr id="369" name="Shape 369"/>
          <p:cNvSpPr>
            <a:spLocks noGrp="1"/>
          </p:cNvSpPr>
          <p:nvPr>
            <p:ph type="body" idx="1"/>
          </p:nvPr>
        </p:nvSpPr>
        <p:spPr>
          <a:prstGeom prst="rect">
            <a:avLst/>
          </a:prstGeom>
        </p:spPr>
        <p:txBody>
          <a:bodyPr>
            <a:normAutofit fontScale="92500" lnSpcReduction="10000"/>
          </a:bodyPr>
          <a:lstStyle/>
          <a:p>
            <a:r>
              <a:rPr lang="da-DK" sz="1667" dirty="0"/>
              <a:t>VDMA OPC UA for Additive Manufacturing - Joint Working Group 40540</a:t>
            </a:r>
          </a:p>
          <a:p>
            <a:pPr lvl="1"/>
            <a:r>
              <a:rPr lang="da-DK" sz="1333" dirty="0">
                <a:hlinkClick r:id="rId2"/>
              </a:rPr>
              <a:t>https://www.vdma.org/events-trade-fairs/-/event/view/70649</a:t>
            </a:r>
            <a:endParaRPr lang="da-DK" sz="1333" dirty="0"/>
          </a:p>
          <a:p>
            <a:pPr lvl="2"/>
            <a:r>
              <a:rPr lang="en-US" sz="1333" dirty="0"/>
              <a:t>Paul Tykodi is representing the IEEE-ISTO Printer Working Group in the activities of the Joint Working Group. The JWG has a potential interest in referencing IPP 3D standard for secure remote job submission</a:t>
            </a:r>
            <a:endParaRPr lang="da-DK" sz="1333" dirty="0"/>
          </a:p>
          <a:p>
            <a:endParaRPr lang="en-US" sz="1667" dirty="0"/>
          </a:p>
          <a:p>
            <a:r>
              <a:rPr lang="en-US" sz="1667" dirty="0"/>
              <a:t>3D PDF at the PDF Association -</a:t>
            </a:r>
            <a:endParaRPr lang="en-US" dirty="0"/>
          </a:p>
          <a:p>
            <a:pPr lvl="1"/>
            <a:r>
              <a:rPr lang="en-US" sz="1333" dirty="0">
                <a:hlinkClick r:id="rId3"/>
              </a:rPr>
              <a:t>https://www.pdfa.org/3d-pdf-at-the-pdf-association/</a:t>
            </a:r>
            <a:r>
              <a:rPr lang="en-US" sz="1333" dirty="0"/>
              <a:t> </a:t>
            </a:r>
          </a:p>
          <a:p>
            <a:pPr lvl="2" algn="just"/>
            <a:r>
              <a:rPr lang="en-US" sz="1333" dirty="0"/>
              <a:t>Paul Tykodi is representing the IEEE-ISTO Printer Working Group in the activities of the PDF Association 3D PDF Technical Working Group (TWG) and as time permits the 3D PDF User Liaison Working Group (LWG) as well.</a:t>
            </a:r>
          </a:p>
          <a:p>
            <a:pPr marL="1367311" marR="33865" lvl="3" indent="-190492" algn="just" defTabSz="761970">
              <a:spcBef>
                <a:spcPts val="250"/>
              </a:spcBef>
              <a:defRPr/>
            </a:pPr>
            <a:r>
              <a:rPr lang="en-US" sz="1000" dirty="0">
                <a:latin typeface="Verdana"/>
                <a:ea typeface="Verdana"/>
              </a:rPr>
              <a:t>Participation in the work of the PDF Association allows the PWG to monitor the activities of ISO TC171 SC2 - </a:t>
            </a:r>
            <a:r>
              <a:rPr lang="en-US" sz="1000" i="1" dirty="0">
                <a:latin typeface="Verdana"/>
                <a:ea typeface="Verdana"/>
              </a:rPr>
              <a:t>Document file formats, EDMS systems and authenticity of information </a:t>
            </a:r>
            <a:r>
              <a:rPr lang="en-US" sz="1000" dirty="0">
                <a:latin typeface="Verdana"/>
                <a:ea typeface="Verdana"/>
                <a:hlinkClick r:id="rId4"/>
              </a:rPr>
              <a:t>https://www.iso.org/committee/53674.html</a:t>
            </a:r>
            <a:r>
              <a:rPr lang="en-US" sz="1000" dirty="0">
                <a:latin typeface="Verdana"/>
                <a:ea typeface="Verdana"/>
              </a:rPr>
              <a:t>, which is the committee responsible for PDF file format standardization </a:t>
            </a:r>
          </a:p>
          <a:p>
            <a:pPr lvl="2" algn="just"/>
            <a:r>
              <a:rPr lang="en-US" sz="1333" dirty="0"/>
              <a:t>Current PDF Standards Supporting 3D Content</a:t>
            </a:r>
          </a:p>
          <a:p>
            <a:pPr lvl="3" algn="just"/>
            <a:r>
              <a:rPr lang="en-US" sz="1000" dirty="0"/>
              <a:t>ISO 32000-2:2020 PDF 2.0 </a:t>
            </a:r>
            <a:r>
              <a:rPr lang="en-US" sz="1000" dirty="0">
                <a:hlinkClick r:id="rId5"/>
              </a:rPr>
              <a:t>https://pdfa.org/resource/iso-32000-pdf/#pdf-2</a:t>
            </a:r>
            <a:endParaRPr lang="en-US" sz="1000" dirty="0"/>
          </a:p>
          <a:p>
            <a:pPr lvl="3" algn="just"/>
            <a:r>
              <a:rPr lang="en-US" sz="1000" dirty="0"/>
              <a:t>ISO 21757 (</a:t>
            </a:r>
            <a:r>
              <a:rPr lang="en-US" sz="1000" dirty="0" err="1"/>
              <a:t>ECMAscript</a:t>
            </a:r>
            <a:r>
              <a:rPr lang="en-US" sz="1000" dirty="0"/>
              <a:t> for PDF) </a:t>
            </a:r>
            <a:r>
              <a:rPr lang="en-US" sz="1000" dirty="0">
                <a:hlinkClick r:id="rId6"/>
              </a:rPr>
              <a:t>https://pdfa.org/resource/iso-21757-ecmascript/</a:t>
            </a:r>
            <a:endParaRPr lang="en-US" sz="1000" dirty="0"/>
          </a:p>
          <a:p>
            <a:pPr lvl="3" algn="just"/>
            <a:r>
              <a:rPr lang="en-US" sz="1000" dirty="0"/>
              <a:t>ISO 14739-1:2014 PRC </a:t>
            </a:r>
            <a:r>
              <a:rPr lang="en-US" sz="1000" dirty="0">
                <a:hlinkClick r:id="rId7"/>
              </a:rPr>
              <a:t>https://pdfa.org/resource/3d-formats/#prc-1</a:t>
            </a:r>
            <a:endParaRPr lang="en-US" sz="1000" dirty="0"/>
          </a:p>
          <a:p>
            <a:pPr lvl="3" algn="just"/>
            <a:r>
              <a:rPr lang="en-US" sz="1000" dirty="0"/>
              <a:t>ISO/TS 24064:2023 STEP (AP242) </a:t>
            </a:r>
            <a:r>
              <a:rPr lang="en-US" sz="1000" dirty="0">
                <a:hlinkClick r:id="rId8"/>
              </a:rPr>
              <a:t>https://www.iso.org/standard/77686.html</a:t>
            </a:r>
            <a:endParaRPr lang="en-US" sz="1000" dirty="0"/>
          </a:p>
          <a:p>
            <a:pPr lvl="2" algn="just"/>
            <a:r>
              <a:rPr lang="en-US" sz="1333" dirty="0"/>
              <a:t>In Process PDF Standards Supporting 3D Content</a:t>
            </a:r>
          </a:p>
          <a:p>
            <a:pPr lvl="3"/>
            <a:r>
              <a:rPr lang="en-US" sz="1000" dirty="0"/>
              <a:t>ISO/CD TS 32007 Document management — Portable Document Format — </a:t>
            </a:r>
            <a:r>
              <a:rPr lang="en-US" sz="1000" dirty="0" err="1"/>
              <a:t>RichMedia</a:t>
            </a:r>
            <a:r>
              <a:rPr lang="en-US" sz="1000" dirty="0"/>
              <a:t> annotations conforming to </a:t>
            </a:r>
            <a:r>
              <a:rPr lang="en-US" sz="1000" dirty="0" err="1"/>
              <a:t>glTF</a:t>
            </a:r>
            <a:r>
              <a:rPr lang="en-US" sz="1000" dirty="0"/>
              <a:t> assets </a:t>
            </a:r>
            <a:r>
              <a:rPr lang="en-US" sz="1000" dirty="0">
                <a:hlinkClick r:id="rId9"/>
              </a:rPr>
              <a:t>https://www.iso.org/standard/45880.html</a:t>
            </a:r>
            <a:endParaRPr lang="en-US" sz="1000" dirty="0"/>
          </a:p>
          <a:p>
            <a:pPr lvl="3"/>
            <a:endParaRPr lang="en-US" sz="1000" dirty="0"/>
          </a:p>
          <a:p>
            <a:pPr marL="1176819" lvl="3" indent="0" algn="just">
              <a:buNone/>
            </a:pPr>
            <a:endParaRPr lang="en-US" sz="1333" dirty="0">
              <a:latin typeface="Verdana"/>
              <a:ea typeface="Verdana"/>
            </a:endParaRPr>
          </a:p>
          <a:p>
            <a:pPr marL="1176819" lvl="3" indent="0" algn="just">
              <a:buNone/>
            </a:pPr>
            <a:endParaRPr lang="en-US" sz="1333" dirty="0">
              <a:latin typeface="Verdana"/>
              <a:ea typeface="Verdana"/>
            </a:endParaRP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69462941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4572000" y="2730500"/>
            <a:ext cx="869157" cy="869157"/>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42333" tIns="42333" rIns="42333" bIns="42333" numCol="1" anchor="ctr">
              <a:noAutofit/>
            </a:bodyPr>
            <a:lstStyle/>
            <a:p>
              <a:endParaRPr sz="1333"/>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97840" lvl="1" indent="0">
              <a:lnSpc>
                <a:spcPct val="150000"/>
              </a:lnSpc>
              <a:buNone/>
            </a:pPr>
            <a:endParaRPr lang="en-US" dirty="0">
              <a:solidFill>
                <a:schemeClr val="tx1"/>
              </a:solidFill>
            </a:endParaRPr>
          </a:p>
          <a:p>
            <a:pPr marL="497840" lvl="1" indent="0">
              <a:lnSpc>
                <a:spcPct val="150000"/>
              </a:lnSpc>
              <a:buNone/>
            </a:pPr>
            <a:r>
              <a:rPr lang="en-US" sz="3200" dirty="0"/>
              <a:t>November 12-14 – Virtual</a:t>
            </a:r>
          </a:p>
          <a:p>
            <a:pPr marL="497840" lvl="1" indent="0">
              <a:lnSpc>
                <a:spcPct val="150000"/>
              </a:lnSpc>
              <a:buNone/>
            </a:pPr>
            <a:endParaRPr lang="en-US" dirty="0">
              <a:solidFill>
                <a:schemeClr val="tx1"/>
              </a:solidFill>
            </a:endParaRPr>
          </a:p>
          <a:p>
            <a:pPr marL="367227"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a:p>
            <a:pPr marL="33865" indent="0">
              <a:buNone/>
            </a:pPr>
            <a:endParaRPr lang="en-US" sz="1167"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Tree>
    <p:extLst>
      <p:ext uri="{BB962C8B-B14F-4D97-AF65-F5344CB8AC3E}">
        <p14:creationId xmlns:p14="http://schemas.microsoft.com/office/powerpoint/2010/main" val="38600222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dirty="0"/>
              <a:t> </a:t>
            </a:r>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33865"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33865"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33865"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33865"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33865"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33865" indent="0">
              <a:buNone/>
            </a:pPr>
            <a:endParaRPr lang="en-US" dirty="0"/>
          </a:p>
          <a:p>
            <a:pPr marL="33865"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wg-presentation-template-16x9-2023.potx" id="{55313FED-4DF2-7644-8CDA-C3F5DFA7CAB3}" vid="{91A9EE25-D72B-CD41-BA75-7EF898C4CB4B}"/>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52b670f-6bee-4e6c-994d-cb4c4ab4436c}" enabled="1" method="Standard" siteId="{12709065-6e6c-41c9-9e4d-fb0a436969ce}" contentBits="2" removed="0"/>
</clbl:labelList>
</file>

<file path=docProps/app.xml><?xml version="1.0" encoding="utf-8"?>
<Properties xmlns="http://schemas.openxmlformats.org/officeDocument/2006/extended-properties" xmlns:vt="http://schemas.openxmlformats.org/officeDocument/2006/docPropsVTypes">
  <Template>White</Template>
  <TotalTime>76662</TotalTime>
  <Words>2776</Words>
  <Application>Microsoft Macintosh PowerPoint</Application>
  <PresentationFormat>Custom</PresentationFormat>
  <Paragraphs>335</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Lucida Grande</vt:lpstr>
      <vt:lpstr>Verdana</vt:lpstr>
      <vt:lpstr>Wingdings</vt:lpstr>
      <vt:lpstr>White</vt:lpstr>
      <vt:lpstr> PWG August 2024 Face-to-Face Plenary Session</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PWG Day 1</vt:lpstr>
      <vt:lpstr>Agenda Overview – PWG Day 2</vt:lpstr>
      <vt:lpstr>Steering Committee Updates</vt:lpstr>
      <vt:lpstr>Officers (2023-2025 Term)</vt:lpstr>
      <vt:lpstr>2024 Membership</vt:lpstr>
      <vt:lpstr>Thank You For Participating!</vt:lpstr>
      <vt:lpstr>Future Meeting Schedule</vt:lpstr>
      <vt:lpstr>IPP Everywhere™ Certified Printers</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IPP WG: Officers</vt:lpstr>
      <vt:lpstr>IPP WG: Status</vt:lpstr>
      <vt:lpstr>IPP WG: More Information</vt:lpstr>
      <vt:lpstr>Liaison Status – May 2024</vt:lpstr>
      <vt:lpstr>Linux Foundation OpenPrinting</vt:lpstr>
      <vt:lpstr>Mopria Alliance</vt:lpstr>
      <vt:lpstr>3MF Consortium</vt:lpstr>
      <vt:lpstr>3D / Additive Manufacturing Liaisons</vt:lpstr>
      <vt:lpstr>3D / Additive Manufacturing Liaisons</vt:lpstr>
      <vt:lpstr>3D / Additive Manufacturing Liaisons</vt:lpstr>
      <vt:lpstr>3D / Additive Manufacturing Liaisons</vt:lpstr>
      <vt:lpstr>Other Questions / Comments</vt:lpstr>
      <vt:lpstr>Next PWG Face-to-Face Meeting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Jeremy L Leber</dc:creator>
  <cp:keywords/>
  <dc:description/>
  <cp:lastModifiedBy>Jeremy L Leber</cp:lastModifiedBy>
  <cp:revision>45</cp:revision>
  <cp:lastPrinted>2019-03-25T21:04:32Z</cp:lastPrinted>
  <dcterms:created xsi:type="dcterms:W3CDTF">2023-11-06T15:31:39Z</dcterms:created>
  <dcterms:modified xsi:type="dcterms:W3CDTF">2024-08-06T12:05:20Z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White:6</vt:lpwstr>
  </property>
  <property fmtid="{D5CDD505-2E9C-101B-9397-08002B2CF9AE}" pid="3" name="ClassificationContentMarkingFooterText">
    <vt:lpwstr>Lexmark Confidential</vt:lpwstr>
  </property>
</Properties>
</file>