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417" r:id="rId2"/>
    <p:sldId id="257" r:id="rId3"/>
    <p:sldId id="258" r:id="rId4"/>
    <p:sldId id="374" r:id="rId5"/>
    <p:sldId id="449" r:id="rId6"/>
    <p:sldId id="259" r:id="rId7"/>
    <p:sldId id="260" r:id="rId8"/>
    <p:sldId id="448" r:id="rId9"/>
    <p:sldId id="262" r:id="rId10"/>
    <p:sldId id="424" r:id="rId11"/>
    <p:sldId id="419" r:id="rId12"/>
    <p:sldId id="404" r:id="rId13"/>
    <p:sldId id="266" r:id="rId14"/>
    <p:sldId id="403" r:id="rId15"/>
    <p:sldId id="290" r:id="rId16"/>
    <p:sldId id="264" r:id="rId17"/>
    <p:sldId id="481" r:id="rId18"/>
    <p:sldId id="473" r:id="rId19"/>
    <p:sldId id="267" r:id="rId20"/>
    <p:sldId id="268" r:id="rId21"/>
    <p:sldId id="487" r:id="rId22"/>
    <p:sldId id="281" r:id="rId23"/>
    <p:sldId id="501" r:id="rId24"/>
    <p:sldId id="502" r:id="rId25"/>
    <p:sldId id="503" r:id="rId26"/>
    <p:sldId id="504" r:id="rId27"/>
    <p:sldId id="378" r:id="rId28"/>
    <p:sldId id="256" r:id="rId29"/>
    <p:sldId id="498" r:id="rId30"/>
    <p:sldId id="499" r:id="rId31"/>
    <p:sldId id="287" r:id="rId32"/>
    <p:sldId id="382" r:id="rId33"/>
    <p:sldId id="470" r:id="rId34"/>
    <p:sldId id="500" r:id="rId35"/>
    <p:sldId id="505" r:id="rId36"/>
    <p:sldId id="506" r:id="rId37"/>
    <p:sldId id="507" r:id="rId38"/>
    <p:sldId id="289" r:id="rId39"/>
    <p:sldId id="441" r:id="rId4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D000"/>
    <a:srgbClr val="00FF6C"/>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91"/>
    <p:restoredTop sz="95928"/>
  </p:normalViewPr>
  <p:slideViewPr>
    <p:cSldViewPr snapToGrid="0" snapToObjects="1">
      <p:cViewPr varScale="1">
        <p:scale>
          <a:sx n="151" d="100"/>
          <a:sy n="151" d="100"/>
        </p:scale>
        <p:origin x="1656" y="192"/>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2023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emf"/><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tiff"/><Relationship Id="rId2" Type="http://schemas.openxmlformats.org/officeDocument/2006/relationships/image" Target="../media/image3.tif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24" Type="http://schemas.openxmlformats.org/officeDocument/2006/relationships/image" Target="../media/image25.tiff"/><Relationship Id="rId5" Type="http://schemas.openxmlformats.org/officeDocument/2006/relationships/image" Target="../media/image6.png"/><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pwg.org/about.html" TargetMode="External"/><Relationship Id="rId2" Type="http://schemas.openxmlformats.org/officeDocument/2006/relationships/hyperlink" Target="https://ftp.pwg.org/pub/pwg/general/wd/wd-pwg-process-4-20230626.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github.com/michaelrsweet/lprint/releases/tag/v1.2.0" TargetMode="External"/><Relationship Id="rId13" Type="http://schemas.openxmlformats.org/officeDocument/2006/relationships/hyperlink" Target="https://github.com/OpenPrinting/pappl-retrofit" TargetMode="External"/><Relationship Id="rId3" Type="http://schemas.openxmlformats.org/officeDocument/2006/relationships/hyperlink" Target="https://openprinting.github.io/cups-2.4.6/" TargetMode="External"/><Relationship Id="rId7" Type="http://schemas.openxmlformats.org/officeDocument/2006/relationships/hyperlink" Target="https://github.com/michaelrsweet/pappl/releases/tag/v1.3.2" TargetMode="External"/><Relationship Id="rId12" Type="http://schemas.openxmlformats.org/officeDocument/2006/relationships/hyperlink" Target="https://github.com/OpenPrinting/hplip-printer-app" TargetMode="External"/><Relationship Id="rId2" Type="http://schemas.openxmlformats.org/officeDocument/2006/relationships/hyperlink" Target="https://developers.google.com/open-source/gsoc/timeline" TargetMode="External"/><Relationship Id="rId1" Type="http://schemas.openxmlformats.org/officeDocument/2006/relationships/slideLayout" Target="../slideLayouts/slideLayout2.xml"/><Relationship Id="rId6" Type="http://schemas.openxmlformats.org/officeDocument/2006/relationships/hyperlink" Target="https://github.com/OpenPrinting/cups-filters/releases/tag/2.0rc2" TargetMode="External"/><Relationship Id="rId11" Type="http://schemas.openxmlformats.org/officeDocument/2006/relationships/hyperlink" Target="https://github.com/OpenPrinting/gutenprint-printer-app" TargetMode="External"/><Relationship Id="rId5" Type="http://schemas.openxmlformats.org/officeDocument/2006/relationships/hyperlink" Target="https://github.com/OpenPrinting/cups-filters/releases/tag/1.28.17" TargetMode="External"/><Relationship Id="rId10" Type="http://schemas.openxmlformats.org/officeDocument/2006/relationships/hyperlink" Target="https://github.com/OpenPrinting/ghostscript-printer-app" TargetMode="External"/><Relationship Id="rId4" Type="http://schemas.openxmlformats.org/officeDocument/2006/relationships/hyperlink" Target="https://github.com/OpenPrinting/libcups/releases/v3.0b1" TargetMode="External"/><Relationship Id="rId9" Type="http://schemas.openxmlformats.org/officeDocument/2006/relationships/hyperlink" Target="https://github.com/OpenPrinting/ps-printer-ap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vdma.org/events-trade-fairs/-/event/view/70649" TargetMode="External"/><Relationship Id="rId2" Type="http://schemas.openxmlformats.org/officeDocument/2006/relationships/hyperlink" Target="https://amcoe.org/event/icam202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iso.org/standard/45880.html" TargetMode="External"/><Relationship Id="rId3" Type="http://schemas.openxmlformats.org/officeDocument/2006/relationships/hyperlink" Target="https://www.iso.org/committee/53674.html" TargetMode="External"/><Relationship Id="rId7" Type="http://schemas.openxmlformats.org/officeDocument/2006/relationships/hyperlink" Target="https://www.iso.org/standard/77686.html" TargetMode="External"/><Relationship Id="rId2" Type="http://schemas.openxmlformats.org/officeDocument/2006/relationships/hyperlink" Target="https://www.pdfa.org/3d-pdf-at-the-pdf-association/" TargetMode="External"/><Relationship Id="rId1" Type="http://schemas.openxmlformats.org/officeDocument/2006/relationships/slideLayout" Target="../slideLayouts/slideLayout2.xml"/><Relationship Id="rId6" Type="http://schemas.openxmlformats.org/officeDocument/2006/relationships/hyperlink" Target="https://pdfa.org/resource/3d-formats/#prc-1" TargetMode="External"/><Relationship Id="rId5" Type="http://schemas.openxmlformats.org/officeDocument/2006/relationships/hyperlink" Target="https://pdfa.org/resource/iso-21757-ecmascript/" TargetMode="External"/><Relationship Id="rId4" Type="http://schemas.openxmlformats.org/officeDocument/2006/relationships/hyperlink" Target="https://pdfa.org/resource/iso-32000-pdf/#pdf-2"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457200" y="3533388"/>
            <a:ext cx="8229600" cy="1270000"/>
          </a:xfrm>
          <a:prstGeom prst="rect">
            <a:avLst/>
          </a:prstGeom>
        </p:spPr>
        <p:txBody>
          <a:bodyPr lIns="0"/>
          <a:lstStyle/>
          <a:p>
            <a:br>
              <a:rPr lang="en-US" dirty="0"/>
            </a:br>
            <a:r>
              <a:rPr lang="en-US" dirty="0"/>
              <a:t>PWG August 2023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August 9, 2023</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Wednesday, August 9 </a:t>
            </a:r>
          </a:p>
          <a:p>
            <a:pPr marL="2289175" lvl="1" indent="-1944688">
              <a:buNone/>
            </a:pPr>
            <a:r>
              <a:rPr lang="en-US" dirty="0"/>
              <a:t>10:00 – 10:45	PWG Plenary</a:t>
            </a:r>
          </a:p>
          <a:p>
            <a:pPr marL="2289175" lvl="1" indent="-1944688">
              <a:buNone/>
            </a:pPr>
            <a:r>
              <a:rPr lang="en-US" dirty="0"/>
              <a:t>10:45 </a:t>
            </a:r>
            <a:r>
              <a:rPr lang="mr-IN" dirty="0"/>
              <a:t>–</a:t>
            </a:r>
            <a:r>
              <a:rPr lang="en-US" dirty="0"/>
              <a:t> 11:00	IPP: Status, IPP Encrypted Jobs and Documents v1.0, IPP Enterprise Printing Extensions v2.0, PWG Media Standardized Names v2.1</a:t>
            </a:r>
          </a:p>
          <a:p>
            <a:pPr marL="2289175" lvl="1" indent="-1944688">
              <a:buNone/>
            </a:pPr>
            <a:r>
              <a:rPr lang="en-US" dirty="0"/>
              <a:t>11:00 </a:t>
            </a:r>
            <a:r>
              <a:rPr lang="mr-IN" dirty="0"/>
              <a:t>–</a:t>
            </a:r>
            <a:r>
              <a:rPr lang="en-US" dirty="0"/>
              <a:t> 12:00	IPP: IPP OAuth Extensions v1.0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Thursday, August 10</a:t>
            </a:r>
            <a:endParaRPr b="1" u="sng" dirty="0"/>
          </a:p>
          <a:p>
            <a:pPr marL="2289175" lvl="1" indent="-1944688">
              <a:buNone/>
            </a:pPr>
            <a:r>
              <a:rPr lang="en-US" dirty="0"/>
              <a:t>10:00 – 12:00	IDS WG : Status and Discussion – PWG Hardcopy Device Security Guidelines v1.0</a:t>
            </a:r>
          </a:p>
          <a:p>
            <a:pPr marL="2289175" lvl="1" indent="-1944688">
              <a:buNone/>
            </a:pPr>
            <a:r>
              <a:rPr lang="en-US" dirty="0"/>
              <a:t>12:00 – 12:45	Break / Lunch</a:t>
            </a:r>
          </a:p>
          <a:p>
            <a:pPr marL="2289175" lvl="1" indent="-1944688">
              <a:buNone/>
            </a:pPr>
            <a:r>
              <a:rPr lang="en-US" dirty="0"/>
              <a:t>12:45 – 1:45	3D Printing Liaisons – Status and Guidance</a:t>
            </a:r>
          </a:p>
          <a:p>
            <a:pPr marL="2289175" lvl="1" indent="-1944688">
              <a:buNone/>
            </a:pPr>
            <a:r>
              <a:rPr lang="en-US" dirty="0"/>
              <a:t>1:45 </a:t>
            </a:r>
            <a:r>
              <a:rPr lang="mr-IN" dirty="0"/>
              <a:t>–</a:t>
            </a:r>
            <a:r>
              <a:rPr lang="en-US" dirty="0"/>
              <a:t>   2:00	IPP WG: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pPr marL="40640" indent="0">
              <a:buNone/>
            </a:pPr>
            <a:r>
              <a:rPr lang="en-US" dirty="0"/>
              <a:t>2023 is a PWG Officers election year. Selection of officers begins in Fall 2023. Those interested in serving in PWG Officer roles should contact </a:t>
            </a:r>
            <a:r>
              <a:rPr lang="en-US" dirty="0" err="1"/>
              <a:t>chair@pwg.org</a:t>
            </a:r>
            <a:r>
              <a:rPr lang="en-US" dirty="0"/>
              <a:t>.</a:t>
            </a:r>
          </a:p>
          <a:p>
            <a:endParaRPr lang="en-US" dirty="0"/>
          </a:p>
          <a:p>
            <a:pPr marL="40640" indent="0">
              <a:buNone/>
            </a:pPr>
            <a:endParaRPr lang="en-US" sz="1800" dirty="0"/>
          </a:p>
          <a:p>
            <a:endParaRPr lang="en-US" sz="1800" dirty="0"/>
          </a:p>
        </p:txBody>
      </p:sp>
      <p:sp>
        <p:nvSpPr>
          <p:cNvPr id="165" name="Shape 165"/>
          <p:cNvSpPr>
            <a:spLocks noGrp="1"/>
          </p:cNvSpPr>
          <p:nvPr>
            <p:ph type="title"/>
          </p:nvPr>
        </p:nvSpPr>
        <p:spPr>
          <a:prstGeom prst="rect">
            <a:avLst/>
          </a:prstGeom>
        </p:spPr>
        <p:txBody>
          <a:bodyPr/>
          <a:lstStyle/>
          <a:p>
            <a:r>
              <a:rPr dirty="0"/>
              <a:t>Officers (20</a:t>
            </a:r>
            <a:r>
              <a:rPr lang="en-US" dirty="0"/>
              <a:t>21</a:t>
            </a:r>
            <a:r>
              <a:rPr dirty="0"/>
              <a:t>-20</a:t>
            </a:r>
            <a:r>
              <a:rPr lang="en-US" dirty="0"/>
              <a:t>23</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2023</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t>27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graphicFrame>
        <p:nvGraphicFramePr>
          <p:cNvPr id="156" name="Table 156"/>
          <p:cNvGraphicFramePr/>
          <p:nvPr>
            <p:extLst>
              <p:ext uri="{D42A27DB-BD31-4B8C-83A1-F6EECF244321}">
                <p14:modId xmlns:p14="http://schemas.microsoft.com/office/powerpoint/2010/main" val="4008541031"/>
              </p:ext>
            </p:extLst>
          </p:nvPr>
        </p:nvGraphicFramePr>
        <p:xfrm>
          <a:off x="440267" y="1563835"/>
          <a:ext cx="8108950" cy="471424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endParaRPr lang="en-US" sz="900" dirty="0">
                        <a:uFill>
                          <a:solidFill>
                            <a:srgbClr val="000000"/>
                          </a:solidFill>
                        </a:uFill>
                        <a:sym typeface="Verdana"/>
                      </a:endParaRPr>
                    </a:p>
                    <a:p>
                      <a:pPr marR="40640" defTabSz="914400">
                        <a:spcBef>
                          <a:spcPts val="400"/>
                        </a:spcBef>
                        <a:tabLst>
                          <a:tab pos="914400" algn="l"/>
                        </a:tabLst>
                        <a:defRPr sz="1800">
                          <a:uFillTx/>
                        </a:defRPr>
                      </a:pPr>
                      <a:endParaRPr lang="en-US" sz="900" dirty="0">
                        <a:uFill>
                          <a:solidFill>
                            <a:srgbClr val="000000"/>
                          </a:solidFill>
                        </a:uFill>
                        <a:sym typeface="Verdana"/>
                      </a:endParaRPr>
                    </a:p>
                    <a:p>
                      <a:pPr marR="40640" defTabSz="914400">
                        <a:spcBef>
                          <a:spcPts val="400"/>
                        </a:spcBef>
                        <a:tabLst>
                          <a:tab pos="914400" algn="l"/>
                        </a:tabLst>
                        <a:defRPr sz="1800">
                          <a:uFillTx/>
                        </a:defRPr>
                      </a:pPr>
                      <a:endParaRPr lang="en-US" sz="900" dirty="0">
                        <a:uFill>
                          <a:solidFill>
                            <a:srgbClr val="000000"/>
                          </a:solidFill>
                        </a:uFill>
                        <a:sym typeface="Verdana"/>
                      </a:endParaRPr>
                    </a:p>
                    <a:p>
                      <a:pPr marR="40640" defTabSz="914400">
                        <a:spcBef>
                          <a:spcPts val="400"/>
                        </a:spcBef>
                        <a:tabLst>
                          <a:tab pos="914400" algn="l"/>
                        </a:tabLst>
                        <a:defRPr sz="1800">
                          <a:uFillTx/>
                        </a:defRPr>
                      </a:pPr>
                      <a:r>
                        <a:rPr lang="en-US" sz="900" dirty="0">
                          <a:uFill>
                            <a:solidFill>
                              <a:srgbClr val="000000"/>
                            </a:solidFill>
                          </a:uFill>
                          <a:sym typeface="Verdana"/>
                        </a:rPr>
                        <a:t>Epson</a:t>
                      </a: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Kyocera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err="1"/>
                        <a:t>PaperCut</a:t>
                      </a:r>
                      <a:r>
                        <a:rPr lang="en-US" sz="900" dirty="0"/>
                        <a: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t>Toshiba Business Solutions</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FUJIFILM Business Innovation Corp.</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err="1">
                          <a:uFill>
                            <a:solidFill>
                              <a:srgbClr val="000000"/>
                            </a:solidFill>
                          </a:uFill>
                          <a:sym typeface="Verdana"/>
                        </a:rPr>
                        <a:t>PrinterLogic</a:t>
                      </a:r>
                      <a:endParaRPr lang="en-US"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Tykodi</a:t>
                      </a:r>
                      <a:r>
                        <a:rPr lang="en-US" sz="900" dirty="0">
                          <a:uFill>
                            <a:solidFill>
                              <a:srgbClr val="000000"/>
                            </a:solidFill>
                          </a:uFill>
                          <a:sym typeface="Verdana"/>
                        </a:rPr>
                        <a:t>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Lexmark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Qualcomm</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solidFill>
                            <a:schemeClr val="tx1"/>
                          </a:solidFill>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Meteor Network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endParaRPr lang="en-US"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Microsoft</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err="1"/>
                        <a:t>Synaptics</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endParaRPr lang="en-US" sz="900" dirty="0">
                        <a:uFill>
                          <a:solidFill>
                            <a:srgbClr val="000000"/>
                          </a:solidFill>
                        </a:uFill>
                        <a:sym typeface="Verdana"/>
                      </a:endParaRPr>
                    </a:p>
                    <a:p>
                      <a:pPr marR="40640" defTabSz="914400">
                        <a:spcBef>
                          <a:spcPts val="400"/>
                        </a:spcBef>
                        <a:tabLst>
                          <a:tab pos="914400" algn="l"/>
                        </a:tabLst>
                        <a:defRPr sz="1800">
                          <a:uFillTx/>
                        </a:defRPr>
                      </a:pPr>
                      <a:endParaRPr lang="en-US" sz="9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Digital Ch</a:t>
                      </a: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eck</a:t>
                      </a:r>
                      <a:r>
                        <a:rPr lang="en-US" sz="900" dirty="0">
                          <a:uFill>
                            <a:solidFill>
                              <a:srgbClr val="000000"/>
                            </a:solidFill>
                          </a:uFill>
                          <a:sym typeface="Verdana"/>
                        </a:rPr>
                        <a:t> Corp</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Okie Electric Industry Co., Ltd</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t>Technical Interface Consulting</a:t>
                      </a:r>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1" y="2448294"/>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806" y="3378114"/>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2" y="4097631"/>
            <a:ext cx="1277568" cy="315635"/>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34220" y="2493466"/>
            <a:ext cx="1302728" cy="326993"/>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1595" y="4082280"/>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76418" y="4850356"/>
            <a:ext cx="360422" cy="360422"/>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4212" y="5518297"/>
            <a:ext cx="804834" cy="556281"/>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9"/>
          <a:stretch>
            <a:fillRect/>
          </a:stretch>
        </p:blipFill>
        <p:spPr>
          <a:xfrm>
            <a:off x="3900772" y="1650510"/>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59742" y="3281218"/>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77137" y="4009699"/>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54827" y="4941750"/>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84848" y="5603961"/>
            <a:ext cx="819788" cy="335368"/>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65390" y="2434840"/>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5"/>
          <a:stretch>
            <a:fillRect/>
          </a:stretch>
        </p:blipFill>
        <p:spPr>
          <a:xfrm>
            <a:off x="5507830" y="4067351"/>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89525" y="3287236"/>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17"/>
          <a:stretch>
            <a:fillRect/>
          </a:stretch>
        </p:blipFill>
        <p:spPr>
          <a:xfrm>
            <a:off x="5507830" y="4886181"/>
            <a:ext cx="1110207" cy="239003"/>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607772" y="1640095"/>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68709" y="2417837"/>
            <a:ext cx="482442" cy="482442"/>
          </a:xfrm>
          <a:prstGeom prst="rect">
            <a:avLst/>
          </a:prstGeom>
        </p:spPr>
      </p:pic>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349150" y="3126815"/>
            <a:ext cx="1552992" cy="590668"/>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91763" y="3326310"/>
            <a:ext cx="1112433" cy="227346"/>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99182" y="5771645"/>
            <a:ext cx="1148949" cy="232525"/>
          </a:xfrm>
          <a:prstGeom prst="rect">
            <a:avLst/>
          </a:prstGeom>
        </p:spPr>
      </p:pic>
      <p:pic>
        <p:nvPicPr>
          <p:cNvPr id="29" name="Picture 28" descr="A screenshot of a video game&#10;&#10;Description automatically generated with low confidence">
            <a:extLst>
              <a:ext uri="{FF2B5EF4-FFF2-40B4-BE49-F238E27FC236}">
                <a16:creationId xmlns:a16="http://schemas.microsoft.com/office/drawing/2014/main" id="{5513F75F-4FD2-01FB-C4CA-188D7498DEE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50791" y="2503464"/>
            <a:ext cx="1384078" cy="244014"/>
          </a:xfrm>
          <a:prstGeom prst="rect">
            <a:avLst/>
          </a:prstGeom>
        </p:spPr>
      </p:pic>
      <p:pic>
        <p:nvPicPr>
          <p:cNvPr id="13" name="Picture 12">
            <a:extLst>
              <a:ext uri="{FF2B5EF4-FFF2-40B4-BE49-F238E27FC236}">
                <a16:creationId xmlns:a16="http://schemas.microsoft.com/office/drawing/2014/main" id="{A3DCF459-59BE-DEA5-532C-ED220E7947AC}"/>
              </a:ext>
            </a:extLst>
          </p:cNvPr>
          <p:cNvPicPr>
            <a:picLocks noChangeAspect="1"/>
          </p:cNvPicPr>
          <p:nvPr/>
        </p:nvPicPr>
        <p:blipFill>
          <a:blip r:embed="rId24"/>
          <a:stretch>
            <a:fillRect/>
          </a:stretch>
        </p:blipFill>
        <p:spPr>
          <a:xfrm>
            <a:off x="2398928" y="1728335"/>
            <a:ext cx="915403" cy="357580"/>
          </a:xfrm>
          <a:prstGeom prst="rect">
            <a:avLst/>
          </a:prstGeom>
        </p:spPr>
      </p:pic>
      <p:pic>
        <p:nvPicPr>
          <p:cNvPr id="19" name="Picture 18">
            <a:extLst>
              <a:ext uri="{FF2B5EF4-FFF2-40B4-BE49-F238E27FC236}">
                <a16:creationId xmlns:a16="http://schemas.microsoft.com/office/drawing/2014/main" id="{7F5F433E-6A9F-3FB8-B14D-371D3BD7AD9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269906" y="1612242"/>
            <a:ext cx="1047340" cy="335149"/>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xfrm>
            <a:off x="245533" y="1498600"/>
            <a:ext cx="8229600" cy="5130800"/>
          </a:xfrm>
          <a:prstGeom prst="rect">
            <a:avLst/>
          </a:prstGeom>
        </p:spPr>
        <p:txBody>
          <a:bodyPr>
            <a:normAutofit/>
          </a:bodyPr>
          <a:lstStyle/>
          <a:p>
            <a:pPr marL="40640" indent="0">
              <a:buNone/>
            </a:pPr>
            <a:r>
              <a:rPr lang="en-US" dirty="0"/>
              <a:t>2023</a:t>
            </a:r>
          </a:p>
          <a:p>
            <a:pPr lvl="1">
              <a:lnSpc>
                <a:spcPct val="150000"/>
              </a:lnSpc>
            </a:pPr>
            <a:r>
              <a:rPr lang="en-US" dirty="0"/>
              <a:t>November 14-16 – Virtual</a:t>
            </a:r>
          </a:p>
          <a:p>
            <a:endParaRPr lang="en-US" dirty="0"/>
          </a:p>
          <a:p>
            <a:pPr marL="40640" indent="0">
              <a:buNone/>
            </a:pPr>
            <a:r>
              <a:rPr lang="en-US" dirty="0"/>
              <a:t>2024</a:t>
            </a:r>
          </a:p>
          <a:p>
            <a:pPr lvl="1">
              <a:lnSpc>
                <a:spcPct val="150000"/>
              </a:lnSpc>
            </a:pPr>
            <a:r>
              <a:rPr lang="en-US" dirty="0"/>
              <a:t>February 6-8 – Virtual</a:t>
            </a:r>
          </a:p>
          <a:p>
            <a:pPr lvl="1">
              <a:lnSpc>
                <a:spcPct val="150000"/>
              </a:lnSpc>
            </a:pPr>
            <a:r>
              <a:rPr lang="en-US" dirty="0"/>
              <a:t>May 14 – 16 – Lexington? Sunnyvale?  (Joint with OP)</a:t>
            </a:r>
          </a:p>
          <a:p>
            <a:pPr lvl="1">
              <a:lnSpc>
                <a:spcPct val="150000"/>
              </a:lnSpc>
            </a:pPr>
            <a:r>
              <a:rPr lang="en-US" dirty="0"/>
              <a:t>August 6-8 – Virtual</a:t>
            </a:r>
          </a:p>
          <a:p>
            <a:pPr lvl="1">
              <a:lnSpc>
                <a:spcPct val="150000"/>
              </a:lnSpc>
            </a:pPr>
            <a:r>
              <a:rPr lang="en-US" dirty="0"/>
              <a:t>November 12 -14 - Virtual</a:t>
            </a:r>
          </a:p>
          <a:p>
            <a:pPr marL="40640" indent="0">
              <a:buNone/>
            </a:pPr>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b="1" dirty="0">
                <a:solidFill>
                  <a:srgbClr val="FF0000"/>
                </a:solidFill>
              </a:rPr>
              <a:t>982</a:t>
            </a:r>
            <a:r>
              <a:rPr lang="en-US" dirty="0"/>
              <a:t> printers now certified!</a:t>
            </a:r>
          </a:p>
          <a:p>
            <a:pPr lvl="1"/>
            <a:r>
              <a:rPr lang="en-US" dirty="0">
                <a:hlinkClick r:id="rId4"/>
              </a:rPr>
              <a:t>https://www.pwg.org/printers/</a:t>
            </a:r>
            <a:endParaRPr lang="en-US" dirty="0"/>
          </a:p>
          <a:p>
            <a:pPr lvl="1"/>
            <a:r>
              <a:rPr lang="en-US" dirty="0"/>
              <a:t>New printers from Canon, Digital Check, OKI, HP, Lexmark, Ricoh, and Samsung </a:t>
            </a:r>
          </a:p>
          <a:p>
            <a:pPr lvl="1"/>
            <a:r>
              <a:rPr lang="en-US" b="1" dirty="0">
                <a:solidFill>
                  <a:srgbClr val="FF0000"/>
                </a:solidFill>
              </a:rPr>
              <a:t>More on the way!</a:t>
            </a:r>
          </a:p>
          <a:p>
            <a:pPr marL="40640" indent="0">
              <a:buNone/>
            </a:pPr>
            <a:endParaRPr lang="en-US" dirty="0">
              <a:solidFill>
                <a:srgbClr val="FF0000"/>
              </a:solidFill>
              <a:sym typeface="Wingdings" pitchFamily="2" charset="2"/>
            </a:endParaRPr>
          </a:p>
          <a:p>
            <a:r>
              <a:rPr lang="en-US" dirty="0"/>
              <a:t>IPP Everywhere™ Self Certification 1.1 Update 4</a:t>
            </a:r>
            <a:endParaRPr lang="en-US" dirty="0">
              <a:solidFill>
                <a:srgbClr val="FF0000"/>
              </a:solidFill>
            </a:endParaRPr>
          </a:p>
          <a:p>
            <a:pPr lvl="1">
              <a:buFont typeface="Wingdings" pitchFamily="2" charset="2"/>
              <a:buChar char="à"/>
            </a:pPr>
            <a:r>
              <a:rPr lang="en-US" dirty="0">
                <a:sym typeface="Wingdings" pitchFamily="2" charset="2"/>
              </a:rPr>
              <a:t>Announced Sept. 2, 2022</a:t>
            </a:r>
          </a:p>
          <a:p>
            <a:pPr lvl="1">
              <a:buFont typeface="Wingdings" pitchFamily="2" charset="2"/>
              <a:buChar char="à"/>
            </a:pPr>
            <a:r>
              <a:rPr lang="en-US" b="1" dirty="0">
                <a:solidFill>
                  <a:srgbClr val="FF0000"/>
                </a:solidFill>
                <a:sym typeface="Wingdings" pitchFamily="2" charset="2"/>
              </a:rPr>
              <a:t>IPP Everywhere v1.0 Certifications no longer accepted</a:t>
            </a:r>
          </a:p>
          <a:p>
            <a:pPr marL="497840" lvl="1" indent="0">
              <a:buNone/>
            </a:pPr>
            <a:endParaRPr lang="en-US"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Tree>
    <p:extLst>
      <p:ext uri="{BB962C8B-B14F-4D97-AF65-F5344CB8AC3E}">
        <p14:creationId xmlns:p14="http://schemas.microsoft.com/office/powerpoint/2010/main" val="16075415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4.0 and Policy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85000" lnSpcReduction="20000"/>
          </a:bodyPr>
          <a:lstStyle/>
          <a:p>
            <a:r>
              <a:rPr lang="en-US" dirty="0"/>
              <a:t>Process v4.0 – Approved (Formal Vote complete 2023-08-04)</a:t>
            </a:r>
          </a:p>
          <a:p>
            <a:pPr lvl="1"/>
            <a:r>
              <a:rPr lang="en-US" b="0" i="0" dirty="0">
                <a:effectLst/>
                <a:latin typeface="Calibri" panose="020F0502020204030204" pitchFamily="34" charset="0"/>
                <a:hlinkClick r:id="rId2"/>
              </a:rPr>
              <a:t>https://ftp.pwg.org/pub/pwg/general/wd/wd-pwg-process-4-20230626.pdf</a:t>
            </a:r>
            <a:r>
              <a:rPr lang="en-US" b="0" i="0" dirty="0">
                <a:solidFill>
                  <a:srgbClr val="242424"/>
                </a:solidFill>
                <a:effectLst/>
                <a:latin typeface="Segoe UI" panose="020B0502040204020203" pitchFamily="34" charset="0"/>
              </a:rPr>
              <a:t> </a:t>
            </a:r>
            <a:endParaRPr lang="en-US" dirty="0"/>
          </a:p>
          <a:p>
            <a:pPr lvl="1"/>
            <a:r>
              <a:rPr lang="en-US" dirty="0"/>
              <a:t>Detailed content moved to separate PWG Policy documents to simplify update approval process</a:t>
            </a:r>
          </a:p>
          <a:p>
            <a:pPr lvl="2"/>
            <a:r>
              <a:rPr lang="en-US" dirty="0"/>
              <a:t>PWG Document Types Policy</a:t>
            </a:r>
          </a:p>
          <a:p>
            <a:pPr lvl="2"/>
            <a:r>
              <a:rPr lang="en-US" dirty="0"/>
              <a:t>PWG Document Development Policy</a:t>
            </a:r>
          </a:p>
          <a:p>
            <a:pPr lvl="2"/>
            <a:r>
              <a:rPr lang="en-US" dirty="0"/>
              <a:t>PWG Document Approval Policy</a:t>
            </a:r>
          </a:p>
          <a:p>
            <a:pPr lvl="2"/>
            <a:r>
              <a:rPr lang="en-US" dirty="0"/>
              <a:t>PWG Meetings Policy</a:t>
            </a:r>
          </a:p>
          <a:p>
            <a:pPr lvl="2"/>
            <a:r>
              <a:rPr lang="en-US" dirty="0"/>
              <a:t>PWG Workgroup Decisions Policy</a:t>
            </a:r>
          </a:p>
          <a:p>
            <a:endParaRPr lang="en-US" dirty="0"/>
          </a:p>
          <a:p>
            <a:r>
              <a:rPr lang="en-US" dirty="0"/>
              <a:t>PWG Policy Document Status </a:t>
            </a:r>
            <a:endParaRPr lang="en-US" dirty="0">
              <a:solidFill>
                <a:srgbClr val="FF0000"/>
              </a:solidFill>
            </a:endParaRPr>
          </a:p>
          <a:p>
            <a:pPr lvl="1"/>
            <a:r>
              <a:rPr lang="en-US" dirty="0">
                <a:solidFill>
                  <a:schemeClr val="tx1"/>
                </a:solidFill>
                <a:hlinkClick r:id="rId3"/>
              </a:rPr>
              <a:t>http://pwg.org/about.html</a:t>
            </a:r>
            <a:endParaRPr lang="en-US" dirty="0">
              <a:solidFill>
                <a:schemeClr val="tx1"/>
              </a:solidFill>
            </a:endParaRPr>
          </a:p>
          <a:p>
            <a:pPr lvl="1"/>
            <a:r>
              <a:rPr lang="en-US" dirty="0"/>
              <a:t>PWG Communications Infrastructure : 2023-05-01</a:t>
            </a:r>
          </a:p>
          <a:p>
            <a:pPr lvl="1"/>
            <a:r>
              <a:rPr lang="en-US" dirty="0"/>
              <a:t>PWG Roles and Responsibilities Policy : 2023-05-01</a:t>
            </a:r>
          </a:p>
          <a:p>
            <a:pPr lvl="1"/>
            <a:r>
              <a:rPr lang="en-US" dirty="0"/>
              <a:t>PWG IPP Everywhere Logo Policy: 2022-05-16</a:t>
            </a:r>
          </a:p>
          <a:p>
            <a:pPr lvl="1"/>
            <a:r>
              <a:rPr lang="en-US" dirty="0"/>
              <a:t>PWG Officer Elections : 2021-04-21</a:t>
            </a:r>
          </a:p>
          <a:p>
            <a:pPr lvl="1"/>
            <a:r>
              <a:rPr lang="en-US" dirty="0"/>
              <a:t>PWG Antitrust Policy : 2021-02-01</a:t>
            </a:r>
          </a:p>
          <a:p>
            <a:pPr lvl="1"/>
            <a:r>
              <a:rPr lang="en-US" dirty="0"/>
              <a:t>PWG Press Release Review Policy: 2020-09-08</a:t>
            </a:r>
          </a:p>
          <a:p>
            <a:pPr lvl="1"/>
            <a:r>
              <a:rPr lang="en-US" dirty="0"/>
              <a:t>PWG Namespace Policy : 2020-07-20</a:t>
            </a:r>
          </a:p>
          <a:p>
            <a:pPr lvl="1"/>
            <a:r>
              <a:rPr lang="en-US" dirty="0"/>
              <a:t>PWG IPP Registry Policy : 2020-05-18</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11026463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19</a:t>
            </a:fld>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lang="en-US" dirty="0">
                <a:solidFill>
                  <a:srgbClr val="FF0000"/>
                </a:solidFill>
              </a:rPr>
              <a:t>Please Note: This PWG Meeting is Being Recorded</a:t>
            </a:r>
          </a:p>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8174D2A6-B9A0-24A8-8B55-A7B5D49C2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19" y="1345776"/>
            <a:ext cx="8650112" cy="4274173"/>
          </a:xfrm>
          <a:prstGeom prst="rect">
            <a:avLst/>
          </a:prstGeom>
        </p:spPr>
      </p:pic>
      <p:sp>
        <p:nvSpPr>
          <p:cNvPr id="174" name="Shape 174"/>
          <p:cNvSpPr>
            <a:spLocks noGrp="1"/>
          </p:cNvSpPr>
          <p:nvPr>
            <p:ph type="title"/>
          </p:nvPr>
        </p:nvSpPr>
        <p:spPr>
          <a:prstGeom prst="rect">
            <a:avLst/>
          </a:prstGeom>
        </p:spPr>
        <p:txBody>
          <a:bodyPr/>
          <a:lstStyle/>
          <a:p>
            <a:r>
              <a:rPr lang="en-US" dirty="0"/>
              <a:t>Work in Progress</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21</a:t>
            </a:fld>
            <a:endParaRPr/>
          </a:p>
        </p:txBody>
      </p:sp>
      <p:sp>
        <p:nvSpPr>
          <p:cNvPr id="9" name="Shape 194">
            <a:extLst>
              <a:ext uri="{FF2B5EF4-FFF2-40B4-BE49-F238E27FC236}">
                <a16:creationId xmlns:a16="http://schemas.microsoft.com/office/drawing/2014/main" id="{B1281C3B-CD2B-2643-A63C-6BE912579D82}"/>
              </a:ext>
            </a:extLst>
          </p:cNvPr>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461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rPr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12000" y="5791200"/>
            <a:ext cx="1524000" cy="3810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rPr lang="en-US" dirty="0"/>
              <a:t>Approved</a:t>
            </a:r>
            <a:endParaRPr dirty="0"/>
          </a:p>
        </p:txBody>
      </p:sp>
      <p:sp>
        <p:nvSpPr>
          <p:cNvPr id="8" name="Rectangle 7">
            <a:extLst>
              <a:ext uri="{FF2B5EF4-FFF2-40B4-BE49-F238E27FC236}">
                <a16:creationId xmlns:a16="http://schemas.microsoft.com/office/drawing/2014/main" id="{B61F622D-C9FB-7EF7-DDAB-7DA2190E3D14}"/>
              </a:ext>
            </a:extLst>
          </p:cNvPr>
          <p:cNvSpPr/>
          <p:nvPr/>
        </p:nvSpPr>
        <p:spPr>
          <a:xfrm>
            <a:off x="101886" y="1233289"/>
            <a:ext cx="3970581" cy="523344"/>
          </a:xfrm>
          <a:prstGeom prst="rect">
            <a:avLst/>
          </a:prstGeom>
          <a:solidFill>
            <a:schemeClr val="bg1"/>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40" marR="4064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effectLst/>
              <a:uFill>
                <a:solidFill>
                  <a:srgbClr val="000000"/>
                </a:solidFill>
              </a:uFill>
              <a:latin typeface="Arial"/>
              <a:ea typeface="Arial"/>
              <a:cs typeface="Arial"/>
              <a:sym typeface="Arial"/>
            </a:endParaRPr>
          </a:p>
        </p:txBody>
      </p:sp>
      <p:pic>
        <p:nvPicPr>
          <p:cNvPr id="15" name="Picture 14" descr="Icon&#10;&#10;Description automatically generated">
            <a:extLst>
              <a:ext uri="{FF2B5EF4-FFF2-40B4-BE49-F238E27FC236}">
                <a16:creationId xmlns:a16="http://schemas.microsoft.com/office/drawing/2014/main" id="{A7213871-6970-4CC1-EBDB-6CC4853D6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86" y="1233289"/>
            <a:ext cx="538101" cy="564857"/>
          </a:xfrm>
          <a:prstGeom prst="rect">
            <a:avLst/>
          </a:prstGeom>
        </p:spPr>
      </p:pic>
    </p:spTree>
    <p:extLst>
      <p:ext uri="{BB962C8B-B14F-4D97-AF65-F5344CB8AC3E}">
        <p14:creationId xmlns:p14="http://schemas.microsoft.com/office/powerpoint/2010/main" val="361928586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298184871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Tree>
    <p:extLst>
      <p:ext uri="{BB962C8B-B14F-4D97-AF65-F5344CB8AC3E}">
        <p14:creationId xmlns:p14="http://schemas.microsoft.com/office/powerpoint/2010/main" val="148890782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lnSpcReduction="10000"/>
          </a:bodyPr>
          <a:lstStyle/>
          <a:p>
            <a:r>
              <a:rPr lang="en-US" dirty="0"/>
              <a:t>IDS Charter updated to reflect development of Hardcopy Device (HCD) Security Guidelines by Ira and new focus on Common Criteria HCD Protection Profiles (PPs), HCD Security Guidelines and Hardcopy Device security standards</a:t>
            </a:r>
          </a:p>
          <a:p>
            <a:pPr lvl="1"/>
            <a:r>
              <a:rPr lang="en-US" dirty="0"/>
              <a:t>Want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IDS WG Meetings</a:t>
            </a:r>
          </a:p>
          <a:p>
            <a:pPr lvl="2">
              <a:spcBef>
                <a:spcPts val="1200"/>
              </a:spcBef>
            </a:pPr>
            <a:r>
              <a:rPr lang="en-US" dirty="0"/>
              <a:t>Since last IDS F2F on May 18, 2023, IDS WG Meetings held on 6/8, 6/22 and 7/27 in 2023</a:t>
            </a:r>
          </a:p>
          <a:p>
            <a:pPr lvl="2">
              <a:spcBef>
                <a:spcPts val="1200"/>
              </a:spcBef>
            </a:pPr>
            <a:r>
              <a:rPr lang="en-US" dirty="0"/>
              <a:t>Next IDS WG Meeting scheduled for 8/24/2023</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24</a:t>
            </a:fld>
            <a:endParaRPr lang="en-US" dirty="0"/>
          </a:p>
        </p:txBody>
      </p:sp>
    </p:spTree>
    <p:extLst>
      <p:ext uri="{BB962C8B-B14F-4D97-AF65-F5344CB8AC3E}">
        <p14:creationId xmlns:p14="http://schemas.microsoft.com/office/powerpoint/2010/main" val="229531348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40000" lnSpcReduction="20000"/>
          </a:bodyPr>
          <a:lstStyle/>
          <a:p>
            <a:pPr>
              <a:lnSpc>
                <a:spcPct val="120000"/>
              </a:lnSpc>
              <a:spcBef>
                <a:spcPts val="600"/>
              </a:spcBef>
              <a:spcAft>
                <a:spcPts val="600"/>
              </a:spcAft>
            </a:pPr>
            <a:r>
              <a:rPr lang="en-US" sz="4300" dirty="0"/>
              <a:t>HCD international Technical Committee (</a:t>
            </a:r>
            <a:r>
              <a:rPr lang="en-US" sz="4300" dirty="0" err="1"/>
              <a:t>iTC</a:t>
            </a:r>
            <a:r>
              <a:rPr lang="en-US" sz="4300" dirty="0"/>
              <a:t>):</a:t>
            </a:r>
          </a:p>
          <a:p>
            <a:pPr lvl="1">
              <a:lnSpc>
                <a:spcPct val="120000"/>
              </a:lnSpc>
              <a:spcBef>
                <a:spcPts val="0"/>
              </a:spcBef>
              <a:spcAft>
                <a:spcPts val="600"/>
              </a:spcAft>
            </a:pPr>
            <a:r>
              <a:rPr lang="en-US" sz="4300" dirty="0"/>
              <a:t>Since the publishing of HCD </a:t>
            </a:r>
            <a:r>
              <a:rPr lang="en-US" sz="4300" dirty="0" err="1"/>
              <a:t>cPP</a:t>
            </a:r>
            <a:r>
              <a:rPr lang="en-US" sz="4300" dirty="0"/>
              <a:t> v1.0 and HCD SD 1.0 on 10/31/22, the HCD </a:t>
            </a:r>
            <a:r>
              <a:rPr lang="en-US" sz="4300" dirty="0" err="1"/>
              <a:t>iTC</a:t>
            </a:r>
            <a:r>
              <a:rPr lang="en-US" sz="4300" dirty="0"/>
              <a:t> now holds HCD </a:t>
            </a:r>
            <a:r>
              <a:rPr lang="en-US" sz="4300" dirty="0" err="1"/>
              <a:t>iTC</a:t>
            </a:r>
            <a:r>
              <a:rPr lang="en-US" sz="4300" dirty="0"/>
              <a:t> Meetings every month</a:t>
            </a:r>
            <a:endParaRPr lang="en-US" sz="4300" dirty="0">
              <a:highlight>
                <a:srgbClr val="FFFF00"/>
              </a:highlight>
            </a:endParaRPr>
          </a:p>
          <a:p>
            <a:pPr lvl="1">
              <a:lnSpc>
                <a:spcPct val="120000"/>
              </a:lnSpc>
            </a:pPr>
            <a:r>
              <a:rPr lang="en-US" sz="4300" dirty="0"/>
              <a:t>Will discuss the current status of the HCD </a:t>
            </a:r>
            <a:r>
              <a:rPr lang="en-US" sz="4300" dirty="0" err="1"/>
              <a:t>iTC</a:t>
            </a:r>
            <a:r>
              <a:rPr lang="en-US" sz="4300" dirty="0"/>
              <a:t>, the status of the HCD Interpretation Team (HIT) and plans for future updates to the published HCD </a:t>
            </a:r>
            <a:r>
              <a:rPr lang="en-US" sz="4300" dirty="0" err="1"/>
              <a:t>cPP</a:t>
            </a:r>
            <a:r>
              <a:rPr lang="en-US" sz="4300" dirty="0"/>
              <a:t> and HCD SD at the IDS F2F Session on Thursday August 10</a:t>
            </a:r>
            <a:r>
              <a:rPr lang="en-US" sz="4300" baseline="30000" dirty="0"/>
              <a:t>th</a:t>
            </a:r>
            <a:r>
              <a:rPr lang="en-US" sz="4300" dirty="0"/>
              <a:t>  </a:t>
            </a:r>
          </a:p>
          <a:p>
            <a:pPr>
              <a:lnSpc>
                <a:spcPct val="120000"/>
              </a:lnSpc>
              <a:spcBef>
                <a:spcPts val="1200"/>
              </a:spcBef>
            </a:pPr>
            <a:r>
              <a:rPr lang="en-US" sz="4300" dirty="0"/>
              <a:t>Developing HCD Security Guidelines to provide guidance on current HCD security technology and security issues</a:t>
            </a:r>
          </a:p>
          <a:p>
            <a:pPr lvl="1">
              <a:lnSpc>
                <a:spcPct val="120000"/>
              </a:lnSpc>
              <a:spcBef>
                <a:spcPts val="1200"/>
              </a:spcBef>
            </a:pPr>
            <a:r>
              <a:rPr lang="en-US" sz="4300" dirty="0"/>
              <a:t>Will review the latest status at the IDS F2F session</a:t>
            </a:r>
          </a:p>
          <a:p>
            <a:pPr>
              <a:lnSpc>
                <a:spcPct val="120000"/>
              </a:lnSpc>
              <a:spcBef>
                <a:spcPts val="1200"/>
              </a:spcBef>
            </a:pPr>
            <a:r>
              <a:rPr lang="en-US" sz="4300" dirty="0"/>
              <a:t>IDS F2F Session will have a special topic on US and EU approaches to </a:t>
            </a:r>
            <a:r>
              <a:rPr lang="en-US" sz="4300"/>
              <a:t>AI Cybersecurity</a:t>
            </a:r>
            <a:endParaRPr lang="en-US" sz="4300" dirty="0"/>
          </a:p>
          <a:p>
            <a:pPr>
              <a:lnSpc>
                <a:spcPct val="120000"/>
              </a:lnSpc>
              <a:spcBef>
                <a:spcPts val="1200"/>
              </a:spcBef>
            </a:pPr>
            <a:r>
              <a:rPr lang="en-US" sz="4300" dirty="0"/>
              <a:t>Finally, IDS F2F Session will review current status of HCD-related standards efforts of the Trusted Computing Group (TCG) and Internet Engineering Task Force (IETF)</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357034887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18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a:t>
            </a:r>
            <a:r>
              <a:rPr lang="en-US" sz="984" dirty="0"/>
              <a:t>2023</a:t>
            </a:r>
            <a:r>
              <a:rPr sz="984" dirty="0"/>
              <a:t>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3"/>
              </a:rPr>
              <a:t>https://www.pwg.org/ids/</a:t>
            </a:r>
            <a:r>
              <a:rPr lang="en-US" dirty="0"/>
              <a:t> </a:t>
            </a:r>
          </a:p>
          <a:p>
            <a:r>
              <a:rPr lang="en-US" dirty="0"/>
              <a:t>Subscribe to the IDS mailing list </a:t>
            </a:r>
          </a:p>
          <a:p>
            <a:pPr lvl="1"/>
            <a:r>
              <a:rPr lang="en-US" u="sng" dirty="0">
                <a:hlinkClick r:id="rId4"/>
              </a:rPr>
              <a:t>https://www.pwg.org/mailman/listinfo/ids</a:t>
            </a:r>
          </a:p>
          <a:p>
            <a:r>
              <a:rPr lang="en-US" dirty="0"/>
              <a:t>IDS WG holds bi-weekly meetings via WebEx announced on the IDS mailing list</a:t>
            </a:r>
          </a:p>
          <a:p>
            <a:pPr lvl="1"/>
            <a:r>
              <a:rPr lang="en-US" dirty="0"/>
              <a:t>Next meeting is scheduled for Thursday, August 24, 2023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Tree>
    <p:extLst>
      <p:ext uri="{BB962C8B-B14F-4D97-AF65-F5344CB8AC3E}">
        <p14:creationId xmlns:p14="http://schemas.microsoft.com/office/powerpoint/2010/main" val="232791335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69"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0"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71" name="Copyright © 2023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2023 The Printer Working Group. All rights reserved. The IPP Everywhere and PWG logos are trademarks of the IEEE-ISTO.</a:t>
            </a:r>
          </a:p>
        </p:txBody>
      </p:sp>
      <p:sp>
        <p:nvSpPr>
          <p:cNvPr id="72"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7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28</a:t>
            </a:fld>
            <a:endParaRPr/>
          </a:p>
        </p:txBody>
      </p:sp>
      <p:sp>
        <p:nvSpPr>
          <p:cNvPr id="74" name="IPP WG: Officers"/>
          <p:cNvSpPr txBox="1">
            <a:spLocks noGrp="1"/>
          </p:cNvSpPr>
          <p:nvPr>
            <p:ph type="title"/>
          </p:nvPr>
        </p:nvSpPr>
        <p:spPr>
          <a:prstGeom prst="rect">
            <a:avLst/>
          </a:prstGeom>
        </p:spPr>
        <p:txBody>
          <a:bodyPr/>
          <a:lstStyle/>
          <a:p>
            <a:r>
              <a:t>IPP WG: Officers</a:t>
            </a:r>
          </a:p>
        </p:txBody>
      </p:sp>
      <p:sp>
        <p:nvSpPr>
          <p:cNvPr id="7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Encrypted Jobs and Documents v1.0, IPP Everywhere v2.0, IPP OAuth Extensions v1.0, PWG Media Standardized Names v2.1</a:t>
            </a:r>
          </a:p>
          <a:p>
            <a:pPr lvl="1"/>
            <a:r>
              <a:t>Smith Kennedy (HP Inc.) – IPP Encrypted Jobs and Documents v1.0, IPP Enterprise Printing Extensions v2.0</a:t>
            </a:r>
          </a:p>
        </p:txBody>
      </p:sp>
    </p:spTree>
    <p:extLst>
      <p:ext uri="{BB962C8B-B14F-4D97-AF65-F5344CB8AC3E}">
        <p14:creationId xmlns:p14="http://schemas.microsoft.com/office/powerpoint/2010/main" val="391994847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78"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9"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0" name="Copyright © 2023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2023 The Printer Working Group. All rights reserved. The IPP Everywhere and PWG logos are trademarks of the IEEE-ISTO.</a:t>
            </a:r>
          </a:p>
        </p:txBody>
      </p:sp>
      <p:sp>
        <p:nvSpPr>
          <p:cNvPr id="81"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82" name="IPP WG: Status"/>
          <p:cNvSpPr txBox="1">
            <a:spLocks noGrp="1"/>
          </p:cNvSpPr>
          <p:nvPr>
            <p:ph type="title"/>
          </p:nvPr>
        </p:nvSpPr>
        <p:spPr>
          <a:prstGeom prst="rect">
            <a:avLst/>
          </a:prstGeom>
        </p:spPr>
        <p:txBody>
          <a:bodyPr/>
          <a:lstStyle/>
          <a:p>
            <a:r>
              <a:t>IPP WG: Status</a:t>
            </a:r>
          </a:p>
        </p:txBody>
      </p:sp>
      <p:sp>
        <p:nvSpPr>
          <p:cNvPr id="83" name="PWG Specifications in development:…"/>
          <p:cNvSpPr txBox="1">
            <a:spLocks noGrp="1"/>
          </p:cNvSpPr>
          <p:nvPr>
            <p:ph type="body" idx="1"/>
          </p:nvPr>
        </p:nvSpPr>
        <p:spPr>
          <a:prstGeom prst="rect">
            <a:avLst/>
          </a:prstGeom>
        </p:spPr>
        <p:txBody>
          <a:bodyPr>
            <a:normAutofit fontScale="77500" lnSpcReduction="20000"/>
          </a:bodyPr>
          <a:lstStyle/>
          <a:p>
            <a:pPr marL="269666" indent="-241092">
              <a:defRPr sz="2800"/>
            </a:pPr>
            <a:r>
              <a:t>PWG Specifications in development:</a:t>
            </a:r>
          </a:p>
          <a:p>
            <a:pPr lvl="1">
              <a:defRPr sz="2200"/>
            </a:pPr>
            <a:r>
              <a:t>Internet Printing Protocol/2.x Fourth Edition (Interim)</a:t>
            </a:r>
          </a:p>
          <a:p>
            <a:pPr lvl="1">
              <a:defRPr sz="2200"/>
            </a:pPr>
            <a:r>
              <a:t>IPP Encrypted Jobs and Documents v1.0	 (Prototype)</a:t>
            </a:r>
          </a:p>
          <a:p>
            <a:pPr lvl="1">
              <a:defRPr sz="2200"/>
            </a:pPr>
            <a:r>
              <a:t>IPP Enterprise Printing Extensions v2.0 (Prototype)</a:t>
            </a:r>
          </a:p>
          <a:p>
            <a:pPr lvl="1">
              <a:defRPr sz="2200"/>
            </a:pPr>
            <a:r>
              <a:t>IPP Everywhere™ v2.0 (Prototype)</a:t>
            </a:r>
          </a:p>
          <a:p>
            <a:pPr lvl="1">
              <a:defRPr sz="2200"/>
            </a:pPr>
            <a:r>
              <a:t>IPP Everywhere™ Printer Self-Certification Manual v2.0 (Interim)</a:t>
            </a:r>
          </a:p>
          <a:p>
            <a:pPr lvl="1">
              <a:defRPr sz="2200"/>
            </a:pPr>
            <a:r>
              <a:t>IPP OAuth Extensions v1.0 (Interim)</a:t>
            </a:r>
          </a:p>
          <a:p>
            <a:pPr lvl="1">
              <a:defRPr sz="2200"/>
            </a:pPr>
            <a:r>
              <a:t>PWG Media Standardized Names v2.1 (Stable)</a:t>
            </a:r>
            <a:br/>
            <a:endParaRPr/>
          </a:p>
          <a:p>
            <a:pPr marL="269666" indent="-241092">
              <a:defRPr sz="2800"/>
            </a:pPr>
            <a:r>
              <a:t>Recently approved:</a:t>
            </a:r>
          </a:p>
          <a:p>
            <a:pPr lvl="1">
              <a:defRPr sz="2200"/>
            </a:pPr>
            <a:r>
              <a:t>PWG 5100.3-2023: IPP Production Printing Extensions v2.0 (PPX)</a:t>
            </a:r>
          </a:p>
          <a:p>
            <a:pPr lvl="1">
              <a:defRPr sz="2200"/>
            </a:pPr>
            <a:r>
              <a:t>PWG 5100.7-2023: IPP Job Extensions v2.1 (JOBEXT)</a:t>
            </a:r>
          </a:p>
          <a:p>
            <a:pPr lvl="1">
              <a:defRPr sz="2200"/>
            </a:pPr>
            <a:r>
              <a:t>PWG 5100.13-2023: IPP Driver Replacement Extensions v2.0 (NODRIVER)</a:t>
            </a:r>
            <a:br/>
            <a:endParaRPr/>
          </a:p>
          <a:p>
            <a:pPr marL="269666" indent="-241092">
              <a:defRPr sz="2800"/>
            </a:pPr>
            <a:r>
              <a:t>Up-to-date pending IANA registrations online:</a:t>
            </a:r>
          </a:p>
          <a:p>
            <a:pPr lvl="1">
              <a:defRPr sz="2200"/>
            </a:pPr>
            <a:r>
              <a:rPr u="sng">
                <a:solidFill>
                  <a:srgbClr val="0000FF"/>
                </a:solidFill>
                <a:uFill>
                  <a:solidFill>
                    <a:srgbClr val="0000FF"/>
                  </a:solidFill>
                </a:uFill>
                <a:hlinkClick r:id="rId3"/>
              </a:rPr>
              <a:t>https://www.pwg.org/ipp/ipp-registrations.xml</a:t>
            </a:r>
          </a:p>
          <a:p>
            <a:pPr lvl="1">
              <a:defRPr sz="2200"/>
            </a:pPr>
            <a:r>
              <a:t>Continue to maintain this in parallel for new specifications</a:t>
            </a:r>
          </a:p>
        </p:txBody>
      </p:sp>
      <p:sp>
        <p:nvSpPr>
          <p:cNvPr id="8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Tree>
    <p:extLst>
      <p:ext uri="{BB962C8B-B14F-4D97-AF65-F5344CB8AC3E}">
        <p14:creationId xmlns:p14="http://schemas.microsoft.com/office/powerpoint/2010/main" val="28195936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87"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88"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9" name="Copyright © 2023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2023 The Printer Working Group. All rights reserved. The IPP Everywhere and PWG logos are trademarks of the IEEE-ISTO.</a:t>
            </a:r>
          </a:p>
        </p:txBody>
      </p:sp>
      <p:sp>
        <p:nvSpPr>
          <p:cNvPr id="90"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91" name="IPP WG: More Information"/>
          <p:cNvSpPr txBox="1">
            <a:spLocks noGrp="1"/>
          </p:cNvSpPr>
          <p:nvPr>
            <p:ph type="title"/>
          </p:nvPr>
        </p:nvSpPr>
        <p:spPr>
          <a:prstGeom prst="rect">
            <a:avLst/>
          </a:prstGeom>
        </p:spPr>
        <p:txBody>
          <a:bodyPr/>
          <a:lstStyle/>
          <a:p>
            <a:r>
              <a:t>IPP WG: More Information</a:t>
            </a:r>
          </a:p>
        </p:txBody>
      </p:sp>
      <p:sp>
        <p:nvSpPr>
          <p:cNvPr id="92"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August 31 and September 14, 2023 at 3pm ET</a:t>
            </a:r>
          </a:p>
        </p:txBody>
      </p:sp>
      <p:sp>
        <p:nvSpPr>
          <p:cNvPr id="9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Tree>
    <p:extLst>
      <p:ext uri="{BB962C8B-B14F-4D97-AF65-F5344CB8AC3E}">
        <p14:creationId xmlns:p14="http://schemas.microsoft.com/office/powerpoint/2010/main" val="76467204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August 2023</a:t>
            </a:r>
            <a:endParaRPr dirty="0"/>
          </a:p>
        </p:txBody>
      </p:sp>
    </p:spTree>
    <p:extLst>
      <p:ext uri="{BB962C8B-B14F-4D97-AF65-F5344CB8AC3E}">
        <p14:creationId xmlns:p14="http://schemas.microsoft.com/office/powerpoint/2010/main" val="225865156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55000" lnSpcReduction="20000"/>
          </a:bodyPr>
          <a:lstStyle/>
          <a:p>
            <a:pPr lvl="0">
              <a:buFont typeface="Arial" pitchFamily="34" charset="0"/>
              <a:buChar char="•"/>
            </a:pPr>
            <a:r>
              <a:rPr lang="en-US" b="1" dirty="0"/>
              <a:t>OpenPrintingGoogle Summer of Code 2023 (Aveek/Till)</a:t>
            </a:r>
          </a:p>
          <a:p>
            <a:pPr marL="783590" marR="40640" lvl="1" indent="-285750" algn="l" defTabSz="914400" rtl="0" eaLnBrk="1" fontAlgn="auto" latinLnBrk="0" hangingPunct="1">
              <a:lnSpc>
                <a:spcPct val="100000"/>
              </a:lnSpc>
              <a:spcBef>
                <a:spcPts val="400"/>
              </a:spcBef>
              <a:spcAft>
                <a:spcPts val="0"/>
              </a:spcAft>
              <a:buClrTx/>
              <a:buSzPct val="100000"/>
              <a:buFont typeface="Arial" pitchFamily="34" charset="0"/>
              <a:buChar char="•"/>
              <a:tabLst/>
              <a:defRPr/>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https://developers.google.com/open-source/gsoc/timeline</a:t>
            </a:r>
            <a:endParaRPr lang="en-US" b="1" dirty="0">
              <a:latin typeface="Verdana"/>
              <a:ea typeface="Verdana"/>
            </a:endParaRPr>
          </a:p>
          <a:p>
            <a:pPr marL="783590" marR="40640" lvl="1" indent="-285750" algn="l" defTabSz="914400" rtl="0" eaLnBrk="1" fontAlgn="auto" latinLnBrk="0" hangingPunct="1">
              <a:lnSpc>
                <a:spcPct val="100000"/>
              </a:lnSpc>
              <a:spcBef>
                <a:spcPts val="400"/>
              </a:spcBef>
              <a:spcAft>
                <a:spcPts val="0"/>
              </a:spcAft>
              <a:buClrTx/>
              <a:buSzPct val="100000"/>
              <a:buFont typeface="Arial" pitchFamily="34" charset="0"/>
              <a:buChar char="•"/>
              <a:tabLst/>
              <a:defRPr/>
            </a:pPr>
            <a:r>
              <a:rPr kumimoji="0" lang="en-US" sz="1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Aveek/Till are the coordinators for all Linux Foundation projects</a:t>
            </a:r>
          </a:p>
          <a:p>
            <a:pPr marL="783590" marR="40640" lvl="1" indent="-285750" algn="l" defTabSz="914400" rtl="0" eaLnBrk="1" fontAlgn="auto" latinLnBrk="0" hangingPunct="1">
              <a:lnSpc>
                <a:spcPct val="100000"/>
              </a:lnSpc>
              <a:spcBef>
                <a:spcPts val="400"/>
              </a:spcBef>
              <a:spcAft>
                <a:spcPts val="0"/>
              </a:spcAft>
              <a:buClrTx/>
              <a:buSzPct val="100000"/>
              <a:buFont typeface="Arial" pitchFamily="34" charset="0"/>
              <a:buChar char="•"/>
              <a:tabLst/>
              <a:defRPr/>
            </a:pPr>
            <a:r>
              <a:rPr lang="en-US" b="1" dirty="0"/>
              <a:t>Coding started 29 May 2023 and ends 28 August 2023</a:t>
            </a:r>
          </a:p>
          <a:p>
            <a:pPr>
              <a:buFont typeface="Arial" pitchFamily="34" charset="0"/>
              <a:buChar char="•"/>
            </a:pPr>
            <a:r>
              <a:rPr lang="en-US" b="1"/>
              <a:t>OpenPrinting</a:t>
            </a:r>
            <a:r>
              <a:rPr lang="en-US" b="1" dirty="0"/>
              <a:t> CUPS (</a:t>
            </a:r>
            <a:r>
              <a:rPr lang="en-US" b="1" dirty="0" err="1"/>
              <a:t>Zdenek</a:t>
            </a:r>
            <a:r>
              <a:rPr lang="en-US" b="1" dirty="0"/>
              <a:t> </a:t>
            </a:r>
            <a:r>
              <a:rPr lang="en-US" b="1" dirty="0" err="1"/>
              <a:t>Dohnal</a:t>
            </a:r>
            <a:r>
              <a:rPr lang="en-US" b="1" dirty="0"/>
              <a:t>, RedHat)</a:t>
            </a:r>
          </a:p>
          <a:p>
            <a:pPr lvl="1">
              <a:buFont typeface="Arial" pitchFamily="34" charset="0"/>
              <a:buChar char="•"/>
            </a:pPr>
            <a:r>
              <a:rPr lang="en-US" b="1" dirty="0">
                <a:hlinkClick r:id="rId3"/>
              </a:rPr>
              <a:t>https://openprinting.github.io/cups-2.4.6/</a:t>
            </a:r>
            <a:endParaRPr lang="en-US" b="1" dirty="0"/>
          </a:p>
          <a:p>
            <a:pPr lvl="1">
              <a:buFont typeface="Arial" pitchFamily="34" charset="0"/>
              <a:buChar char="•"/>
            </a:pPr>
            <a:r>
              <a:rPr lang="en-US" b="1" dirty="0"/>
              <a:t>Current release is OP CUPS v2.4.6 on 22 June 2023</a:t>
            </a:r>
          </a:p>
          <a:p>
            <a:pPr lvl="1">
              <a:buFont typeface="Arial" pitchFamily="34" charset="0"/>
              <a:buChar char="•"/>
            </a:pPr>
            <a:r>
              <a:rPr lang="en-US" b="1" dirty="0">
                <a:hlinkClick r:id="rId4"/>
              </a:rPr>
              <a:t>https://github.com/OpenPrinting/libcups/releases/v3.0b1</a:t>
            </a:r>
            <a:endParaRPr lang="en-US" b="1" dirty="0"/>
          </a:p>
          <a:p>
            <a:pPr lvl="1">
              <a:buFont typeface="Arial" pitchFamily="34" charset="0"/>
              <a:buChar char="•"/>
            </a:pPr>
            <a:r>
              <a:rPr lang="en-US" b="1" dirty="0"/>
              <a:t>Current beta release is OP CUPS v3.0b1 on 9 February 2023</a:t>
            </a:r>
          </a:p>
          <a:p>
            <a:pPr>
              <a:buFont typeface="Arial" pitchFamily="34" charset="0"/>
              <a:buChar char="•"/>
            </a:pPr>
            <a:r>
              <a:rPr lang="en-US" b="1" dirty="0"/>
              <a:t>OpenPrinting CUPS Filters (Till)</a:t>
            </a:r>
          </a:p>
          <a:p>
            <a:pPr lvl="1">
              <a:buFont typeface="Arial" pitchFamily="34" charset="0"/>
              <a:buChar char="•"/>
            </a:pPr>
            <a:r>
              <a:rPr lang="en-US" b="1" dirty="0">
                <a:hlinkClick r:id="rId5"/>
              </a:rPr>
              <a:t>https://github.com/OpenPrinting/cups-filters/releases/tag/1.28.17</a:t>
            </a:r>
            <a:endParaRPr lang="en-US" b="1" dirty="0"/>
          </a:p>
          <a:p>
            <a:pPr lvl="1">
              <a:buFont typeface="Arial" pitchFamily="34" charset="0"/>
              <a:buChar char="•"/>
            </a:pPr>
            <a:r>
              <a:rPr lang="en-US" b="1" dirty="0"/>
              <a:t>Current release is OP CUPS Filters v1.28.17 on 24 January 2023</a:t>
            </a:r>
          </a:p>
          <a:p>
            <a:pPr lvl="1">
              <a:buFont typeface="Arial" pitchFamily="34" charset="0"/>
              <a:buChar char="•"/>
            </a:pPr>
            <a:r>
              <a:rPr lang="en-US" b="1" dirty="0">
                <a:hlinkClick r:id="rId6"/>
              </a:rPr>
              <a:t>https://github.com/OpenPrinting/cups-filters/releases/tag/2.0rc2</a:t>
            </a:r>
            <a:endParaRPr lang="en-US" b="1" dirty="0"/>
          </a:p>
          <a:p>
            <a:pPr lvl="1">
              <a:buFont typeface="Arial" pitchFamily="34" charset="0"/>
              <a:buChar char="•"/>
            </a:pPr>
            <a:r>
              <a:rPr lang="en-US" b="1" dirty="0"/>
              <a:t>Current beta release is OP CUPS Filters v2.0rc2 on 4 July 2023</a:t>
            </a:r>
          </a:p>
          <a:p>
            <a:pPr>
              <a:buFont typeface="Arial" pitchFamily="34" charset="0"/>
              <a:buChar char="•"/>
            </a:pPr>
            <a:r>
              <a:rPr lang="en-US" b="1" dirty="0" err="1"/>
              <a:t>OpenPrinting</a:t>
            </a:r>
            <a:r>
              <a:rPr lang="en-US" b="1" dirty="0"/>
              <a:t> PAPPL (Printer Application) (Mike)</a:t>
            </a:r>
          </a:p>
          <a:p>
            <a:pPr lvl="1">
              <a:buFont typeface="Arial" pitchFamily="34" charset="0"/>
              <a:buChar char="•"/>
            </a:pPr>
            <a:r>
              <a:rPr lang="en-US" b="1" dirty="0">
                <a:hlinkClick r:id="rId7"/>
              </a:rPr>
              <a:t>https://github.com/michaelrsweet/pappl/releases/tag/v1.3.2</a:t>
            </a:r>
            <a:endParaRPr lang="en-US" b="1" dirty="0"/>
          </a:p>
          <a:p>
            <a:pPr lvl="1">
              <a:buFont typeface="Arial" pitchFamily="34" charset="0"/>
              <a:buChar char="•"/>
            </a:pPr>
            <a:r>
              <a:rPr lang="en-US" b="1" dirty="0"/>
              <a:t>Current release is PAPPL v1.3.2 on 6 May 2023</a:t>
            </a:r>
          </a:p>
          <a:p>
            <a:pPr>
              <a:buFont typeface="Arial" pitchFamily="34" charset="0"/>
              <a:buChar char="•"/>
            </a:pPr>
            <a:r>
              <a:rPr lang="en-US" b="1" dirty="0"/>
              <a:t>OpenPrinting </a:t>
            </a:r>
            <a:r>
              <a:rPr lang="en-US" b="1" dirty="0" err="1"/>
              <a:t>LPrint</a:t>
            </a:r>
            <a:r>
              <a:rPr lang="en-US" b="1" dirty="0"/>
              <a:t> Label Printer Application (Mike)</a:t>
            </a:r>
          </a:p>
          <a:p>
            <a:pPr lvl="1">
              <a:buFont typeface="Arial" pitchFamily="34" charset="0"/>
              <a:buChar char="•"/>
            </a:pPr>
            <a:r>
              <a:rPr lang="en-US" b="1" dirty="0">
                <a:hlinkClick r:id="rId8"/>
              </a:rPr>
              <a:t>https://github.com/michaelrsweet/lprint/releases/tag/v1.2.0 </a:t>
            </a:r>
            <a:endParaRPr lang="en-US" b="1" dirty="0"/>
          </a:p>
          <a:p>
            <a:pPr lvl="1">
              <a:buFont typeface="Arial" pitchFamily="34" charset="0"/>
              <a:buChar char="•"/>
            </a:pPr>
            <a:r>
              <a:rPr lang="en-US" b="1" dirty="0" err="1"/>
              <a:t>Curren</a:t>
            </a:r>
            <a:r>
              <a:rPr lang="en-US" b="1" dirty="0"/>
              <a:t> release is </a:t>
            </a:r>
            <a:r>
              <a:rPr lang="en-US" b="1" dirty="0" err="1"/>
              <a:t>LPrint</a:t>
            </a:r>
            <a:r>
              <a:rPr lang="en-US" b="1" dirty="0"/>
              <a:t> v1.2.0 on 31 December 2022</a:t>
            </a:r>
          </a:p>
          <a:p>
            <a:pPr>
              <a:buFont typeface="Arial" pitchFamily="34" charset="0"/>
              <a:buChar char="•"/>
            </a:pPr>
            <a:r>
              <a:rPr lang="en-US" b="1" dirty="0"/>
              <a:t>OpenPrinting PostScript, </a:t>
            </a:r>
            <a:r>
              <a:rPr lang="en-US" b="1" dirty="0" err="1"/>
              <a:t>Ghostscript</a:t>
            </a:r>
            <a:r>
              <a:rPr lang="en-US" b="1" dirty="0"/>
              <a:t>, </a:t>
            </a:r>
            <a:r>
              <a:rPr lang="en-US" b="1" dirty="0" err="1"/>
              <a:t>Gutenprint</a:t>
            </a:r>
            <a:r>
              <a:rPr lang="en-US" b="1" dirty="0"/>
              <a:t>, HPLIP Printer Apps (Till)</a:t>
            </a:r>
          </a:p>
          <a:p>
            <a:pPr lvl="1">
              <a:buFont typeface="Arial" pitchFamily="34" charset="0"/>
              <a:buChar char="•"/>
            </a:pPr>
            <a:r>
              <a:rPr lang="en-US" b="1" dirty="0">
                <a:hlinkClick r:id="rId9"/>
              </a:rPr>
              <a:t>https://github.com/OpenPrinting/ps-printer-app</a:t>
            </a:r>
            <a:endParaRPr lang="en-US" b="1" dirty="0"/>
          </a:p>
          <a:p>
            <a:pPr lvl="1">
              <a:buFont typeface="Arial" pitchFamily="34" charset="0"/>
              <a:buChar char="•"/>
            </a:pPr>
            <a:r>
              <a:rPr lang="en-US" b="1" dirty="0">
                <a:hlinkClick r:id="rId10"/>
              </a:rPr>
              <a:t>https://github.com/OpenPrinting/ghostscript-printer-app</a:t>
            </a:r>
            <a:endParaRPr lang="en-US" b="1" dirty="0"/>
          </a:p>
          <a:p>
            <a:pPr lvl="1">
              <a:buFont typeface="Arial" pitchFamily="34" charset="0"/>
              <a:buChar char="•"/>
            </a:pPr>
            <a:r>
              <a:rPr lang="en-US" b="1" dirty="0">
                <a:hlinkClick r:id="rId11"/>
              </a:rPr>
              <a:t>https://github.com/OpenPrinting/gutenprint-printer-app</a:t>
            </a:r>
            <a:endParaRPr lang="en-US" b="1" dirty="0"/>
          </a:p>
          <a:p>
            <a:pPr lvl="1">
              <a:buFont typeface="Arial" pitchFamily="34" charset="0"/>
              <a:buChar char="•"/>
            </a:pPr>
            <a:r>
              <a:rPr lang="en-US" b="1" dirty="0">
                <a:hlinkClick r:id="rId12"/>
              </a:rPr>
              <a:t>https://github.com/OpenPrinting/hplip-printer-app</a:t>
            </a:r>
            <a:endParaRPr lang="en-US" b="1" dirty="0"/>
          </a:p>
          <a:p>
            <a:pPr>
              <a:buFont typeface="Arial" pitchFamily="34" charset="0"/>
              <a:buChar char="•"/>
            </a:pPr>
            <a:r>
              <a:rPr lang="en-US" b="1" dirty="0"/>
              <a:t>OpenPrinting CUPS Legacy Driver Retro-Fitting Printer Applications (Till)</a:t>
            </a:r>
          </a:p>
          <a:p>
            <a:pPr lvl="1">
              <a:buFont typeface="Arial" pitchFamily="34" charset="0"/>
              <a:buChar char="•"/>
            </a:pPr>
            <a:r>
              <a:rPr lang="en-US" b="1" dirty="0">
                <a:hlinkClick r:id="rId13"/>
              </a:rPr>
              <a:t>https://github.com/OpenPrinting/pappl-retrofit</a:t>
            </a:r>
            <a:endParaRPr lang="en-US"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32</a:t>
            </a:fld>
            <a:endParaRPr/>
          </a:p>
        </p:txBody>
      </p:sp>
    </p:spTree>
    <p:extLst>
      <p:ext uri="{BB962C8B-B14F-4D97-AF65-F5344CB8AC3E}">
        <p14:creationId xmlns:p14="http://schemas.microsoft.com/office/powerpoint/2010/main" val="25739207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371600"/>
            <a:ext cx="8229600" cy="4506686"/>
          </a:xfrm>
        </p:spPr>
        <p:txBody>
          <a:bodyPr>
            <a:normAutofit/>
          </a:bodyPr>
          <a:lstStyle/>
          <a:p>
            <a:r>
              <a:rPr lang="en-US" dirty="0"/>
              <a:t>Mopria Alliance liaison to PWG: Anthony Suarez (Kyocera)</a:t>
            </a:r>
          </a:p>
          <a:p>
            <a:endParaRPr lang="en-US" dirty="0"/>
          </a:p>
          <a:p>
            <a:r>
              <a:rPr lang="en-US" dirty="0"/>
              <a:t>Liaison agreement addendum signed May 10, 2022</a:t>
            </a:r>
          </a:p>
          <a:p>
            <a:pPr lvl="1"/>
            <a:r>
              <a:rPr lang="en-US" dirty="0">
                <a:solidFill>
                  <a:srgbClr val="FF0000"/>
                </a:solidFill>
              </a:rPr>
              <a:t>Renews liaison agreement and auto-renews it until one or both parties cancel it</a:t>
            </a:r>
          </a:p>
          <a:p>
            <a:pPr marL="40640" indent="0">
              <a:buNone/>
            </a:pPr>
            <a:r>
              <a:rPr lang="en-US" dirty="0"/>
              <a:t>	</a:t>
            </a:r>
          </a:p>
          <a:p>
            <a:r>
              <a:rPr lang="en-US" dirty="0"/>
              <a:t>No collaboration currently active but opportunities exist</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33</a:t>
            </a:fld>
            <a:endParaRPr/>
          </a:p>
        </p:txBody>
      </p:sp>
    </p:spTree>
    <p:extLst>
      <p:ext uri="{BB962C8B-B14F-4D97-AF65-F5344CB8AC3E}">
        <p14:creationId xmlns:p14="http://schemas.microsoft.com/office/powerpoint/2010/main" val="38729834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23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2023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00" name="3MF Consortium"/>
          <p:cNvSpPr txBox="1">
            <a:spLocks noGrp="1"/>
          </p:cNvSpPr>
          <p:nvPr>
            <p:ph type="title"/>
          </p:nvPr>
        </p:nvSpPr>
        <p:spPr>
          <a:prstGeom prst="rect">
            <a:avLst/>
          </a:prstGeom>
        </p:spPr>
        <p:txBody>
          <a:bodyPr/>
          <a:lstStyle/>
          <a:p>
            <a:r>
              <a:t>3MF Consortium</a:t>
            </a:r>
          </a:p>
        </p:txBody>
      </p:sp>
      <p:sp>
        <p:nvSpPr>
          <p:cNvPr id="101" name="Duann Scott (Bits to Atoms) is the Executive Director of the 3MF Consortium…"/>
          <p:cNvSpPr txBox="1">
            <a:spLocks noGrp="1"/>
          </p:cNvSpPr>
          <p:nvPr>
            <p:ph type="body" idx="1"/>
          </p:nvPr>
        </p:nvSpPr>
        <p:spPr>
          <a:prstGeom prst="rect">
            <a:avLst/>
          </a:prstGeom>
        </p:spPr>
        <p:txBody>
          <a:bodyPr/>
          <a:lstStyle/>
          <a:p>
            <a:r>
              <a:rPr dirty="0" err="1"/>
              <a:t>Duann</a:t>
            </a:r>
            <a:r>
              <a:rPr dirty="0"/>
              <a:t> Scott (Bits to Atoms) is the Executive Director of the 3MF Consortium</a:t>
            </a:r>
          </a:p>
          <a:p>
            <a:r>
              <a:rPr dirty="0"/>
              <a:t>Mike Sweet (Lakeside Robotics) is the PWG liaison to the 3MF</a:t>
            </a:r>
          </a:p>
          <a:p>
            <a:r>
              <a:rPr dirty="0">
                <a:solidFill>
                  <a:srgbClr val="FF0000"/>
                </a:solidFill>
              </a:rPr>
              <a:t>No updates since the May 2023 Face-to-Face meeting</a:t>
            </a:r>
          </a:p>
        </p:txBody>
      </p:sp>
      <p:sp>
        <p:nvSpPr>
          <p:cNvPr id="102"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34</a:t>
            </a:fld>
            <a:endParaRPr/>
          </a:p>
        </p:txBody>
      </p:sp>
    </p:spTree>
    <p:extLst>
      <p:ext uri="{BB962C8B-B14F-4D97-AF65-F5344CB8AC3E}">
        <p14:creationId xmlns:p14="http://schemas.microsoft.com/office/powerpoint/2010/main" val="396548275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a:bodyPr>
          <a:lstStyle/>
          <a:p>
            <a:r>
              <a:rPr lang="en-US" sz="2000" dirty="0"/>
              <a:t>America Makes &amp; ANSI Additive Manufacturing Standardization Collaborative (AMSC) - </a:t>
            </a:r>
          </a:p>
          <a:p>
            <a:pPr lvl="1"/>
            <a:r>
              <a:rPr lang="en-US" sz="1600" u="sng" dirty="0">
                <a:hlinkClick r:id="rId2"/>
              </a:rPr>
              <a:t>https://www.ansi.org/standards-coordination/collaboratives-activities/additive-manufacturing-collaborative</a:t>
            </a:r>
            <a:r>
              <a:rPr lang="en-US" sz="1600" u="sng" dirty="0"/>
              <a:t>.</a:t>
            </a:r>
            <a:r>
              <a:rPr lang="en-US" sz="1600" dirty="0"/>
              <a:t> </a:t>
            </a:r>
          </a:p>
          <a:p>
            <a:pPr lvl="2"/>
            <a:r>
              <a:rPr lang="en-US" sz="1400" dirty="0"/>
              <a:t>The IEEE-ISTO Printer Working Group participated in the AMSC version 3 update activities. ANSI announced publication of version 3 on July 17</a:t>
            </a:r>
            <a:r>
              <a:rPr lang="en-US" sz="1400" baseline="30000" dirty="0"/>
              <a:t>th</a:t>
            </a:r>
            <a:r>
              <a:rPr lang="en-US" sz="1400" dirty="0"/>
              <a:t>, 2023.</a:t>
            </a:r>
          </a:p>
          <a:p>
            <a:pPr lvl="1"/>
            <a:endParaRPr lang="en-US" sz="1400" dirty="0"/>
          </a:p>
          <a:p>
            <a:r>
              <a:rPr lang="da-DK" sz="2000" dirty="0"/>
              <a:t>ASTM </a:t>
            </a:r>
            <a:r>
              <a:rPr lang="en-US" sz="2000" dirty="0"/>
              <a:t>Committee F42 on Additive Manufacturing Technologies -</a:t>
            </a:r>
            <a:endParaRPr lang="en-US" dirty="0"/>
          </a:p>
          <a:p>
            <a:pPr lvl="1"/>
            <a:r>
              <a:rPr lang="en-US" sz="1600" dirty="0">
                <a:hlinkClick r:id="rId3"/>
              </a:rPr>
              <a:t>https://www.astm.org/COMMITTEE/F42.htm</a:t>
            </a:r>
            <a:endParaRPr lang="en-US" sz="1600" dirty="0"/>
          </a:p>
          <a:p>
            <a:pPr lvl="2"/>
            <a:r>
              <a:rPr lang="en-US" sz="1400" dirty="0"/>
              <a:t>Paul Tykodi is investigating whether it might be possible for the IEEE-ISTO Printer Working Group to make a presentation on its Safe G-Code best practice document to American Concrete Institute Committee 564 (</a:t>
            </a:r>
            <a:r>
              <a:rPr lang="en-US" sz="1400" i="1" dirty="0"/>
              <a:t>3-D Printing with Cementitious Materials</a:t>
            </a:r>
            <a:r>
              <a:rPr lang="en-US" sz="1400" dirty="0"/>
              <a:t>) members via a training webinar sponsored by ASTM F42 and PWG.</a:t>
            </a:r>
          </a:p>
          <a:p>
            <a:pPr lvl="2"/>
            <a:endParaRPr lang="en-US" sz="1600" dirty="0"/>
          </a:p>
          <a:p>
            <a:pPr marL="955039" lvl="2" indent="0">
              <a:buNone/>
            </a:pPr>
            <a:endParaRPr lang="en-US" sz="1400" dirty="0"/>
          </a:p>
          <a:p>
            <a:endParaRPr lang="da-DK" sz="1400" dirty="0"/>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35</a:t>
            </a:fld>
            <a:endParaRPr/>
          </a:p>
        </p:txBody>
      </p:sp>
    </p:spTree>
    <p:extLst>
      <p:ext uri="{BB962C8B-B14F-4D97-AF65-F5344CB8AC3E}">
        <p14:creationId xmlns:p14="http://schemas.microsoft.com/office/powerpoint/2010/main" val="94772204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2000" dirty="0"/>
              <a:t>The ASTM International Conference on Additive Manufacturing </a:t>
            </a:r>
            <a:r>
              <a:rPr lang="da-DK" sz="1800" dirty="0"/>
              <a:t>(</a:t>
            </a:r>
            <a:r>
              <a:rPr lang="da-DK" sz="1400" dirty="0"/>
              <a:t>ICAM 2023 – Oct 30-Nov 3, 2023 – Washington DC  </a:t>
            </a:r>
            <a:r>
              <a:rPr lang="en-US" sz="1400" dirty="0"/>
              <a:t>)</a:t>
            </a:r>
            <a:r>
              <a:rPr lang="da-DK" sz="1400" dirty="0"/>
              <a:t> -</a:t>
            </a:r>
          </a:p>
          <a:p>
            <a:pPr lvl="1"/>
            <a:r>
              <a:rPr lang="da-DK" sz="1600" dirty="0">
                <a:hlinkClick r:id="rId2"/>
              </a:rPr>
              <a:t>https://amcoe.org/event/icam2023/</a:t>
            </a:r>
            <a:r>
              <a:rPr lang="da-DK" sz="1600" dirty="0"/>
              <a:t> </a:t>
            </a:r>
          </a:p>
          <a:p>
            <a:pPr lvl="2" algn="just"/>
            <a:r>
              <a:rPr lang="da-DK" sz="1400" dirty="0"/>
              <a:t>Alan Sukert chairperson of the IEEE-ISTO PWG Imaging Device Security(IDS) Workgroup participated in the </a:t>
            </a:r>
            <a:r>
              <a:rPr lang="en-US" sz="1400" b="1" dirty="0"/>
              <a:t>Industry 4.0: Cyber Security Aspects of AM</a:t>
            </a:r>
            <a:r>
              <a:rPr lang="en-US" sz="1400" dirty="0"/>
              <a:t> track within the 2022 ICAM conference.</a:t>
            </a:r>
          </a:p>
          <a:p>
            <a:pPr lvl="2" algn="just"/>
            <a:r>
              <a:rPr lang="en-US" sz="1400" dirty="0"/>
              <a:t>Alan has recently received confirmation that his latest submission has been approved and he will be giving another Common Criteria Cyber Security focused presentation at ICAM 2023.</a:t>
            </a:r>
            <a:endParaRPr lang="da-DK" sz="1400" dirty="0"/>
          </a:p>
          <a:p>
            <a:r>
              <a:rPr lang="da-DK" sz="2000" dirty="0"/>
              <a:t>VDMA OPC UA for Additive Manufacturing - 			     Joint Working Group 40 540</a:t>
            </a:r>
          </a:p>
          <a:p>
            <a:pPr lvl="1"/>
            <a:r>
              <a:rPr lang="da-DK" sz="1600" dirty="0">
                <a:hlinkClick r:id="rId3"/>
              </a:rPr>
              <a:t>https://www.vdma.org/events-trade-fairs/-/event/view/70649</a:t>
            </a:r>
            <a:endParaRPr lang="da-DK" sz="1600" dirty="0"/>
          </a:p>
          <a:p>
            <a:pPr lvl="2"/>
            <a:r>
              <a:rPr lang="en-US" sz="1600" dirty="0"/>
              <a:t>Paul Tykodi is representing the IEEE-ISTO Printer Working Group in the activities of the Joint Working Group. The JWG has a potential interest in referencing IPP 3D standard for secure remote job submission</a:t>
            </a:r>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202007202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2000" dirty="0"/>
              <a:t>3D PDF at the PDF Association -</a:t>
            </a:r>
            <a:endParaRPr lang="en-US" dirty="0"/>
          </a:p>
          <a:p>
            <a:pPr lvl="1"/>
            <a:r>
              <a:rPr lang="en-US" sz="1600" dirty="0">
                <a:hlinkClick r:id="rId2"/>
              </a:rPr>
              <a:t>https://www.pdfa.org/3d-pdf-at-the-pdf-association/</a:t>
            </a:r>
            <a:r>
              <a:rPr lang="en-US" sz="1600" dirty="0"/>
              <a:t> </a:t>
            </a:r>
          </a:p>
          <a:p>
            <a:pPr lvl="2" algn="just"/>
            <a:r>
              <a:rPr lang="en-US" sz="1600" dirty="0"/>
              <a:t>Paul Tykodi is representing the IEEE-ISTO Printer Working Group in the activities of the PDF Association 3D PDF Technical Working Group (TWG) and as time permits the 3D PDF User Liaison Working Group (LWG) as well.</a:t>
            </a:r>
          </a:p>
          <a:p>
            <a:pPr marL="1640839" marR="40640" lvl="3" indent="-228600" algn="just" defTabSz="914400" rtl="0" eaLnBrk="1" fontAlgn="auto" latinLnBrk="0" hangingPunct="1">
              <a:lnSpc>
                <a:spcPct val="100000"/>
              </a:lnSpc>
              <a:spcBef>
                <a:spcPts val="300"/>
              </a:spcBef>
              <a:spcAft>
                <a:spcPts val="0"/>
              </a:spcAft>
              <a:buClrTx/>
              <a:buSzPct val="100000"/>
              <a:buFontTx/>
              <a:buChar char="•"/>
              <a:tabLst/>
              <a:defRPr/>
            </a:pPr>
            <a:r>
              <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Participation in the work of the PDF Association allows the PWG to monitor the activities of ISO TC171 SC2 - </a:t>
            </a:r>
            <a:r>
              <a:rPr kumimoji="0" lang="en-US" sz="1200" b="0" i="1"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Document file formats, EDMS systems and authenticity of information </a:t>
            </a:r>
            <a:r>
              <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https://www.iso.org/committee/53674.html</a:t>
            </a:r>
            <a:r>
              <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which is the committee responsible for PDF file format standardization </a:t>
            </a:r>
          </a:p>
          <a:p>
            <a:pPr lvl="2" algn="just"/>
            <a:r>
              <a:rPr lang="en-US" sz="1600" dirty="0"/>
              <a:t>Current PDF Standards Supporting 3D Content</a:t>
            </a:r>
          </a:p>
          <a:p>
            <a:pPr lvl="3" algn="just"/>
            <a:r>
              <a:rPr lang="en-US" sz="1200" dirty="0"/>
              <a:t>ISO 32000-2:2020 PDF 2.0 </a:t>
            </a:r>
            <a:r>
              <a:rPr lang="en-US" sz="1200" dirty="0">
                <a:hlinkClick r:id="rId4"/>
              </a:rPr>
              <a:t>https://pdfa.org/resource/iso-32000-pdf/#pdf-2</a:t>
            </a:r>
            <a:endParaRPr lang="en-US" sz="1200" dirty="0"/>
          </a:p>
          <a:p>
            <a:pPr lvl="3" algn="just"/>
            <a:r>
              <a:rPr lang="en-US" sz="1200" dirty="0"/>
              <a:t>ISO 21757 (</a:t>
            </a:r>
            <a:r>
              <a:rPr lang="en-US" sz="1200" dirty="0" err="1"/>
              <a:t>ECMAscript</a:t>
            </a:r>
            <a:r>
              <a:rPr lang="en-US" sz="1200" dirty="0"/>
              <a:t> for PDF) </a:t>
            </a:r>
            <a:r>
              <a:rPr lang="en-US" sz="1200" dirty="0">
                <a:hlinkClick r:id="rId5"/>
              </a:rPr>
              <a:t>https://pdfa.org/resource/iso-21757-ecmascript/</a:t>
            </a:r>
            <a:endParaRPr lang="en-US" sz="1200" dirty="0"/>
          </a:p>
          <a:p>
            <a:pPr lvl="3" algn="just"/>
            <a:r>
              <a:rPr lang="en-US" sz="1200" dirty="0"/>
              <a:t>ISO 14739-1:2014 PRC </a:t>
            </a:r>
            <a:r>
              <a:rPr lang="en-US" sz="1200" dirty="0">
                <a:hlinkClick r:id="rId6"/>
              </a:rPr>
              <a:t>https://pdfa.org/resource/3d-formats/#prc-1</a:t>
            </a:r>
            <a:endParaRPr lang="en-US" sz="1200" dirty="0"/>
          </a:p>
          <a:p>
            <a:pPr lvl="3" algn="just"/>
            <a:r>
              <a:rPr lang="en-US" sz="1200" dirty="0"/>
              <a:t>ISO/TS 24064:2023 STEP (AP242) </a:t>
            </a:r>
            <a:r>
              <a:rPr lang="en-US" sz="1200" dirty="0">
                <a:hlinkClick r:id="rId7"/>
              </a:rPr>
              <a:t>https://www.iso.org/standard/77686.html</a:t>
            </a:r>
            <a:endParaRPr lang="en-US" sz="1200" dirty="0"/>
          </a:p>
          <a:p>
            <a:pPr lvl="2" algn="just"/>
            <a:r>
              <a:rPr lang="en-US" sz="1600" dirty="0"/>
              <a:t>In Process PDF Standards Supporting 3D Content</a:t>
            </a:r>
          </a:p>
          <a:p>
            <a:pPr lvl="3"/>
            <a:r>
              <a:rPr lang="en-US" sz="1200" dirty="0"/>
              <a:t>ISO/CD TS 32007 Document management — Portable Document Format — </a:t>
            </a:r>
            <a:r>
              <a:rPr lang="en-US" sz="1200" dirty="0" err="1"/>
              <a:t>RichMedia</a:t>
            </a:r>
            <a:r>
              <a:rPr lang="en-US" sz="1200" dirty="0"/>
              <a:t> annotations conforming to </a:t>
            </a:r>
            <a:r>
              <a:rPr lang="en-US" sz="1200" dirty="0" err="1"/>
              <a:t>glTF</a:t>
            </a:r>
            <a:r>
              <a:rPr lang="en-US" sz="1200" dirty="0"/>
              <a:t> assets </a:t>
            </a:r>
            <a:r>
              <a:rPr lang="en-US" sz="1200" dirty="0">
                <a:hlinkClick r:id="rId8"/>
              </a:rPr>
              <a:t>https://www.iso.org/standard/45880.html</a:t>
            </a:r>
            <a:endParaRPr lang="en-US" sz="1200" dirty="0"/>
          </a:p>
          <a:p>
            <a:pPr lvl="3"/>
            <a:endParaRPr lang="en-US" sz="1200" dirty="0"/>
          </a:p>
          <a:p>
            <a:pPr marL="1412239" lvl="3" indent="0" algn="just">
              <a:buNone/>
            </a:pPr>
            <a:endParaRPr lang="en-US" sz="1600" dirty="0">
              <a:latin typeface="Verdana"/>
              <a:ea typeface="Verdana"/>
            </a:endParaRPr>
          </a:p>
          <a:p>
            <a:pPr marL="1412239" lvl="3" indent="0" algn="just">
              <a:buNone/>
            </a:pPr>
            <a:endParaRPr kumimoji="0" lang="en-US" sz="16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144056141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38</a:t>
            </a:fld>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November 14-16 :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39</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172931</TotalTime>
  <Words>2969</Words>
  <Application>Microsoft Macintosh PowerPoint</Application>
  <PresentationFormat>On-screen Show (4:3)</PresentationFormat>
  <Paragraphs>394</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Lucida Grande</vt:lpstr>
      <vt:lpstr>Segoe UI</vt:lpstr>
      <vt:lpstr>Verdana</vt:lpstr>
      <vt:lpstr>Wingdings</vt:lpstr>
      <vt:lpstr>White</vt:lpstr>
      <vt:lpstr> PWG August 2023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Steering Committee Updates</vt:lpstr>
      <vt:lpstr>Officers (2021-2023 Term)</vt:lpstr>
      <vt:lpstr>2023 Membership</vt:lpstr>
      <vt:lpstr>Thank You For Participating!</vt:lpstr>
      <vt:lpstr>Future Meeting Schedule</vt:lpstr>
      <vt:lpstr>IPP Everywhere™ Certified Printers</vt:lpstr>
      <vt:lpstr>Process 4.0 and Policy Updates</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Officers</vt:lpstr>
      <vt:lpstr>IPP WG: Status</vt:lpstr>
      <vt:lpstr>IPP WG: More Information</vt:lpstr>
      <vt:lpstr>Liaison Status – August 2023</vt:lpstr>
      <vt:lpstr>Linux Foundation OpenPrinting</vt:lpstr>
      <vt:lpstr>Mopria Alliance</vt:lpstr>
      <vt:lpstr>3MF Consortium</vt:lpstr>
      <vt:lpstr>3D / Additive Manufacturing Liaisons</vt:lpstr>
      <vt:lpstr>3D / Additive Manufacturing Liaisons</vt:lpstr>
      <vt:lpstr>3D / Additive Manufacturing Liaisons</vt:lpstr>
      <vt:lpstr>Other Questions / Comments</vt:lpstr>
      <vt:lpstr>Next PWG Face-to-Face Meeting</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August 2023 Face-to-Face Plenary</dc:title>
  <dc:subject/>
  <dc:creator>Jeremy Leber (PWG Chair, Lexmark) and Smith Kennedy (PWG Vice Chair, HP Inc.)</dc:creator>
  <cp:keywords/>
  <dc:description/>
  <cp:lastModifiedBy>Jeremy L Leber</cp:lastModifiedBy>
  <cp:revision>711</cp:revision>
  <cp:lastPrinted>2019-08-28T15:37:14Z</cp:lastPrinted>
  <dcterms:modified xsi:type="dcterms:W3CDTF">2023-08-03T20:43:42Z</dcterms:modified>
  <cp:category/>
</cp:coreProperties>
</file>