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57" r:id="rId3"/>
    <p:sldId id="258" r:id="rId4"/>
    <p:sldId id="374" r:id="rId5"/>
    <p:sldId id="259" r:id="rId6"/>
    <p:sldId id="260" r:id="rId7"/>
    <p:sldId id="261" r:id="rId8"/>
    <p:sldId id="262" r:id="rId9"/>
    <p:sldId id="305" r:id="rId10"/>
    <p:sldId id="401" r:id="rId11"/>
    <p:sldId id="402" r:id="rId12"/>
    <p:sldId id="404" r:id="rId13"/>
    <p:sldId id="266" r:id="rId14"/>
    <p:sldId id="403" r:id="rId15"/>
    <p:sldId id="264" r:id="rId16"/>
    <p:sldId id="332" r:id="rId17"/>
    <p:sldId id="407" r:id="rId18"/>
    <p:sldId id="409" r:id="rId19"/>
    <p:sldId id="408" r:id="rId20"/>
    <p:sldId id="369" r:id="rId21"/>
    <p:sldId id="356" r:id="rId22"/>
    <p:sldId id="267" r:id="rId23"/>
    <p:sldId id="268" r:id="rId24"/>
    <p:sldId id="269" r:id="rId25"/>
    <p:sldId id="410" r:id="rId26"/>
    <p:sldId id="292" r:id="rId27"/>
    <p:sldId id="388" r:id="rId28"/>
    <p:sldId id="389" r:id="rId29"/>
    <p:sldId id="390" r:id="rId30"/>
    <p:sldId id="378" r:id="rId31"/>
    <p:sldId id="411" r:id="rId32"/>
    <p:sldId id="412" r:id="rId33"/>
    <p:sldId id="413" r:id="rId34"/>
    <p:sldId id="414" r:id="rId35"/>
    <p:sldId id="415" r:id="rId36"/>
    <p:sldId id="287" r:id="rId37"/>
    <p:sldId id="370" r:id="rId38"/>
    <p:sldId id="371" r:id="rId39"/>
    <p:sldId id="383" r:id="rId40"/>
    <p:sldId id="384" r:id="rId41"/>
    <p:sldId id="382" r:id="rId42"/>
    <p:sldId id="387" r:id="rId43"/>
    <p:sldId id="396" r:id="rId44"/>
    <p:sldId id="400" r:id="rId45"/>
    <p:sldId id="289" r:id="rId46"/>
    <p:sldId id="290" r:id="rId4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1A09F-F35F-BE40-9E39-273FFA96FF8B}" v="3" dt="2020-01-10T21:39:08.203"/>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99"/>
    <p:restoredTop sz="86429"/>
  </p:normalViewPr>
  <p:slideViewPr>
    <p:cSldViewPr snapToGrid="0" snapToObjects="1">
      <p:cViewPr varScale="1">
        <p:scale>
          <a:sx n="114" d="100"/>
          <a:sy n="114" d="100"/>
        </p:scale>
        <p:origin x="848" y="176"/>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Smith (Wireless &amp; IPP Standards)" userId="0eeb2244-425b-4283-bee1-e4f5d8874cb0" providerId="ADAL" clId="{D6E1A09F-F35F-BE40-9E39-273FFA96FF8B}"/>
    <pc:docChg chg="modSld">
      <pc:chgData name="Kennedy, Smith (Wireless &amp; IPP Standards)" userId="0eeb2244-425b-4283-bee1-e4f5d8874cb0" providerId="ADAL" clId="{D6E1A09F-F35F-BE40-9E39-273FFA96FF8B}" dt="2020-01-10T21:39:46.104" v="131" actId="20577"/>
      <pc:docMkLst>
        <pc:docMk/>
      </pc:docMkLst>
      <pc:sldChg chg="modSp">
        <pc:chgData name="Kennedy, Smith (Wireless &amp; IPP Standards)" userId="0eeb2244-425b-4283-bee1-e4f5d8874cb0" providerId="ADAL" clId="{D6E1A09F-F35F-BE40-9E39-273FFA96FF8B}" dt="2020-01-10T21:39:46.104" v="131" actId="20577"/>
        <pc:sldMkLst>
          <pc:docMk/>
          <pc:sldMk cId="803923045" sldId="403"/>
        </pc:sldMkLst>
        <pc:graphicFrameChg chg="mod modGraphic">
          <ac:chgData name="Kennedy, Smith (Wireless &amp; IPP Standards)" userId="0eeb2244-425b-4283-bee1-e4f5d8874cb0" providerId="ADAL" clId="{D6E1A09F-F35F-BE40-9E39-273FFA96FF8B}" dt="2020-01-10T21:39:46.104" v="131" actId="20577"/>
          <ac:graphicFrameMkLst>
            <pc:docMk/>
            <pc:sldMk cId="803923045" sldId="403"/>
            <ac:graphicFrameMk id="156"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361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56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2019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png"/><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emf"/><Relationship Id="rId10" Type="http://schemas.openxmlformats.org/officeDocument/2006/relationships/image" Target="../media/image11.tiff"/><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tiff"/></Relationships>
</file>

<file path=ppt/slides/_rels/slide15.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wg.org/dynamo/eveprinters.ph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tp.pwg.org/pub/pwg/informational/bp-ippauth10-20190816-5199.10.pdf" TargetMode="External"/><Relationship Id="rId2" Type="http://schemas.openxmlformats.org/officeDocument/2006/relationships/hyperlink" Target="https://ftp.pwg.org/pub/pwg/candidates/cs-ippdocobject11-20190521-5100.5.pdf" TargetMode="External"/><Relationship Id="rId1" Type="http://schemas.openxmlformats.org/officeDocument/2006/relationships/slideLayout" Target="../slideLayouts/slideLayout2.xml"/><Relationship Id="rId4" Type="http://schemas.openxmlformats.org/officeDocument/2006/relationships/hyperlink" Target="https://ftp.pwg.org/pub/pwg/candidates/cs-ippjobext20-20190816-5100.7.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ftp.pwg.org/pub/pwg/ipp/charter/ch-ipp-charter-20170615.pdf"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github.com/istopwg/ippsample" TargetMode="External"/><Relationship Id="rId5" Type="http://schemas.openxmlformats.org/officeDocument/2006/relationships/hyperlink" Target="https://www.pwg.org/printers" TargetMode="External"/><Relationship Id="rId4" Type="http://schemas.openxmlformats.org/officeDocument/2006/relationships/hyperlink" Target="https://github.com/istopwg/ippregistr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atatracker.ietf.org/doc/draft-ietf-cbor-7049bis/" TargetMode="External"/><Relationship Id="rId3" Type="http://schemas.openxmlformats.org/officeDocument/2006/relationships/hyperlink" Target="https://tools.ietf.org/html/rfc8446" TargetMode="External"/><Relationship Id="rId7" Type="http://schemas.openxmlformats.org/officeDocument/2006/relationships/hyperlink" Target="https://tools.ietf.org/html/rfc8610" TargetMode="External"/><Relationship Id="rId2" Type="http://schemas.openxmlformats.org/officeDocument/2006/relationships/hyperlink" Target="https://datatracker.ietf.org/doc/draft-ietf-tls-dtls13/"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sacm-ecp/" TargetMode="External"/><Relationship Id="rId5" Type="http://schemas.openxmlformats.org/officeDocument/2006/relationships/hyperlink" Target="https://datatracker.ietf.org/doc/draft-ietf-sacm-arch/" TargetMode="External"/><Relationship Id="rId4" Type="http://schemas.openxmlformats.org/officeDocument/2006/relationships/hyperlink" Target="https://datatracker.ietf.org/doc/draft-ietf-sacm-coswid/" TargetMode="External"/><Relationship Id="rId9" Type="http://schemas.openxmlformats.org/officeDocument/2006/relationships/hyperlink" Target="https://datatracker.ietf.org/doc/draft-ietf-cbor-array-tag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datatracker.ietf.org/doc/draft-birkholz-rats-reference-interaction-model/" TargetMode="External"/><Relationship Id="rId3" Type="http://schemas.openxmlformats.org/officeDocument/2006/relationships/hyperlink" Target="https://datatracker.ietf.org/doc/draft-fedorkow-rats-network-device-attestation/" TargetMode="External"/><Relationship Id="rId7" Type="http://schemas.openxmlformats.org/officeDocument/2006/relationships/hyperlink" Target="https://datatracker.ietf.org/doc/draft-tschofenig-rats-psa-token/" TargetMode="External"/><Relationship Id="rId2" Type="http://schemas.openxmlformats.org/officeDocument/2006/relationships/hyperlink" Target="https://datatracker.ietf.org/doc/draft-ietf-rats-eat/" TargetMode="External"/><Relationship Id="rId1" Type="http://schemas.openxmlformats.org/officeDocument/2006/relationships/slideLayout" Target="../slideLayouts/slideLayout2.xml"/><Relationship Id="rId6" Type="http://schemas.openxmlformats.org/officeDocument/2006/relationships/hyperlink" Target="https://datatracker.ietf.org/doc/draft-richardson-rats-usecases/" TargetMode="External"/><Relationship Id="rId5" Type="http://schemas.openxmlformats.org/officeDocument/2006/relationships/hyperlink" Target="https://datatracker.ietf.org/doc/draft-birkholz-rats-information-model/" TargetMode="External"/><Relationship Id="rId10" Type="http://schemas.openxmlformats.org/officeDocument/2006/relationships/hyperlink" Target="https://datatracker.ietf.org/doc/draft-birkholz-rats-tuda/" TargetMode="External"/><Relationship Id="rId4" Type="http://schemas.openxmlformats.org/officeDocument/2006/relationships/hyperlink" Target="https://datatracker.ietf.org/doc/draft-birkholz-rats-basic-yang-module/" TargetMode="External"/><Relationship Id="rId9" Type="http://schemas.openxmlformats.org/officeDocument/2006/relationships/hyperlink" Target="https://datatracker.ietf.org/doc/draft-birkholz-rats-architectur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datatracker.ietf.org/doc/draft-hoffman-c2pq/" TargetMode="External"/><Relationship Id="rId3" Type="http://schemas.openxmlformats.org/officeDocument/2006/relationships/hyperlink" Target="https://datatracker.ietf.org/doc/draft-irtf-cfrg-xchacha/" TargetMode="External"/><Relationship Id="rId7" Type="http://schemas.openxmlformats.org/officeDocument/2006/relationships/hyperlink" Target="https://datatracker.ietf.org/doc/draft-irtf-cfrg-re-keying/" TargetMode="External"/><Relationship Id="rId2" Type="http://schemas.openxmlformats.org/officeDocument/2006/relationships/hyperlink" Target="https://datatracker.ietf.org/doc/draft-irtf-cfrg-voprf/" TargetMode="External"/><Relationship Id="rId1" Type="http://schemas.openxmlformats.org/officeDocument/2006/relationships/slideLayout" Target="../slideLayouts/slideLayout2.xml"/><Relationship Id="rId6" Type="http://schemas.openxmlformats.org/officeDocument/2006/relationships/hyperlink" Target="https://datatracker.ietf.org/doc/draft-irtf-cfrg-hpke/" TargetMode="External"/><Relationship Id="rId5" Type="http://schemas.openxmlformats.org/officeDocument/2006/relationships/hyperlink" Target="https://datatracker.ietf.org/doc/draft-irtf-cfrg-randomness-improvements/" TargetMode="External"/><Relationship Id="rId10" Type="http://schemas.openxmlformats.org/officeDocument/2006/relationships/hyperlink" Target="https://tools.ietf.org/html/rfc8452" TargetMode="External"/><Relationship Id="rId4" Type="http://schemas.openxmlformats.org/officeDocument/2006/relationships/hyperlink" Target="https://datatracker.ietf.org/doc/draft-irtf-cfrg-hash-to-curve/" TargetMode="External"/><Relationship Id="rId9" Type="http://schemas.openxmlformats.org/officeDocument/2006/relationships/hyperlink" Target="https://tools.ietf.org/html/rfc8554"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ftp.pwg.org/pub/pwg/general/presentations/PWG-2018-IPP-Overview-20180726.pdf" TargetMode="External"/><Relationship Id="rId2" Type="http://schemas.openxmlformats.org/officeDocument/2006/relationships/hyperlink" Target="https://ftp.pwg.org/pub/pwg/liaison/mopria/Mopria-Alliance-October-2018.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ftp.pwg.org/pub/pwg/www/press-releases/PWG%203MF%20liaison%20news%20release%20final%20June%2018.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sotc.iso.org/livelink/livelink?func=ll&amp;objId=19905763&amp;objAction=browse&amp;viewType=1" TargetMode="External"/><Relationship Id="rId2" Type="http://schemas.openxmlformats.org/officeDocument/2006/relationships/hyperlink" Target="https://www.ansi.org/standards_activities/standards_boards_panels/amsc/Default?menuid=3" TargetMode="External"/><Relationship Id="rId1" Type="http://schemas.openxmlformats.org/officeDocument/2006/relationships/slideLayout" Target="../slideLayouts/slideLayout2.xml"/><Relationship Id="rId4" Type="http://schemas.openxmlformats.org/officeDocument/2006/relationships/hyperlink" Target="http://www.3dpdfconsortium.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hair@pwg.org" TargetMode="External"/><Relationship Id="rId4" Type="http://schemas.openxmlformats.org/officeDocument/2006/relationships/hyperlink" Target="https://www.pwg.org/chair/meeting-info/meeting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August 2019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August 28, 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Thursday, August 29</a:t>
            </a:r>
            <a:endParaRPr dirty="0"/>
          </a:p>
          <a:p>
            <a:pPr marL="2289175" lvl="1" indent="-1944688">
              <a:buNone/>
            </a:pPr>
            <a:r>
              <a:rPr lang="en-US" dirty="0"/>
              <a:t>  9:00 </a:t>
            </a:r>
            <a:r>
              <a:rPr lang="mr-IN" dirty="0"/>
              <a:t>–</a:t>
            </a:r>
            <a:r>
              <a:rPr lang="en-US" dirty="0"/>
              <a:t> 11:00	IDS WG: Status and Discussion</a:t>
            </a:r>
          </a:p>
          <a:p>
            <a:pPr marL="2289175" lvl="1" indent="-1944688">
              <a:buNone/>
            </a:pPr>
            <a:r>
              <a:rPr lang="en-US" dirty="0"/>
              <a:t>11:00 </a:t>
            </a:r>
            <a:r>
              <a:rPr lang="mr-IN" dirty="0"/>
              <a:t>–</a:t>
            </a:r>
            <a:r>
              <a:rPr lang="en-US" dirty="0"/>
              <a:t> 11:30	Break / Lunch</a:t>
            </a:r>
          </a:p>
          <a:p>
            <a:pPr marL="2289175" lvl="1" indent="-1944688">
              <a:buNone/>
            </a:pPr>
            <a:r>
              <a:rPr lang="en-US" dirty="0"/>
              <a:t>11:30 </a:t>
            </a:r>
            <a:r>
              <a:rPr lang="mr-IN" dirty="0"/>
              <a:t>–</a:t>
            </a:r>
            <a:r>
              <a:rPr lang="en-US" dirty="0"/>
              <a:t> 12:30	IPP WG: IPP Encrypted Jobs and Documents v1.0</a:t>
            </a:r>
          </a:p>
          <a:p>
            <a:pPr marL="2289175" lvl="1" indent="-1944688">
              <a:buNone/>
            </a:pPr>
            <a:r>
              <a:rPr lang="en-US" dirty="0"/>
              <a:t>12:30 –   1:30	IPP WG: IPP System Service v1.0</a:t>
            </a:r>
          </a:p>
          <a:p>
            <a:pPr marL="2289175" lvl="1" indent="-1944688">
              <a:buNone/>
            </a:pPr>
            <a:r>
              <a:rPr lang="en-US" dirty="0"/>
              <a:t>  1:30 </a:t>
            </a:r>
            <a:r>
              <a:rPr lang="mr-IN" dirty="0"/>
              <a:t>–</a:t>
            </a:r>
            <a:r>
              <a:rPr lang="en-US" dirty="0"/>
              <a:t>   1:45	Break</a:t>
            </a:r>
          </a:p>
          <a:p>
            <a:pPr marL="2289175" lvl="1" indent="-1944688">
              <a:buNone/>
            </a:pPr>
            <a:r>
              <a:rPr lang="en-US" dirty="0"/>
              <a:t>  1:45 </a:t>
            </a:r>
            <a:r>
              <a:rPr lang="mr-IN" dirty="0"/>
              <a:t>–</a:t>
            </a:r>
            <a:r>
              <a:rPr lang="en-US" dirty="0"/>
              <a:t>   3:00	IPP WG: IPP Enterprise Printing Extensions v2.0 · </a:t>
            </a:r>
          </a:p>
          <a:p>
            <a:pPr marL="2289175" lvl="1" indent="-1944688">
              <a:buNone/>
            </a:pPr>
            <a:r>
              <a:rPr lang="en-US" dirty="0"/>
              <a:t>		       Job Accounting With IPP v1.0</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Tree>
    <p:extLst>
      <p:ext uri="{BB962C8B-B14F-4D97-AF65-F5344CB8AC3E}">
        <p14:creationId xmlns:p14="http://schemas.microsoft.com/office/powerpoint/2010/main" val="35157783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Friday, August 30</a:t>
            </a:r>
            <a:endParaRPr dirty="0"/>
          </a:p>
          <a:p>
            <a:pPr marL="2289175" lvl="1" indent="-1944688">
              <a:buNone/>
            </a:pPr>
            <a:r>
              <a:rPr lang="en-US" dirty="0"/>
              <a:t>  9:00 </a:t>
            </a:r>
            <a:r>
              <a:rPr lang="mr-IN" dirty="0"/>
              <a:t>–</a:t>
            </a:r>
            <a:r>
              <a:rPr lang="en-US" dirty="0"/>
              <a:t> 10:00	IPP WG: Errata Review</a:t>
            </a:r>
          </a:p>
          <a:p>
            <a:pPr marL="2289175" lvl="1" indent="-1944688">
              <a:buNone/>
            </a:pPr>
            <a:r>
              <a:rPr lang="en-US" dirty="0"/>
              <a:t>10:00 </a:t>
            </a:r>
            <a:r>
              <a:rPr lang="mr-IN" dirty="0"/>
              <a:t>–</a:t>
            </a:r>
            <a:r>
              <a:rPr lang="en-US" dirty="0"/>
              <a:t> 11:00	IPP WG: 3D Printing Liaisons Status and Topics</a:t>
            </a:r>
          </a:p>
          <a:p>
            <a:pPr marL="2289175" lvl="1" indent="-1944688">
              <a:buNone/>
            </a:pPr>
            <a:r>
              <a:rPr lang="en-US" dirty="0"/>
              <a:t>11:00 </a:t>
            </a:r>
            <a:r>
              <a:rPr lang="mr-IN" dirty="0"/>
              <a:t>–</a:t>
            </a:r>
            <a:r>
              <a:rPr lang="en-US" dirty="0"/>
              <a:t> 11:30	Break / Lunch</a:t>
            </a:r>
          </a:p>
          <a:p>
            <a:pPr marL="2289175" lvl="1" indent="-1944688">
              <a:buNone/>
            </a:pPr>
            <a:r>
              <a:rPr lang="en-US" dirty="0"/>
              <a:t>11:30 </a:t>
            </a:r>
            <a:r>
              <a:rPr lang="mr-IN" dirty="0"/>
              <a:t>–</a:t>
            </a:r>
            <a:r>
              <a:rPr lang="en-US" dirty="0"/>
              <a:t>   1:00	IPP WG: 3D Printing Metadata </a:t>
            </a:r>
            <a:r>
              <a:rPr lang="en-US" dirty="0" err="1"/>
              <a:t>BoF</a:t>
            </a:r>
            <a:r>
              <a:rPr lang="en-US" dirty="0"/>
              <a:t> · 3D PDF</a:t>
            </a:r>
          </a:p>
          <a:p>
            <a:pPr marL="2289175" lvl="1" indent="-1944688">
              <a:buNone/>
            </a:pPr>
            <a:r>
              <a:rPr lang="en-US" dirty="0"/>
              <a:t>  1:00 –   1:15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Tree>
    <p:extLst>
      <p:ext uri="{BB962C8B-B14F-4D97-AF65-F5344CB8AC3E}">
        <p14:creationId xmlns:p14="http://schemas.microsoft.com/office/powerpoint/2010/main" val="248805004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Alan Sukert, Xerox</a:t>
            </a:r>
          </a:p>
          <a:p>
            <a:pPr lvl="1"/>
            <a:endParaRPr dirty="0"/>
          </a:p>
          <a:p>
            <a:r>
              <a:rPr dirty="0"/>
              <a:t>PWG Secretary: Ira McDonald, High North</a:t>
            </a:r>
            <a:endParaRPr lang="en-US" dirty="0"/>
          </a:p>
          <a:p>
            <a:endParaRPr lang="en-US" dirty="0"/>
          </a:p>
          <a:p>
            <a:endParaRPr lang="en-US" dirty="0"/>
          </a:p>
          <a:p>
            <a:pPr marL="40640" indent="0">
              <a:buNone/>
            </a:pPr>
            <a:r>
              <a:rPr lang="en-US" sz="1800" dirty="0"/>
              <a:t>2019 is a PWG Officers election year. Selection of officers begins in Fall 2019. </a:t>
            </a:r>
          </a:p>
          <a:p>
            <a:pPr marL="40640" indent="0">
              <a:buNone/>
            </a:pPr>
            <a:endParaRPr lang="en-US" sz="1800" dirty="0"/>
          </a:p>
          <a:p>
            <a:pPr marL="40640" indent="0">
              <a:buNone/>
            </a:pPr>
            <a:r>
              <a:rPr lang="en-US" sz="1800" dirty="0"/>
              <a:t>Those interested in serving in a PWG Officer role should contact </a:t>
            </a:r>
            <a:r>
              <a:rPr lang="en-US" sz="1800" dirty="0">
                <a:hlinkClick r:id="rId2"/>
              </a:rPr>
              <a:t>chair@pwg.org</a:t>
            </a:r>
            <a:r>
              <a:rPr lang="en-US" sz="1800" dirty="0"/>
              <a:t>.</a:t>
            </a:r>
            <a:br>
              <a:rPr sz="1800" dirty="0"/>
            </a:br>
            <a:endParaRPr sz="1800" dirty="0"/>
          </a:p>
        </p:txBody>
      </p:sp>
      <p:sp>
        <p:nvSpPr>
          <p:cNvPr id="165" name="Shape 165"/>
          <p:cNvSpPr>
            <a:spLocks noGrp="1"/>
          </p:cNvSpPr>
          <p:nvPr>
            <p:ph type="title"/>
          </p:nvPr>
        </p:nvSpPr>
        <p:spPr>
          <a:prstGeom prst="rect">
            <a:avLst/>
          </a:prstGeom>
        </p:spPr>
        <p:txBody>
          <a:bodyPr/>
          <a:lstStyle/>
          <a:p>
            <a:r>
              <a:rPr dirty="0"/>
              <a:t>Officers (201</a:t>
            </a:r>
            <a:r>
              <a:rPr lang="en-US" dirty="0"/>
              <a:t>7</a:t>
            </a:r>
            <a:r>
              <a:rPr dirty="0"/>
              <a:t>-201</a:t>
            </a:r>
            <a:r>
              <a:rPr lang="en-US" dirty="0"/>
              <a:t>9</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2019</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25 </a:t>
            </a:r>
            <a:r>
              <a:rPr dirty="0"/>
              <a:t>Members</a:t>
            </a: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graphicFrame>
        <p:nvGraphicFramePr>
          <p:cNvPr id="156" name="Table 156"/>
          <p:cNvGraphicFramePr/>
          <p:nvPr>
            <p:extLst>
              <p:ext uri="{D42A27DB-BD31-4B8C-83A1-F6EECF244321}">
                <p14:modId xmlns:p14="http://schemas.microsoft.com/office/powerpoint/2010/main" val="331146974"/>
              </p:ext>
            </p:extLst>
          </p:nvPr>
        </p:nvGraphicFramePr>
        <p:xfrm>
          <a:off x="457200" y="1699282"/>
          <a:ext cx="8108950" cy="4429185"/>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885837">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 Xerox</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Konica Minolta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MPI Tech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885837">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 Document Solutions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Oki Data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900" dirty="0">
                          <a:uFill>
                            <a:solidFill>
                              <a:srgbClr val="000000"/>
                            </a:solidFill>
                          </a:uFill>
                          <a:sym typeface="Verdana"/>
                        </a:rPr>
                        <a:t>Toshiba America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885837">
                <a:tc>
                  <a:txBody>
                    <a:bodyPr/>
                    <a:lstStyle/>
                    <a:p>
                      <a:pPr marR="40640" defTabSz="914400">
                        <a:spcBef>
                          <a:spcPts val="400"/>
                        </a:spcBef>
                        <a:tabLst>
                          <a:tab pos="914400" algn="l"/>
                        </a:tabLst>
                        <a:defRPr sz="1800">
                          <a:uFillTx/>
                        </a:defRPr>
                      </a:pPr>
                      <a:r>
                        <a:rPr sz="900" dirty="0">
                          <a:uFill>
                            <a:solidFill>
                              <a:srgbClr val="000000"/>
                            </a:solidFill>
                          </a:uFill>
                          <a:sym typeface="Verdana"/>
                        </a:rPr>
                        <a:t>Canon</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High North,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Qualcomm</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885837">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HP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900" dirty="0">
                          <a:solidFill>
                            <a:schemeClr val="tx1"/>
                          </a:solidFill>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885837">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Synaptics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solidFill>
                            <a:schemeClr val="tx1"/>
                          </a:solidFill>
                        </a:rPr>
                        <a:t>YSoft</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906" y="1818946"/>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958" y="2845191"/>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586837" y="3677022"/>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795517" y="5422224"/>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5821" y="1921405"/>
            <a:ext cx="1340270" cy="42974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600" y="3740026"/>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25745" y="4546499"/>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5" y="5368297"/>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41435" y="1910166"/>
            <a:ext cx="661129" cy="456955"/>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51395" y="2763388"/>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65522" y="3724981"/>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82917" y="4575092"/>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16896" y="5533942"/>
            <a:ext cx="1110206" cy="177633"/>
          </a:xfrm>
          <a:prstGeom prst="rect">
            <a:avLst/>
          </a:prstGeom>
        </p:spPr>
      </p:pic>
      <p:pic>
        <p:nvPicPr>
          <p:cNvPr id="19" name="Picture 18">
            <a:extLst>
              <a:ext uri="{FF2B5EF4-FFF2-40B4-BE49-F238E27FC236}">
                <a16:creationId xmlns:a16="http://schemas.microsoft.com/office/drawing/2014/main" id="{F473FE72-7293-814C-84C3-1ED51BB121C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1388" y="1980180"/>
            <a:ext cx="530729" cy="312194"/>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736859" y="2813615"/>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183289" y="3169378"/>
            <a:ext cx="1926929" cy="1488991"/>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247957" y="2772942"/>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389037" y="3628521"/>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20"/>
          <a:stretch>
            <a:fillRect/>
          </a:stretch>
        </p:blipFill>
        <p:spPr>
          <a:xfrm>
            <a:off x="5511754" y="4628366"/>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426329" y="2828552"/>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2"/>
          <a:stretch>
            <a:fillRect/>
          </a:stretch>
        </p:blipFill>
        <p:spPr>
          <a:xfrm>
            <a:off x="5591648" y="5503256"/>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215410" y="4629620"/>
            <a:ext cx="1112433" cy="227346"/>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r>
              <a:rPr lang="en-US" dirty="0"/>
              <a:t>2019</a:t>
            </a:r>
          </a:p>
          <a:p>
            <a:pPr lvl="1"/>
            <a:endParaRPr lang="en-US" dirty="0"/>
          </a:p>
          <a:p>
            <a:pPr lvl="1"/>
            <a:r>
              <a:rPr lang="en-US" dirty="0"/>
              <a:t>November 13-14 : Virtual</a:t>
            </a:r>
          </a:p>
          <a:p>
            <a:endParaRPr lang="en-US" dirty="0"/>
          </a:p>
          <a:p>
            <a:r>
              <a:rPr lang="en-US" dirty="0"/>
              <a:t>2020</a:t>
            </a:r>
          </a:p>
          <a:p>
            <a:endParaRPr lang="en-US" dirty="0"/>
          </a:p>
          <a:p>
            <a:pPr lvl="1"/>
            <a:r>
              <a:rPr lang="en-US" dirty="0"/>
              <a:t>February 4-5: Virtual?</a:t>
            </a:r>
          </a:p>
          <a:p>
            <a:pPr lvl="1"/>
            <a:endParaRPr lang="en-US" dirty="0"/>
          </a:p>
          <a:p>
            <a:pPr lvl="1"/>
            <a:r>
              <a:rPr lang="en-US" dirty="0"/>
              <a:t>May 5-7: Location TBD Sunnyvale? Lexington? San Diego? Tahiti?</a:t>
            </a:r>
          </a:p>
          <a:p>
            <a:pPr lvl="1"/>
            <a:endParaRPr lang="en-US" dirty="0"/>
          </a:p>
          <a:p>
            <a:pPr lvl="1"/>
            <a:r>
              <a:rPr lang="en-US" dirty="0"/>
              <a:t>August 26-27: Virtual?</a:t>
            </a:r>
          </a:p>
          <a:p>
            <a:pPr lvl="1"/>
            <a:endParaRPr lang="en-US" dirty="0"/>
          </a:p>
          <a:p>
            <a:pPr lvl="1"/>
            <a:r>
              <a:rPr lang="en-US" dirty="0"/>
              <a:t>November 11-12: Virtual</a:t>
            </a:r>
          </a:p>
          <a:p>
            <a:endParaRPr lang="en-US" dirty="0"/>
          </a:p>
          <a:p>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dirty="0"/>
              <a:t>IPP Everywhere™ Self Certification 1.0 Update 3</a:t>
            </a:r>
          </a:p>
          <a:p>
            <a:pPr lvl="1">
              <a:buFont typeface="Wingdings" pitchFamily="2" charset="2"/>
              <a:buChar char="à"/>
            </a:pPr>
            <a:r>
              <a:rPr lang="en-US" dirty="0">
                <a:sym typeface="Wingdings" pitchFamily="2" charset="2"/>
              </a:rPr>
              <a:t>Current certification toolset available on PWG website</a:t>
            </a:r>
          </a:p>
          <a:p>
            <a:pPr lvl="1">
              <a:buFont typeface="Wingdings" pitchFamily="2" charset="2"/>
              <a:buChar char="à"/>
            </a:pPr>
            <a:r>
              <a:rPr lang="en-US" dirty="0">
                <a:sym typeface="Wingdings" pitchFamily="2" charset="2"/>
              </a:rPr>
              <a:t>Released November 2018</a:t>
            </a:r>
          </a:p>
          <a:p>
            <a:pPr lvl="1">
              <a:buFont typeface="Wingdings" pitchFamily="2" charset="2"/>
              <a:buChar char="à"/>
            </a:pPr>
            <a:endParaRPr lang="en-US" dirty="0"/>
          </a:p>
          <a:p>
            <a:r>
              <a:rPr lang="en-US" dirty="0"/>
              <a:t> </a:t>
            </a:r>
            <a:r>
              <a:rPr lang="en-US" strike="sngStrike">
                <a:solidFill>
                  <a:srgbClr val="FF0000"/>
                </a:solidFill>
              </a:rPr>
              <a:t>385</a:t>
            </a:r>
            <a:r>
              <a:rPr lang="en-US">
                <a:solidFill>
                  <a:srgbClr val="FF0000"/>
                </a:solidFill>
              </a:rPr>
              <a:t> 412</a:t>
            </a:r>
            <a:r>
              <a:rPr lang="en-US"/>
              <a:t> </a:t>
            </a:r>
            <a:r>
              <a:rPr lang="en-US" dirty="0"/>
              <a:t>printers now certified!</a:t>
            </a:r>
          </a:p>
          <a:p>
            <a:pPr lvl="1"/>
            <a:r>
              <a:rPr lang="en-US" dirty="0">
                <a:hlinkClick r:id="rId4"/>
              </a:rPr>
              <a:t>https://www.pwg.org/dynamo/eveprinters.php</a:t>
            </a:r>
            <a:endParaRPr lang="en-US" dirty="0"/>
          </a:p>
          <a:p>
            <a:pPr lvl="1"/>
            <a:r>
              <a:rPr lang="en-US" dirty="0"/>
              <a:t>More on the way!</a:t>
            </a:r>
          </a:p>
          <a:p>
            <a:endParaRPr lang="en-US" dirty="0"/>
          </a:p>
          <a:p>
            <a:r>
              <a:rPr lang="en-US" dirty="0"/>
              <a:t>More to come</a:t>
            </a:r>
          </a:p>
          <a:p>
            <a:pPr lvl="1"/>
            <a:r>
              <a:rPr lang="en-US" dirty="0"/>
              <a:t>IPP Everywhere™ v1.1 – PWG LC Q3 2019</a:t>
            </a:r>
          </a:p>
          <a:p>
            <a:pPr lvl="1"/>
            <a:r>
              <a:rPr lang="en-US" dirty="0"/>
              <a:t>IPP Everywhere™ Self Certification 1.1 – PWG LC Q4 2019</a:t>
            </a:r>
          </a:p>
          <a:p>
            <a:endParaRPr lang="en-US" sz="1600" dirty="0"/>
          </a:p>
          <a:p>
            <a:endParaRPr lang="en-US" sz="1600"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 Specifications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IPP Document Object v1.1 – May 21, 2019</a:t>
            </a:r>
          </a:p>
          <a:p>
            <a:pPr lvl="1"/>
            <a:r>
              <a:rPr lang="en-US" dirty="0">
                <a:hlinkClick r:id="rId2"/>
              </a:rPr>
              <a:t>https://ftp.pwg.org/pub/pwg/candidates/cs-ippdocobject11-20190521-5100.5.pdf</a:t>
            </a:r>
            <a:r>
              <a:rPr lang="en-US" dirty="0"/>
              <a:t> </a:t>
            </a:r>
          </a:p>
          <a:p>
            <a:endParaRPr lang="en-US" dirty="0"/>
          </a:p>
          <a:p>
            <a:r>
              <a:rPr lang="en-US" dirty="0"/>
              <a:t>IPP Authentication Methods v1.0 – August 16, 2019</a:t>
            </a:r>
          </a:p>
          <a:p>
            <a:pPr lvl="1"/>
            <a:r>
              <a:rPr lang="en-US" dirty="0">
                <a:hlinkClick r:id="rId3"/>
              </a:rPr>
              <a:t>https://ftp.pwg.org/pub/pwg/informational/bp-ippauth10-20190816-5199.10.pdf</a:t>
            </a:r>
            <a:r>
              <a:rPr lang="en-US" dirty="0"/>
              <a:t> </a:t>
            </a:r>
          </a:p>
          <a:p>
            <a:endParaRPr lang="en-US" dirty="0"/>
          </a:p>
          <a:p>
            <a:r>
              <a:rPr lang="en-US" dirty="0"/>
              <a:t>IPP Job Extensions v2.0 – August 16, 2019</a:t>
            </a:r>
          </a:p>
          <a:p>
            <a:pPr lvl="1"/>
            <a:r>
              <a:rPr lang="en-US" dirty="0">
                <a:hlinkClick r:id="rId4"/>
              </a:rPr>
              <a:t>https://ftp.pwg.org/pub/pwg/candidates/cs-ippjobext20-20190816-5100.7.pdf</a:t>
            </a:r>
            <a:r>
              <a:rPr lang="en-US" dirty="0"/>
              <a:t> </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17</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Public Relations Efforts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92500"/>
          </a:bodyPr>
          <a:lstStyle/>
          <a:p>
            <a:r>
              <a:rPr lang="en-US" dirty="0"/>
              <a:t>Recent press releases</a:t>
            </a:r>
          </a:p>
          <a:p>
            <a:pPr lvl="1"/>
            <a:r>
              <a:rPr lang="en-US" dirty="0"/>
              <a:t>June 18: PWG / 3MF Consortium Liaison Agreement Establishment</a:t>
            </a:r>
          </a:p>
          <a:p>
            <a:pPr lvl="1"/>
            <a:r>
              <a:rPr lang="en-US" dirty="0"/>
              <a:t>May 22: Printer Working Group (PWG) to Address 3D Printing Standards at MAY 21 RAPID + TCT Additive Manufacturing Event</a:t>
            </a:r>
          </a:p>
          <a:p>
            <a:pPr lvl="1"/>
            <a:endParaRPr lang="en-US" dirty="0"/>
          </a:p>
          <a:p>
            <a:r>
              <a:rPr lang="en-US" dirty="0"/>
              <a:t>Pending press releases</a:t>
            </a:r>
          </a:p>
          <a:p>
            <a:pPr lvl="1"/>
            <a:r>
              <a:rPr lang="en-US" dirty="0"/>
              <a:t>Newly approved IPP specifications and Best Practices</a:t>
            </a:r>
          </a:p>
          <a:p>
            <a:pPr lvl="2"/>
            <a:r>
              <a:rPr lang="en-US" sz="1700" dirty="0"/>
              <a:t>IPP Authentication Methods v1.0</a:t>
            </a:r>
          </a:p>
          <a:p>
            <a:pPr lvl="2"/>
            <a:r>
              <a:rPr lang="en-US" sz="1700" dirty="0"/>
              <a:t>IPP Job Extensions v2.0</a:t>
            </a:r>
          </a:p>
          <a:p>
            <a:pPr lvl="2"/>
            <a:r>
              <a:rPr lang="en-US" sz="1700" dirty="0"/>
              <a:t>IPP Document Object v1.1</a:t>
            </a:r>
          </a:p>
          <a:p>
            <a:pPr lvl="2"/>
            <a:r>
              <a:rPr lang="en-US" sz="1700" dirty="0"/>
              <a:t>PWG MFD Alerts v1.1</a:t>
            </a:r>
          </a:p>
          <a:p>
            <a:pPr lvl="1"/>
            <a:r>
              <a:rPr lang="en-US" dirty="0"/>
              <a:t>Status of IPP Everywhere™ Program</a:t>
            </a:r>
          </a:p>
          <a:p>
            <a:pPr lvl="1"/>
            <a:r>
              <a:rPr lang="en-US" dirty="0"/>
              <a:t>Recently approved 3D related PWG specifications and recently established 3D-related liaison relationships</a:t>
            </a:r>
          </a:p>
          <a:p>
            <a:pPr lvl="2"/>
            <a:r>
              <a:rPr lang="en-US" sz="1700" dirty="0"/>
              <a:t>IPP 3D Printing Extensions v1.1</a:t>
            </a:r>
          </a:p>
          <a:p>
            <a:pPr lvl="2"/>
            <a:r>
              <a:rPr lang="en-US" sz="1700" dirty="0"/>
              <a:t>PWG Safe G-Code Subset for 3D Printing v1.0</a:t>
            </a:r>
          </a:p>
          <a:p>
            <a:pPr lvl="1"/>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2778996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Including Best Practices and Requirements documents in the numbering system</a:t>
            </a:r>
          </a:p>
          <a:p>
            <a:pPr lvl="1"/>
            <a:r>
              <a:rPr lang="en-US" dirty="0"/>
              <a:t>Update to "</a:t>
            </a:r>
            <a:r>
              <a:rPr lang="en-US" dirty="0" err="1"/>
              <a:t>pwg</a:t>
            </a:r>
            <a:r>
              <a:rPr lang="en-US" dirty="0"/>
              <a:t>-namespace-</a:t>
            </a:r>
            <a:r>
              <a:rPr lang="en-US" dirty="0" err="1"/>
              <a:t>policy.txt</a:t>
            </a:r>
            <a:r>
              <a:rPr lang="en-US" dirty="0"/>
              <a:t>" in development</a:t>
            </a:r>
          </a:p>
          <a:p>
            <a:endParaRPr lang="en-US" dirty="0"/>
          </a:p>
          <a:p>
            <a:r>
              <a:rPr lang="en-US" dirty="0"/>
              <a:t>Process v4.0 still a work in progress</a:t>
            </a:r>
          </a:p>
          <a:p>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7617784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US" dirty="0"/>
              <a:t>Original notion: Update existing Process 3.0 to merge in subsequently published PWG process documents</a:t>
            </a:r>
          </a:p>
          <a:p>
            <a:pPr lvl="1"/>
            <a:r>
              <a:rPr lang="en-US" sz="1200" dirty="0">
                <a:solidFill>
                  <a:srgbClr val="FF0000"/>
                </a:solidFill>
              </a:rPr>
              <a:t>pwg-policy-call-for-obj-last-call-formal-vote-draft-2.txt (draft)</a:t>
            </a:r>
          </a:p>
          <a:p>
            <a:pPr lvl="1"/>
            <a:r>
              <a:rPr lang="en-US" sz="1200" dirty="0" err="1"/>
              <a:t>ipp</a:t>
            </a:r>
            <a:r>
              <a:rPr lang="en-US" sz="1200" dirty="0"/>
              <a:t>-registry-</a:t>
            </a:r>
            <a:r>
              <a:rPr lang="en-US" sz="1200" dirty="0" err="1"/>
              <a:t>policy.txt</a:t>
            </a:r>
            <a:endParaRPr lang="en-US" sz="1200" dirty="0"/>
          </a:p>
          <a:p>
            <a:pPr lvl="1"/>
            <a:r>
              <a:rPr lang="en-US" sz="1200" dirty="0"/>
              <a:t>pwg-billing-policy-20141001.txt</a:t>
            </a:r>
          </a:p>
          <a:p>
            <a:pPr lvl="1"/>
            <a:r>
              <a:rPr lang="en-US" sz="1200" dirty="0"/>
              <a:t>pwg-white-policy-20140505.txt</a:t>
            </a:r>
          </a:p>
          <a:p>
            <a:pPr lvl="1"/>
            <a:r>
              <a:rPr lang="en-US" sz="1200" dirty="0"/>
              <a:t>pwg-charter-policy-20140407.txt</a:t>
            </a:r>
          </a:p>
          <a:p>
            <a:pPr lvl="1"/>
            <a:r>
              <a:rPr lang="en-US" sz="1200" dirty="0"/>
              <a:t>pwg-prototype-policy-20121029.txt</a:t>
            </a:r>
          </a:p>
          <a:p>
            <a:pPr lvl="1"/>
            <a:r>
              <a:rPr lang="en-US" sz="1200" dirty="0">
                <a:solidFill>
                  <a:srgbClr val="FF0000"/>
                </a:solidFill>
              </a:rPr>
              <a:t>pwg-namespace-policy-20160820.txt (new updated draft)</a:t>
            </a:r>
          </a:p>
          <a:p>
            <a:r>
              <a:rPr lang="en-US" sz="2000" dirty="0"/>
              <a:t>Revised notion: Refactor the Process document to describe the processes of the PWG to make them simple and obvious to the uninitiated reader:</a:t>
            </a:r>
          </a:p>
          <a:p>
            <a:pPr lvl="1"/>
            <a:r>
              <a:rPr lang="en-US" sz="1600" dirty="0"/>
              <a:t>Proposing new work to the PWG</a:t>
            </a:r>
          </a:p>
          <a:p>
            <a:pPr lvl="1"/>
            <a:r>
              <a:rPr lang="en-US" sz="1600" dirty="0"/>
              <a:t>Approving new work and assigning to a PWG work group</a:t>
            </a:r>
          </a:p>
          <a:p>
            <a:pPr lvl="1"/>
            <a:r>
              <a:rPr lang="en-US" sz="1600" dirty="0"/>
              <a:t>PWG approval for various document types</a:t>
            </a:r>
          </a:p>
          <a:p>
            <a:pPr lvl="2"/>
            <a:r>
              <a:rPr lang="en-US" sz="1600" dirty="0"/>
              <a:t>whitepaper</a:t>
            </a:r>
          </a:p>
          <a:p>
            <a:pPr lvl="2"/>
            <a:r>
              <a:rPr lang="en-US" sz="1600" dirty="0"/>
              <a:t>standard</a:t>
            </a:r>
          </a:p>
          <a:p>
            <a:pPr lvl="2"/>
            <a:r>
              <a:rPr lang="en-US" sz="1600" dirty="0"/>
              <a:t>etc.</a:t>
            </a:r>
          </a:p>
        </p:txBody>
      </p:sp>
      <p:sp>
        <p:nvSpPr>
          <p:cNvPr id="2" name="Title 1"/>
          <p:cNvSpPr>
            <a:spLocks noGrp="1"/>
          </p:cNvSpPr>
          <p:nvPr>
            <p:ph type="title"/>
          </p:nvPr>
        </p:nvSpPr>
        <p:spPr/>
        <p:txBody>
          <a:bodyPr/>
          <a:lstStyle/>
          <a:p>
            <a:r>
              <a:rPr lang="en-US" dirty="0"/>
              <a:t>Process v4.0</a:t>
            </a:r>
          </a:p>
        </p:txBody>
      </p:sp>
      <p:sp>
        <p:nvSpPr>
          <p:cNvPr id="4" name="Shape 334">
            <a:extLst>
              <a:ext uri="{FF2B5EF4-FFF2-40B4-BE49-F238E27FC236}">
                <a16:creationId xmlns:a16="http://schemas.microsoft.com/office/drawing/2014/main" id="{73C27915-5971-8946-AD70-85D600A5047A}"/>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Tree>
    <p:extLst>
      <p:ext uri="{BB962C8B-B14F-4D97-AF65-F5344CB8AC3E}">
        <p14:creationId xmlns:p14="http://schemas.microsoft.com/office/powerpoint/2010/main" val="16639602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t>Purpose:</a:t>
            </a:r>
          </a:p>
          <a:p>
            <a:pPr lvl="1"/>
            <a:r>
              <a:rPr lang="en-US" dirty="0"/>
              <a:t>A document that describes the PWG's core tenets and design principles that guide the design and creation of its IPP, Semantic Model, MIBs, and other technologies</a:t>
            </a:r>
          </a:p>
          <a:p>
            <a:pPr lvl="1"/>
            <a:endParaRPr lang="en-US" dirty="0"/>
          </a:p>
          <a:p>
            <a:r>
              <a:rPr lang="en-US" dirty="0"/>
              <a:t>Scope / Topics to be Covered:</a:t>
            </a:r>
          </a:p>
          <a:p>
            <a:pPr lvl="1"/>
            <a:r>
              <a:rPr lang="en-US" sz="1600" dirty="0"/>
              <a:t>IPP</a:t>
            </a:r>
          </a:p>
          <a:p>
            <a:pPr lvl="2"/>
            <a:r>
              <a:rPr lang="en-US" sz="1600" dirty="0"/>
              <a:t>Late binding principle</a:t>
            </a:r>
          </a:p>
          <a:p>
            <a:pPr lvl="2"/>
            <a:r>
              <a:rPr lang="en-US" sz="1600" dirty="0"/>
              <a:t>Intent vs. process for Job fidelity</a:t>
            </a:r>
          </a:p>
          <a:p>
            <a:pPr lvl="2"/>
            <a:r>
              <a:rPr lang="en-US" sz="1600" dirty="0"/>
              <a:t>Value of separating Job attributes from Document content</a:t>
            </a:r>
          </a:p>
          <a:p>
            <a:pPr lvl="2"/>
            <a:r>
              <a:rPr lang="en-US" sz="1600" dirty="0"/>
              <a:t>IPP attribute types and design patterns</a:t>
            </a:r>
          </a:p>
          <a:p>
            <a:pPr lvl="3"/>
            <a:r>
              <a:rPr lang="en-US" sz="1200" dirty="0"/>
              <a:t>Printer Status vs. Printer Description</a:t>
            </a:r>
          </a:p>
          <a:p>
            <a:pPr lvl="3"/>
            <a:r>
              <a:rPr lang="en-US" sz="1200" dirty="0"/>
              <a:t>xxx / xxx-supported / xxx-default vs. xxx / xxx-configured / xxx-supported</a:t>
            </a:r>
          </a:p>
          <a:p>
            <a:pPr lvl="3"/>
            <a:r>
              <a:rPr lang="en-US" sz="1200" dirty="0"/>
              <a:t>Collections vs. textual encoding of MIB sequences ("printer-finisher")</a:t>
            </a:r>
          </a:p>
          <a:p>
            <a:pPr lvl="1"/>
            <a:endParaRPr lang="en-US" sz="1600" dirty="0"/>
          </a:p>
          <a:p>
            <a:pPr lvl="1"/>
            <a:r>
              <a:rPr lang="en-US" sz="1600" dirty="0"/>
              <a:t>Semantic Model</a:t>
            </a:r>
          </a:p>
          <a:p>
            <a:pPr lvl="2"/>
            <a:r>
              <a:rPr lang="en-US" sz="1600" dirty="0"/>
              <a:t>Creates comprehensible view of the elements in an Imaging System,  allowing better communication with other standards organizations dealing with related matters.  </a:t>
            </a:r>
          </a:p>
          <a:p>
            <a:pPr lvl="2"/>
            <a:r>
              <a:rPr lang="en-US" sz="1600" dirty="0"/>
              <a:t>Presents the basic features necessary in communicating with imaging services, independent of the protocols used in that communication</a:t>
            </a:r>
          </a:p>
          <a:p>
            <a:pPr lvl="2"/>
            <a:r>
              <a:rPr lang="en-US" sz="1600" dirty="0"/>
              <a:t>Allows exploitation of the inherent parallelism between different types of imaging services (Print, Scan, Fax, etc.)</a:t>
            </a:r>
          </a:p>
        </p:txBody>
      </p:sp>
      <p:sp>
        <p:nvSpPr>
          <p:cNvPr id="2" name="Title 1"/>
          <p:cNvSpPr>
            <a:spLocks noGrp="1"/>
          </p:cNvSpPr>
          <p:nvPr>
            <p:ph type="title"/>
          </p:nvPr>
        </p:nvSpPr>
        <p:spPr/>
        <p:txBody>
          <a:bodyPr/>
          <a:lstStyle/>
          <a:p>
            <a:r>
              <a:rPr lang="en-US" dirty="0"/>
              <a:t>Design Principles Whitepaper</a:t>
            </a:r>
          </a:p>
        </p:txBody>
      </p:sp>
      <p:sp>
        <p:nvSpPr>
          <p:cNvPr id="4" name="Shape 334">
            <a:extLst>
              <a:ext uri="{FF2B5EF4-FFF2-40B4-BE49-F238E27FC236}">
                <a16:creationId xmlns:a16="http://schemas.microsoft.com/office/drawing/2014/main" id="{35191DEA-33EC-334A-9C03-F5CC51F8A02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21</a:t>
            </a:fld>
            <a:endParaRPr/>
          </a:p>
        </p:txBody>
      </p:sp>
    </p:spTree>
    <p:extLst>
      <p:ext uri="{BB962C8B-B14F-4D97-AF65-F5344CB8AC3E}">
        <p14:creationId xmlns:p14="http://schemas.microsoft.com/office/powerpoint/2010/main" val="133299910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308" y="1727707"/>
            <a:ext cx="7729382" cy="3462631"/>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 (Xerox)</a:t>
            </a:r>
          </a:p>
        </p:txBody>
      </p:sp>
    </p:spTree>
    <p:extLst>
      <p:ext uri="{BB962C8B-B14F-4D97-AF65-F5344CB8AC3E}">
        <p14:creationId xmlns:p14="http://schemas.microsoft.com/office/powerpoint/2010/main" val="398060931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313" name="Shape 313"/>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5" name="Title 4">
            <a:extLst>
              <a:ext uri="{FF2B5EF4-FFF2-40B4-BE49-F238E27FC236}">
                <a16:creationId xmlns:a16="http://schemas.microsoft.com/office/drawing/2014/main" id="{870A90BB-501C-6C4E-80A1-385036FDFE91}"/>
              </a:ext>
            </a:extLst>
          </p:cNvPr>
          <p:cNvSpPr>
            <a:spLocks noGrp="1"/>
          </p:cNvSpPr>
          <p:nvPr>
            <p:ph type="title"/>
          </p:nvPr>
        </p:nvSpPr>
        <p:spPr/>
        <p:txBody>
          <a:bodyPr/>
          <a:lstStyle/>
          <a:p>
            <a:r>
              <a:rPr lang="en-US" dirty="0"/>
              <a:t>IDS: Original Charter</a:t>
            </a:r>
          </a:p>
        </p:txBody>
      </p:sp>
      <p:sp>
        <p:nvSpPr>
          <p:cNvPr id="315" name="Shape 315"/>
          <p:cNvSpPr>
            <a:spLocks noGrp="1"/>
          </p:cNvSpPr>
          <p:nvPr>
            <p:ph type="body" idx="1"/>
          </p:nvPr>
        </p:nvSpPr>
        <p:spPr>
          <a:prstGeom prst="rect">
            <a:avLst/>
          </a:prstGeom>
        </p:spPr>
        <p:txBody>
          <a:bodyPr/>
          <a:lstStyle/>
          <a:p>
            <a:pPr marL="367953" indent="-327313">
              <a:defRPr sz="2100"/>
            </a:pPr>
            <a:r>
              <a:rPr lang="en-US" dirty="0"/>
              <a:t>Investigate </a:t>
            </a:r>
            <a:r>
              <a:rPr dirty="0"/>
              <a:t>and </a:t>
            </a:r>
            <a:r>
              <a:rPr lang="en-US" dirty="0"/>
              <a:t>define </a:t>
            </a:r>
            <a:r>
              <a:rPr dirty="0"/>
              <a:t>standards for addressing general security attributes for imaging devices and services. Our general goals </a:t>
            </a:r>
            <a:r>
              <a:rPr lang="en-US" dirty="0"/>
              <a:t>are </a:t>
            </a:r>
            <a:r>
              <a:rPr dirty="0"/>
              <a:t>to:</a:t>
            </a:r>
          </a:p>
          <a:p>
            <a:pPr marL="767715" lvl="1" indent="-269875">
              <a:defRPr sz="1700"/>
            </a:pPr>
            <a:r>
              <a:rPr dirty="0"/>
              <a:t>Define standard metrics and protocol bindings to assess the health of Hardcopy Devices to gauge if they should be granted access to a network.</a:t>
            </a:r>
          </a:p>
          <a:p>
            <a:pPr marL="767715" lvl="1" indent="-269875">
              <a:defRPr sz="1700"/>
            </a:pPr>
            <a:r>
              <a:rPr dirty="0"/>
              <a:t>Define a set of standard security and policy attributes and values for authorizing Hard Copy Devices, their services and users in a global workspace </a:t>
            </a:r>
          </a:p>
          <a:p>
            <a:pPr marL="767715" lvl="1" indent="-269875">
              <a:defRPr sz="1700"/>
            </a:pPr>
            <a:r>
              <a:rPr dirty="0"/>
              <a:t>Provide a general security model for other PWG standards to reference</a:t>
            </a:r>
          </a:p>
          <a:p>
            <a:pPr marL="367953" indent="-327313">
              <a:defRPr sz="2100"/>
            </a:pPr>
            <a:r>
              <a:rPr lang="en-US" dirty="0"/>
              <a:t>Provide </a:t>
            </a:r>
            <a:r>
              <a:rPr dirty="0"/>
              <a:t>a path for vendors to review and contribute to the definition of Common Criteria HCD Protection Profiles</a:t>
            </a:r>
          </a:p>
        </p:txBody>
      </p:sp>
      <p:sp>
        <p:nvSpPr>
          <p:cNvPr id="7" name="Shape 334">
            <a:extLst>
              <a:ext uri="{FF2B5EF4-FFF2-40B4-BE49-F238E27FC236}">
                <a16:creationId xmlns:a16="http://schemas.microsoft.com/office/drawing/2014/main" id="{0443CDA2-9EA8-A54D-A696-85CA285B2EAD}"/>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a:p>
        </p:txBody>
      </p:sp>
    </p:spTree>
    <p:extLst>
      <p:ext uri="{BB962C8B-B14F-4D97-AF65-F5344CB8AC3E}">
        <p14:creationId xmlns:p14="http://schemas.microsoft.com/office/powerpoint/2010/main" val="47503299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 </a:t>
            </a:r>
            <a:r>
              <a:rPr dirty="0"/>
              <a:t>(</a:t>
            </a:r>
            <a:r>
              <a:rPr lang="en-US" dirty="0"/>
              <a:t>Xerox</a:t>
            </a:r>
            <a:r>
              <a:rPr dirty="0"/>
              <a:t>)</a:t>
            </a:r>
          </a:p>
          <a:p>
            <a:r>
              <a:rPr lang="en-US" dirty="0"/>
              <a:t>IDS WG Vice-Chair</a:t>
            </a:r>
          </a:p>
          <a:p>
            <a:pPr lvl="1"/>
            <a:r>
              <a:rPr lang="en-US" dirty="0"/>
              <a:t>Brian Smithson (Ricoh)</a:t>
            </a:r>
          </a:p>
          <a:p>
            <a:r>
              <a:rPr lang="en-US" dirty="0"/>
              <a:t>IDS</a:t>
            </a:r>
            <a:r>
              <a:rPr dirty="0"/>
              <a:t> WG Secretary:</a:t>
            </a:r>
          </a:p>
          <a:p>
            <a:pPr lvl="1"/>
            <a:r>
              <a:rPr lang="en-US" dirty="0"/>
              <a:t>Alan Sukert (Xerox)</a:t>
            </a:r>
          </a:p>
          <a:p>
            <a:r>
              <a:rPr lang="en-US" dirty="0"/>
              <a:t>IDS</a:t>
            </a:r>
            <a:r>
              <a:rPr dirty="0"/>
              <a:t> WG Document Editors:</a:t>
            </a:r>
          </a:p>
          <a:p>
            <a:pPr lvl="1"/>
            <a:r>
              <a:rPr lang="en-US" dirty="0"/>
              <a:t>Ira – HCD Security Guide</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extLst>
      <p:ext uri="{BB962C8B-B14F-4D97-AF65-F5344CB8AC3E}">
        <p14:creationId xmlns:p14="http://schemas.microsoft.com/office/powerpoint/2010/main" val="404147561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lstStyle/>
          <a:p>
            <a:r>
              <a:rPr lang="en-US" dirty="0"/>
              <a:t>IDS Charter updated to reflect development of HCD Security Guide by Ira</a:t>
            </a:r>
          </a:p>
          <a:p>
            <a:r>
              <a:rPr lang="en-US" dirty="0"/>
              <a:t>Focus now is on Common Criteria HCD Protection Profiles</a:t>
            </a:r>
          </a:p>
          <a:p>
            <a:pPr lvl="1"/>
            <a:r>
              <a:rPr lang="en-US" dirty="0"/>
              <a:t>IDS Charter updated to focus the IDS WG on outreach with other standards bodies involved in HCD security issues.</a:t>
            </a:r>
          </a:p>
          <a:p>
            <a:pPr lvl="2">
              <a:spcAft>
                <a:spcPts val="600"/>
              </a:spcAft>
            </a:pPr>
            <a:r>
              <a:rPr lang="en-US" dirty="0"/>
              <a:t>Looking at initiating interface with TCG Joint Work Group and TBD</a:t>
            </a:r>
          </a:p>
          <a:p>
            <a:pPr lvl="1">
              <a:spcBef>
                <a:spcPts val="1200"/>
              </a:spcBef>
            </a:pPr>
            <a:r>
              <a:rPr lang="en-US" dirty="0"/>
              <a:t>Conference Calls.</a:t>
            </a:r>
          </a:p>
          <a:p>
            <a:pPr lvl="2">
              <a:spcBef>
                <a:spcPts val="1200"/>
              </a:spcBef>
            </a:pPr>
            <a:r>
              <a:rPr lang="en-US" dirty="0"/>
              <a:t>Reinitiated Regular IDS Conference Calls</a:t>
            </a:r>
          </a:p>
          <a:p>
            <a:pPr lvl="2">
              <a:spcBef>
                <a:spcPts val="1200"/>
              </a:spcBef>
            </a:pPr>
            <a:r>
              <a:rPr lang="en-US" dirty="0"/>
              <a:t>Calls held on 5/16/19, 6/13/19, 7/11/19, 8/8/19 and 8/22/19.</a:t>
            </a:r>
          </a:p>
          <a:p>
            <a:pPr lvl="2">
              <a:spcBef>
                <a:spcPts val="1200"/>
              </a:spcBef>
            </a:pPr>
            <a:r>
              <a:rPr lang="en-US" dirty="0"/>
              <a:t>Next Conference Call tentatively scheduled for 9/19/19</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28</a:t>
            </a:fld>
            <a:endParaRPr lang="en-US" dirty="0"/>
          </a:p>
        </p:txBody>
      </p:sp>
    </p:spTree>
    <p:extLst>
      <p:ext uri="{BB962C8B-B14F-4D97-AF65-F5344CB8AC3E}">
        <p14:creationId xmlns:p14="http://schemas.microsoft.com/office/powerpoint/2010/main" val="84674163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fontScale="92500"/>
          </a:bodyPr>
          <a:lstStyle/>
          <a:p>
            <a:r>
              <a:rPr lang="en-US" dirty="0"/>
              <a:t>Focus now is on Common Criteria HCD Protection Profiles</a:t>
            </a:r>
          </a:p>
          <a:p>
            <a:pPr lvl="1">
              <a:spcBef>
                <a:spcPts val="1200"/>
              </a:spcBef>
            </a:pPr>
            <a:r>
              <a:rPr lang="en-US" dirty="0"/>
              <a:t>HCD Technical Committee (TC) Conference Call/Meetings:</a:t>
            </a:r>
          </a:p>
          <a:p>
            <a:pPr lvl="2"/>
            <a:r>
              <a:rPr lang="en-US" dirty="0"/>
              <a:t>Regular HCD TC Conference Calls - calls held on 5/13/19, 6/3/19, 7/8/19 and 8/19/19</a:t>
            </a:r>
          </a:p>
          <a:p>
            <a:pPr lvl="2"/>
            <a:r>
              <a:rPr lang="en-US" dirty="0"/>
              <a:t>Next HCD TC F2F is Thursday, Sep 26</a:t>
            </a:r>
            <a:r>
              <a:rPr lang="en-US" baseline="30000" dirty="0"/>
              <a:t>th</a:t>
            </a:r>
            <a:r>
              <a:rPr lang="en-US" dirty="0"/>
              <a:t> at the 16</a:t>
            </a:r>
            <a:r>
              <a:rPr lang="en-US" baseline="30000" dirty="0"/>
              <a:t>th</a:t>
            </a:r>
            <a:r>
              <a:rPr lang="en-US" dirty="0"/>
              <a:t> CCUF Workshop in Singapore</a:t>
            </a:r>
          </a:p>
          <a:p>
            <a:pPr lvl="2"/>
            <a:r>
              <a:rPr lang="en-US" dirty="0"/>
              <a:t>Results of the April 10</a:t>
            </a:r>
            <a:r>
              <a:rPr lang="en-US" baseline="30000" dirty="0"/>
              <a:t>th</a:t>
            </a:r>
            <a:r>
              <a:rPr lang="en-US" dirty="0"/>
              <a:t> HCD TC F2F, status of the HCD TC, HCD PP Version 1.1, the effort to form an HCD international TC (</a:t>
            </a:r>
            <a:r>
              <a:rPr lang="en-US" dirty="0" err="1"/>
              <a:t>iTC</a:t>
            </a:r>
            <a:r>
              <a:rPr lang="en-US" dirty="0"/>
              <a:t>) and potential contents of an HCD </a:t>
            </a:r>
            <a:r>
              <a:rPr lang="en-US" dirty="0" err="1"/>
              <a:t>cPP</a:t>
            </a:r>
            <a:r>
              <a:rPr lang="en-US" dirty="0"/>
              <a:t> v1.0 were discussed at the IDS WG Face-to-Face Session on Wednesday, Apr 18</a:t>
            </a:r>
            <a:r>
              <a:rPr lang="en-US" baseline="30000" dirty="0"/>
              <a:t>th</a:t>
            </a:r>
            <a:r>
              <a:rPr lang="en-US" dirty="0"/>
              <a:t> </a:t>
            </a:r>
          </a:p>
          <a:p>
            <a:pPr lvl="2"/>
            <a:r>
              <a:rPr lang="en-US" dirty="0"/>
              <a:t>Will discuss the results of HCD TC Meetings since the 4/18/19 IDS F2F and HCD </a:t>
            </a:r>
            <a:r>
              <a:rPr lang="en-US" dirty="0" err="1"/>
              <a:t>iTC</a:t>
            </a:r>
            <a:r>
              <a:rPr lang="en-US" dirty="0"/>
              <a:t> status at the IDS F2F Session on Thursday (Aug 29</a:t>
            </a:r>
            <a:r>
              <a:rPr lang="en-US" baseline="30000" dirty="0"/>
              <a:t>th</a:t>
            </a:r>
            <a:r>
              <a:rPr lang="en-US" dirty="0"/>
              <a:t>)</a:t>
            </a:r>
          </a:p>
          <a:p>
            <a:pPr lvl="1">
              <a:spcBef>
                <a:spcPts val="1200"/>
              </a:spcBef>
            </a:pPr>
            <a:r>
              <a:rPr lang="en-US" dirty="0"/>
              <a:t>Also looking into establishing possible liaison with TCG and with ISO JTC 1/SC 28 to follow additional standards efforts related to the security of image devices</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19369408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Patent Policy</a:t>
            </a:r>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19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2019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73" name="IPP WG: Charter"/>
          <p:cNvSpPr txBox="1">
            <a:spLocks noGrp="1"/>
          </p:cNvSpPr>
          <p:nvPr>
            <p:ph type="title"/>
          </p:nvPr>
        </p:nvSpPr>
        <p:spPr>
          <a:prstGeom prst="rect">
            <a:avLst/>
          </a:prstGeom>
        </p:spPr>
        <p:txBody>
          <a:bodyPr/>
          <a:lstStyle/>
          <a:p>
            <a:r>
              <a:t>IPP WG: Charter</a:t>
            </a:r>
          </a:p>
        </p:txBody>
      </p:sp>
      <p:sp>
        <p:nvSpPr>
          <p:cNvPr id="74" name="Current charter:…"/>
          <p:cNvSpPr txBox="1">
            <a:spLocks noGrp="1"/>
          </p:cNvSpPr>
          <p:nvPr>
            <p:ph type="body" idx="1"/>
          </p:nvPr>
        </p:nvSpPr>
        <p:spPr>
          <a:prstGeom prst="rect">
            <a:avLst/>
          </a:prstGeom>
        </p:spPr>
        <p:txBody>
          <a:bodyPr/>
          <a:lstStyle/>
          <a:p>
            <a:r>
              <a:t>Current charter:</a:t>
            </a:r>
          </a:p>
          <a:p>
            <a:pPr lvl="1"/>
            <a:r>
              <a:rPr u="sng">
                <a:hlinkClick r:id="rId3"/>
              </a:rPr>
              <a:t>http://ftp.pwg.org/pub/pwg/ipp/charter/ch-ipp-charter-20170615.pdf</a:t>
            </a:r>
          </a:p>
          <a:p>
            <a:r>
              <a:t>The Internet Printing Protocol (IPP) workgroup is chartered with the maintenance of IPP, the IETF IPP registry, and support for new clients, network architectures (Cloud, SDN), service bindings for MFDs and Imaging Systems, and emerging technologies such as 3D Printing</a:t>
            </a:r>
          </a:p>
          <a:p>
            <a:r>
              <a:t>In addition, we maintain the IETF Finisher MIB, Job MIB, and Printer MIB registries, and handle synchronization with changes in IPP</a:t>
            </a:r>
          </a:p>
        </p:txBody>
      </p:sp>
      <p:sp>
        <p:nvSpPr>
          <p:cNvPr id="75" name="Slide Number"/>
          <p:cNvSpPr txBox="1">
            <a:spLocks noGrp="1"/>
          </p:cNvSpPr>
          <p:nvPr>
            <p:ph type="sldNum" sz="quarter" idx="2"/>
          </p:nvPr>
        </p:nvSpPr>
        <p:spPr>
          <a:xfrm>
            <a:off x="12513354" y="9478292"/>
            <a:ext cx="210468"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Tree>
    <p:extLst>
      <p:ext uri="{BB962C8B-B14F-4D97-AF65-F5344CB8AC3E}">
        <p14:creationId xmlns:p14="http://schemas.microsoft.com/office/powerpoint/2010/main" val="32476174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19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2019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82" name="Slide Number"/>
          <p:cNvSpPr txBox="1">
            <a:spLocks noGrp="1"/>
          </p:cNvSpPr>
          <p:nvPr>
            <p:ph type="sldNum" sz="quarter" idx="2"/>
          </p:nvPr>
        </p:nvSpPr>
        <p:spPr>
          <a:xfrm>
            <a:off x="12513354" y="9478292"/>
            <a:ext cx="210468"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32</a:t>
            </a:fld>
            <a:endParaRPr/>
          </a:p>
        </p:txBody>
      </p:sp>
      <p:sp>
        <p:nvSpPr>
          <p:cNvPr id="83" name="IPP WG: Officers"/>
          <p:cNvSpPr txBox="1">
            <a:spLocks noGrp="1"/>
          </p:cNvSpPr>
          <p:nvPr>
            <p:ph type="title"/>
          </p:nvPr>
        </p:nvSpPr>
        <p:spPr>
          <a:prstGeom prst="rect">
            <a:avLst/>
          </a:prstGeom>
        </p:spPr>
        <p:txBody>
          <a:bodyPr/>
          <a:lstStyle/>
          <a:p>
            <a:r>
              <a:t>IPP WG: Officers</a:t>
            </a:r>
          </a:p>
        </p:txBody>
      </p:sp>
      <p:sp>
        <p:nvSpPr>
          <p:cNvPr id="84" name="IPP WG Co-Chairs:…"/>
          <p:cNvSpPr txBox="1">
            <a:spLocks noGrp="1"/>
          </p:cNvSpPr>
          <p:nvPr>
            <p:ph type="body" idx="1"/>
          </p:nvPr>
        </p:nvSpPr>
        <p:spPr>
          <a:prstGeom prst="rect">
            <a:avLst/>
          </a:prstGeom>
        </p:spPr>
        <p:txBody>
          <a:bodyPr/>
          <a:lstStyle/>
          <a:p>
            <a:r>
              <a:rPr dirty="0"/>
              <a:t>IPP WG Co-Chairs:</a:t>
            </a:r>
          </a:p>
          <a:p>
            <a:pPr lvl="1"/>
            <a:r>
              <a:rPr dirty="0"/>
              <a:t>Paul Tykodi (TCS)</a:t>
            </a:r>
          </a:p>
          <a:p>
            <a:pPr lvl="1"/>
            <a:r>
              <a:rPr dirty="0"/>
              <a:t>Ira McDonald (High North)</a:t>
            </a:r>
          </a:p>
          <a:p>
            <a:r>
              <a:rPr dirty="0"/>
              <a:t>IPP WG Secretary:</a:t>
            </a:r>
          </a:p>
          <a:p>
            <a:pPr lvl="1"/>
            <a:r>
              <a:rPr dirty="0"/>
              <a:t>Michael Sweet (Apple)</a:t>
            </a:r>
          </a:p>
          <a:p>
            <a:r>
              <a:rPr dirty="0"/>
              <a:t>IPP WG Document Editors:</a:t>
            </a:r>
          </a:p>
          <a:p>
            <a:pPr lvl="1"/>
            <a:r>
              <a:rPr dirty="0"/>
              <a:t>Ira McDonald (High North) – IPP System Service</a:t>
            </a:r>
          </a:p>
          <a:p>
            <a:pPr lvl="1"/>
            <a:r>
              <a:rPr dirty="0"/>
              <a:t>Michael Sweet (Apple) – IPP Encrypted Jobs and Documents, IPP Everywhere v1.1, IPP Everywhere Printer Self-Certification Manual v1.1, Job </a:t>
            </a:r>
            <a:r>
              <a:t>Accounting </a:t>
            </a:r>
            <a:r>
              <a:rPr lang="en-US"/>
              <a:t>with </a:t>
            </a:r>
            <a:r>
              <a:rPr lang="en-US" dirty="0"/>
              <a:t>IPP </a:t>
            </a:r>
            <a:r>
              <a:rPr dirty="0"/>
              <a:t>v1.0, IPP Job Extensions v2.0, IPP System Service</a:t>
            </a:r>
            <a:r>
              <a:rPr lang="en-US" dirty="0"/>
              <a:t> v1.0</a:t>
            </a:r>
            <a:endParaRPr dirty="0"/>
          </a:p>
          <a:p>
            <a:pPr lvl="1"/>
            <a:r>
              <a:rPr dirty="0"/>
              <a:t>Smith Kennedy (HP Inc.) – IPP </a:t>
            </a:r>
            <a:r>
              <a:rPr lang="en-US" dirty="0"/>
              <a:t>Job and Printer Extensions – Set 3 (JPS3) v2.0</a:t>
            </a:r>
            <a:r>
              <a:rPr dirty="0"/>
              <a:t>, IPP Encrypted Jobs and Documents, IPP Enterprise Printing Extensions v1.0 (EPX)</a:t>
            </a:r>
          </a:p>
        </p:txBody>
      </p:sp>
    </p:spTree>
    <p:extLst>
      <p:ext uri="{BB962C8B-B14F-4D97-AF65-F5344CB8AC3E}">
        <p14:creationId xmlns:p14="http://schemas.microsoft.com/office/powerpoint/2010/main" val="21350196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87"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8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9" name="Copyright © 2019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2019 The Printer Working Group. All rights reserved. The IPP Everywhere and PWG logos are trademarks of the IEEE-ISTO.</a:t>
            </a:r>
          </a:p>
        </p:txBody>
      </p:sp>
      <p:sp>
        <p:nvSpPr>
          <p:cNvPr id="90"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91" name="IPP WG: Status (1/2)"/>
          <p:cNvSpPr txBox="1">
            <a:spLocks noGrp="1"/>
          </p:cNvSpPr>
          <p:nvPr>
            <p:ph type="title"/>
          </p:nvPr>
        </p:nvSpPr>
        <p:spPr>
          <a:prstGeom prst="rect">
            <a:avLst/>
          </a:prstGeom>
        </p:spPr>
        <p:txBody>
          <a:bodyPr/>
          <a:lstStyle/>
          <a:p>
            <a:r>
              <a:t>IPP WG: Status (1/2)</a:t>
            </a:r>
          </a:p>
        </p:txBody>
      </p:sp>
      <p:sp>
        <p:nvSpPr>
          <p:cNvPr id="92" name="PWG Specifications in development:…"/>
          <p:cNvSpPr txBox="1">
            <a:spLocks noGrp="1"/>
          </p:cNvSpPr>
          <p:nvPr>
            <p:ph type="body" idx="1"/>
          </p:nvPr>
        </p:nvSpPr>
        <p:spPr>
          <a:prstGeom prst="rect">
            <a:avLst/>
          </a:prstGeom>
        </p:spPr>
        <p:txBody>
          <a:bodyPr>
            <a:normAutofit/>
          </a:bodyPr>
          <a:lstStyle/>
          <a:p>
            <a:r>
              <a:rPr dirty="0"/>
              <a:t>PWG Specifications in development:</a:t>
            </a:r>
            <a:endParaRPr lang="en-US" dirty="0"/>
          </a:p>
          <a:p>
            <a:pPr marL="466725" lvl="1" indent="-288925"/>
            <a:r>
              <a:rPr lang="en-US" dirty="0"/>
              <a:t>IPP Encrypted Jobs and Documents v1.0 		 – Interim </a:t>
            </a:r>
          </a:p>
          <a:p>
            <a:pPr marL="466725" lvl="1" indent="-288925"/>
            <a:r>
              <a:rPr lang="en-US" dirty="0"/>
              <a:t>IPP Everywhere v1.1 				 – Stable</a:t>
            </a:r>
          </a:p>
          <a:p>
            <a:pPr marL="466725" lvl="1" indent="-288925"/>
            <a:r>
              <a:rPr lang="en-US" dirty="0"/>
              <a:t>IPP Everywhere Printer Self-Certification Manual v1.1 – Prototype</a:t>
            </a:r>
          </a:p>
          <a:p>
            <a:pPr marL="466725" lvl="1" indent="-288925"/>
            <a:r>
              <a:rPr lang="en-US" dirty="0"/>
              <a:t>IPP Enterprise Printing Extensions v1.0 </a:t>
            </a:r>
            <a:r>
              <a:rPr lang="en-US"/>
              <a:t>	 </a:t>
            </a:r>
            <a:r>
              <a:rPr lang="en-US" dirty="0"/>
              <a:t>	 – Interim</a:t>
            </a:r>
          </a:p>
          <a:p>
            <a:pPr marL="466725" lvl="1" indent="-288925"/>
            <a:r>
              <a:rPr lang="en-US" dirty="0"/>
              <a:t>IPP System Service v1.0 				 – Stable</a:t>
            </a:r>
          </a:p>
          <a:p>
            <a:endParaRPr lang="en-US" dirty="0"/>
          </a:p>
          <a:p>
            <a:r>
              <a:rPr lang="en-US" dirty="0"/>
              <a:t>IPP Best Practices in development:</a:t>
            </a:r>
          </a:p>
          <a:p>
            <a:pPr marL="466725" lvl="1" indent="-288925"/>
            <a:r>
              <a:rPr lang="en-US" dirty="0"/>
              <a:t>Job Accounting with IPP v1.0 			 – Initial</a:t>
            </a:r>
          </a:p>
          <a:p>
            <a:endParaRPr lang="en-US" dirty="0"/>
          </a:p>
          <a:p>
            <a:r>
              <a:rPr lang="en-US" dirty="0"/>
              <a:t>Recently published:</a:t>
            </a:r>
          </a:p>
          <a:p>
            <a:pPr marL="466725" lvl="1" indent="-288925"/>
            <a:r>
              <a:rPr lang="en-US" dirty="0"/>
              <a:t>PWG 5100.7-2019: IPP Job Extensions v2.0</a:t>
            </a:r>
          </a:p>
          <a:p>
            <a:pPr marL="466725" lvl="1" indent="-288925"/>
            <a:r>
              <a:rPr lang="en-US" dirty="0"/>
              <a:t>PWG 5199.10-2019: IPP Authentication Methods v1.0 </a:t>
            </a:r>
          </a:p>
          <a:p>
            <a:endParaRPr dirty="0"/>
          </a:p>
        </p:txBody>
      </p:sp>
      <p:sp>
        <p:nvSpPr>
          <p:cNvPr id="93" name="Slide Number"/>
          <p:cNvSpPr txBox="1">
            <a:spLocks noGrp="1"/>
          </p:cNvSpPr>
          <p:nvPr>
            <p:ph type="sldNum" sz="quarter" idx="2"/>
          </p:nvPr>
        </p:nvSpPr>
        <p:spPr>
          <a:xfrm>
            <a:off x="12513354" y="9478292"/>
            <a:ext cx="210468"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33</a:t>
            </a:fld>
            <a:endParaRPr/>
          </a:p>
        </p:txBody>
      </p:sp>
    </p:spTree>
    <p:extLst>
      <p:ext uri="{BB962C8B-B14F-4D97-AF65-F5344CB8AC3E}">
        <p14:creationId xmlns:p14="http://schemas.microsoft.com/office/powerpoint/2010/main" val="331258688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9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2019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00" name="IPP WG: Status (2/2)"/>
          <p:cNvSpPr txBox="1">
            <a:spLocks noGrp="1"/>
          </p:cNvSpPr>
          <p:nvPr>
            <p:ph type="title"/>
          </p:nvPr>
        </p:nvSpPr>
        <p:spPr>
          <a:prstGeom prst="rect">
            <a:avLst/>
          </a:prstGeom>
        </p:spPr>
        <p:txBody>
          <a:bodyPr/>
          <a:lstStyle/>
          <a:p>
            <a:r>
              <a:t>IPP WG: Status (2/2)</a:t>
            </a:r>
          </a:p>
        </p:txBody>
      </p:sp>
      <p:sp>
        <p:nvSpPr>
          <p:cNvPr id="101" name="Up-to-date pending IANA registrations online:…"/>
          <p:cNvSpPr txBox="1">
            <a:spLocks noGrp="1"/>
          </p:cNvSpPr>
          <p:nvPr>
            <p:ph type="body" idx="1"/>
          </p:nvPr>
        </p:nvSpPr>
        <p:spPr>
          <a:prstGeom prst="rect">
            <a:avLst/>
          </a:prstGeom>
        </p:spPr>
        <p:txBody>
          <a:bodyPr>
            <a:normAutofit fontScale="92500"/>
          </a:bodyPr>
          <a:lstStyle/>
          <a:p>
            <a:r>
              <a:t>Up-to-date pending IANA registrations online:</a:t>
            </a:r>
          </a:p>
          <a:p>
            <a:pPr lvl="1"/>
            <a:r>
              <a:rPr u="sng">
                <a:hlinkClick r:id="rId3"/>
              </a:rPr>
              <a:t>https://www.pwg.org/ipp/ipp-registrations.xml</a:t>
            </a:r>
          </a:p>
          <a:p>
            <a:pPr lvl="1"/>
            <a:r>
              <a:t>Continue to maintain this in parallel for new specifications</a:t>
            </a:r>
          </a:p>
          <a:p>
            <a:pPr lvl="1"/>
            <a:r>
              <a:t>Github repository: </a:t>
            </a:r>
            <a:r>
              <a:rPr u="sng">
                <a:hlinkClick r:id="rId4"/>
              </a:rPr>
              <a:t>https://github.com/istopwg/ippregistry</a:t>
            </a:r>
            <a:br/>
            <a:endParaRPr/>
          </a:p>
          <a:p>
            <a:r>
              <a:t>IPP Everywhere Printer Self-Certifications:</a:t>
            </a:r>
          </a:p>
          <a:p>
            <a:pPr lvl="1"/>
            <a:r>
              <a:rPr u="sng">
                <a:hlinkClick r:id="rId5"/>
              </a:rPr>
              <a:t>https://www.pwg.org/printers</a:t>
            </a:r>
            <a:r>
              <a:t> </a:t>
            </a:r>
          </a:p>
          <a:p>
            <a:pPr lvl="1"/>
            <a:r>
              <a:t>412 printers currently listed</a:t>
            </a:r>
          </a:p>
          <a:p>
            <a:pPr lvl="1"/>
            <a:r>
              <a:t>Second 1.0 self-certification tools update released in October 2017</a:t>
            </a:r>
          </a:p>
          <a:p>
            <a:pPr lvl="1"/>
            <a:r>
              <a:t>Third 1.0 self-certification tools update released in November 2018</a:t>
            </a:r>
            <a:br/>
            <a:endParaRPr/>
          </a:p>
          <a:p>
            <a:r>
              <a:t>IPP Sample Code:</a:t>
            </a:r>
          </a:p>
          <a:p>
            <a:pPr lvl="1"/>
            <a:r>
              <a:t>Github repository:</a:t>
            </a:r>
          </a:p>
          <a:p>
            <a:pPr lvl="2"/>
            <a:r>
              <a:rPr u="sng">
                <a:hlinkClick r:id="rId6"/>
              </a:rPr>
              <a:t>https://github.com/istopwg/ippsample</a:t>
            </a:r>
          </a:p>
          <a:p>
            <a:pPr lvl="1"/>
            <a:r>
              <a:t>Fork of CUPS code includes ippeveprinter, ippfind, ippproxy, ippserver, ipptool, ipptransform, and ipptransform3d</a:t>
            </a:r>
          </a:p>
        </p:txBody>
      </p:sp>
      <p:sp>
        <p:nvSpPr>
          <p:cNvPr id="102" name="Slide Number"/>
          <p:cNvSpPr txBox="1">
            <a:spLocks noGrp="1"/>
          </p:cNvSpPr>
          <p:nvPr>
            <p:ph type="sldNum" sz="quarter" idx="2"/>
          </p:nvPr>
        </p:nvSpPr>
        <p:spPr>
          <a:xfrm>
            <a:off x="12513354" y="9478292"/>
            <a:ext cx="210468"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34</a:t>
            </a:fld>
            <a:endParaRPr/>
          </a:p>
        </p:txBody>
      </p:sp>
    </p:spTree>
    <p:extLst>
      <p:ext uri="{BB962C8B-B14F-4D97-AF65-F5344CB8AC3E}">
        <p14:creationId xmlns:p14="http://schemas.microsoft.com/office/powerpoint/2010/main" val="153155386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105"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106"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07" name="Copyright © 2019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2019 The Printer Working Group. All rights reserved. The IPP Everywhere and PWG logos are trademarks of the IEEE-ISTO.</a:t>
            </a:r>
          </a:p>
        </p:txBody>
      </p:sp>
      <p:sp>
        <p:nvSpPr>
          <p:cNvPr id="108"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09" name="IPP WG: More Information"/>
          <p:cNvSpPr txBox="1">
            <a:spLocks noGrp="1"/>
          </p:cNvSpPr>
          <p:nvPr>
            <p:ph type="title"/>
          </p:nvPr>
        </p:nvSpPr>
        <p:spPr>
          <a:prstGeom prst="rect">
            <a:avLst/>
          </a:prstGeom>
        </p:spPr>
        <p:txBody>
          <a:bodyPr/>
          <a:lstStyle/>
          <a:p>
            <a:r>
              <a:t>IPP WG: More Information</a:t>
            </a:r>
          </a:p>
        </p:txBody>
      </p:sp>
      <p:sp>
        <p:nvSpPr>
          <p:cNvPr id="110"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Working Group web page</a:t>
            </a:r>
          </a:p>
          <a:p>
            <a:pPr lvl="1"/>
            <a:r>
              <a:rPr u="sng">
                <a:hlinkClick r:id="rId3"/>
              </a:rPr>
              <a:t>https://www.pwg.org/ipp/index.html</a:t>
            </a:r>
            <a:r>
              <a:t> </a:t>
            </a:r>
          </a:p>
          <a:p>
            <a:r>
              <a:t>Subscribe to the IPP mailing list </a:t>
            </a:r>
          </a:p>
          <a:p>
            <a:pPr lvl="1"/>
            <a:r>
              <a:rPr u="sng">
                <a:hlinkClick r:id="rId4"/>
              </a:rPr>
              <a:t>https://www.pwg.org/mailman/listinfo/ipp</a:t>
            </a:r>
          </a:p>
          <a:p>
            <a:r>
              <a:t>IPP WG holds bi-weekly phone conferences announced on the IPP mailing list</a:t>
            </a:r>
          </a:p>
          <a:p>
            <a:pPr lvl="1"/>
            <a:r>
              <a:t>Next conference calls scheduled for Thursday, September 12 and 26, 2019 at 3pm ET</a:t>
            </a:r>
          </a:p>
        </p:txBody>
      </p:sp>
      <p:sp>
        <p:nvSpPr>
          <p:cNvPr id="111" name="Slide Number"/>
          <p:cNvSpPr txBox="1">
            <a:spLocks noGrp="1"/>
          </p:cNvSpPr>
          <p:nvPr>
            <p:ph type="sldNum" sz="quarter" idx="2"/>
          </p:nvPr>
        </p:nvSpPr>
        <p:spPr>
          <a:xfrm>
            <a:off x="12513354" y="9478292"/>
            <a:ext cx="210468"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35</a:t>
            </a:fld>
            <a:endParaRPr/>
          </a:p>
        </p:txBody>
      </p:sp>
    </p:spTree>
    <p:extLst>
      <p:ext uri="{BB962C8B-B14F-4D97-AF65-F5344CB8AC3E}">
        <p14:creationId xmlns:p14="http://schemas.microsoft.com/office/powerpoint/2010/main" val="343771082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sz="2800" dirty="0"/>
              <a:t>Trusted Computing Group (TCG)</a:t>
            </a:r>
          </a:p>
        </p:txBody>
      </p:sp>
      <p:sp>
        <p:nvSpPr>
          <p:cNvPr id="369" name="Shape 369"/>
          <p:cNvSpPr>
            <a:spLocks noGrp="1"/>
          </p:cNvSpPr>
          <p:nvPr>
            <p:ph type="body" idx="1"/>
          </p:nvPr>
        </p:nvSpPr>
        <p:spPr>
          <a:prstGeom prst="rect">
            <a:avLst/>
          </a:prstGeom>
        </p:spPr>
        <p:txBody>
          <a:bodyPr>
            <a:normAutofit fontScale="77500" lnSpcReduction="20000"/>
          </a:bodyPr>
          <a:lstStyle/>
          <a:p>
            <a:pPr marL="305608" indent="-264968">
              <a:defRPr sz="1700"/>
            </a:pPr>
            <a:r>
              <a:rPr lang="en-US" b="1" dirty="0"/>
              <a:t>Next TCG Members Meetings</a:t>
            </a:r>
            <a:endParaRPr lang="en-US" dirty="0"/>
          </a:p>
          <a:p>
            <a:pPr marL="767715" lvl="1" indent="-269875">
              <a:defRPr sz="1700"/>
            </a:pPr>
            <a:r>
              <a:rPr lang="en-US" sz="1600" dirty="0"/>
              <a:t>14-17 October 2019 – Toronto, ON, Canada – Ira to call in</a:t>
            </a:r>
          </a:p>
          <a:p>
            <a:pPr marL="767715" lvl="1" indent="-269875">
              <a:defRPr sz="1700"/>
            </a:pPr>
            <a:r>
              <a:rPr lang="en-US" sz="1600" dirty="0"/>
              <a:t>10-13 February 2020 – Miami, FL, USA – Ira to call in</a:t>
            </a:r>
          </a:p>
          <a:p>
            <a:pPr marL="305608" indent="-264968">
              <a:defRPr sz="1700"/>
            </a:pPr>
            <a:r>
              <a:rPr lang="en-US" b="1" dirty="0"/>
              <a:t>Trusted Mobility Solutions (TMS) </a:t>
            </a:r>
            <a:r>
              <a:rPr lang="en-US" dirty="0"/>
              <a:t>– Ira is co-chair and co-editor</a:t>
            </a:r>
          </a:p>
          <a:p>
            <a:pPr marL="767715" lvl="1" indent="-269875">
              <a:defRPr sz="1700"/>
            </a:pPr>
            <a:r>
              <a:rPr lang="en-US" sz="1600" dirty="0"/>
              <a:t>Scope: mobile phones, telecom networks, enterprise/financial BYOD</a:t>
            </a:r>
          </a:p>
          <a:p>
            <a:pPr marL="767715" lvl="1" indent="-269875">
              <a:defRPr sz="1700"/>
            </a:pPr>
            <a:r>
              <a:rPr lang="en-US" sz="1600" dirty="0"/>
              <a:t>Formal liaisons – </a:t>
            </a:r>
            <a:r>
              <a:rPr lang="en-US" sz="1600" dirty="0">
                <a:solidFill>
                  <a:srgbClr val="0070C0"/>
                </a:solidFill>
              </a:rPr>
              <a:t>ATIS</a:t>
            </a:r>
            <a:r>
              <a:rPr lang="en-US" sz="1600" dirty="0"/>
              <a:t> (5G Security), ETSI (NFV/MEC), Global Platform (TEE and SE)</a:t>
            </a:r>
          </a:p>
          <a:p>
            <a:pPr marL="767715" lvl="1" indent="-269875">
              <a:defRPr sz="1700"/>
            </a:pPr>
            <a:r>
              <a:rPr lang="en-US" sz="1600" dirty="0">
                <a:solidFill>
                  <a:srgbClr val="0070C0"/>
                </a:solidFill>
              </a:rPr>
              <a:t>GP/TCG collaboration – Remote Attestation in IETF RATS WG</a:t>
            </a:r>
          </a:p>
          <a:p>
            <a:pPr marL="767715" lvl="1" indent="-269875">
              <a:defRPr sz="1700"/>
            </a:pPr>
            <a:r>
              <a:rPr lang="en-US" sz="1600" dirty="0"/>
              <a:t>Informal liaisons – 3GPP, ITU-T, </a:t>
            </a:r>
            <a:r>
              <a:rPr lang="en-US" sz="1600" dirty="0">
                <a:solidFill>
                  <a:schemeClr val="tx1"/>
                </a:solidFill>
              </a:rPr>
              <a:t>GSMA, </a:t>
            </a:r>
            <a:r>
              <a:rPr lang="en-US" sz="1600" dirty="0"/>
              <a:t>SAE, IETF TLS, IETF SACM, US NIST</a:t>
            </a:r>
          </a:p>
          <a:p>
            <a:pPr marL="767715" lvl="1" indent="-269875">
              <a:defRPr sz="1700"/>
            </a:pPr>
            <a:r>
              <a:rPr lang="en-US" sz="1600" i="1" dirty="0">
                <a:solidFill>
                  <a:srgbClr val="0070C0"/>
                </a:solidFill>
              </a:rPr>
              <a:t>TCG TMS Use Cases v2 – published September 2018</a:t>
            </a:r>
          </a:p>
          <a:p>
            <a:pPr marL="305608" indent="-264968">
              <a:defRPr sz="1700"/>
            </a:pPr>
            <a:r>
              <a:rPr lang="en-US" b="1" dirty="0"/>
              <a:t>Mobile Platform (MPWG) </a:t>
            </a:r>
            <a:r>
              <a:rPr lang="en-US" dirty="0"/>
              <a:t>– Ira is co-editor</a:t>
            </a:r>
          </a:p>
          <a:p>
            <a:pPr marL="762808" lvl="1" indent="-264968">
              <a:defRPr sz="1700"/>
            </a:pPr>
            <a:r>
              <a:rPr lang="en-US" sz="1600" dirty="0"/>
              <a:t>Scope: mobile phones, tablets, etc.</a:t>
            </a:r>
          </a:p>
          <a:p>
            <a:pPr marL="762808" lvl="1" indent="-264968">
              <a:defRPr sz="1700"/>
            </a:pPr>
            <a:r>
              <a:rPr lang="en-US" sz="1600" dirty="0"/>
              <a:t>Formal liaisons – </a:t>
            </a:r>
            <a:r>
              <a:rPr lang="en-US" sz="1600" dirty="0">
                <a:solidFill>
                  <a:srgbClr val="0070C0"/>
                </a:solidFill>
              </a:rPr>
              <a:t>ATIS</a:t>
            </a:r>
            <a:r>
              <a:rPr lang="en-US" sz="1600" dirty="0"/>
              <a:t> (5G Security), ETSI (NFV/MEC), Global Platform (TEE and SE), </a:t>
            </a:r>
          </a:p>
          <a:p>
            <a:pPr marL="762808" lvl="1" indent="-264968">
              <a:defRPr sz="1700"/>
            </a:pPr>
            <a:r>
              <a:rPr lang="en-US" sz="1600" i="1" dirty="0">
                <a:solidFill>
                  <a:srgbClr val="0070C0"/>
                </a:solidFill>
              </a:rPr>
              <a:t>TCG Runtime Integrity Preservation for Mobile Devices – public review in August 2019</a:t>
            </a:r>
          </a:p>
          <a:p>
            <a:pPr marL="762808" lvl="1" indent="-264968">
              <a:defRPr sz="1700"/>
            </a:pPr>
            <a:r>
              <a:rPr lang="en-US" sz="1600" i="1" dirty="0">
                <a:solidFill>
                  <a:schemeClr val="tx1"/>
                </a:solidFill>
              </a:rPr>
              <a:t>TCG/GP collaboration – Integrating GP and TCG Security Technologies</a:t>
            </a:r>
          </a:p>
          <a:p>
            <a:pPr marL="362758" indent="-264968">
              <a:defRPr sz="1700"/>
            </a:pPr>
            <a:r>
              <a:rPr lang="en-US" b="1" dirty="0"/>
              <a:t>Recent Specifications</a:t>
            </a:r>
          </a:p>
          <a:p>
            <a:pPr marL="762808" lvl="1" indent="-264968">
              <a:defRPr sz="1700"/>
            </a:pPr>
            <a:r>
              <a:rPr lang="en-US" sz="1600" dirty="0">
                <a:solidFill>
                  <a:srgbClr val="0070C0"/>
                </a:solidFill>
                <a:hlinkClick r:id="rId2"/>
              </a:rPr>
              <a:t>http://www.trustedcomputinggroup.org/resources</a:t>
            </a:r>
            <a:endParaRPr lang="en-US" sz="1600" dirty="0">
              <a:solidFill>
                <a:srgbClr val="0070C0"/>
              </a:solidFill>
            </a:endParaRPr>
          </a:p>
          <a:p>
            <a:pPr marL="762808" lvl="1" indent="-264968">
              <a:defRPr sz="1700"/>
            </a:pPr>
            <a:r>
              <a:rPr lang="en-US" sz="1600" i="1" dirty="0">
                <a:solidFill>
                  <a:srgbClr val="0070C0"/>
                </a:solidFill>
              </a:rPr>
              <a:t>TCG Runtime Integrity Preservation for Mobile Devices – public review August 2019</a:t>
            </a:r>
          </a:p>
          <a:p>
            <a:pPr marL="762808" lvl="1" indent="-264968">
              <a:defRPr sz="1700"/>
            </a:pPr>
            <a:r>
              <a:rPr lang="en-US" sz="1600" i="1" dirty="0">
                <a:solidFill>
                  <a:srgbClr val="0070C0"/>
                </a:solidFill>
              </a:rPr>
              <a:t>TCG Trusted Attestation Protocol (TAP) Info Model – publication August 2019</a:t>
            </a:r>
          </a:p>
          <a:p>
            <a:pPr marL="762808" lvl="1" indent="-264968">
              <a:defRPr sz="1700"/>
            </a:pPr>
            <a:r>
              <a:rPr lang="en-US" sz="1600" i="1" dirty="0">
                <a:solidFill>
                  <a:srgbClr val="0070C0"/>
                </a:solidFill>
              </a:rPr>
              <a:t>TCG Trusted Attestation Protocol (TAP) Use Cases – public review August 2019 </a:t>
            </a:r>
          </a:p>
          <a:p>
            <a:pPr marL="762808" lvl="1" indent="-264968">
              <a:defRPr sz="1700"/>
            </a:pPr>
            <a:r>
              <a:rPr lang="en-US" sz="1600" i="1" dirty="0">
                <a:solidFill>
                  <a:srgbClr val="0070C0"/>
                </a:solidFill>
              </a:rPr>
              <a:t>TCG TPM 2.0 Auto Thin Profile – publication August 2019</a:t>
            </a:r>
          </a:p>
          <a:p>
            <a:pPr marL="762808" lvl="1" indent="-264968">
              <a:defRPr sz="1700"/>
            </a:pPr>
            <a:r>
              <a:rPr lang="en-US" sz="1600" i="1" dirty="0">
                <a:solidFill>
                  <a:srgbClr val="0070C0"/>
                </a:solidFill>
              </a:rPr>
              <a:t>TCG TSS 2.0 Enhanced System Level API (ESAPI) – publication August 2019 </a:t>
            </a:r>
          </a:p>
          <a:p>
            <a:pPr marL="762808" lvl="1" indent="-264968">
              <a:defRPr sz="1700"/>
            </a:pPr>
            <a:r>
              <a:rPr lang="en-US" sz="1600" i="1" dirty="0">
                <a:solidFill>
                  <a:srgbClr val="0070C0"/>
                </a:solidFill>
              </a:rPr>
              <a:t>TCG TSS 2.0 System Level API (SAPI) – publication August 2019</a:t>
            </a:r>
          </a:p>
          <a:p>
            <a:pPr marL="762808" lvl="1" indent="-264968">
              <a:defRPr sz="1700"/>
            </a:pPr>
            <a:r>
              <a:rPr lang="en-US" sz="1600" i="1" dirty="0">
                <a:solidFill>
                  <a:srgbClr val="0070C0"/>
                </a:solidFill>
              </a:rPr>
              <a:t>TCG RIV: Network Equipment Remote Attestation – public review June 2019 </a:t>
            </a:r>
          </a:p>
          <a:p>
            <a:pPr marL="762808" lvl="1" indent="-264968">
              <a:defRPr sz="1700"/>
            </a:pPr>
            <a:r>
              <a:rPr lang="en-US" sz="1600" dirty="0">
                <a:solidFill>
                  <a:schemeClr val="tx1"/>
                </a:solidFill>
              </a:rPr>
              <a:t>TCG Storage: PYRITE – public review in June 2019</a:t>
            </a:r>
          </a:p>
          <a:p>
            <a:pPr marL="762808" lvl="1" indent="-264968">
              <a:defRPr sz="1700"/>
            </a:pPr>
            <a:r>
              <a:rPr lang="en-US" sz="1600" dirty="0">
                <a:solidFill>
                  <a:schemeClr val="tx1"/>
                </a:solidFill>
              </a:rPr>
              <a:t>TCG Storage: RUBY – public review in June 2019</a:t>
            </a:r>
          </a:p>
        </p:txBody>
      </p:sp>
      <p:sp>
        <p:nvSpPr>
          <p:cNvPr id="6" name="Shape 334">
            <a:extLst>
              <a:ext uri="{FF2B5EF4-FFF2-40B4-BE49-F238E27FC236}">
                <a16:creationId xmlns:a16="http://schemas.microsoft.com/office/drawing/2014/main" id="{59A7B54C-A72B-3849-96B2-DB62988CAAD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369656343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(1 of 3)</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92500" lnSpcReduction="10000"/>
          </a:bodyPr>
          <a:lstStyle/>
          <a:p>
            <a:pPr marL="305608" indent="-264968">
              <a:defRPr sz="1700"/>
            </a:pPr>
            <a:r>
              <a:rPr lang="en-US" b="1" dirty="0"/>
              <a:t>Next IETF Members Meetings</a:t>
            </a:r>
            <a:endParaRPr lang="en-US" sz="1500" dirty="0"/>
          </a:p>
          <a:p>
            <a:pPr marL="767715" lvl="1" indent="-269875">
              <a:defRPr sz="1700"/>
            </a:pPr>
            <a:r>
              <a:rPr lang="en-US" sz="1500" dirty="0"/>
              <a:t>IETF 106 – 16-22 November 2019 – Singapore – Ira to call in</a:t>
            </a:r>
          </a:p>
          <a:p>
            <a:pPr marL="767715" lvl="1" indent="-269875">
              <a:defRPr sz="1700"/>
            </a:pPr>
            <a:r>
              <a:rPr lang="en-US" sz="1500" dirty="0"/>
              <a:t>IETF 107 – 21-27 March 2020 – Vancouver, BC, Canada – Ira to call in</a:t>
            </a:r>
          </a:p>
          <a:p>
            <a:pPr marL="305608" indent="-264968">
              <a:defRPr sz="1700"/>
            </a:pPr>
            <a:r>
              <a:rPr lang="en-US" b="1" dirty="0"/>
              <a:t>Transport Layer Security (TLS)</a:t>
            </a:r>
            <a:endParaRPr lang="en-US" sz="1600" dirty="0"/>
          </a:p>
          <a:p>
            <a:pPr marL="767715" lvl="1" indent="-269875">
              <a:defRPr sz="1700"/>
            </a:pPr>
            <a:r>
              <a:rPr lang="en-US" sz="1400" dirty="0"/>
              <a:t>DTLS/1.3 – draft-32 – July 2019 – waiting for interoperability reports</a:t>
            </a:r>
            <a:br>
              <a:rPr lang="en-US" sz="1400" dirty="0"/>
            </a:br>
            <a:r>
              <a:rPr lang="en-US" sz="1400" dirty="0">
                <a:hlinkClick r:id="rId2"/>
              </a:rPr>
              <a:t>https://datatracker.ietf.org/doc/draft-ietf-tls-dtls13/</a:t>
            </a:r>
            <a:endParaRPr lang="en-US" sz="1400" dirty="0"/>
          </a:p>
          <a:p>
            <a:pPr marL="767715" lvl="1" indent="-269875">
              <a:defRPr sz="1700"/>
            </a:pPr>
            <a:r>
              <a:rPr lang="en-US" sz="1500" b="1" dirty="0"/>
              <a:t>TLS/1.3 – RFC 8446 – August 2018</a:t>
            </a:r>
            <a:br>
              <a:rPr lang="en-US" sz="1500" dirty="0"/>
            </a:br>
            <a:r>
              <a:rPr lang="en-US" sz="1500" dirty="0">
                <a:hlinkClick r:id="rId3"/>
              </a:rPr>
              <a:t>https://tools.ietf.org/html/rfc8446</a:t>
            </a:r>
            <a:endParaRPr lang="en-US" sz="1500" dirty="0"/>
          </a:p>
          <a:p>
            <a:pPr marL="367665" indent="-269875">
              <a:defRPr sz="1700"/>
            </a:pPr>
            <a:r>
              <a:rPr lang="en-US" sz="1700" b="1" dirty="0"/>
              <a:t>Security Automation and Continuous Monitoring (SACM)</a:t>
            </a:r>
          </a:p>
          <a:p>
            <a:pPr marL="767715" lvl="1" indent="-269875">
              <a:defRPr sz="1700"/>
            </a:pPr>
            <a:r>
              <a:rPr lang="en-US" sz="1500" dirty="0"/>
              <a:t>Concise Software Identifiers – draft-12 – July 2019 – WG Last Call</a:t>
            </a:r>
            <a:br>
              <a:rPr lang="en-US" sz="1500" dirty="0"/>
            </a:br>
            <a:r>
              <a:rPr lang="en-US" sz="1500" dirty="0">
                <a:hlinkClick r:id="rId4"/>
              </a:rPr>
              <a:t>https://datatracker.ietf.org/doc/draft-ietf-sacm-coswid/ </a:t>
            </a:r>
            <a:endParaRPr lang="en-US" sz="1500" dirty="0"/>
          </a:p>
          <a:p>
            <a:pPr marL="767715" lvl="1" indent="-269875">
              <a:defRPr sz="1700"/>
            </a:pPr>
            <a:r>
              <a:rPr lang="en-US" sz="1400" dirty="0"/>
              <a:t>SACM Architecture – draft-02 – July 2019</a:t>
            </a:r>
            <a:br>
              <a:rPr lang="en-US" sz="1400" dirty="0"/>
            </a:br>
            <a:r>
              <a:rPr lang="en-US" sz="1400" dirty="0">
                <a:hlinkClick r:id="rId5"/>
              </a:rPr>
              <a:t>https://datatracker.ietf.org/doc/draft-ietf-sacm-arch/</a:t>
            </a:r>
            <a:endParaRPr lang="en-US" sz="1400" dirty="0"/>
          </a:p>
          <a:p>
            <a:pPr marL="767715" lvl="1" indent="-269875">
              <a:defRPr sz="1700"/>
            </a:pPr>
            <a:r>
              <a:rPr lang="en-US" sz="1500" dirty="0"/>
              <a:t>SACM Endpoint Posture Collection Profile – draft-05 – June 2019 – WG Last Call</a:t>
            </a:r>
            <a:br>
              <a:rPr lang="en-US" sz="1500" dirty="0"/>
            </a:br>
            <a:r>
              <a:rPr lang="en-US" sz="1500" dirty="0">
                <a:hlinkClick r:id="rId6"/>
              </a:rPr>
              <a:t>https://datatracker.ietf.org/doc/draft-ietf-sacm-ecp/</a:t>
            </a:r>
            <a:endParaRPr lang="en-US" sz="1500" dirty="0"/>
          </a:p>
          <a:p>
            <a:pPr marL="305608" indent="-264968">
              <a:defRPr sz="1700"/>
            </a:pPr>
            <a:r>
              <a:rPr lang="en-US" sz="1700" b="1" dirty="0"/>
              <a:t>Concise Binary Object Representation (CBOR)</a:t>
            </a:r>
            <a:endParaRPr lang="en-US" sz="1700" dirty="0"/>
          </a:p>
          <a:p>
            <a:pPr marL="762808" lvl="1" indent="-264968">
              <a:defRPr sz="1700"/>
            </a:pPr>
            <a:r>
              <a:rPr lang="en-US" sz="1500" b="1" dirty="0"/>
              <a:t>Concise Data Definition </a:t>
            </a:r>
            <a:r>
              <a:rPr lang="en-US" sz="1500" b="1" dirty="0" err="1"/>
              <a:t>Danguage</a:t>
            </a:r>
            <a:r>
              <a:rPr lang="en-US" sz="1500" b="1" dirty="0"/>
              <a:t> (CDDL) – RFC 8610 – June 2019</a:t>
            </a:r>
            <a:br>
              <a:rPr lang="en-US" sz="1500" dirty="0"/>
            </a:br>
            <a:r>
              <a:rPr lang="en-US" sz="1500" dirty="0">
                <a:hlinkClick r:id="rId7"/>
              </a:rPr>
              <a:t>https://tools.ietf.org/html/rfc8610</a:t>
            </a:r>
            <a:r>
              <a:rPr lang="en-US" sz="1500" dirty="0"/>
              <a:t> - JSON/CBOR schema </a:t>
            </a:r>
          </a:p>
          <a:p>
            <a:pPr marL="762808" lvl="1" indent="-264968">
              <a:defRPr sz="1700"/>
            </a:pPr>
            <a:r>
              <a:rPr lang="en-US" sz="1500" dirty="0"/>
              <a:t>Concise Binary Object Representation (CBOR) – draft-06 – July 2019</a:t>
            </a:r>
            <a:br>
              <a:rPr lang="en-US" sz="1500" dirty="0"/>
            </a:br>
            <a:r>
              <a:rPr lang="en-US" sz="1500" dirty="0">
                <a:hlinkClick r:id="rId8"/>
              </a:rPr>
              <a:t>https://datatracker.ietf.org/doc/draft-ietf-cbor-7049bis/</a:t>
            </a:r>
            <a:endParaRPr lang="en-US" sz="1500" dirty="0"/>
          </a:p>
          <a:p>
            <a:pPr marL="762808" lvl="1" indent="-264968">
              <a:defRPr sz="1700"/>
            </a:pPr>
            <a:r>
              <a:rPr lang="en-US" sz="1500" dirty="0"/>
              <a:t>CBOR Tags for Typed Arrays – draft-05 – July 2019</a:t>
            </a:r>
            <a:br>
              <a:rPr lang="en-US" sz="1500" dirty="0"/>
            </a:br>
            <a:r>
              <a:rPr lang="en-US" sz="1500" dirty="0">
                <a:hlinkClick r:id="rId9"/>
              </a:rPr>
              <a:t>https://datatracker.ietf.org/doc/draft-ietf-cbor-array-tags/</a:t>
            </a:r>
            <a:endParaRPr lang="en-US" sz="1500"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38</a:t>
            </a:fld>
            <a:endParaRPr/>
          </a:p>
        </p:txBody>
      </p:sp>
    </p:spTree>
    <p:extLst>
      <p:ext uri="{BB962C8B-B14F-4D97-AF65-F5344CB8AC3E}">
        <p14:creationId xmlns:p14="http://schemas.microsoft.com/office/powerpoint/2010/main" val="421133114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(2 of 3)</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92500"/>
          </a:bodyPr>
          <a:lstStyle/>
          <a:p>
            <a:pPr marL="362758" indent="-264968">
              <a:defRPr sz="1700"/>
            </a:pPr>
            <a:r>
              <a:rPr lang="en-US" sz="1700" b="1" dirty="0"/>
              <a:t>Remote </a:t>
            </a:r>
            <a:r>
              <a:rPr lang="en-US" sz="1700" b="1" dirty="0" err="1"/>
              <a:t>ATtestation</a:t>
            </a:r>
            <a:r>
              <a:rPr lang="en-US" sz="1700" b="1" dirty="0"/>
              <a:t> </a:t>
            </a:r>
            <a:r>
              <a:rPr lang="en-US" sz="1700" b="1" dirty="0" err="1"/>
              <a:t>ProcedureS</a:t>
            </a:r>
            <a:r>
              <a:rPr lang="en-US" sz="1700" b="1" dirty="0"/>
              <a:t> (RATS)</a:t>
            </a:r>
          </a:p>
          <a:p>
            <a:pPr marL="762808" lvl="1" indent="-264968">
              <a:defRPr sz="1700"/>
            </a:pPr>
            <a:r>
              <a:rPr lang="en-US" sz="1500" dirty="0"/>
              <a:t>Entity Attestation Token (EAT) – draft-01 – July 2019</a:t>
            </a:r>
            <a:br>
              <a:rPr lang="en-US" sz="1500" dirty="0"/>
            </a:br>
            <a:r>
              <a:rPr lang="en-US" sz="1500" dirty="0">
                <a:hlinkClick r:id="rId2"/>
              </a:rPr>
              <a:t>https://datatracker.ietf.org/doc/draft-ietf-rats-eat/</a:t>
            </a:r>
            <a:endParaRPr lang="en-US" sz="1500" dirty="0"/>
          </a:p>
          <a:p>
            <a:pPr marL="762808" lvl="1" indent="-264968">
              <a:defRPr sz="1700"/>
            </a:pPr>
            <a:r>
              <a:rPr lang="en-US" sz="1500" dirty="0"/>
              <a:t>Network Device Attestation Workflow – draft-00 – July 2019</a:t>
            </a:r>
            <a:br>
              <a:rPr lang="en-US" sz="1500" dirty="0"/>
            </a:br>
            <a:r>
              <a:rPr lang="en-US" sz="1500" dirty="0">
                <a:hlinkClick r:id="rId3"/>
              </a:rPr>
              <a:t>https://datatracker.ietf.org/doc/draft-fedorkow-rats-network-device-attestation/</a:t>
            </a:r>
            <a:endParaRPr lang="en-US" sz="1500" dirty="0"/>
          </a:p>
          <a:p>
            <a:pPr marL="762808" lvl="1" indent="-264968">
              <a:defRPr sz="1700"/>
            </a:pPr>
            <a:r>
              <a:rPr lang="en-US" sz="1500" dirty="0"/>
              <a:t>YANG Module for Basic Challenge-Response-based Remote Attestation Procedures – draft-01 – July 2019</a:t>
            </a:r>
            <a:br>
              <a:rPr lang="en-US" sz="1500" dirty="0"/>
            </a:br>
            <a:r>
              <a:rPr lang="en-US" sz="1500" dirty="0">
                <a:hlinkClick r:id="rId4"/>
              </a:rPr>
              <a:t>https://datatracker.ietf.org/doc/draft-birkholz-rats-basic-yang-module/</a:t>
            </a:r>
            <a:endParaRPr lang="en-US" sz="1500" dirty="0"/>
          </a:p>
          <a:p>
            <a:pPr marL="762808" lvl="1" indent="-264968">
              <a:defRPr sz="1700"/>
            </a:pPr>
            <a:r>
              <a:rPr lang="en-US" sz="1500" dirty="0"/>
              <a:t>Information Model for Assertions used in RATS – draft-00 – July 2019</a:t>
            </a:r>
            <a:br>
              <a:rPr lang="en-US" sz="1500" dirty="0"/>
            </a:br>
            <a:r>
              <a:rPr lang="en-US" sz="1500" dirty="0">
                <a:hlinkClick r:id="rId5"/>
              </a:rPr>
              <a:t>https://datatracker.ietf.org/doc/draft-birkholz-rats-information-model/</a:t>
            </a:r>
            <a:endParaRPr lang="en-US" sz="1500" dirty="0"/>
          </a:p>
          <a:p>
            <a:pPr marL="762808" lvl="1" indent="-264968">
              <a:defRPr sz="1700"/>
            </a:pPr>
            <a:r>
              <a:rPr lang="en-US" sz="1500" dirty="0"/>
              <a:t>Use cases for Remote Attestation common encodings – draft-04 – July 2019</a:t>
            </a:r>
            <a:br>
              <a:rPr lang="en-US" sz="1500" dirty="0"/>
            </a:br>
            <a:r>
              <a:rPr lang="en-US" sz="1500" dirty="0">
                <a:hlinkClick r:id="rId6"/>
              </a:rPr>
              <a:t>https://datatracker.ietf.org/doc/draft-richardson-rats-usecases/</a:t>
            </a:r>
            <a:endParaRPr lang="en-US" sz="1500" dirty="0"/>
          </a:p>
          <a:p>
            <a:pPr marL="762808" lvl="1" indent="-264968">
              <a:defRPr sz="1700"/>
            </a:pPr>
            <a:r>
              <a:rPr lang="en-US" sz="1500" dirty="0"/>
              <a:t>ARM's Platform Security Architecture (PSA) Attestation Token – draft-02 – July 2019</a:t>
            </a:r>
            <a:br>
              <a:rPr lang="en-US" sz="1500" dirty="0"/>
            </a:br>
            <a:r>
              <a:rPr lang="en-US" sz="1500" dirty="0">
                <a:hlinkClick r:id="rId7"/>
              </a:rPr>
              <a:t>https://datatracker.ietf.org/doc/draft-tschofenig-rats-psa-token/</a:t>
            </a:r>
            <a:endParaRPr lang="en-US" sz="1500" dirty="0"/>
          </a:p>
          <a:p>
            <a:pPr marL="762808" lvl="1" indent="-264968">
              <a:defRPr sz="1700"/>
            </a:pPr>
            <a:r>
              <a:rPr lang="en-US" sz="1500" dirty="0"/>
              <a:t>Reference Interaction Model for Challenge-Response-based Remote Attestation – draft-01 – July 2019</a:t>
            </a:r>
            <a:br>
              <a:rPr lang="en-US" sz="1500" dirty="0"/>
            </a:br>
            <a:r>
              <a:rPr lang="en-US" sz="1500" dirty="0">
                <a:hlinkClick r:id="rId8"/>
              </a:rPr>
              <a:t>https://datatracker.ietf.org/doc/draft-birkholz-rats-reference-interaction-model/</a:t>
            </a:r>
            <a:endParaRPr lang="en-US" sz="1500" dirty="0"/>
          </a:p>
          <a:p>
            <a:pPr marL="762808" lvl="1" indent="-264968">
              <a:defRPr sz="1700"/>
            </a:pPr>
            <a:r>
              <a:rPr lang="en-US" sz="1500" dirty="0"/>
              <a:t>Architecture and Reference Terminology for RATS – draft-01 – March 2019</a:t>
            </a:r>
            <a:br>
              <a:rPr lang="en-US" sz="1500" dirty="0"/>
            </a:br>
            <a:r>
              <a:rPr lang="en-US" sz="1500" dirty="0">
                <a:hlinkClick r:id="rId9"/>
              </a:rPr>
              <a:t>https://datatracker.ietf.org/doc/draft-birkholz-rats-architecture/</a:t>
            </a:r>
            <a:endParaRPr lang="en-US" sz="1500" dirty="0"/>
          </a:p>
          <a:p>
            <a:pPr marL="762808" lvl="1" indent="-264968">
              <a:defRPr sz="1700"/>
            </a:pPr>
            <a:r>
              <a:rPr lang="en-US" sz="1500" dirty="0"/>
              <a:t>Time-Based Uni-Directional Attestation – draft-00 – March 2019</a:t>
            </a:r>
            <a:br>
              <a:rPr lang="en-US" sz="1500" dirty="0"/>
            </a:br>
            <a:r>
              <a:rPr lang="en-US" sz="1500" dirty="0"/>
              <a:t> </a:t>
            </a:r>
            <a:r>
              <a:rPr lang="en-US" sz="1500" dirty="0">
                <a:hlinkClick r:id="rId10"/>
              </a:rPr>
              <a:t>https://datatracker.ietf.org/doc/draft-birkholz-rats-tuda/</a:t>
            </a:r>
            <a:endParaRPr lang="en-US" sz="1500"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39</a:t>
            </a:fld>
            <a:endParaRPr/>
          </a:p>
        </p:txBody>
      </p:sp>
    </p:spTree>
    <p:extLst>
      <p:ext uri="{BB962C8B-B14F-4D97-AF65-F5344CB8AC3E}">
        <p14:creationId xmlns:p14="http://schemas.microsoft.com/office/powerpoint/2010/main" val="125253094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lstStyle/>
          <a:p>
            <a:r>
              <a:rPr lang="en-US" dirty="0"/>
              <a:t>"This meeting is being held in accordance with the PWG Intellectual Property Policy"</a:t>
            </a:r>
          </a:p>
          <a:p>
            <a:pPr lvl="1"/>
            <a:r>
              <a:rPr lang="en-US" dirty="0">
                <a:hlinkClick r:id="rId2"/>
              </a:rPr>
              <a:t>https://</a:t>
            </a:r>
            <a:r>
              <a:rPr lang="en-US" dirty="0" err="1">
                <a:hlinkClick r:id="rId2"/>
              </a:rPr>
              <a:t>www.pwg.org</a:t>
            </a:r>
            <a:r>
              <a:rPr lang="en-US" dirty="0">
                <a:hlinkClick r:id="rId2"/>
              </a:rPr>
              <a:t>/chair/</a:t>
            </a:r>
            <a:r>
              <a:rPr lang="en-US" dirty="0" err="1">
                <a:hlinkClick r:id="rId2"/>
              </a:rPr>
              <a:t>membership_docs</a:t>
            </a:r>
            <a:r>
              <a:rPr lang="en-US" dirty="0">
                <a:hlinkClick r:id="rId2"/>
              </a:rPr>
              <a:t>/</a:t>
            </a:r>
            <a:r>
              <a:rPr lang="en-US" dirty="0" err="1">
                <a:hlinkClick r:id="rId2"/>
              </a:rPr>
              <a:t>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p:txBody>
      </p:sp>
      <p:sp>
        <p:nvSpPr>
          <p:cNvPr id="100" name="Shape 100"/>
          <p:cNvSpPr>
            <a:spLocks noGrp="1"/>
          </p:cNvSpPr>
          <p:nvPr>
            <p:ph type="title"/>
          </p:nvPr>
        </p:nvSpPr>
        <p:spPr>
          <a:prstGeom prst="rect">
            <a:avLst/>
          </a:prstGeom>
        </p:spPr>
        <p:txBody>
          <a:bodyPr/>
          <a:lstStyle/>
          <a:p>
            <a:r>
              <a:rPr dirty="0"/>
              <a:t>PWG </a:t>
            </a:r>
            <a:r>
              <a:rPr lang="en-US" dirty="0"/>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(2 of 3)</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92500" lnSpcReduction="10000"/>
          </a:bodyPr>
          <a:lstStyle/>
          <a:p>
            <a:pPr marL="362758" indent="-264968">
              <a:defRPr sz="1700"/>
            </a:pPr>
            <a:r>
              <a:rPr lang="en-US" sz="1700" b="1" dirty="0"/>
              <a:t>IRTF Crypto Forum Research Group (CFRG) </a:t>
            </a:r>
            <a:r>
              <a:rPr lang="en-US" sz="1700" dirty="0"/>
              <a:t>– future algorithms</a:t>
            </a:r>
          </a:p>
          <a:p>
            <a:pPr marL="762808" lvl="1" indent="-264968">
              <a:defRPr sz="1700"/>
            </a:pPr>
            <a:r>
              <a:rPr lang="en-US" sz="1500" dirty="0"/>
              <a:t>Oblivious Pseudorandom Functions (OPRFs) using Prime-Order Groups – draft-01 – July 2019</a:t>
            </a:r>
            <a:br>
              <a:rPr lang="en-US" sz="1500" dirty="0"/>
            </a:br>
            <a:r>
              <a:rPr lang="en-US" sz="1500" dirty="0">
                <a:hlinkClick r:id="rId2"/>
              </a:rPr>
              <a:t>https://datatracker.ietf.org/doc/draft-irtf-cfrg-voprf/</a:t>
            </a:r>
            <a:endParaRPr lang="en-US" sz="1500" dirty="0"/>
          </a:p>
          <a:p>
            <a:pPr marL="762808" lvl="1" indent="-264968">
              <a:defRPr sz="1700"/>
            </a:pPr>
            <a:r>
              <a:rPr lang="fr-FR" sz="1500" dirty="0" err="1"/>
              <a:t>XChaCha</a:t>
            </a:r>
            <a:r>
              <a:rPr lang="fr-FR" sz="1500" dirty="0"/>
              <a:t>: </a:t>
            </a:r>
            <a:r>
              <a:rPr lang="fr-FR" sz="1500" dirty="0" err="1"/>
              <a:t>eXtended</a:t>
            </a:r>
            <a:r>
              <a:rPr lang="fr-FR" sz="1500" dirty="0"/>
              <a:t>-nonce </a:t>
            </a:r>
            <a:r>
              <a:rPr lang="fr-FR" sz="1500" dirty="0" err="1"/>
              <a:t>ChaCha</a:t>
            </a:r>
            <a:r>
              <a:rPr lang="fr-FR" sz="1500" dirty="0"/>
              <a:t> and AEAD_XChaCha20_Poly1305 – draft-01 – July 2019</a:t>
            </a:r>
            <a:br>
              <a:rPr lang="fr-FR" sz="1500" dirty="0"/>
            </a:br>
            <a:r>
              <a:rPr lang="fr-FR" sz="1500" dirty="0">
                <a:hlinkClick r:id="rId3"/>
              </a:rPr>
              <a:t>https://datatracker.ietf.org/doc/draft-irtf-cfrg-xchacha/</a:t>
            </a:r>
            <a:endParaRPr lang="fr-FR" sz="1500" dirty="0"/>
          </a:p>
          <a:p>
            <a:pPr marL="762808" lvl="1" indent="-264968">
              <a:defRPr sz="1700"/>
            </a:pPr>
            <a:r>
              <a:rPr lang="en-US" sz="1500" dirty="0"/>
              <a:t>Hashing to Elliptic Curves – draft-04 – July 2019</a:t>
            </a:r>
            <a:br>
              <a:rPr lang="en-US" sz="1500" dirty="0"/>
            </a:br>
            <a:r>
              <a:rPr lang="en-US" sz="1500" dirty="0">
                <a:hlinkClick r:id="rId4"/>
              </a:rPr>
              <a:t>https://datatracker.ietf.org/doc/draft-irtf-cfrg-hash-to-curve/</a:t>
            </a:r>
            <a:endParaRPr lang="en-US" sz="1500" dirty="0"/>
          </a:p>
          <a:p>
            <a:pPr marL="762808" lvl="1" indent="-264968">
              <a:defRPr sz="1700"/>
            </a:pPr>
            <a:r>
              <a:rPr lang="en-US" sz="1500" dirty="0"/>
              <a:t>Randomness Improvements for Security Protocols – draft-06 – July 2019 – fundamental</a:t>
            </a:r>
            <a:br>
              <a:rPr lang="en-US" sz="1500" dirty="0"/>
            </a:br>
            <a:r>
              <a:rPr lang="en-US" sz="1500" dirty="0">
                <a:hlinkClick r:id="rId5"/>
              </a:rPr>
              <a:t>https://datatracker.ietf.org/doc/draft-irtf-cfrg-randomness-improvements/</a:t>
            </a:r>
            <a:endParaRPr lang="en-US" sz="1500" dirty="0"/>
          </a:p>
          <a:p>
            <a:pPr marL="762808" lvl="1" indent="-264968">
              <a:defRPr sz="1700"/>
            </a:pPr>
            <a:r>
              <a:rPr lang="en-US" sz="1500" dirty="0"/>
              <a:t>Hybrid Public Key Encryption – draft-00 – July 2019</a:t>
            </a:r>
            <a:br>
              <a:rPr lang="en-US" sz="1500" dirty="0"/>
            </a:br>
            <a:r>
              <a:rPr lang="en-US" sz="1500" dirty="0">
                <a:hlinkClick r:id="rId6"/>
              </a:rPr>
              <a:t>https://datatracker.ietf.org/doc/draft-irtf-cfrg-hpke/</a:t>
            </a:r>
            <a:endParaRPr lang="en-US" sz="1500" dirty="0"/>
          </a:p>
          <a:p>
            <a:pPr marL="762808" lvl="1" indent="-264968">
              <a:defRPr sz="1700"/>
            </a:pPr>
            <a:r>
              <a:rPr lang="en-US" sz="1500" dirty="0"/>
              <a:t>Re-keying Mechanisms for Symmetric Keys – draft-17 – May 2019</a:t>
            </a:r>
            <a:br>
              <a:rPr lang="en-US" sz="1500" dirty="0"/>
            </a:br>
            <a:r>
              <a:rPr lang="en-US" sz="1500" dirty="0">
                <a:hlinkClick r:id="rId7"/>
              </a:rPr>
              <a:t>https://datatracker.ietf.org/doc/draft-irtf-cfrg-re-keying/</a:t>
            </a:r>
            <a:endParaRPr lang="en-US" sz="1500" dirty="0"/>
          </a:p>
          <a:p>
            <a:pPr marL="762808" lvl="1" indent="-264968">
              <a:defRPr sz="1700"/>
            </a:pPr>
            <a:r>
              <a:rPr lang="en-US" sz="1500" dirty="0"/>
              <a:t>Transition from Classical to Post-Quantum Cryptography – draft-05 – May 2019</a:t>
            </a:r>
            <a:br>
              <a:rPr lang="en-US" sz="1500" dirty="0"/>
            </a:br>
            <a:r>
              <a:rPr lang="en-US" sz="1500" dirty="0">
                <a:hlinkClick r:id="rId8"/>
              </a:rPr>
              <a:t>https://datatracker.ietf.org/doc/draft-hoffman-c2pq/</a:t>
            </a:r>
            <a:endParaRPr lang="en-US" sz="1500" dirty="0"/>
          </a:p>
          <a:p>
            <a:pPr marL="762808" lvl="1" indent="-264968">
              <a:defRPr sz="1700"/>
            </a:pPr>
            <a:r>
              <a:rPr lang="en-US" sz="1500" b="1" dirty="0"/>
              <a:t>Leighton-</a:t>
            </a:r>
            <a:r>
              <a:rPr lang="en-US" sz="1500" b="1" dirty="0" err="1"/>
              <a:t>Micali</a:t>
            </a:r>
            <a:r>
              <a:rPr lang="en-US" sz="1500" b="1" dirty="0"/>
              <a:t> Hash-Based Signatures – RFC 8554 – April 2019</a:t>
            </a:r>
            <a:br>
              <a:rPr lang="en-US" sz="1500" dirty="0"/>
            </a:br>
            <a:r>
              <a:rPr lang="en-US" sz="1500" dirty="0">
                <a:hlinkClick r:id="rId9"/>
              </a:rPr>
              <a:t>https://tools.ietf.org/html/rfc8554</a:t>
            </a:r>
            <a:endParaRPr lang="en-US" sz="1500" dirty="0"/>
          </a:p>
          <a:p>
            <a:pPr marL="762808" lvl="1" indent="-264968">
              <a:defRPr sz="1700"/>
            </a:pPr>
            <a:r>
              <a:rPr lang="en-US" sz="1500" b="1" dirty="0"/>
              <a:t>AES-GCM-SIV: Nonce Misuse-Resistant Authenticated Encryption – RFC 8452 – April 2019</a:t>
            </a:r>
            <a:br>
              <a:rPr lang="en-US" sz="1500" dirty="0"/>
            </a:br>
            <a:r>
              <a:rPr lang="en-US" sz="1500" dirty="0">
                <a:hlinkClick r:id="rId10"/>
              </a:rPr>
              <a:t>https://tools.ietf.org/html/rfc8452</a:t>
            </a:r>
            <a:endParaRPr lang="en-US" sz="1500"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40</a:t>
            </a:fld>
            <a:endParaRPr/>
          </a:p>
        </p:txBody>
      </p:sp>
    </p:spTree>
    <p:extLst>
      <p:ext uri="{BB962C8B-B14F-4D97-AF65-F5344CB8AC3E}">
        <p14:creationId xmlns:p14="http://schemas.microsoft.com/office/powerpoint/2010/main" val="414570678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fontScale="92500" lnSpcReduction="10000"/>
          </a:bodyPr>
          <a:lstStyle/>
          <a:p>
            <a:pPr>
              <a:buFont typeface="Arial" pitchFamily="34" charset="0"/>
              <a:buChar char="•"/>
            </a:pPr>
            <a:r>
              <a:rPr lang="en-US" dirty="0"/>
              <a:t>Linux Foundation OP Google Summer of Code 2018</a:t>
            </a:r>
          </a:p>
          <a:p>
            <a:pPr lvl="1">
              <a:buFont typeface="Arial" pitchFamily="34" charset="0"/>
              <a:buChar char="•"/>
            </a:pPr>
            <a:r>
              <a:rPr lang="en-US" dirty="0"/>
              <a:t>Lots of good work and contributions to PWG's GitHub projects</a:t>
            </a:r>
          </a:p>
          <a:p>
            <a:pPr lvl="1">
              <a:buFont typeface="Arial" pitchFamily="34" charset="0"/>
              <a:buChar char="•"/>
            </a:pPr>
            <a:r>
              <a:rPr lang="en-US" dirty="0"/>
              <a:t>Close reading of a number of PWG specs revealed additional errata – now in progress for several PWG specs</a:t>
            </a:r>
          </a:p>
          <a:p>
            <a:pPr lvl="1">
              <a:buFont typeface="Arial" pitchFamily="34" charset="0"/>
              <a:buChar char="•"/>
            </a:pPr>
            <a:r>
              <a:rPr lang="en-US" dirty="0"/>
              <a:t>Thanks to Linux </a:t>
            </a:r>
            <a:r>
              <a:rPr lang="en-US" dirty="0" err="1"/>
              <a:t>OpenPrinting</a:t>
            </a:r>
            <a:r>
              <a:rPr lang="en-US" dirty="0"/>
              <a:t> coordinators, mentors, and all the students for your hard work and contributions!</a:t>
            </a:r>
          </a:p>
          <a:p>
            <a:pPr>
              <a:buFont typeface="Arial" pitchFamily="34" charset="0"/>
              <a:buChar char="•"/>
            </a:pPr>
            <a:r>
              <a:rPr lang="en-US" dirty="0"/>
              <a:t>Linux Foundation OP Google Summer of Code 2019</a:t>
            </a:r>
          </a:p>
          <a:p>
            <a:pPr lvl="1">
              <a:buFont typeface="Arial" pitchFamily="34" charset="0"/>
              <a:buChar char="•"/>
            </a:pPr>
            <a:r>
              <a:rPr lang="en-US" dirty="0"/>
              <a:t>Test scripts for </a:t>
            </a:r>
            <a:r>
              <a:rPr lang="en-US" dirty="0" err="1"/>
              <a:t>ipptool</a:t>
            </a:r>
            <a:r>
              <a:rPr lang="en-US" dirty="0"/>
              <a:t> for IPP System Service</a:t>
            </a:r>
          </a:p>
          <a:p>
            <a:pPr lvl="1">
              <a:buFont typeface="Arial" pitchFamily="34" charset="0"/>
              <a:buChar char="•"/>
            </a:pPr>
            <a:r>
              <a:rPr lang="en-US" dirty="0"/>
              <a:t>Test scripts for </a:t>
            </a:r>
            <a:r>
              <a:rPr lang="en-US" dirty="0" err="1"/>
              <a:t>ipptool</a:t>
            </a:r>
            <a:r>
              <a:rPr lang="en-US" dirty="0"/>
              <a:t> for IPP Errata specs</a:t>
            </a:r>
          </a:p>
          <a:p>
            <a:pPr lvl="1">
              <a:buFont typeface="Arial" pitchFamily="34" charset="0"/>
              <a:buChar char="•"/>
            </a:pPr>
            <a:r>
              <a:rPr lang="en-US" dirty="0"/>
              <a:t>Generic Framework: Printer Application from Legacy Driver</a:t>
            </a:r>
          </a:p>
          <a:p>
            <a:pPr lvl="1">
              <a:buFont typeface="Arial" pitchFamily="34" charset="0"/>
              <a:buChar char="•"/>
            </a:pPr>
            <a:r>
              <a:rPr lang="en-US" dirty="0"/>
              <a:t>Improve the </a:t>
            </a:r>
            <a:r>
              <a:rPr lang="en-US" dirty="0" err="1"/>
              <a:t>pdftoraster</a:t>
            </a:r>
            <a:r>
              <a:rPr lang="en-US" dirty="0"/>
              <a:t> filter</a:t>
            </a:r>
          </a:p>
          <a:p>
            <a:pPr lvl="1">
              <a:buFont typeface="Arial" pitchFamily="34" charset="0"/>
              <a:buChar char="•"/>
            </a:pPr>
            <a:r>
              <a:rPr lang="en-US" dirty="0"/>
              <a:t>Turn </a:t>
            </a:r>
            <a:r>
              <a:rPr lang="en-US" dirty="0" err="1"/>
              <a:t>scp</a:t>
            </a:r>
            <a:r>
              <a:rPr lang="en-US" dirty="0"/>
              <a:t>-</a:t>
            </a:r>
            <a:r>
              <a:rPr lang="en-US" dirty="0" err="1"/>
              <a:t>dbus</a:t>
            </a:r>
            <a:r>
              <a:rPr lang="en-US" dirty="0"/>
              <a:t>-service of system-config-printer into C</a:t>
            </a:r>
          </a:p>
          <a:p>
            <a:pPr>
              <a:buFont typeface="Arial" pitchFamily="34" charset="0"/>
              <a:buChar char="•"/>
            </a:pPr>
            <a:r>
              <a:rPr lang="en-US" dirty="0"/>
              <a:t>Linux Foundation OP Website Renovation – ongoing</a:t>
            </a:r>
          </a:p>
          <a:p>
            <a:pPr lvl="1">
              <a:buFont typeface="Arial" pitchFamily="34" charset="0"/>
              <a:buChar char="•"/>
            </a:pPr>
            <a:r>
              <a:rPr lang="en-US" dirty="0" err="1"/>
              <a:t>Aveek</a:t>
            </a:r>
            <a:r>
              <a:rPr lang="en-US" dirty="0"/>
              <a:t> and Till found </a:t>
            </a:r>
            <a:r>
              <a:rPr lang="en-US" dirty="0" err="1"/>
              <a:t>GSoC</a:t>
            </a:r>
            <a:r>
              <a:rPr lang="en-US" dirty="0"/>
              <a:t> 2017/2018 students to do the work</a:t>
            </a:r>
          </a:p>
          <a:p>
            <a:pPr lvl="1">
              <a:buFont typeface="Arial" pitchFamily="34" charset="0"/>
              <a:buChar char="•"/>
            </a:pPr>
            <a:r>
              <a:rPr lang="en-US" dirty="0"/>
              <a:t>Changed from WordPress to Jekyll (used by Mike for years)</a:t>
            </a:r>
          </a:p>
          <a:p>
            <a:pPr lvl="1">
              <a:buFont typeface="Arial" pitchFamily="34" charset="0"/>
              <a:buChar char="•"/>
            </a:pPr>
            <a:r>
              <a:rPr lang="en-US" dirty="0"/>
              <a:t>Driverless Printing page displays the PWG IPP Everywhere™ logo</a:t>
            </a:r>
          </a:p>
          <a:p>
            <a:pPr lvl="1">
              <a:buFont typeface="Arial" pitchFamily="34" charset="0"/>
              <a:buChar char="•"/>
            </a:pPr>
            <a:r>
              <a:rPr lang="en-US" dirty="0"/>
              <a:t>Resume in fall 2019 after </a:t>
            </a:r>
            <a:r>
              <a:rPr lang="en-US" dirty="0" err="1"/>
              <a:t>GSoC</a:t>
            </a:r>
            <a:r>
              <a:rPr lang="en-US" dirty="0"/>
              <a:t> 2019 completion</a:t>
            </a:r>
          </a:p>
          <a:p>
            <a:pPr>
              <a:buFont typeface="Arial" pitchFamily="34" charset="0"/>
              <a:buChar char="•"/>
            </a:pPr>
            <a:endParaRPr lang="en-US"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41</a:t>
            </a:fld>
            <a:endParaRPr/>
          </a:p>
        </p:txBody>
      </p:sp>
    </p:spTree>
    <p:extLst>
      <p:ext uri="{BB962C8B-B14F-4D97-AF65-F5344CB8AC3E}">
        <p14:creationId xmlns:p14="http://schemas.microsoft.com/office/powerpoint/2010/main" val="134532886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PWG : Jeremy Reitz (Xerox)</a:t>
            </a:r>
          </a:p>
          <a:p>
            <a:endParaRPr lang="en-US" dirty="0"/>
          </a:p>
          <a:p>
            <a:r>
              <a:rPr lang="en-US" dirty="0"/>
              <a:t>Mopria Alliance 2018 Overview Presentation</a:t>
            </a:r>
          </a:p>
          <a:p>
            <a:pPr lvl="1"/>
            <a:r>
              <a:rPr lang="en-US" dirty="0">
                <a:hlinkClick r:id="rId2"/>
              </a:rPr>
              <a:t>https://ftp.pwg.org/pub/pwg/liaison/mopria/Mopria-Alliance-October-2018.pdf</a:t>
            </a:r>
            <a:r>
              <a:rPr lang="en-US" dirty="0"/>
              <a:t> </a:t>
            </a:r>
          </a:p>
          <a:p>
            <a:endParaRPr lang="en-US" dirty="0"/>
          </a:p>
          <a:p>
            <a:r>
              <a:rPr lang="en-US" dirty="0"/>
              <a:t>PWG 2018 IPP State of the Union</a:t>
            </a:r>
          </a:p>
          <a:p>
            <a:pPr lvl="1"/>
            <a:r>
              <a:rPr lang="en-US" dirty="0">
                <a:hlinkClick r:id="rId3"/>
              </a:rPr>
              <a:t>https://ftp.pwg.org/pub/pwg/general/presentations/PWG-2018-IPP-Overview-20180726.pdf</a:t>
            </a:r>
            <a:r>
              <a:rPr lang="en-US" dirty="0"/>
              <a:t> </a:t>
            </a:r>
          </a:p>
          <a:p>
            <a:endParaRPr lang="en-US" dirty="0"/>
          </a:p>
          <a:p>
            <a:r>
              <a:rPr lang="en-US" dirty="0"/>
              <a:t>No recent updates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42</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3MF Consortium</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PWG / 3MF Consortium Liaison signed March 26, 2019</a:t>
            </a:r>
          </a:p>
          <a:p>
            <a:endParaRPr lang="en-US" dirty="0"/>
          </a:p>
          <a:p>
            <a:r>
              <a:rPr lang="en-US" dirty="0"/>
              <a:t>Joint press release June 18, 2019</a:t>
            </a:r>
          </a:p>
          <a:p>
            <a:pPr lvl="1"/>
            <a:r>
              <a:rPr lang="en-US" dirty="0">
                <a:hlinkClick r:id="rId2"/>
              </a:rPr>
              <a:t>https://ftp.pwg.org/pub/pwg/www/press-releases/PWG%203MF%20liaison%20news%20release%20final%20June%2018.pdf</a:t>
            </a:r>
            <a:r>
              <a:rPr lang="en-US" dirty="0"/>
              <a:t> </a:t>
            </a:r>
          </a:p>
          <a:p>
            <a:endParaRPr lang="en-US" dirty="0"/>
          </a:p>
          <a:p>
            <a:r>
              <a:rPr lang="en-US" dirty="0"/>
              <a:t>No recent updates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43</a:t>
            </a:fld>
            <a:endParaRPr/>
          </a:p>
        </p:txBody>
      </p:sp>
    </p:spTree>
    <p:extLst>
      <p:ext uri="{BB962C8B-B14F-4D97-AF65-F5344CB8AC3E}">
        <p14:creationId xmlns:p14="http://schemas.microsoft.com/office/powerpoint/2010/main" val="216526229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p:nvPr/>
        </p:nvSpPr>
        <p:spPr>
          <a:xfrm>
            <a:off x="127000" y="6661796"/>
            <a:ext cx="84836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2019 The Printer Working Group</a:t>
            </a:r>
            <a:r>
              <a:rPr dirty="0"/>
              <a:t>. All rights reserved. The IPP Everywhere and PWG logos are registered trademarks of the IEEE-ISTO.</a:t>
            </a:r>
          </a:p>
        </p:txBody>
      </p:sp>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dirty="0"/>
              <a:t>America Makes &amp; ANSI Additive Manufacturing Standardization Collaborative (AMSC) - </a:t>
            </a:r>
          </a:p>
          <a:p>
            <a:pPr lvl="1"/>
            <a:r>
              <a:rPr lang="en-US" u="sng" dirty="0">
                <a:hlinkClick r:id="rId2"/>
              </a:rPr>
              <a:t>www.ansi.org/standards_activities/standards_boards_panels/amsc/Default?menuid=3</a:t>
            </a:r>
            <a:r>
              <a:rPr lang="en-US" u="sng" dirty="0"/>
              <a:t>.</a:t>
            </a:r>
            <a:r>
              <a:rPr lang="en-US" dirty="0"/>
              <a:t> The IEEE-ISTO Printer Working Group is participating in the AMSC initiative.</a:t>
            </a:r>
          </a:p>
          <a:p>
            <a:r>
              <a:rPr lang="en-US" dirty="0"/>
              <a:t>ISO/IEC JTC 1 WG 12 3D Printing and Scanning </a:t>
            </a:r>
            <a:r>
              <a:rPr lang="en-US" dirty="0" err="1"/>
              <a:t>eCommittee</a:t>
            </a:r>
            <a:endParaRPr lang="en-US" dirty="0"/>
          </a:p>
          <a:p>
            <a:pPr lvl="1"/>
            <a:r>
              <a:rPr lang="en-US" u="sng" dirty="0">
                <a:hlinkClick r:id="rId3"/>
              </a:rPr>
              <a:t>https://isotc.iso.org/livelink/livelink?func=ll&amp;objId=19905763&amp;objAction=browse&amp;viewType=1</a:t>
            </a:r>
            <a:r>
              <a:rPr lang="en-US" u="sng" dirty="0"/>
              <a:t> </a:t>
            </a:r>
            <a:r>
              <a:rPr lang="en-US" dirty="0"/>
              <a:t>The IEEE-ISTO Printer Working Group is participating in the ISO initiative via the INCITS Ad Hoc.</a:t>
            </a:r>
          </a:p>
          <a:p>
            <a:r>
              <a:rPr lang="da-DK" dirty="0"/>
              <a:t>Society of Manufacturing Engineers (iRAMP)</a:t>
            </a:r>
          </a:p>
          <a:p>
            <a:pPr lvl="1"/>
            <a:r>
              <a:rPr lang="en-US" dirty="0"/>
              <a:t>Interactive Rapid Additive Manufacturing Portal –  </a:t>
            </a:r>
            <a:r>
              <a:rPr lang="da-DK" u="sng" dirty="0">
                <a:hlinkClick r:id="rId4"/>
              </a:rPr>
              <a:t>www.sme.org/iramp/</a:t>
            </a:r>
          </a:p>
          <a:p>
            <a:r>
              <a:rPr lang="da-DK" dirty="0"/>
              <a:t>3D PDF Consortium</a:t>
            </a:r>
          </a:p>
          <a:p>
            <a:pPr lvl="1"/>
            <a:r>
              <a:rPr lang="da-DK" u="sng" dirty="0">
                <a:hlinkClick r:id="rId4"/>
              </a:rPr>
              <a:t>www.3dpdfconsortium.org</a:t>
            </a: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44</a:t>
            </a:fld>
            <a:endParaRPr/>
          </a:p>
        </p:txBody>
      </p:sp>
    </p:spTree>
    <p:extLst>
      <p:ext uri="{BB962C8B-B14F-4D97-AF65-F5344CB8AC3E}">
        <p14:creationId xmlns:p14="http://schemas.microsoft.com/office/powerpoint/2010/main" val="361255975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45</a:t>
            </a:fld>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November 13-14: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r>
              <a:rPr lang="en-US" sz="2000" dirty="0">
                <a:solidFill>
                  <a:srgbClr val="FF0000"/>
                </a:solidFill>
              </a:rPr>
              <a:t>Any companies interested in hosting a PWG face-to-face, please contact </a:t>
            </a:r>
            <a:r>
              <a:rPr lang="en-US" sz="2000" dirty="0">
                <a:solidFill>
                  <a:srgbClr val="FF0000"/>
                </a:solidFill>
                <a:hlinkClick r:id="rId5"/>
              </a:rPr>
              <a:t>chair@pwg</a:t>
            </a:r>
            <a:r>
              <a:rPr lang="en-US" sz="2000">
                <a:solidFill>
                  <a:srgbClr val="FF0000"/>
                </a:solidFill>
                <a:hlinkClick r:id="rId5"/>
              </a:rPr>
              <a:t>.org</a:t>
            </a:r>
            <a:endParaRPr lang="en-US" sz="20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46</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40640" indent="0">
              <a:buNone/>
            </a:pPr>
            <a:r>
              <a:rPr lang="en-US" dirty="0"/>
              <a:t>Do Not Discuss:</a:t>
            </a:r>
          </a:p>
          <a:p>
            <a:r>
              <a:rPr lang="en-US" dirty="0"/>
              <a:t>The </a:t>
            </a:r>
            <a:r>
              <a:rPr dirty="0"/>
              <a:t>validity/essentiality of patents/patent claims </a:t>
            </a:r>
          </a:p>
          <a:p>
            <a:r>
              <a:rPr lang="en-US" dirty="0"/>
              <a:t>T</a:t>
            </a:r>
            <a:r>
              <a:rPr dirty="0"/>
              <a:t>he cost of specific patent use</a:t>
            </a:r>
          </a:p>
          <a:p>
            <a:r>
              <a:rPr lang="en-US" dirty="0"/>
              <a:t>L</a:t>
            </a:r>
            <a:r>
              <a:rPr dirty="0"/>
              <a:t>icensing terms or conditions</a:t>
            </a:r>
          </a:p>
          <a:p>
            <a:r>
              <a:rPr lang="en-US" dirty="0"/>
              <a:t>P</a:t>
            </a:r>
            <a:r>
              <a:rPr dirty="0"/>
              <a:t>roduct pricing, territorial restrictions, or market share</a:t>
            </a:r>
          </a:p>
          <a:p>
            <a:r>
              <a:rPr dirty="0"/>
              <a:t>Don’t discuss ongoing litigation or threatened litigation</a:t>
            </a:r>
          </a:p>
          <a:p>
            <a:pPr lvl="1"/>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Wednesday, August 28</a:t>
            </a:r>
            <a:endParaRPr dirty="0"/>
          </a:p>
          <a:p>
            <a:pPr marL="2289175" lvl="1" indent="-1944688">
              <a:buNone/>
            </a:pPr>
            <a:r>
              <a:rPr lang="en-US" dirty="0"/>
              <a:t>  9:00 </a:t>
            </a:r>
            <a:r>
              <a:rPr lang="mr-IN" dirty="0"/>
              <a:t>–</a:t>
            </a:r>
            <a:r>
              <a:rPr lang="en-US" dirty="0"/>
              <a:t> 10:15	PWG Plenary</a:t>
            </a:r>
          </a:p>
          <a:p>
            <a:pPr marL="2289175" lvl="1" indent="-1944688">
              <a:buNone/>
            </a:pPr>
            <a:r>
              <a:rPr lang="en-US" dirty="0"/>
              <a:t>10:15 </a:t>
            </a:r>
            <a:r>
              <a:rPr lang="mr-IN" dirty="0"/>
              <a:t>–</a:t>
            </a:r>
            <a:r>
              <a:rPr lang="en-US" dirty="0"/>
              <a:t> 10:30	IPP WG : Status</a:t>
            </a:r>
          </a:p>
          <a:p>
            <a:pPr marL="2289175" lvl="1" indent="-1944688">
              <a:buNone/>
            </a:pPr>
            <a:r>
              <a:rPr lang="en-US" dirty="0"/>
              <a:t>10:30 </a:t>
            </a:r>
            <a:r>
              <a:rPr lang="mr-IN" dirty="0"/>
              <a:t>–</a:t>
            </a:r>
            <a:r>
              <a:rPr lang="en-US" dirty="0"/>
              <a:t> 11:00	IPP WG : IPP Everywhere™</a:t>
            </a:r>
          </a:p>
          <a:p>
            <a:pPr marL="2289175" lvl="1" indent="-1944688">
              <a:buNone/>
            </a:pPr>
            <a:r>
              <a:rPr lang="en-US" dirty="0"/>
              <a:t>11:00 </a:t>
            </a:r>
            <a:r>
              <a:rPr lang="mr-IN" dirty="0"/>
              <a:t>–</a:t>
            </a:r>
            <a:r>
              <a:rPr lang="en-US" dirty="0"/>
              <a:t> 11:30	Break / Lunch</a:t>
            </a:r>
          </a:p>
          <a:p>
            <a:pPr marL="2289175" lvl="1" indent="-1944688">
              <a:buNone/>
            </a:pPr>
            <a:r>
              <a:rPr lang="en-US" dirty="0"/>
              <a:t>11:30 </a:t>
            </a:r>
            <a:r>
              <a:rPr lang="mr-IN" dirty="0"/>
              <a:t>–</a:t>
            </a:r>
            <a:r>
              <a:rPr lang="en-US" dirty="0"/>
              <a:t>   1:30	IPP WG: IPP Job and Printer Extensions – Set 3 (JPS3) v2.0</a:t>
            </a:r>
          </a:p>
          <a:p>
            <a:pPr marL="2289175" lvl="1" indent="-1944688">
              <a:buNone/>
            </a:pPr>
            <a:r>
              <a:rPr lang="en-US" dirty="0"/>
              <a:t>  1:30 </a:t>
            </a:r>
            <a:r>
              <a:rPr lang="mr-IN" dirty="0"/>
              <a:t>–</a:t>
            </a:r>
            <a:r>
              <a:rPr lang="en-US" dirty="0"/>
              <a:t>   1:45	Break</a:t>
            </a:r>
          </a:p>
          <a:p>
            <a:pPr marL="2289175" lvl="1" indent="-1944688">
              <a:buNone/>
            </a:pPr>
            <a:r>
              <a:rPr lang="en-US" dirty="0"/>
              <a:t>  1:45 </a:t>
            </a:r>
            <a:r>
              <a:rPr lang="mr-IN" dirty="0"/>
              <a:t>–</a:t>
            </a:r>
            <a:r>
              <a:rPr lang="en-US" dirty="0"/>
              <a:t>   3:00	IPP WG: IPP Production Printing Extensions v2.0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Tree>
    <p:extLst>
      <p:ext uri="{BB962C8B-B14F-4D97-AF65-F5344CB8AC3E}">
        <p14:creationId xmlns:p14="http://schemas.microsoft.com/office/powerpoint/2010/main" val="3983827460"/>
      </p:ext>
    </p:extLst>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31272</TotalTime>
  <Words>4108</Words>
  <Application>Microsoft Macintosh PowerPoint</Application>
  <PresentationFormat>On-screen Show (4:3)</PresentationFormat>
  <Paragraphs>498</Paragraphs>
  <Slides>46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Lucida Grande</vt:lpstr>
      <vt:lpstr>Verdana</vt:lpstr>
      <vt:lpstr>Wingdings</vt:lpstr>
      <vt:lpstr>White</vt:lpstr>
      <vt:lpstr> PWG August 2019 Face-to-Face Plenary Session</vt:lpstr>
      <vt:lpstr>Plenary Agenda</vt:lpstr>
      <vt:lpstr>Administrivia</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(2017-2019 Term)</vt:lpstr>
      <vt:lpstr>2019 Membership</vt:lpstr>
      <vt:lpstr>Future Meeting Schedule</vt:lpstr>
      <vt:lpstr>IPP Everywhere™ Certified Printers</vt:lpstr>
      <vt:lpstr>Recently Approved Specifications</vt:lpstr>
      <vt:lpstr>Public Relations Efforts</vt:lpstr>
      <vt:lpstr>Process Updates</vt:lpstr>
      <vt:lpstr>Process v4.0</vt:lpstr>
      <vt:lpstr>Design Principles Whitepaper</vt:lpstr>
      <vt:lpstr>Projects on GitHub</vt:lpstr>
      <vt:lpstr>Workgroup Status</vt:lpstr>
      <vt:lpstr>Work In Progress</vt:lpstr>
      <vt:lpstr>IDS Workgroup Status</vt:lpstr>
      <vt:lpstr>IDS: Original Charter</vt:lpstr>
      <vt:lpstr>IDS WG: Officers</vt:lpstr>
      <vt:lpstr>IDS: Current Status</vt:lpstr>
      <vt:lpstr>IDS: Current Status</vt:lpstr>
      <vt:lpstr>IPP Workgroup Status</vt:lpstr>
      <vt:lpstr>IPP WG: Charter</vt:lpstr>
      <vt:lpstr>IPP WG: Officers</vt:lpstr>
      <vt:lpstr>IPP WG: Status (1/2)</vt:lpstr>
      <vt:lpstr>IPP WG: Status (2/2)</vt:lpstr>
      <vt:lpstr>IPP WG: More Information</vt:lpstr>
      <vt:lpstr>Liaison Status</vt:lpstr>
      <vt:lpstr>Trusted Computing Group (TCG)</vt:lpstr>
      <vt:lpstr>Internet Engineering Task Force (IETF) (1 of 3)</vt:lpstr>
      <vt:lpstr>Internet Engineering Task Force (IETF) (2 of 3)</vt:lpstr>
      <vt:lpstr>Internet Engineering Task Force (IETF) (2 of 3)</vt:lpstr>
      <vt:lpstr>Linux Foundation OpenPrinting</vt:lpstr>
      <vt:lpstr>Mopria</vt:lpstr>
      <vt:lpstr>3MF Consortium</vt:lpstr>
      <vt:lpstr>3D / Additive Manufacturing Liaisons</vt:lpstr>
      <vt:lpstr>Other Questions / Comments</vt:lpstr>
      <vt:lpstr>Next PWG Face-to-Face Meeting</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August 2019</dc:title>
  <dc:subject/>
  <dc:creator>Smith Kennedy [HP Inc.]</dc:creator>
  <cp:keywords/>
  <dc:description/>
  <cp:lastModifiedBy>Kennedy, Smith (Wireless &amp; IPP Standards)</cp:lastModifiedBy>
  <cp:revision>603</cp:revision>
  <cp:lastPrinted>2019-08-28T15:37:14Z</cp:lastPrinted>
  <dcterms:modified xsi:type="dcterms:W3CDTF">2020-01-10T21:39:50Z</dcterms:modified>
  <cp:category/>
</cp:coreProperties>
</file>