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58" r:id="rId4"/>
    <p:sldId id="374" r:id="rId5"/>
    <p:sldId id="259" r:id="rId6"/>
    <p:sldId id="260" r:id="rId7"/>
    <p:sldId id="261" r:id="rId8"/>
    <p:sldId id="262" r:id="rId9"/>
    <p:sldId id="305" r:id="rId10"/>
    <p:sldId id="375" r:id="rId11"/>
    <p:sldId id="264" r:id="rId12"/>
    <p:sldId id="265" r:id="rId13"/>
    <p:sldId id="266" r:id="rId14"/>
    <p:sldId id="332" r:id="rId15"/>
    <p:sldId id="267" r:id="rId16"/>
    <p:sldId id="268" r:id="rId17"/>
    <p:sldId id="269" r:id="rId18"/>
    <p:sldId id="281" r:id="rId19"/>
    <p:sldId id="292" r:id="rId20"/>
    <p:sldId id="294" r:id="rId21"/>
    <p:sldId id="378" r:id="rId22"/>
    <p:sldId id="383" r:id="rId23"/>
    <p:sldId id="384" r:id="rId24"/>
    <p:sldId id="385" r:id="rId25"/>
    <p:sldId id="386" r:id="rId26"/>
    <p:sldId id="287" r:id="rId27"/>
    <p:sldId id="370" r:id="rId28"/>
    <p:sldId id="371" r:id="rId29"/>
    <p:sldId id="382" r:id="rId30"/>
    <p:sldId id="387" r:id="rId31"/>
    <p:sldId id="379" r:id="rId32"/>
    <p:sldId id="289" r:id="rId33"/>
    <p:sldId id="290" r:id="rId34"/>
    <p:sldId id="377" r:id="rId35"/>
    <p:sldId id="356" r:id="rId36"/>
    <p:sldId id="369" r:id="rId3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5D6FB7"/>
    <a:srgbClr val="F9F187"/>
    <a:srgbClr val="F9E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6"/>
    <p:restoredTop sz="86429"/>
  </p:normalViewPr>
  <p:slideViewPr>
    <p:cSldViewPr snapToGrid="0" snapToObjects="1">
      <p:cViewPr varScale="1">
        <p:scale>
          <a:sx n="117" d="100"/>
          <a:sy n="117" d="100"/>
        </p:scale>
        <p:origin x="1600" y="184"/>
      </p:cViewPr>
      <p:guideLst>
        <p:guide orient="horz" pos="2160"/>
        <p:guide pos="2880"/>
      </p:guideLst>
    </p:cSldViewPr>
  </p:slideViewPr>
  <p:outlineViewPr>
    <p:cViewPr>
      <p:scale>
        <a:sx n="33" d="100"/>
        <a:sy n="33" d="100"/>
      </p:scale>
      <p:origin x="0" y="-411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1143000" y="685800"/>
            <a:ext cx="4572000" cy="3429000"/>
          </a:xfrm>
          <a:prstGeom prst="rect">
            <a:avLst/>
          </a:prstGeom>
        </p:spPr>
        <p:txBody>
          <a:bodyPr/>
          <a:lstStyle/>
          <a:p>
            <a:endParaRPr/>
          </a:p>
        </p:txBody>
      </p:sp>
      <p:sp>
        <p:nvSpPr>
          <p:cNvPr id="66" name="Shape 6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768995566"/>
      </p:ext>
    </p:extLst>
  </p:cSld>
  <p:clrMap bg1="lt1" tx1="dk1" bg2="lt2" tx2="dk2" accent1="accent1" accent2="accent2" accent3="accent3" accent4="accent4" accent5="accent5" accent6="accent6" hlink="hlink" folHlink="folHlink"/>
  <p:notesStyle>
    <a:lvl1pPr defTabSz="584200" latinLnBrk="0">
      <a:defRPr sz="1400">
        <a:latin typeface="Lucida Grande"/>
        <a:ea typeface="Lucida Grande"/>
        <a:cs typeface="Lucida Grande"/>
        <a:sym typeface="Lucida Grande"/>
      </a:defRPr>
    </a:lvl1pPr>
    <a:lvl2pPr indent="228600" defTabSz="584200" latinLnBrk="0">
      <a:defRPr sz="1400">
        <a:latin typeface="Lucida Grande"/>
        <a:ea typeface="Lucida Grande"/>
        <a:cs typeface="Lucida Grande"/>
        <a:sym typeface="Lucida Grande"/>
      </a:defRPr>
    </a:lvl2pPr>
    <a:lvl3pPr indent="457200" defTabSz="584200" latinLnBrk="0">
      <a:defRPr sz="1400">
        <a:latin typeface="Lucida Grande"/>
        <a:ea typeface="Lucida Grande"/>
        <a:cs typeface="Lucida Grande"/>
        <a:sym typeface="Lucida Grande"/>
      </a:defRPr>
    </a:lvl3pPr>
    <a:lvl4pPr indent="685800" defTabSz="584200" latinLnBrk="0">
      <a:defRPr sz="1400">
        <a:latin typeface="Lucida Grande"/>
        <a:ea typeface="Lucida Grande"/>
        <a:cs typeface="Lucida Grande"/>
        <a:sym typeface="Lucida Grande"/>
      </a:defRPr>
    </a:lvl4pPr>
    <a:lvl5pPr indent="914400" defTabSz="584200" latinLnBrk="0">
      <a:defRPr sz="1400">
        <a:latin typeface="Lucida Grande"/>
        <a:ea typeface="Lucida Grande"/>
        <a:cs typeface="Lucida Grande"/>
        <a:sym typeface="Lucida Grande"/>
      </a:defRPr>
    </a:lvl5pPr>
    <a:lvl6pPr indent="1143000" defTabSz="584200" latinLnBrk="0">
      <a:defRPr sz="1400">
        <a:latin typeface="Lucida Grande"/>
        <a:ea typeface="Lucida Grande"/>
        <a:cs typeface="Lucida Grande"/>
        <a:sym typeface="Lucida Grande"/>
      </a:defRPr>
    </a:lvl6pPr>
    <a:lvl7pPr indent="1371600" defTabSz="584200" latinLnBrk="0">
      <a:defRPr sz="1400">
        <a:latin typeface="Lucida Grande"/>
        <a:ea typeface="Lucida Grande"/>
        <a:cs typeface="Lucida Grande"/>
        <a:sym typeface="Lucida Grande"/>
      </a:defRPr>
    </a:lvl7pPr>
    <a:lvl8pPr indent="1600200" defTabSz="584200" latinLnBrk="0">
      <a:defRPr sz="1400">
        <a:latin typeface="Lucida Grande"/>
        <a:ea typeface="Lucida Grande"/>
        <a:cs typeface="Lucida Grande"/>
        <a:sym typeface="Lucida Grande"/>
      </a:defRPr>
    </a:lvl8pPr>
    <a:lvl9pPr indent="1828800" defTabSz="584200" latinLnBrk="0">
      <a:defRPr sz="14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33614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4203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905614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7" name="Shape 17"/>
          <p:cNvSpPr/>
          <p:nvPr/>
        </p:nvSpPr>
        <p:spPr>
          <a:xfrm>
            <a:off x="419100" y="2565400"/>
            <a:ext cx="5912555" cy="52070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18"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20" name="Shape 20"/>
          <p:cNvSpPr/>
          <p:nvPr/>
        </p:nvSpPr>
        <p:spPr>
          <a:xfrm>
            <a:off x="2311400" y="2374900"/>
            <a:ext cx="301635" cy="24943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a:defRPr sz="1100"/>
            </a:lvl1pPr>
          </a:lstStyle>
          <a:p>
            <a:r>
              <a:t>®</a:t>
            </a:r>
          </a:p>
        </p:txBody>
      </p:sp>
      <p:sp>
        <p:nvSpPr>
          <p:cNvPr id="21" name="Shape 21"/>
          <p:cNvSpPr>
            <a:spLocks noGrp="1"/>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r>
              <a:rPr dirty="0"/>
              <a:t>Title Text</a:t>
            </a:r>
          </a:p>
        </p:txBody>
      </p:sp>
      <p:sp>
        <p:nvSpPr>
          <p:cNvPr id="22" name="Shape 22"/>
          <p:cNvSpPr>
            <a:spLocks noGrp="1"/>
          </p:cNvSpPr>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r>
              <a:t>Title Text</a:t>
            </a:r>
          </a:p>
        </p:txBody>
      </p:sp>
      <p:sp>
        <p:nvSpPr>
          <p:cNvPr id="31" name="Shape 31"/>
          <p:cNvSpPr>
            <a:spLocks noGrp="1"/>
          </p:cNvSpPr>
          <p:nvPr>
            <p:ph type="body" idx="1"/>
          </p:nvPr>
        </p:nvSpPr>
        <p:spPr>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5" name="Shape 307">
            <a:extLst>
              <a:ext uri="{FF2B5EF4-FFF2-40B4-BE49-F238E27FC236}">
                <a16:creationId xmlns:a16="http://schemas.microsoft.com/office/drawing/2014/main" id="{8BA6A6C4-804A-5E49-836A-CE31D6452905}"/>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lvl1pPr algn="ctr">
              <a:defRPr sz="900">
                <a:solidFill>
                  <a:schemeClr val="bg1"/>
                </a:solidFill>
              </a:defRPr>
            </a:lvl1pPr>
          </a:lstStyle>
          <a:p>
            <a:fld id="{86CB4B4D-7CA3-9044-876B-883B54F8677D}" type="slidenum">
              <a:rPr lang="en-US" smtClean="0"/>
              <a:pPr/>
              <a:t>‹#›</a:t>
            </a:fld>
            <a:endParaRPr lang="en-US"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 name="Shape 300">
            <a:extLst>
              <a:ext uri="{FF2B5EF4-FFF2-40B4-BE49-F238E27FC236}">
                <a16:creationId xmlns:a16="http://schemas.microsoft.com/office/drawing/2014/main" id="{B67249C2-F919-FB43-A3E8-432384B3F9C2}"/>
              </a:ext>
            </a:extLst>
          </p:cNvPr>
          <p:cNvSpPr/>
          <p:nvPr userDrawn="1"/>
        </p:nvSpPr>
        <p:spPr>
          <a:xfrm>
            <a:off x="0" y="6629400"/>
            <a:ext cx="9144000" cy="228600"/>
          </a:xfrm>
          <a:prstGeom prst="rect">
            <a:avLst/>
          </a:prstGeom>
          <a:solidFill>
            <a:srgbClr val="5D6FB7"/>
          </a:solidFill>
          <a:ln>
            <a:miter lim="400000"/>
          </a:ln>
        </p:spPr>
        <p:txBody>
          <a:bodyPr lIns="50800" tIns="50800" rIns="50800" bIns="50800" anchor="ctr"/>
          <a:lstStyle/>
          <a:p>
            <a:endParaRPr/>
          </a:p>
        </p:txBody>
      </p:sp>
      <p:sp>
        <p:nvSpPr>
          <p:cNvPr id="2" name="Shape 2"/>
          <p:cNvSpPr/>
          <p:nvPr/>
        </p:nvSpPr>
        <p:spPr>
          <a:xfrm>
            <a:off x="0" y="0"/>
            <a:ext cx="9144000" cy="1143000"/>
          </a:xfrm>
          <a:prstGeom prst="rect">
            <a:avLst/>
          </a:prstGeom>
          <a:solidFill>
            <a:srgbClr val="5D6FB7"/>
          </a:solidFill>
        </p:spPr>
        <p:txBody>
          <a:bodyPr lIns="50800" tIns="50800" rIns="50800" bIns="50800" anchor="ctr"/>
          <a:lstStyle/>
          <a:p>
            <a:endParaRPr/>
          </a:p>
        </p:txBody>
      </p:sp>
      <p:sp>
        <p:nvSpPr>
          <p:cNvPr id="8" name="Shape 8"/>
          <p:cNvSpPr>
            <a:spLocks noGrp="1"/>
          </p:cNvSpPr>
          <p:nvPr>
            <p:ph type="body" idx="1"/>
          </p:nvPr>
        </p:nvSpPr>
        <p:spPr>
          <a:xfrm>
            <a:off x="457200" y="1371600"/>
            <a:ext cx="8229600" cy="51308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r>
              <a:t>Body Level One</a:t>
            </a:r>
          </a:p>
          <a:p>
            <a:pPr lvl="1"/>
            <a:r>
              <a:t>Body Level Two</a:t>
            </a:r>
          </a:p>
          <a:p>
            <a:pPr lvl="2"/>
            <a:r>
              <a:t>Body Level Three</a:t>
            </a:r>
          </a:p>
          <a:p>
            <a:pPr lvl="3"/>
            <a:r>
              <a:t>Body Level Four</a:t>
            </a:r>
          </a:p>
          <a:p>
            <a:pPr lvl="4"/>
            <a:r>
              <a:t>Body Level Five</a:t>
            </a:r>
          </a:p>
        </p:txBody>
      </p:sp>
      <p:pic>
        <p:nvPicPr>
          <p:cNvPr id="3" name="pwg-4dark-bkgrnd-transparency.png"/>
          <p:cNvPicPr>
            <a:picLocks noChangeAspect="1"/>
          </p:cNvPicPr>
          <p:nvPr/>
        </p:nvPicPr>
        <p:blipFill>
          <a:blip r:embed="rId4">
            <a:extLst/>
          </a:blip>
          <a:stretch>
            <a:fillRect/>
          </a:stretch>
        </p:blipFill>
        <p:spPr>
          <a:xfrm>
            <a:off x="8166100" y="127000"/>
            <a:ext cx="851804" cy="889000"/>
          </a:xfrm>
          <a:prstGeom prst="rect">
            <a:avLst/>
          </a:prstGeom>
        </p:spPr>
      </p:pic>
      <p:sp>
        <p:nvSpPr>
          <p:cNvPr id="6" name="Shape 6"/>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7" name="Shape 7"/>
          <p:cNvSpPr>
            <a:spLocks noGrp="1"/>
          </p:cNvSpPr>
          <p:nvPr>
            <p:ph type="title"/>
          </p:nvPr>
        </p:nvSpPr>
        <p:spPr>
          <a:xfrm>
            <a:off x="457200" y="46037"/>
            <a:ext cx="7569200" cy="10160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b"/>
          <a:lstStyle/>
          <a:p>
            <a:r>
              <a:t>Title Text</a:t>
            </a:r>
          </a:p>
        </p:txBody>
      </p:sp>
      <p:sp>
        <p:nvSpPr>
          <p:cNvPr id="14" name="Shape 303">
            <a:extLst>
              <a:ext uri="{FF2B5EF4-FFF2-40B4-BE49-F238E27FC236}">
                <a16:creationId xmlns:a16="http://schemas.microsoft.com/office/drawing/2014/main" id="{D6751747-1FDD-7544-A3EA-07F79A4C8066}"/>
              </a:ext>
            </a:extLst>
          </p:cNvPr>
          <p:cNvSpPr/>
          <p:nvPr userDrawn="1"/>
        </p:nvSpPr>
        <p:spPr>
          <a:xfrm>
            <a:off x="127000" y="6661796"/>
            <a:ext cx="85471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847089" marR="40640" indent="-349249"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2pPr>
      <a:lvl3pPr marL="1234439" marR="40640" indent="-2794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3pPr>
      <a:lvl4pPr marL="17714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4pPr>
      <a:lvl5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28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57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85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4pPr>
      <a:lvl5pPr marL="0" marR="0" indent="9144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1430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371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600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828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chair@pwg.or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pwg.org/ipp/everywhere.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pwg.org/dynamo/eveprinters.ph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github.com/istopwg" TargetMode="External"/><Relationship Id="rId7" Type="http://schemas.openxmlformats.org/officeDocument/2006/relationships/hyperlink" Target="https://github.com/istopwg/pwg-books"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github.com/istopwg/ippregistry" TargetMode="External"/><Relationship Id="rId5" Type="http://schemas.openxmlformats.org/officeDocument/2006/relationships/hyperlink" Target="https://github.com/istopwg/ippeveselfcert" TargetMode="External"/><Relationship Id="rId4" Type="http://schemas.openxmlformats.org/officeDocument/2006/relationships/hyperlink" Target="https://github.com/istopwg/ippsample"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ftp.pwg.org/pub/pwg/ipp/charter/ch-ipp-charter-20170615.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pwg.org/ipp/index.html"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pwg.org/mailman/listinfo/ipp" TargetMode="Externa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www.trustedcomputinggroup.org/resources"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datatracker.ietf.org/doc/draft-ietf-core-yang-cbor/" TargetMode="External"/><Relationship Id="rId3" Type="http://schemas.openxmlformats.org/officeDocument/2006/relationships/hyperlink" Target="https://datatracker.ietf.org/doc/draft-ietf-tls-tls13/" TargetMode="External"/><Relationship Id="rId7" Type="http://schemas.openxmlformats.org/officeDocument/2006/relationships/hyperlink" Target="https://datatracker.ietf.org/doc/draft-ietf-cbor-cddl" TargetMode="Externa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hyperlink" Target="https://datatracker.ietf.org/doc/draft-ietf-cbor-7049bis/" TargetMode="External"/><Relationship Id="rId5" Type="http://schemas.openxmlformats.org/officeDocument/2006/relationships/hyperlink" Target="https://datatracker.ietf.org/doc/draft-ietf-sacm-coswid/" TargetMode="External"/><Relationship Id="rId4" Type="http://schemas.openxmlformats.org/officeDocument/2006/relationships/hyperlink" Target="https://www.rfc-editor.org/info/rfc8412" TargetMode="External"/><Relationship Id="rId9" Type="http://schemas.openxmlformats.org/officeDocument/2006/relationships/hyperlink" Target="https://datatracker.ietf.org/doc/rfc8391/"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ftp.pwg.org/pub/pwg/general/presentations/PWG-2018-IPP-Overview-20180726.pdf"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develop/wg/C3DP.html" TargetMode="External"/><Relationship Id="rId7" Type="http://schemas.openxmlformats.org/officeDocument/2006/relationships/hyperlink" Target="https://3mf.io/" TargetMode="External"/><Relationship Id="rId2" Type="http://schemas.openxmlformats.org/officeDocument/2006/relationships/hyperlink" Target="https://www.ansi.org/standards_activities/standards_boards_panels/amsc/Default?menuid=3" TargetMode="External"/><Relationship Id="rId1" Type="http://schemas.openxmlformats.org/officeDocument/2006/relationships/slideLayout" Target="../slideLayouts/slideLayout2.xml"/><Relationship Id="rId6" Type="http://schemas.openxmlformats.org/officeDocument/2006/relationships/hyperlink" Target="http://www.3dpdfconsortium.org" TargetMode="External"/><Relationship Id="rId5" Type="http://schemas.openxmlformats.org/officeDocument/2006/relationships/hyperlink" Target="http://www.3dpdfconsortium.org/" TargetMode="External"/><Relationship Id="rId4" Type="http://schemas.openxmlformats.org/officeDocument/2006/relationships/hyperlink" Target="http://www.iso.org/committee/45020.html" TargetMode="Externa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hair@pwg.org" TargetMode="External"/><Relationship Id="rId5" Type="http://schemas.openxmlformats.org/officeDocument/2006/relationships/hyperlink" Target="https://www.pwg.org/chair/meeting-info/meetings.html" TargetMode="External"/><Relationship Id="rId4" Type="http://schemas.openxmlformats.org/officeDocument/2006/relationships/hyperlink" Target="mailto:pwg-announce@pwg.org"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p:nvPr/>
        </p:nvSpPr>
        <p:spPr>
          <a:xfrm>
            <a:off x="419100" y="2565400"/>
            <a:ext cx="5912555" cy="52070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rPr dirty="0"/>
              <a:t>The Printer Working Group</a:t>
            </a:r>
          </a:p>
        </p:txBody>
      </p:sp>
      <p:pic>
        <p:nvPicPr>
          <p:cNvPr id="70" name="pwg-transparency.png"/>
          <p:cNvPicPr>
            <a:picLocks noChangeAspect="1"/>
          </p:cNvPicPr>
          <p:nvPr/>
        </p:nvPicPr>
        <p:blipFill>
          <a:blip r:embed="rId3">
            <a:extLst/>
          </a:blip>
          <a:stretch>
            <a:fillRect/>
          </a:stretch>
        </p:blipFill>
        <p:spPr>
          <a:xfrm>
            <a:off x="457200" y="457200"/>
            <a:ext cx="1905000" cy="2068620"/>
          </a:xfrm>
          <a:prstGeom prst="rect">
            <a:avLst/>
          </a:prstGeom>
        </p:spPr>
      </p:pic>
      <p:sp>
        <p:nvSpPr>
          <p:cNvPr id="72" name="Shape 72"/>
          <p:cNvSpPr/>
          <p:nvPr/>
        </p:nvSpPr>
        <p:spPr>
          <a:xfrm>
            <a:off x="2311400" y="2374900"/>
            <a:ext cx="301635" cy="24943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a:defRPr sz="1100"/>
            </a:lvl1pPr>
          </a:lstStyle>
          <a:p>
            <a:r>
              <a:t>®</a:t>
            </a:r>
          </a:p>
        </p:txBody>
      </p:sp>
      <p:sp>
        <p:nvSpPr>
          <p:cNvPr id="73" name="Shape 73"/>
          <p:cNvSpPr>
            <a:spLocks noGrp="1"/>
          </p:cNvSpPr>
          <p:nvPr>
            <p:ph type="title"/>
          </p:nvPr>
        </p:nvSpPr>
        <p:spPr>
          <a:prstGeom prst="rect">
            <a:avLst/>
          </a:prstGeom>
        </p:spPr>
        <p:txBody>
          <a:bodyPr lIns="0"/>
          <a:lstStyle/>
          <a:p>
            <a:br>
              <a:rPr lang="en-US" dirty="0"/>
            </a:br>
            <a:r>
              <a:rPr lang="en-US" dirty="0"/>
              <a:t>PWG August 2018 Face-to-Face</a:t>
            </a:r>
            <a:br>
              <a:rPr lang="en-US" dirty="0"/>
            </a:br>
            <a:r>
              <a:rPr lang="en-US" dirty="0"/>
              <a:t>Plenary Session</a:t>
            </a:r>
            <a:endParaRPr dirty="0"/>
          </a:p>
        </p:txBody>
      </p:sp>
      <p:sp>
        <p:nvSpPr>
          <p:cNvPr id="74" name="Shape 74"/>
          <p:cNvSpPr>
            <a:spLocks noGrp="1"/>
          </p:cNvSpPr>
          <p:nvPr>
            <p:ph type="body" sz="half" idx="1"/>
          </p:nvPr>
        </p:nvSpPr>
        <p:spPr>
          <a:prstGeom prst="rect">
            <a:avLst/>
          </a:prstGeom>
        </p:spPr>
        <p:txBody>
          <a:bodyPr/>
          <a:lstStyle/>
          <a:p>
            <a:endParaRPr lang="en-US" dirty="0"/>
          </a:p>
          <a:p>
            <a:r>
              <a:rPr lang="en-US" dirty="0"/>
              <a:t>Smith Kennedy, PWG Chair</a:t>
            </a:r>
          </a:p>
          <a:p>
            <a:r>
              <a:rPr lang="en-US" dirty="0"/>
              <a:t>August 15, 2018</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2"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35" name="Shape 135"/>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37" name="Shape 137"/>
          <p:cNvSpPr>
            <a:spLocks noGrp="1"/>
          </p:cNvSpPr>
          <p:nvPr>
            <p:ph type="body" idx="1"/>
          </p:nvPr>
        </p:nvSpPr>
        <p:spPr>
          <a:prstGeom prst="rect">
            <a:avLst/>
          </a:prstGeom>
        </p:spPr>
        <p:txBody>
          <a:bodyPr>
            <a:normAutofit/>
          </a:bodyPr>
          <a:lstStyle/>
          <a:p>
            <a:pPr marL="40640" indent="0">
              <a:buNone/>
            </a:pPr>
            <a:r>
              <a:rPr lang="en-US" sz="1400" dirty="0"/>
              <a:t>(All times Mountain Daylight Time)</a:t>
            </a:r>
          </a:p>
          <a:p>
            <a:pPr marL="40640" indent="0">
              <a:buNone/>
            </a:pPr>
            <a:endParaRPr lang="en-US" sz="1400" dirty="0"/>
          </a:p>
          <a:p>
            <a:pPr marL="40640" indent="0">
              <a:buNone/>
            </a:pPr>
            <a:r>
              <a:rPr lang="en-US" dirty="0"/>
              <a:t>Thursday, August 16</a:t>
            </a:r>
          </a:p>
          <a:p>
            <a:pPr marL="2520950" lvl="1" indent="-2176463">
              <a:buNone/>
              <a:tabLst>
                <a:tab pos="2736850" algn="l"/>
              </a:tabLst>
            </a:pPr>
            <a:r>
              <a:rPr lang="en-US" dirty="0"/>
              <a:t>  9:00 – 10:30	IDS WG: Status and Discussion</a:t>
            </a:r>
          </a:p>
          <a:p>
            <a:pPr marL="2520950" lvl="1" indent="-2176463">
              <a:buNone/>
              <a:tabLst>
                <a:tab pos="2511425" algn="l"/>
                <a:tab pos="2736850" algn="l"/>
              </a:tabLst>
            </a:pPr>
            <a:r>
              <a:rPr lang="en-US" dirty="0"/>
              <a:t>10:30 </a:t>
            </a:r>
            <a:r>
              <a:rPr lang="mr-IN" dirty="0"/>
              <a:t>–</a:t>
            </a:r>
            <a:r>
              <a:rPr lang="en-US" dirty="0"/>
              <a:t> 11:00	IPP WG: TLS 1.3 and PWG</a:t>
            </a:r>
          </a:p>
          <a:p>
            <a:pPr marL="2520950" lvl="1" indent="-2176463">
              <a:buNone/>
              <a:tabLst>
                <a:tab pos="2511425" algn="l"/>
                <a:tab pos="2736850" algn="l"/>
              </a:tabLst>
            </a:pPr>
            <a:r>
              <a:rPr lang="en-US" dirty="0"/>
              <a:t>11:00 </a:t>
            </a:r>
            <a:r>
              <a:rPr lang="mr-IN" dirty="0"/>
              <a:t>–</a:t>
            </a:r>
            <a:r>
              <a:rPr lang="en-US" dirty="0"/>
              <a:t> 11:30	Break / Lunch</a:t>
            </a:r>
          </a:p>
          <a:p>
            <a:pPr marL="2520950" lvl="1" indent="-2176463">
              <a:buNone/>
              <a:tabLst>
                <a:tab pos="2511425" algn="l"/>
                <a:tab pos="2736850" algn="l"/>
              </a:tabLst>
            </a:pPr>
            <a:r>
              <a:rPr lang="en-US" dirty="0"/>
              <a:t>11:30 </a:t>
            </a:r>
            <a:r>
              <a:rPr lang="mr-IN" dirty="0"/>
              <a:t>–</a:t>
            </a:r>
            <a:r>
              <a:rPr lang="en-US" dirty="0"/>
              <a:t> 12:30	IPP WG: IPP Authentication Methods</a:t>
            </a:r>
          </a:p>
          <a:p>
            <a:pPr marL="2520950" lvl="1" indent="-2176463">
              <a:buNone/>
              <a:tabLst>
                <a:tab pos="2511425" algn="l"/>
                <a:tab pos="2736850" algn="l"/>
              </a:tabLst>
            </a:pPr>
            <a:r>
              <a:rPr lang="en-US" dirty="0"/>
              <a:t>12:30 </a:t>
            </a:r>
            <a:r>
              <a:rPr lang="mr-IN" dirty="0"/>
              <a:t>–</a:t>
            </a:r>
            <a:r>
              <a:rPr lang="en-US" dirty="0"/>
              <a:t>   1:45	 IPP WG: IPP 3D v1.1 · PWG Safe G-Code · PWG / AMSC / ISO 3D Liaison Discussion</a:t>
            </a:r>
          </a:p>
          <a:p>
            <a:pPr marL="2520950" lvl="1" indent="-2176463">
              <a:buNone/>
              <a:tabLst>
                <a:tab pos="2511425" algn="l"/>
                <a:tab pos="2736850" algn="l"/>
              </a:tabLst>
            </a:pPr>
            <a:r>
              <a:rPr lang="en-US" dirty="0"/>
              <a:t>  1:45 </a:t>
            </a:r>
            <a:r>
              <a:rPr lang="mr-IN" dirty="0"/>
              <a:t>–</a:t>
            </a:r>
            <a:r>
              <a:rPr lang="en-US" dirty="0"/>
              <a:t>   2:00	IPP WG: Next Steps</a:t>
            </a:r>
            <a:endParaRPr dirty="0"/>
          </a:p>
        </p:txBody>
      </p:sp>
      <p:sp>
        <p:nvSpPr>
          <p:cNvPr id="136" name="Shape 136"/>
          <p:cNvSpPr>
            <a:spLocks noGrp="1"/>
          </p:cNvSpPr>
          <p:nvPr>
            <p:ph type="title"/>
          </p:nvPr>
        </p:nvSpPr>
        <p:spPr>
          <a:prstGeom prst="rect">
            <a:avLst/>
          </a:prstGeom>
        </p:spPr>
        <p:txBody>
          <a:bodyPr/>
          <a:lstStyle/>
          <a:p>
            <a:r>
              <a:rPr dirty="0"/>
              <a:t>Agenda </a:t>
            </a:r>
            <a:r>
              <a:rPr lang="en-US" dirty="0"/>
              <a:t>Overview – Day 2</a:t>
            </a:r>
            <a:endParaRPr dirty="0"/>
          </a:p>
        </p:txBody>
      </p:sp>
      <p:sp>
        <p:nvSpPr>
          <p:cNvPr id="6" name="Shape 334">
            <a:extLst>
              <a:ext uri="{FF2B5EF4-FFF2-40B4-BE49-F238E27FC236}">
                <a16:creationId xmlns:a16="http://schemas.microsoft.com/office/drawing/2014/main" id="{767ABB49-9433-DB43-A38B-FDC40F969746}"/>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10</a:t>
            </a:fld>
            <a:endParaRPr/>
          </a:p>
        </p:txBody>
      </p:sp>
    </p:spTree>
    <p:extLst>
      <p:ext uri="{BB962C8B-B14F-4D97-AF65-F5344CB8AC3E}">
        <p14:creationId xmlns:p14="http://schemas.microsoft.com/office/powerpoint/2010/main" val="4024492820"/>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Shape 146"/>
          <p:cNvSpPr>
            <a:spLocks noGrp="1"/>
          </p:cNvSpPr>
          <p:nvPr>
            <p:ph type="body" idx="1"/>
          </p:nvPr>
        </p:nvSpPr>
        <p:spPr>
          <a:prstGeom prst="rect">
            <a:avLst/>
          </a:prstGeom>
        </p:spPr>
        <p:txBody>
          <a:bodyPr>
            <a:normAutofit fontScale="92500" lnSpcReduction="10000"/>
          </a:bodyPr>
          <a:lstStyle/>
          <a:p>
            <a:r>
              <a:rPr lang="en-US" dirty="0"/>
              <a:t>2018</a:t>
            </a:r>
          </a:p>
          <a:p>
            <a:pPr lvl="1"/>
            <a:endParaRPr lang="en-US" dirty="0"/>
          </a:p>
          <a:p>
            <a:pPr lvl="1"/>
            <a:r>
              <a:rPr lang="en-US" dirty="0"/>
              <a:t>November 14-15 : Virtual</a:t>
            </a:r>
          </a:p>
          <a:p>
            <a:endParaRPr lang="en-US" dirty="0"/>
          </a:p>
          <a:p>
            <a:r>
              <a:rPr lang="en-US" dirty="0"/>
              <a:t>2019 (Tentative Dates)</a:t>
            </a:r>
          </a:p>
          <a:p>
            <a:pPr lvl="1"/>
            <a:endParaRPr lang="en-US" dirty="0"/>
          </a:p>
          <a:p>
            <a:pPr lvl="1"/>
            <a:r>
              <a:rPr lang="en-US" dirty="0"/>
              <a:t>February 13-14 : Virtual</a:t>
            </a:r>
          </a:p>
          <a:p>
            <a:pPr lvl="1"/>
            <a:endParaRPr lang="en-US" dirty="0"/>
          </a:p>
          <a:p>
            <a:pPr lvl="1"/>
            <a:r>
              <a:rPr lang="en-US" dirty="0"/>
              <a:t>May 14-16: Sunnyvale? Lexington KY?</a:t>
            </a:r>
          </a:p>
          <a:p>
            <a:pPr lvl="1"/>
            <a:endParaRPr lang="en-US" dirty="0"/>
          </a:p>
          <a:p>
            <a:pPr lvl="1"/>
            <a:r>
              <a:rPr lang="en-US" dirty="0"/>
              <a:t>August 27-28: Virtual?</a:t>
            </a:r>
          </a:p>
          <a:p>
            <a:pPr lvl="1"/>
            <a:endParaRPr lang="en-US" dirty="0"/>
          </a:p>
          <a:p>
            <a:pPr lvl="1"/>
            <a:r>
              <a:rPr lang="en-US" dirty="0"/>
              <a:t>November 13-14 : Virtual?</a:t>
            </a:r>
          </a:p>
          <a:p>
            <a:endParaRPr lang="en-US" dirty="0"/>
          </a:p>
          <a:p>
            <a:endParaRPr lang="en-US" dirty="0"/>
          </a:p>
          <a:p>
            <a:pPr marL="40640" indent="0">
              <a:buNone/>
            </a:pPr>
            <a:r>
              <a:rPr lang="en-US" sz="2000" dirty="0">
                <a:solidFill>
                  <a:srgbClr val="FF0000"/>
                </a:solidFill>
              </a:rPr>
              <a:t>Contact </a:t>
            </a:r>
            <a:r>
              <a:rPr lang="en-US" sz="2000" dirty="0">
                <a:solidFill>
                  <a:srgbClr val="FF0000"/>
                </a:solidFill>
                <a:hlinkClick r:id="rId2"/>
              </a:rPr>
              <a:t>chair@pwg.org</a:t>
            </a:r>
            <a:r>
              <a:rPr lang="en-US" sz="2000" dirty="0">
                <a:solidFill>
                  <a:srgbClr val="FF0000"/>
                </a:solidFill>
              </a:rPr>
              <a:t> if you are interested in hosting</a:t>
            </a:r>
          </a:p>
        </p:txBody>
      </p:sp>
      <p:pic>
        <p:nvPicPr>
          <p:cNvPr id="141" name="pwg-4dark-bkgrnd-transparency.png"/>
          <p:cNvPicPr>
            <a:picLocks noChangeAspect="1"/>
          </p:cNvPicPr>
          <p:nvPr/>
        </p:nvPicPr>
        <p:blipFill>
          <a:blip r:embed="rId3">
            <a:extLst/>
          </a:blip>
          <a:stretch>
            <a:fillRect/>
          </a:stretch>
        </p:blipFill>
        <p:spPr>
          <a:xfrm>
            <a:off x="8166100" y="127000"/>
            <a:ext cx="851804" cy="889000"/>
          </a:xfrm>
          <a:prstGeom prst="rect">
            <a:avLst/>
          </a:prstGeom>
        </p:spPr>
      </p:pic>
      <p:sp>
        <p:nvSpPr>
          <p:cNvPr id="144" name="Shape 144"/>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45" name="Shape 145"/>
          <p:cNvSpPr>
            <a:spLocks noGrp="1"/>
          </p:cNvSpPr>
          <p:nvPr>
            <p:ph type="title"/>
          </p:nvPr>
        </p:nvSpPr>
        <p:spPr>
          <a:prstGeom prst="rect">
            <a:avLst/>
          </a:prstGeom>
        </p:spPr>
        <p:txBody>
          <a:bodyPr/>
          <a:lstStyle/>
          <a:p>
            <a:r>
              <a:t>Future PWG Meeting Schedule</a:t>
            </a:r>
          </a:p>
        </p:txBody>
      </p:sp>
      <p:sp>
        <p:nvSpPr>
          <p:cNvPr id="6" name="Shape 334">
            <a:extLst>
              <a:ext uri="{FF2B5EF4-FFF2-40B4-BE49-F238E27FC236}">
                <a16:creationId xmlns:a16="http://schemas.microsoft.com/office/drawing/2014/main" id="{5EFC435F-F138-DF4D-B521-919BD038B88E}"/>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11</a:t>
            </a:fld>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53" name="Shape 153"/>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54" name="Shape 154"/>
          <p:cNvSpPr>
            <a:spLocks noGrp="1"/>
          </p:cNvSpPr>
          <p:nvPr>
            <p:ph type="title"/>
          </p:nvPr>
        </p:nvSpPr>
        <p:spPr>
          <a:prstGeom prst="rect">
            <a:avLst/>
          </a:prstGeom>
        </p:spPr>
        <p:txBody>
          <a:bodyPr/>
          <a:lstStyle/>
          <a:p>
            <a:r>
              <a:rPr dirty="0"/>
              <a:t>201</a:t>
            </a:r>
            <a:r>
              <a:rPr lang="en-US" dirty="0"/>
              <a:t>8</a:t>
            </a:r>
            <a:r>
              <a:rPr dirty="0"/>
              <a:t> Membership</a:t>
            </a:r>
          </a:p>
        </p:txBody>
      </p:sp>
      <p:graphicFrame>
        <p:nvGraphicFramePr>
          <p:cNvPr id="156" name="Table 156"/>
          <p:cNvGraphicFramePr/>
          <p:nvPr>
            <p:extLst>
              <p:ext uri="{D42A27DB-BD31-4B8C-83A1-F6EECF244321}">
                <p14:modId xmlns:p14="http://schemas.microsoft.com/office/powerpoint/2010/main" val="3524160124"/>
              </p:ext>
            </p:extLst>
          </p:nvPr>
        </p:nvGraphicFramePr>
        <p:xfrm>
          <a:off x="1092199" y="1590039"/>
          <a:ext cx="6972300" cy="4572000"/>
        </p:xfrm>
        <a:graphic>
          <a:graphicData uri="http://schemas.openxmlformats.org/drawingml/2006/table">
            <a:tbl>
              <a:tblPr>
                <a:tableStyleId>{8F44A2F1-9E1F-4B54-A3A2-5F16C0AD49E2}</a:tableStyleId>
              </a:tblPr>
              <a:tblGrid>
                <a:gridCol w="1743075">
                  <a:extLst>
                    <a:ext uri="{9D8B030D-6E8A-4147-A177-3AD203B41FA5}">
                      <a16:colId xmlns:a16="http://schemas.microsoft.com/office/drawing/2014/main" val="20000"/>
                    </a:ext>
                  </a:extLst>
                </a:gridCol>
                <a:gridCol w="1743075">
                  <a:extLst>
                    <a:ext uri="{9D8B030D-6E8A-4147-A177-3AD203B41FA5}">
                      <a16:colId xmlns:a16="http://schemas.microsoft.com/office/drawing/2014/main" val="20001"/>
                    </a:ext>
                  </a:extLst>
                </a:gridCol>
                <a:gridCol w="1743075">
                  <a:extLst>
                    <a:ext uri="{9D8B030D-6E8A-4147-A177-3AD203B41FA5}">
                      <a16:colId xmlns:a16="http://schemas.microsoft.com/office/drawing/2014/main" val="20002"/>
                    </a:ext>
                  </a:extLst>
                </a:gridCol>
                <a:gridCol w="1743075">
                  <a:extLst>
                    <a:ext uri="{9D8B030D-6E8A-4147-A177-3AD203B41FA5}">
                      <a16:colId xmlns:a16="http://schemas.microsoft.com/office/drawing/2014/main" val="20003"/>
                    </a:ext>
                  </a:extLst>
                </a:gridCol>
              </a:tblGrid>
              <a:tr h="571500">
                <a:tc>
                  <a:txBody>
                    <a:bodyPr/>
                    <a:lstStyle/>
                    <a:p>
                      <a:pPr marR="40640" defTabSz="914400">
                        <a:spcBef>
                          <a:spcPts val="400"/>
                        </a:spcBef>
                        <a:tabLst>
                          <a:tab pos="914400" algn="l"/>
                        </a:tabLst>
                        <a:defRPr sz="1800">
                          <a:uFillTx/>
                        </a:defRPr>
                      </a:pPr>
                      <a:r>
                        <a:rPr sz="1100" dirty="0">
                          <a:uFill>
                            <a:solidFill>
                              <a:srgbClr val="000000"/>
                            </a:solidFill>
                          </a:uFill>
                          <a:sym typeface="Verdana"/>
                        </a:rPr>
                        <a:t>Apple</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L="0" marR="40640" lvl="0" indent="0" algn="ctr" defTabSz="914400" eaLnBrk="1" fontAlgn="auto" latinLnBrk="0" hangingPunct="1">
                        <a:lnSpc>
                          <a:spcPct val="100000"/>
                        </a:lnSpc>
                        <a:spcBef>
                          <a:spcPts val="400"/>
                        </a:spcBef>
                        <a:spcAft>
                          <a:spcPts val="0"/>
                        </a:spcAft>
                        <a:buClrTx/>
                        <a:buSzTx/>
                        <a:buFontTx/>
                        <a:buNone/>
                        <a:tabLst>
                          <a:tab pos="914400" algn="l"/>
                        </a:tabLst>
                        <a:defRPr sz="1800">
                          <a:uFillTx/>
                        </a:defRPr>
                      </a:pPr>
                      <a:r>
                        <a:rPr lang="en-US" sz="1100" dirty="0">
                          <a:uFill>
                            <a:solidFill>
                              <a:srgbClr val="000000"/>
                            </a:solidFill>
                          </a:uFill>
                          <a:sym typeface="Verdana"/>
                        </a:rPr>
                        <a:t>HP Inc.</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Oki Data</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cap="flat" cmpd="sng" algn="ctr">
                      <a:solidFill>
                        <a:srgbClr val="929292"/>
                      </a:solidFill>
                      <a:prstDash val="solid"/>
                      <a:miter lim="400000"/>
                      <a:headEnd type="none" w="med" len="med"/>
                      <a:tailEnd type="none" w="med" len="med"/>
                    </a:lnB>
                  </a:tcPr>
                </a:tc>
                <a:tc>
                  <a:txBody>
                    <a:bodyPr/>
                    <a:lstStyle/>
                    <a:p>
                      <a:pPr marR="40640" defTabSz="914400">
                        <a:spcBef>
                          <a:spcPts val="400"/>
                        </a:spcBef>
                        <a:tabLst>
                          <a:tab pos="914400" algn="l"/>
                        </a:tabLst>
                        <a:defRPr sz="1800">
                          <a:uFillTx/>
                        </a:defRPr>
                      </a:pPr>
                      <a:r>
                        <a:rPr sz="1100" dirty="0">
                          <a:solidFill>
                            <a:schemeClr val="tx1"/>
                          </a:solidFill>
                          <a:uFill>
                            <a:solidFill>
                              <a:srgbClr val="000000"/>
                            </a:solidFill>
                          </a:uFill>
                          <a:sym typeface="Verdana"/>
                        </a:rPr>
                        <a:t>Xerox</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extLst>
                  <a:ext uri="{0D108BD9-81ED-4DB2-BD59-A6C34878D82A}">
                    <a16:rowId xmlns:a16="http://schemas.microsoft.com/office/drawing/2014/main" val="10000"/>
                  </a:ext>
                </a:extLst>
              </a:tr>
              <a:tr h="571500">
                <a:tc>
                  <a:txBody>
                    <a:bodyPr/>
                    <a:lstStyle/>
                    <a:p>
                      <a:pPr marR="40640" defTabSz="914400">
                        <a:spcBef>
                          <a:spcPts val="400"/>
                        </a:spcBef>
                        <a:tabLst>
                          <a:tab pos="914400" algn="l"/>
                        </a:tabLst>
                        <a:defRPr sz="1800">
                          <a:uFillTx/>
                        </a:defRPr>
                      </a:pPr>
                      <a:r>
                        <a:rPr sz="1100" dirty="0">
                          <a:uFill>
                            <a:solidFill>
                              <a:srgbClr val="000000"/>
                            </a:solidFill>
                          </a:uFill>
                          <a:sym typeface="Verdana"/>
                        </a:rPr>
                        <a:t>Brother Industries</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Intel</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r>
                        <a:rPr lang="en-US" sz="1100" dirty="0"/>
                        <a:t>Qualcomm</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r>
                        <a:rPr lang="en-US" dirty="0">
                          <a:solidFill>
                            <a:schemeClr val="tx1"/>
                          </a:solidFill>
                        </a:rPr>
                        <a:t>YSoft</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extLst>
                  <a:ext uri="{0D108BD9-81ED-4DB2-BD59-A6C34878D82A}">
                    <a16:rowId xmlns:a16="http://schemas.microsoft.com/office/drawing/2014/main" val="10001"/>
                  </a:ext>
                </a:extLst>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Canon</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Konica Minolta</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Ricoh</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endParaRPr lang="en-US" dirty="0"/>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extLst>
                  <a:ext uri="{0D108BD9-81ED-4DB2-BD59-A6C34878D82A}">
                    <a16:rowId xmlns:a16="http://schemas.microsoft.com/office/drawing/2014/main" val="10002"/>
                  </a:ext>
                </a:extLst>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Conexant Systems</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cap="flat" cmpd="sng" algn="ctr">
                      <a:solidFill>
                        <a:srgbClr val="929292"/>
                      </a:solidFill>
                      <a:prstDash val="solid"/>
                      <a:miter lim="400000"/>
                      <a:headEnd type="none" w="med" len="med"/>
                      <a:tailEnd type="none" w="med" len="med"/>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Kyocera Document Solutions Inc.</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L="0" marR="40640" indent="0" algn="ctr" defTabSz="914400" eaLnBrk="1" fontAlgn="auto" latinLnBrk="0" hangingPunct="1">
                        <a:lnSpc>
                          <a:spcPct val="100000"/>
                        </a:lnSpc>
                        <a:spcBef>
                          <a:spcPts val="400"/>
                        </a:spcBef>
                        <a:spcAft>
                          <a:spcPts val="0"/>
                        </a:spcAft>
                        <a:buClrTx/>
                        <a:buSzTx/>
                        <a:buFontTx/>
                        <a:buNone/>
                        <a:tabLst>
                          <a:tab pos="914400" algn="l"/>
                        </a:tabLst>
                        <a:defRPr sz="1800">
                          <a:uFillTx/>
                        </a:defRPr>
                      </a:pPr>
                      <a:r>
                        <a:rPr lang="en-US" sz="1100" dirty="0">
                          <a:uFill>
                            <a:solidFill>
                              <a:srgbClr val="000000"/>
                            </a:solidFill>
                          </a:uFill>
                          <a:sym typeface="Verdana"/>
                        </a:rPr>
                        <a:t>Sharp Labs</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cap="flat" cmpd="sng" algn="ctr">
                      <a:solidFill>
                        <a:srgbClr val="929292"/>
                      </a:solidFill>
                      <a:prstDash val="solid"/>
                      <a:miter lim="400000"/>
                      <a:headEnd type="none" w="med" len="med"/>
                      <a:tailEnd type="none" w="med" len="med"/>
                    </a:lnB>
                  </a:tcPr>
                </a:tc>
                <a:tc>
                  <a:txBody>
                    <a:bodyPr/>
                    <a:lstStyle/>
                    <a:p>
                      <a:endParaRPr lang="en-US" dirty="0"/>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extLst>
                  <a:ext uri="{0D108BD9-81ED-4DB2-BD59-A6C34878D82A}">
                    <a16:rowId xmlns:a16="http://schemas.microsoft.com/office/drawing/2014/main" val="10003"/>
                  </a:ext>
                </a:extLst>
              </a:tr>
              <a:tr h="571500">
                <a:tc>
                  <a:txBody>
                    <a:bodyPr/>
                    <a:lstStyle/>
                    <a:p>
                      <a:pPr marR="40640" defTabSz="914400">
                        <a:spcBef>
                          <a:spcPts val="400"/>
                        </a:spcBef>
                        <a:tabLst>
                          <a:tab pos="914400" algn="l"/>
                        </a:tabLst>
                        <a:defRPr sz="1800">
                          <a:uFillTx/>
                        </a:defRPr>
                      </a:pPr>
                      <a:r>
                        <a:rPr sz="1100" dirty="0">
                          <a:uFill>
                            <a:solidFill>
                              <a:srgbClr val="000000"/>
                            </a:solidFill>
                          </a:uFill>
                          <a:sym typeface="Verdana"/>
                        </a:rPr>
                        <a:t>Danny Brennan</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Lexmark</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Technical Interface Consulting (N-V)</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endParaRPr lang="en-US" dirty="0"/>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extLst>
                  <a:ext uri="{0D108BD9-81ED-4DB2-BD59-A6C34878D82A}">
                    <a16:rowId xmlns:a16="http://schemas.microsoft.com/office/drawing/2014/main" val="10004"/>
                  </a:ext>
                </a:extLst>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Epson</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Meteor Network</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Thinxtream Technologies</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cap="flat" cmpd="sng" algn="ctr">
                      <a:solidFill>
                        <a:srgbClr val="929292"/>
                      </a:solidFill>
                      <a:prstDash val="solid"/>
                      <a:miter lim="400000"/>
                      <a:headEnd type="none" w="med" len="med"/>
                      <a:tailEnd type="none" w="med" len="med"/>
                    </a:lnT>
                    <a:lnB w="12700" cap="flat" cmpd="sng" algn="ctr">
                      <a:solidFill>
                        <a:srgbClr val="929292"/>
                      </a:solidFill>
                      <a:prstDash val="solid"/>
                      <a:miter lim="400000"/>
                      <a:headEnd type="none" w="med" len="med"/>
                      <a:tailEnd type="none" w="med" len="med"/>
                    </a:lnB>
                  </a:tcPr>
                </a:tc>
                <a:tc>
                  <a:txBody>
                    <a:bodyPr/>
                    <a:lstStyle/>
                    <a:p>
                      <a:pPr marR="40640" defTabSz="914400">
                        <a:spcBef>
                          <a:spcPts val="400"/>
                        </a:spcBef>
                        <a:tabLst>
                          <a:tab pos="914400" algn="l"/>
                        </a:tabLst>
                        <a:defRPr sz="1800">
                          <a:uFillTx/>
                        </a:defRPr>
                      </a:pPr>
                      <a:endParaRPr sz="1100" dirty="0">
                        <a:uFill>
                          <a:solidFill>
                            <a:srgbClr val="000000"/>
                          </a:solidFill>
                        </a:uFill>
                        <a:sym typeface="Verdana"/>
                      </a:endParaRP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cap="flat" cmpd="sng" algn="ctr">
                      <a:solidFill>
                        <a:srgbClr val="929292"/>
                      </a:solidFill>
                      <a:prstDash val="solid"/>
                      <a:miter lim="400000"/>
                      <a:headEnd type="none" w="med" len="med"/>
                      <a:tailEnd type="none" w="med" len="med"/>
                    </a:lnT>
                  </a:tcPr>
                </a:tc>
                <a:extLst>
                  <a:ext uri="{0D108BD9-81ED-4DB2-BD59-A6C34878D82A}">
                    <a16:rowId xmlns:a16="http://schemas.microsoft.com/office/drawing/2014/main" val="10005"/>
                  </a:ext>
                </a:extLst>
              </a:tr>
              <a:tr h="571500">
                <a:tc>
                  <a:txBody>
                    <a:bodyPr/>
                    <a:lstStyle/>
                    <a:p>
                      <a:pPr marR="40640" defTabSz="914400">
                        <a:spcBef>
                          <a:spcPts val="400"/>
                        </a:spcBef>
                        <a:tabLst>
                          <a:tab pos="914400" algn="l"/>
                        </a:tabLst>
                        <a:defRPr sz="1800">
                          <a:uFillTx/>
                        </a:defRPr>
                      </a:pPr>
                      <a:r>
                        <a:rPr lang="en-US" sz="1100" dirty="0">
                          <a:solidFill>
                            <a:schemeClr val="tx1"/>
                          </a:solidFill>
                          <a:uFill>
                            <a:solidFill>
                              <a:srgbClr val="000000"/>
                            </a:solidFill>
                          </a:uFill>
                          <a:sym typeface="Verdana"/>
                        </a:rPr>
                        <a:t>Fuji Xerox</a:t>
                      </a:r>
                      <a:endParaRPr sz="1100" strike="sngStrike" dirty="0">
                        <a:solidFill>
                          <a:schemeClr val="tx1"/>
                        </a:solidFill>
                        <a:uFill>
                          <a:solidFill>
                            <a:srgbClr val="000000"/>
                          </a:solidFill>
                        </a:uFill>
                        <a:sym typeface="Verdana"/>
                      </a:endParaRP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r>
                        <a:rPr lang="en-US" sz="1100" dirty="0">
                          <a:uFill>
                            <a:solidFill>
                              <a:srgbClr val="000000"/>
                            </a:solidFill>
                          </a:uFill>
                          <a:sym typeface="Verdana"/>
                        </a:rPr>
                        <a:t>Microsoft</a:t>
                      </a:r>
                      <a:endParaRPr lang="en-US" sz="1100" dirty="0"/>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Toshiba America Business Solutions</a:t>
                      </a:r>
                    </a:p>
                  </a:txBody>
                  <a:tcPr marL="50800" marR="50800" marT="50800" marB="50800" anchor="ctr" horzOverflow="overflow">
                    <a:lnL w="12700" cap="flat" cmpd="sng" algn="ctr">
                      <a:solidFill>
                        <a:srgbClr val="929292"/>
                      </a:solidFill>
                      <a:prstDash val="solid"/>
                      <a:miter lim="400000"/>
                      <a:headEnd type="none" w="med" len="med"/>
                      <a:tailEnd type="none" w="med" len="med"/>
                    </a:lnL>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R="40640" algn="l" defTabSz="914400">
                        <a:spcBef>
                          <a:spcPts val="400"/>
                        </a:spcBef>
                        <a:tabLst>
                          <a:tab pos="914400" algn="l"/>
                        </a:tabLst>
                        <a:defRPr sz="1800">
                          <a:sym typeface="Verdana"/>
                        </a:defRPr>
                      </a:pPr>
                      <a:endParaRPr sz="1100" dirty="0"/>
                    </a:p>
                  </a:txBody>
                  <a:tcPr marL="50800" marR="50800" marT="50800" marB="50800" horzOverflow="overflow"/>
                </a:tc>
                <a:extLst>
                  <a:ext uri="{0D108BD9-81ED-4DB2-BD59-A6C34878D82A}">
                    <a16:rowId xmlns:a16="http://schemas.microsoft.com/office/drawing/2014/main" val="10006"/>
                  </a:ext>
                </a:extLst>
              </a:tr>
              <a:tr h="571500">
                <a:tc>
                  <a:txBody>
                    <a:bodyPr/>
                    <a:lstStyle/>
                    <a:p>
                      <a:pPr marL="0" marR="40640" lvl="0" indent="0" algn="ctr" defTabSz="914400" eaLnBrk="1" fontAlgn="auto" latinLnBrk="0" hangingPunct="1">
                        <a:lnSpc>
                          <a:spcPct val="100000"/>
                        </a:lnSpc>
                        <a:spcBef>
                          <a:spcPts val="400"/>
                        </a:spcBef>
                        <a:spcAft>
                          <a:spcPts val="0"/>
                        </a:spcAft>
                        <a:buClrTx/>
                        <a:buSzTx/>
                        <a:buFontTx/>
                        <a:buNone/>
                        <a:tabLst>
                          <a:tab pos="914400" algn="l"/>
                        </a:tabLst>
                        <a:defRPr sz="1800">
                          <a:uFillTx/>
                        </a:defRPr>
                      </a:pPr>
                      <a:r>
                        <a:rPr lang="en-US" sz="1100" dirty="0">
                          <a:uFill>
                            <a:solidFill>
                              <a:srgbClr val="000000"/>
                            </a:solidFill>
                          </a:uFill>
                          <a:sym typeface="Verdana"/>
                        </a:rPr>
                        <a:t>High North</a:t>
                      </a:r>
                    </a:p>
                  </a:txBody>
                  <a:tcPr marL="50800" marR="50800" marT="50800" marB="50800" anchor="ctr" horzOverflow="overflow">
                    <a:lnL w="12700">
                      <a:solidFill>
                        <a:srgbClr val="929292"/>
                      </a:solidFill>
                      <a:miter lim="400000"/>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L="0" marR="0" indent="0" algn="ctr" defTabSz="584200" eaLnBrk="1" fontAlgn="auto" latinLnBrk="0" hangingPunct="1">
                        <a:lnSpc>
                          <a:spcPct val="100000"/>
                        </a:lnSpc>
                        <a:spcBef>
                          <a:spcPts val="0"/>
                        </a:spcBef>
                        <a:spcAft>
                          <a:spcPts val="0"/>
                        </a:spcAft>
                        <a:buClrTx/>
                        <a:buSzTx/>
                        <a:buFontTx/>
                        <a:buNone/>
                        <a:tabLst/>
                        <a:defRPr/>
                      </a:pPr>
                      <a:r>
                        <a:rPr lang="en-US" sz="1100" dirty="0">
                          <a:uFill>
                            <a:solidFill>
                              <a:srgbClr val="000000"/>
                            </a:solidFill>
                          </a:uFill>
                          <a:sym typeface="Verdana"/>
                        </a:rPr>
                        <a:t>MPI Tech</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L="0" marR="0" lvl="0" indent="0" algn="ctr" defTabSz="584200" eaLnBrk="1" fontAlgn="auto" latinLnBrk="0" hangingPunct="1">
                        <a:lnSpc>
                          <a:spcPct val="100000"/>
                        </a:lnSpc>
                        <a:spcBef>
                          <a:spcPts val="0"/>
                        </a:spcBef>
                        <a:spcAft>
                          <a:spcPts val="0"/>
                        </a:spcAft>
                        <a:buClrTx/>
                        <a:buSzTx/>
                        <a:buFontTx/>
                        <a:buNone/>
                        <a:tabLst/>
                        <a:defRPr/>
                      </a:pPr>
                      <a:r>
                        <a:rPr lang="en-US" sz="1000" dirty="0">
                          <a:uFill>
                            <a:solidFill>
                              <a:srgbClr val="000000"/>
                            </a:solidFill>
                          </a:uFill>
                          <a:sym typeface="Verdana"/>
                        </a:rPr>
                        <a:t>Tykodi Consulting Services LLC</a:t>
                      </a:r>
                    </a:p>
                  </a:txBody>
                  <a:tcPr marL="50800" marR="50800" marT="50800" marB="50800" anchor="ctr" horzOverflow="overflow">
                    <a:lnL w="12700">
                      <a:solidFill>
                        <a:srgbClr val="929292"/>
                      </a:solidFill>
                      <a:miter lim="400000"/>
                    </a:lnL>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R="40640" algn="l" defTabSz="914400">
                        <a:spcBef>
                          <a:spcPts val="400"/>
                        </a:spcBef>
                        <a:tabLst>
                          <a:tab pos="914400" algn="l"/>
                        </a:tabLst>
                        <a:defRPr sz="1800">
                          <a:sym typeface="Verdana"/>
                        </a:defRPr>
                      </a:pPr>
                      <a:endParaRPr sz="1100" dirty="0"/>
                    </a:p>
                  </a:txBody>
                  <a:tcPr marL="50800" marR="50800" marT="50800" marB="50800" horzOverflow="overflow"/>
                </a:tc>
                <a:extLst>
                  <a:ext uri="{0D108BD9-81ED-4DB2-BD59-A6C34878D82A}">
                    <a16:rowId xmlns:a16="http://schemas.microsoft.com/office/drawing/2014/main" val="10007"/>
                  </a:ext>
                </a:extLst>
              </a:tr>
            </a:tbl>
          </a:graphicData>
        </a:graphic>
      </p:graphicFrame>
      <p:sp>
        <p:nvSpPr>
          <p:cNvPr id="157" name="Shape 157"/>
          <p:cNvSpPr/>
          <p:nvPr/>
        </p:nvSpPr>
        <p:spPr>
          <a:xfrm>
            <a:off x="457200" y="1219200"/>
            <a:ext cx="8356600" cy="348813"/>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spAutoFit/>
          </a:bodyPr>
          <a:lstStyle>
            <a:lvl1pPr algn="ctr">
              <a:defRPr b="1">
                <a:latin typeface="+mn-lt"/>
                <a:ea typeface="+mn-ea"/>
                <a:cs typeface="+mn-cs"/>
                <a:sym typeface="Verdana"/>
              </a:defRPr>
            </a:lvl1pPr>
          </a:lstStyle>
          <a:p>
            <a:r>
              <a:rPr lang="en-US" dirty="0"/>
              <a:t>26 </a:t>
            </a:r>
            <a:r>
              <a:rPr dirty="0"/>
              <a:t>Members (2</a:t>
            </a:r>
            <a:r>
              <a:rPr lang="en-US" dirty="0"/>
              <a:t>5</a:t>
            </a:r>
            <a:r>
              <a:rPr dirty="0"/>
              <a:t> Voting, 1 Non-Voting)</a:t>
            </a:r>
          </a:p>
        </p:txBody>
      </p:sp>
      <p:sp>
        <p:nvSpPr>
          <p:cNvPr id="7" name="Shape 334">
            <a:extLst>
              <a:ext uri="{FF2B5EF4-FFF2-40B4-BE49-F238E27FC236}">
                <a16:creationId xmlns:a16="http://schemas.microsoft.com/office/drawing/2014/main" id="{93171137-5265-544B-BDA0-B1DA50DD4719}"/>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12</a:t>
            </a:fld>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64" name="Shape 164"/>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66" name="Shape 166"/>
          <p:cNvSpPr>
            <a:spLocks noGrp="1"/>
          </p:cNvSpPr>
          <p:nvPr>
            <p:ph type="body" idx="1"/>
          </p:nvPr>
        </p:nvSpPr>
        <p:spPr>
          <a:prstGeom prst="rect">
            <a:avLst/>
          </a:prstGeom>
        </p:spPr>
        <p:txBody>
          <a:bodyPr/>
          <a:lstStyle/>
          <a:p>
            <a:r>
              <a:rPr dirty="0"/>
              <a:t>PWG Chair: Smith Kennedy, HP Inc.</a:t>
            </a:r>
          </a:p>
          <a:p>
            <a:pPr lvl="1"/>
            <a:endParaRPr dirty="0"/>
          </a:p>
          <a:p>
            <a:r>
              <a:rPr dirty="0"/>
              <a:t>PWG Vice-Chair: Alan Sukert, Xerox</a:t>
            </a:r>
          </a:p>
          <a:p>
            <a:pPr lvl="1"/>
            <a:endParaRPr dirty="0"/>
          </a:p>
          <a:p>
            <a:r>
              <a:rPr dirty="0"/>
              <a:t>PWG Secretary: Ira McDonald, High North</a:t>
            </a:r>
            <a:br>
              <a:rPr dirty="0"/>
            </a:br>
            <a:br>
              <a:rPr dirty="0"/>
            </a:br>
            <a:br>
              <a:rPr dirty="0"/>
            </a:br>
            <a:br>
              <a:rPr dirty="0"/>
            </a:br>
            <a:br>
              <a:rPr dirty="0"/>
            </a:br>
            <a:endParaRPr dirty="0"/>
          </a:p>
        </p:txBody>
      </p:sp>
      <p:sp>
        <p:nvSpPr>
          <p:cNvPr id="165" name="Shape 165"/>
          <p:cNvSpPr>
            <a:spLocks noGrp="1"/>
          </p:cNvSpPr>
          <p:nvPr>
            <p:ph type="title"/>
          </p:nvPr>
        </p:nvSpPr>
        <p:spPr>
          <a:prstGeom prst="rect">
            <a:avLst/>
          </a:prstGeom>
        </p:spPr>
        <p:txBody>
          <a:bodyPr/>
          <a:lstStyle/>
          <a:p>
            <a:r>
              <a:rPr dirty="0"/>
              <a:t>PWG Officers (201</a:t>
            </a:r>
            <a:r>
              <a:rPr lang="en-US" dirty="0"/>
              <a:t>7</a:t>
            </a:r>
            <a:r>
              <a:rPr dirty="0"/>
              <a:t>-201</a:t>
            </a:r>
            <a:r>
              <a:rPr lang="en-US" dirty="0"/>
              <a:t>9</a:t>
            </a:r>
            <a:r>
              <a:rPr dirty="0"/>
              <a:t> Term)</a:t>
            </a:r>
          </a:p>
        </p:txBody>
      </p:sp>
      <p:sp>
        <p:nvSpPr>
          <p:cNvPr id="6" name="Shape 334">
            <a:extLst>
              <a:ext uri="{FF2B5EF4-FFF2-40B4-BE49-F238E27FC236}">
                <a16:creationId xmlns:a16="http://schemas.microsoft.com/office/drawing/2014/main" id="{FC1B50B4-B96E-A942-8C9B-136222578728}"/>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13</a:t>
            </a:fld>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a:bodyPr>
          <a:lstStyle/>
          <a:p>
            <a:r>
              <a:rPr lang="en-US" dirty="0">
                <a:hlinkClick r:id="rId3"/>
              </a:rPr>
              <a:t>https://www.pwg.org/ipp/everywhere.html</a:t>
            </a:r>
            <a:r>
              <a:rPr lang="en-US" dirty="0"/>
              <a:t> </a:t>
            </a:r>
          </a:p>
          <a:p>
            <a:endParaRPr lang="en-US" dirty="0"/>
          </a:p>
          <a:p>
            <a:r>
              <a:rPr lang="en-US" dirty="0"/>
              <a:t>IPP Everywhere™ Self Certification 1.0 Update 2</a:t>
            </a:r>
          </a:p>
          <a:p>
            <a:pPr lvl="1">
              <a:buFont typeface="Wingdings" pitchFamily="2" charset="2"/>
              <a:buChar char="à"/>
            </a:pPr>
            <a:r>
              <a:rPr lang="en-US" dirty="0">
                <a:sym typeface="Wingdings" pitchFamily="2" charset="2"/>
              </a:rPr>
              <a:t>Current certification toolset available on PWG website</a:t>
            </a:r>
          </a:p>
          <a:p>
            <a:pPr lvl="1">
              <a:buFont typeface="Wingdings" pitchFamily="2" charset="2"/>
              <a:buChar char="à"/>
            </a:pPr>
            <a:endParaRPr lang="en-US" dirty="0"/>
          </a:p>
          <a:p>
            <a:r>
              <a:rPr lang="en-US" dirty="0"/>
              <a:t>272 printers now certified!</a:t>
            </a:r>
          </a:p>
          <a:p>
            <a:pPr lvl="1"/>
            <a:r>
              <a:rPr lang="en-US" dirty="0">
                <a:hlinkClick r:id="rId4"/>
              </a:rPr>
              <a:t>https://www.pwg.org/dynamo/eveprinters.php</a:t>
            </a:r>
            <a:endParaRPr lang="en-US" dirty="0"/>
          </a:p>
          <a:p>
            <a:pPr lvl="1"/>
            <a:r>
              <a:rPr lang="en-US" dirty="0"/>
              <a:t>More on the way</a:t>
            </a:r>
          </a:p>
          <a:p>
            <a:endParaRPr lang="en-US" dirty="0"/>
          </a:p>
          <a:p>
            <a:r>
              <a:rPr lang="en-US" dirty="0"/>
              <a:t>More to come</a:t>
            </a:r>
          </a:p>
          <a:p>
            <a:pPr lvl="1"/>
            <a:r>
              <a:rPr lang="en-US" dirty="0"/>
              <a:t>IPP Everywhere™ Self Certification 1.0 Update 3 - Q3 2018</a:t>
            </a:r>
          </a:p>
          <a:p>
            <a:pPr lvl="1"/>
            <a:r>
              <a:rPr lang="en-US" dirty="0"/>
              <a:t>IPP Everywhere™ v1.1 – Q4 2018</a:t>
            </a:r>
          </a:p>
          <a:p>
            <a:pPr lvl="1"/>
            <a:r>
              <a:rPr lang="en-US" dirty="0"/>
              <a:t>IPP Everywhere™ Self Certification 1.1 – Q2 2019</a:t>
            </a:r>
          </a:p>
          <a:p>
            <a:endParaRPr lang="en-US" sz="1600" dirty="0"/>
          </a:p>
          <a:p>
            <a:endParaRPr lang="en-US" sz="1600" dirty="0"/>
          </a:p>
          <a:p>
            <a:pPr lvl="1"/>
            <a:endParaRPr lang="en-US" sz="1600" dirty="0"/>
          </a:p>
        </p:txBody>
      </p:sp>
      <p:sp>
        <p:nvSpPr>
          <p:cNvPr id="2" name="Title 1"/>
          <p:cNvSpPr>
            <a:spLocks noGrp="1"/>
          </p:cNvSpPr>
          <p:nvPr>
            <p:ph type="title"/>
          </p:nvPr>
        </p:nvSpPr>
        <p:spPr/>
        <p:txBody>
          <a:bodyPr/>
          <a:lstStyle/>
          <a:p>
            <a:r>
              <a:rPr lang="en-US" dirty="0"/>
              <a:t>IPP Everywhere™ Certified Printers</a:t>
            </a:r>
          </a:p>
        </p:txBody>
      </p:sp>
      <p:sp>
        <p:nvSpPr>
          <p:cNvPr id="4" name="Shape 334">
            <a:extLst>
              <a:ext uri="{FF2B5EF4-FFF2-40B4-BE49-F238E27FC236}">
                <a16:creationId xmlns:a16="http://schemas.microsoft.com/office/drawing/2014/main" id="{E9D04879-88AE-4841-BE83-2FC928879F76}"/>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14</a:t>
            </a:fld>
            <a:endParaRPr/>
          </a:p>
        </p:txBody>
      </p:sp>
    </p:spTree>
    <p:extLst>
      <p:ext uri="{BB962C8B-B14F-4D97-AF65-F5344CB8AC3E}">
        <p14:creationId xmlns:p14="http://schemas.microsoft.com/office/powerpoint/2010/main" val="938862281"/>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73" name="Shape 173"/>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75" name="Shape 175"/>
          <p:cNvSpPr>
            <a:spLocks noGrp="1"/>
          </p:cNvSpPr>
          <p:nvPr>
            <p:ph type="body" idx="1"/>
          </p:nvPr>
        </p:nvSpPr>
        <p:spPr>
          <a:prstGeom prst="rect">
            <a:avLst/>
          </a:prstGeom>
        </p:spPr>
        <p:txBody>
          <a:bodyPr>
            <a:normAutofit/>
          </a:bodyPr>
          <a:lstStyle/>
          <a:p>
            <a:r>
              <a:rPr lang="en-US" dirty="0"/>
              <a:t>PWG on </a:t>
            </a:r>
            <a:r>
              <a:rPr dirty="0"/>
              <a:t>Git</a:t>
            </a:r>
            <a:r>
              <a:rPr lang="en-US" dirty="0"/>
              <a:t>H</a:t>
            </a:r>
            <a:r>
              <a:rPr dirty="0"/>
              <a:t>ub:</a:t>
            </a:r>
          </a:p>
          <a:p>
            <a:pPr lvl="1"/>
            <a:r>
              <a:rPr u="sng" dirty="0">
                <a:hlinkClick r:id="rId3"/>
              </a:rPr>
              <a:t>https://github.com/istopwg</a:t>
            </a:r>
          </a:p>
          <a:p>
            <a:endParaRPr lang="en-US" dirty="0"/>
          </a:p>
          <a:p>
            <a:r>
              <a:rPr lang="en-US" dirty="0"/>
              <a:t>IPP Sample</a:t>
            </a:r>
          </a:p>
          <a:p>
            <a:pPr lvl="1"/>
            <a:r>
              <a:rPr lang="en-US" dirty="0">
                <a:hlinkClick r:id="rId4"/>
              </a:rPr>
              <a:t>https://github.com/istopwg/ippsample</a:t>
            </a:r>
            <a:endParaRPr lang="en-US" dirty="0"/>
          </a:p>
          <a:p>
            <a:pPr marL="497840" lvl="1" indent="0">
              <a:buNone/>
            </a:pPr>
            <a:endParaRPr lang="en-US" u="sng" dirty="0"/>
          </a:p>
          <a:p>
            <a:r>
              <a:rPr lang="en-US" u="sng" dirty="0"/>
              <a:t>IPP Everywhere Self Certification Tools</a:t>
            </a:r>
          </a:p>
          <a:p>
            <a:pPr lvl="1"/>
            <a:r>
              <a:rPr lang="en-US" u="sng" dirty="0">
                <a:hlinkClick r:id="rId5"/>
              </a:rPr>
              <a:t>https://</a:t>
            </a:r>
            <a:r>
              <a:rPr lang="en-US" u="sng" dirty="0" err="1">
                <a:hlinkClick r:id="rId5"/>
              </a:rPr>
              <a:t>github.com</a:t>
            </a:r>
            <a:r>
              <a:rPr lang="en-US" u="sng" dirty="0">
                <a:hlinkClick r:id="rId5"/>
              </a:rPr>
              <a:t>/</a:t>
            </a:r>
            <a:r>
              <a:rPr lang="en-US" u="sng" dirty="0" err="1">
                <a:hlinkClick r:id="rId5"/>
              </a:rPr>
              <a:t>istopwg</a:t>
            </a:r>
            <a:r>
              <a:rPr lang="en-US" u="sng" dirty="0">
                <a:hlinkClick r:id="rId5"/>
              </a:rPr>
              <a:t>/</a:t>
            </a:r>
            <a:r>
              <a:rPr lang="en-US" u="sng" dirty="0" err="1">
                <a:hlinkClick r:id="rId5"/>
              </a:rPr>
              <a:t>ippeveselfcert</a:t>
            </a:r>
            <a:endParaRPr lang="en-US" u="sng" dirty="0"/>
          </a:p>
          <a:p>
            <a:pPr lvl="1"/>
            <a:endParaRPr lang="en-US" u="sng" dirty="0"/>
          </a:p>
          <a:p>
            <a:r>
              <a:rPr lang="en-US" u="sng" dirty="0"/>
              <a:t>IPP Registry</a:t>
            </a:r>
          </a:p>
          <a:p>
            <a:pPr lvl="1"/>
            <a:r>
              <a:rPr lang="en-US" u="sng" dirty="0">
                <a:hlinkClick r:id="rId6"/>
              </a:rPr>
              <a:t>https://github.com/istopwg/ippregistry</a:t>
            </a:r>
            <a:endParaRPr lang="en-US" u="sng" dirty="0"/>
          </a:p>
          <a:p>
            <a:pPr marL="40640" indent="0">
              <a:buNone/>
            </a:pPr>
            <a:endParaRPr lang="en-US" u="sng" dirty="0"/>
          </a:p>
          <a:p>
            <a:r>
              <a:rPr lang="en-US" dirty="0"/>
              <a:t>PWG Books:</a:t>
            </a:r>
          </a:p>
          <a:p>
            <a:pPr lvl="1"/>
            <a:r>
              <a:rPr lang="en-US" u="sng" dirty="0">
                <a:hlinkClick r:id="rId7"/>
              </a:rPr>
              <a:t>https://github.com/istopwg/pwg-books</a:t>
            </a:r>
            <a:endParaRPr lang="en-US" u="sng" dirty="0"/>
          </a:p>
        </p:txBody>
      </p:sp>
      <p:sp>
        <p:nvSpPr>
          <p:cNvPr id="174" name="Shape 174"/>
          <p:cNvSpPr>
            <a:spLocks noGrp="1"/>
          </p:cNvSpPr>
          <p:nvPr>
            <p:ph type="title"/>
          </p:nvPr>
        </p:nvSpPr>
        <p:spPr>
          <a:prstGeom prst="rect">
            <a:avLst/>
          </a:prstGeom>
        </p:spPr>
        <p:txBody>
          <a:bodyPr/>
          <a:lstStyle/>
          <a:p>
            <a:r>
              <a:rPr lang="en-US" dirty="0"/>
              <a:t>PWG Projects on GitHub</a:t>
            </a:r>
            <a:endParaRPr dirty="0"/>
          </a:p>
        </p:txBody>
      </p:sp>
      <p:sp>
        <p:nvSpPr>
          <p:cNvPr id="6" name="Shape 334">
            <a:extLst>
              <a:ext uri="{FF2B5EF4-FFF2-40B4-BE49-F238E27FC236}">
                <a16:creationId xmlns:a16="http://schemas.microsoft.com/office/drawing/2014/main" id="{B0F0116C-5922-D94F-A22C-BF90E2FF6168}"/>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15</a:t>
            </a:fld>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Shape 179"/>
          <p:cNvSpPr/>
          <p:nvPr/>
        </p:nvSpPr>
        <p:spPr>
          <a:xfrm>
            <a:off x="419100" y="2565400"/>
            <a:ext cx="5912555" cy="52070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180"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182" name="Shape 182"/>
          <p:cNvSpPr/>
          <p:nvPr/>
        </p:nvSpPr>
        <p:spPr>
          <a:xfrm>
            <a:off x="2311400" y="2374900"/>
            <a:ext cx="301635" cy="24943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a:defRPr sz="1100"/>
            </a:lvl1pPr>
          </a:lstStyle>
          <a:p>
            <a:r>
              <a:t>®</a:t>
            </a:r>
          </a:p>
        </p:txBody>
      </p:sp>
      <p:sp>
        <p:nvSpPr>
          <p:cNvPr id="183" name="Shape 183"/>
          <p:cNvSpPr>
            <a:spLocks noGrp="1"/>
          </p:cNvSpPr>
          <p:nvPr>
            <p:ph type="title"/>
          </p:nvPr>
        </p:nvSpPr>
        <p:spPr>
          <a:prstGeom prst="rect">
            <a:avLst/>
          </a:prstGeom>
        </p:spPr>
        <p:txBody>
          <a:bodyPr/>
          <a:lstStyle/>
          <a:p>
            <a:r>
              <a:t>PWG Workgroup Status</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9"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91" name="Shape 191"/>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92" name="Shape 192"/>
          <p:cNvSpPr>
            <a:spLocks noGrp="1"/>
          </p:cNvSpPr>
          <p:nvPr>
            <p:ph type="title"/>
          </p:nvPr>
        </p:nvSpPr>
        <p:spPr>
          <a:prstGeom prst="rect">
            <a:avLst/>
          </a:prstGeom>
        </p:spPr>
        <p:txBody>
          <a:bodyPr/>
          <a:lstStyle/>
          <a:p>
            <a:r>
              <a:t>Work In Progress</a:t>
            </a:r>
          </a:p>
        </p:txBody>
      </p:sp>
      <p:sp>
        <p:nvSpPr>
          <p:cNvPr id="194" name="Shape 194"/>
          <p:cNvSpPr/>
          <p:nvPr/>
        </p:nvSpPr>
        <p:spPr>
          <a:xfrm>
            <a:off x="3810000" y="5791200"/>
            <a:ext cx="1524000" cy="381000"/>
          </a:xfrm>
          <a:prstGeom prst="roundRect">
            <a:avLst>
              <a:gd name="adj" fmla="val 21180"/>
            </a:avLst>
          </a:prstGeom>
          <a:gradFill>
            <a:gsLst>
              <a:gs pos="0">
                <a:srgbClr val="FF2600"/>
              </a:gs>
              <a:gs pos="100000">
                <a:srgbClr val="BF1903"/>
              </a:gs>
            </a:gsLst>
            <a:lin ang="5400000"/>
          </a:gradFill>
          <a:effectLst>
            <a:outerShdw blurRad="63500" dist="50800" dir="27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Prototype</a:t>
            </a:r>
          </a:p>
        </p:txBody>
      </p:sp>
      <p:sp>
        <p:nvSpPr>
          <p:cNvPr id="195" name="Shape 195"/>
          <p:cNvSpPr/>
          <p:nvPr/>
        </p:nvSpPr>
        <p:spPr>
          <a:xfrm>
            <a:off x="5461000" y="5791200"/>
            <a:ext cx="1524000" cy="381000"/>
          </a:xfrm>
          <a:prstGeom prst="roundRect">
            <a:avLst>
              <a:gd name="adj" fmla="val 21180"/>
            </a:avLst>
          </a:prstGeom>
          <a:gradFill>
            <a:gsLst>
              <a:gs pos="0">
                <a:srgbClr val="FFA941"/>
              </a:gs>
              <a:gs pos="100000">
                <a:srgbClr val="D96C00"/>
              </a:gs>
            </a:gsLst>
            <a:lin ang="5400000"/>
          </a:gradFill>
          <a:effectLst>
            <a:outerShdw blurRad="63500" dist="50800" dir="27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Prototyped</a:t>
            </a:r>
          </a:p>
        </p:txBody>
      </p:sp>
      <p:sp>
        <p:nvSpPr>
          <p:cNvPr id="196" name="Shape 196"/>
          <p:cNvSpPr/>
          <p:nvPr/>
        </p:nvSpPr>
        <p:spPr>
          <a:xfrm>
            <a:off x="7112000" y="5791200"/>
            <a:ext cx="1524000" cy="381000"/>
          </a:xfrm>
          <a:prstGeom prst="roundRect">
            <a:avLst>
              <a:gd name="adj" fmla="val 21180"/>
            </a:avLst>
          </a:prstGeom>
          <a:gradFill>
            <a:gsLst>
              <a:gs pos="0">
                <a:srgbClr val="E5E500"/>
              </a:gs>
              <a:gs pos="100000">
                <a:srgbClr val="AAAA00"/>
              </a:gs>
            </a:gsLst>
            <a:lin ang="5400000"/>
          </a:gradFill>
          <a:effectLst>
            <a:outerShdw blurRad="63500" dist="50800" dir="27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Stable</a:t>
            </a:r>
          </a:p>
        </p:txBody>
      </p:sp>
      <p:sp>
        <p:nvSpPr>
          <p:cNvPr id="197" name="Shape 197"/>
          <p:cNvSpPr/>
          <p:nvPr/>
        </p:nvSpPr>
        <p:spPr>
          <a:xfrm>
            <a:off x="2159000" y="5791200"/>
            <a:ext cx="1524000" cy="381000"/>
          </a:xfrm>
          <a:prstGeom prst="roundRect">
            <a:avLst>
              <a:gd name="adj" fmla="val 21180"/>
            </a:avLst>
          </a:prstGeom>
          <a:gradFill>
            <a:gsLst>
              <a:gs pos="0">
                <a:srgbClr val="809FFF"/>
              </a:gs>
              <a:gs pos="100000">
                <a:srgbClr val="5268BF"/>
              </a:gs>
            </a:gsLst>
            <a:lin ang="5400000"/>
          </a:gradFill>
          <a:effectLst>
            <a:outerShdw blurRad="63500" dist="50800" dir="27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Interim</a:t>
            </a:r>
          </a:p>
        </p:txBody>
      </p:sp>
      <p:sp>
        <p:nvSpPr>
          <p:cNvPr id="198" name="Shape 198"/>
          <p:cNvSpPr/>
          <p:nvPr/>
        </p:nvSpPr>
        <p:spPr>
          <a:xfrm>
            <a:off x="508000" y="5791200"/>
            <a:ext cx="1524000" cy="381000"/>
          </a:xfrm>
          <a:prstGeom prst="roundRect">
            <a:avLst>
              <a:gd name="adj" fmla="val 21180"/>
            </a:avLst>
          </a:prstGeom>
          <a:gradFill>
            <a:gsLst>
              <a:gs pos="0">
                <a:srgbClr val="808080"/>
              </a:gs>
              <a:gs pos="100000">
                <a:srgbClr val="414141"/>
              </a:gs>
            </a:gsLst>
            <a:lin ang="5400000"/>
          </a:gradFill>
          <a:effectLst>
            <a:outerShdw blurRad="63500" dist="50800" dir="27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Planned</a:t>
            </a:r>
          </a:p>
        </p:txBody>
      </p:sp>
      <p:pic>
        <p:nvPicPr>
          <p:cNvPr id="3" name="Picture 2">
            <a:extLst>
              <a:ext uri="{FF2B5EF4-FFF2-40B4-BE49-F238E27FC236}">
                <a16:creationId xmlns:a16="http://schemas.microsoft.com/office/drawing/2014/main" id="{629672C2-7973-6F4E-9EEB-AFFC631BDC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2379" y="852710"/>
            <a:ext cx="8119242" cy="4729162"/>
          </a:xfrm>
          <a:prstGeom prst="rect">
            <a:avLst/>
          </a:prstGeom>
        </p:spPr>
      </p:pic>
      <p:sp>
        <p:nvSpPr>
          <p:cNvPr id="11" name="Shape 334">
            <a:extLst>
              <a:ext uri="{FF2B5EF4-FFF2-40B4-BE49-F238E27FC236}">
                <a16:creationId xmlns:a16="http://schemas.microsoft.com/office/drawing/2014/main" id="{6575D908-4312-7C4E-B7C9-2E2222B66132}"/>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17</a:t>
            </a:fld>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Shape 301"/>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302"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304" name="Shape 304"/>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a:defRPr sz="1100"/>
            </a:lvl1pPr>
          </a:lstStyle>
          <a:p>
            <a:r>
              <a:t>®</a:t>
            </a:r>
          </a:p>
        </p:txBody>
      </p:sp>
      <p:sp>
        <p:nvSpPr>
          <p:cNvPr id="305" name="Shape 305"/>
          <p:cNvSpPr>
            <a:spLocks noGrp="1"/>
          </p:cNvSpPr>
          <p:nvPr>
            <p:ph type="title"/>
          </p:nvPr>
        </p:nvSpPr>
        <p:spPr>
          <a:prstGeom prst="rect">
            <a:avLst/>
          </a:prstGeom>
        </p:spPr>
        <p:txBody>
          <a:bodyPr/>
          <a:lstStyle/>
          <a:p>
            <a:r>
              <a:t>IDS Workgroup Status</a:t>
            </a:r>
          </a:p>
        </p:txBody>
      </p:sp>
      <p:sp>
        <p:nvSpPr>
          <p:cNvPr id="306" name="Shape 306"/>
          <p:cNvSpPr>
            <a:spLocks noGrp="1"/>
          </p:cNvSpPr>
          <p:nvPr>
            <p:ph type="body" sz="half" idx="1"/>
          </p:nvPr>
        </p:nvSpPr>
        <p:spPr>
          <a:prstGeom prst="rect">
            <a:avLst/>
          </a:prstGeom>
        </p:spPr>
        <p:txBody>
          <a:bodyPr/>
          <a:lstStyle/>
          <a:p>
            <a:r>
              <a:rPr dirty="0"/>
              <a:t>Alan Sukert (Xerox)</a:t>
            </a:r>
          </a:p>
        </p:txBody>
      </p:sp>
    </p:spTree>
    <p:extLst>
      <p:ext uri="{BB962C8B-B14F-4D97-AF65-F5344CB8AC3E}">
        <p14:creationId xmlns:p14="http://schemas.microsoft.com/office/powerpoint/2010/main" val="3471539636"/>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13" name="Shape 31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5" name="Title 4">
            <a:extLst>
              <a:ext uri="{FF2B5EF4-FFF2-40B4-BE49-F238E27FC236}">
                <a16:creationId xmlns:a16="http://schemas.microsoft.com/office/drawing/2014/main" id="{870A90BB-501C-6C4E-80A1-385036FDFE91}"/>
              </a:ext>
            </a:extLst>
          </p:cNvPr>
          <p:cNvSpPr>
            <a:spLocks noGrp="1"/>
          </p:cNvSpPr>
          <p:nvPr>
            <p:ph type="title"/>
          </p:nvPr>
        </p:nvSpPr>
        <p:spPr/>
        <p:txBody>
          <a:bodyPr/>
          <a:lstStyle/>
          <a:p>
            <a:r>
              <a:rPr lang="en-US" dirty="0"/>
              <a:t>IDS: Original Charter</a:t>
            </a:r>
          </a:p>
        </p:txBody>
      </p:sp>
      <p:sp>
        <p:nvSpPr>
          <p:cNvPr id="315" name="Shape 315"/>
          <p:cNvSpPr>
            <a:spLocks noGrp="1"/>
          </p:cNvSpPr>
          <p:nvPr>
            <p:ph type="body" idx="1"/>
          </p:nvPr>
        </p:nvSpPr>
        <p:spPr>
          <a:prstGeom prst="rect">
            <a:avLst/>
          </a:prstGeom>
        </p:spPr>
        <p:txBody>
          <a:bodyPr/>
          <a:lstStyle/>
          <a:p>
            <a:pPr marL="367953" indent="-327313">
              <a:defRPr sz="2100"/>
            </a:pPr>
            <a:r>
              <a:rPr lang="en-US" dirty="0"/>
              <a:t>Investigate </a:t>
            </a:r>
            <a:r>
              <a:rPr dirty="0"/>
              <a:t>and </a:t>
            </a:r>
            <a:r>
              <a:rPr lang="en-US" dirty="0"/>
              <a:t>define </a:t>
            </a:r>
            <a:r>
              <a:rPr dirty="0"/>
              <a:t>standards for addressing general security attributes for imaging devices and services. Our general goals </a:t>
            </a:r>
            <a:r>
              <a:rPr lang="en-US" dirty="0"/>
              <a:t>are </a:t>
            </a:r>
            <a:r>
              <a:rPr dirty="0"/>
              <a:t>to:</a:t>
            </a:r>
          </a:p>
          <a:p>
            <a:pPr marL="767715" lvl="1" indent="-269875">
              <a:defRPr sz="1700"/>
            </a:pPr>
            <a:r>
              <a:rPr dirty="0"/>
              <a:t>Define standard metrics and protocol bindings to assess the health of Hardcopy Devices to gauge if they should be granted access to a network.</a:t>
            </a:r>
          </a:p>
          <a:p>
            <a:pPr marL="767715" lvl="1" indent="-269875">
              <a:defRPr sz="1700"/>
            </a:pPr>
            <a:r>
              <a:rPr dirty="0"/>
              <a:t>Define a set of standard security and policy attributes and values for authorizing Hard Copy Devices, their services and users in a global workspace </a:t>
            </a:r>
          </a:p>
          <a:p>
            <a:pPr marL="767715" lvl="1" indent="-269875">
              <a:defRPr sz="1700"/>
            </a:pPr>
            <a:r>
              <a:rPr dirty="0"/>
              <a:t>Provide a general security model for other PWG standards to reference</a:t>
            </a:r>
          </a:p>
          <a:p>
            <a:pPr marL="367953" indent="-327313">
              <a:defRPr sz="2100"/>
            </a:pPr>
            <a:r>
              <a:rPr lang="en-US" dirty="0"/>
              <a:t>Provide </a:t>
            </a:r>
            <a:r>
              <a:rPr dirty="0"/>
              <a:t>a path for vendors to review and contribute to the definition of Common Criteria HCD Protection Profiles</a:t>
            </a:r>
          </a:p>
        </p:txBody>
      </p:sp>
      <p:sp>
        <p:nvSpPr>
          <p:cNvPr id="7" name="Shape 334">
            <a:extLst>
              <a:ext uri="{FF2B5EF4-FFF2-40B4-BE49-F238E27FC236}">
                <a16:creationId xmlns:a16="http://schemas.microsoft.com/office/drawing/2014/main" id="{0443CDA2-9EA8-A54D-A696-85CA285B2EAD}"/>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19</a:t>
            </a:fld>
            <a:endParaRPr/>
          </a:p>
        </p:txBody>
      </p:sp>
    </p:spTree>
    <p:extLst>
      <p:ext uri="{BB962C8B-B14F-4D97-AF65-F5344CB8AC3E}">
        <p14:creationId xmlns:p14="http://schemas.microsoft.com/office/powerpoint/2010/main" val="3456508201"/>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hape 83"/>
          <p:cNvSpPr>
            <a:spLocks noGrp="1"/>
          </p:cNvSpPr>
          <p:nvPr>
            <p:ph type="body" idx="1"/>
          </p:nvPr>
        </p:nvSpPr>
        <p:spPr>
          <a:prstGeom prst="rect">
            <a:avLst/>
          </a:prstGeom>
        </p:spPr>
        <p:txBody>
          <a:bodyPr/>
          <a:lstStyle/>
          <a:p>
            <a:r>
              <a:rPr dirty="0"/>
              <a:t>Administrivia</a:t>
            </a:r>
          </a:p>
          <a:p>
            <a:r>
              <a:rPr lang="en-US" dirty="0"/>
              <a:t>PWG Steering Committee Updates</a:t>
            </a:r>
            <a:endParaRPr dirty="0"/>
          </a:p>
          <a:p>
            <a:r>
              <a:rPr dirty="0"/>
              <a:t>PWG Workgroup Status [WG Chairs]</a:t>
            </a:r>
          </a:p>
          <a:p>
            <a:pPr lvl="1"/>
            <a:r>
              <a:rPr lang="en-US" dirty="0"/>
              <a:t>Imaging Device Security (IDS)</a:t>
            </a:r>
          </a:p>
          <a:p>
            <a:pPr lvl="1"/>
            <a:r>
              <a:rPr dirty="0"/>
              <a:t>Internet Printing Protocol (IPP)</a:t>
            </a:r>
          </a:p>
          <a:p>
            <a:r>
              <a:rPr dirty="0"/>
              <a:t>Liaison Status</a:t>
            </a:r>
          </a:p>
          <a:p>
            <a:pPr lvl="1"/>
            <a:r>
              <a:rPr dirty="0"/>
              <a:t>Trusted Computing Group (TCG)</a:t>
            </a:r>
            <a:endParaRPr lang="en-US" dirty="0"/>
          </a:p>
          <a:p>
            <a:pPr lvl="1"/>
            <a:r>
              <a:rPr lang="en-US" dirty="0"/>
              <a:t>Internet Engineering Task Force (IETF)</a:t>
            </a:r>
          </a:p>
          <a:p>
            <a:pPr lvl="1"/>
            <a:r>
              <a:rPr lang="en-US" dirty="0"/>
              <a:t>Mopria</a:t>
            </a:r>
          </a:p>
          <a:p>
            <a:pPr lvl="1"/>
            <a:r>
              <a:rPr lang="en-US" dirty="0"/>
              <a:t>Additive Manufacturing Liaisons</a:t>
            </a:r>
          </a:p>
          <a:p>
            <a:r>
              <a:rPr dirty="0"/>
              <a:t>Next Meeting</a:t>
            </a:r>
            <a:r>
              <a:rPr lang="en-US" dirty="0"/>
              <a:t>s</a:t>
            </a:r>
            <a:endParaRPr dirty="0"/>
          </a:p>
        </p:txBody>
      </p:sp>
      <p:pic>
        <p:nvPicPr>
          <p:cNvPr id="78"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81" name="Shape 81"/>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82" name="Shape 82"/>
          <p:cNvSpPr>
            <a:spLocks noGrp="1"/>
          </p:cNvSpPr>
          <p:nvPr>
            <p:ph type="title"/>
          </p:nvPr>
        </p:nvSpPr>
        <p:spPr>
          <a:prstGeom prst="rect">
            <a:avLst/>
          </a:prstGeom>
        </p:spPr>
        <p:txBody>
          <a:bodyPr/>
          <a:lstStyle/>
          <a:p>
            <a:r>
              <a:t>Plenary Agenda</a:t>
            </a:r>
          </a:p>
        </p:txBody>
      </p:sp>
      <p:sp>
        <p:nvSpPr>
          <p:cNvPr id="6" name="Shape 334">
            <a:extLst>
              <a:ext uri="{FF2B5EF4-FFF2-40B4-BE49-F238E27FC236}">
                <a16:creationId xmlns:a16="http://schemas.microsoft.com/office/drawing/2014/main" id="{0B2D52E0-39CD-0E4C-AFC6-DA87F55D53E8}"/>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a:t>
            </a:fld>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8"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31" name="Shape 331"/>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3" name="Title 2">
            <a:extLst>
              <a:ext uri="{FF2B5EF4-FFF2-40B4-BE49-F238E27FC236}">
                <a16:creationId xmlns:a16="http://schemas.microsoft.com/office/drawing/2014/main" id="{52BCC595-FAD0-5747-AC43-366FE1EAB214}"/>
              </a:ext>
            </a:extLst>
          </p:cNvPr>
          <p:cNvSpPr>
            <a:spLocks noGrp="1"/>
          </p:cNvSpPr>
          <p:nvPr>
            <p:ph type="title"/>
          </p:nvPr>
        </p:nvSpPr>
        <p:spPr/>
        <p:txBody>
          <a:bodyPr/>
          <a:lstStyle/>
          <a:p>
            <a:r>
              <a:rPr lang="en-US" dirty="0"/>
              <a:t>IDS: Current Status</a:t>
            </a:r>
          </a:p>
        </p:txBody>
      </p:sp>
      <p:sp>
        <p:nvSpPr>
          <p:cNvPr id="333" name="Shape 333"/>
          <p:cNvSpPr>
            <a:spLocks noGrp="1"/>
          </p:cNvSpPr>
          <p:nvPr>
            <p:ph type="body" idx="1"/>
          </p:nvPr>
        </p:nvSpPr>
        <p:spPr>
          <a:prstGeom prst="rect">
            <a:avLst/>
          </a:prstGeom>
        </p:spPr>
        <p:txBody>
          <a:bodyPr/>
          <a:lstStyle/>
          <a:p>
            <a:r>
              <a:rPr lang="en-US" dirty="0"/>
              <a:t>Focus now is on Common Criteria HCD Protection Profiles</a:t>
            </a:r>
          </a:p>
          <a:p>
            <a:pPr lvl="1"/>
            <a:r>
              <a:rPr lang="en-US" dirty="0"/>
              <a:t>IDS Charter updated to focus the IDS WG on outreach with other standards bodies involved in HCD security issues.</a:t>
            </a:r>
          </a:p>
          <a:p>
            <a:pPr lvl="2">
              <a:spcAft>
                <a:spcPts val="600"/>
              </a:spcAft>
            </a:pPr>
            <a:r>
              <a:rPr lang="en-US" dirty="0"/>
              <a:t>Need to determine other applicable standards bodies that IDS WG could/should outreach with </a:t>
            </a:r>
          </a:p>
          <a:p>
            <a:pPr lvl="1">
              <a:spcBef>
                <a:spcPts val="1200"/>
              </a:spcBef>
            </a:pPr>
            <a:r>
              <a:rPr lang="en-US" dirty="0"/>
              <a:t>HCD Technical Committee (TC) Meetings:</a:t>
            </a:r>
          </a:p>
          <a:p>
            <a:pPr lvl="2"/>
            <a:r>
              <a:rPr lang="en-US" dirty="0"/>
              <a:t>HCD TC Face-to-Face Meeting to </a:t>
            </a:r>
            <a:r>
              <a:rPr lang="en-US"/>
              <a:t>held as </a:t>
            </a:r>
            <a:r>
              <a:rPr lang="en-US" dirty="0"/>
              <a:t>part of the Oct 24-26, 29 CCUF Workshop in Amsterdam Holland</a:t>
            </a:r>
          </a:p>
          <a:p>
            <a:pPr lvl="2"/>
            <a:r>
              <a:rPr lang="en-US" dirty="0"/>
              <a:t>Status of HCD TC and HCD PP Version 1.1 will be discussed at the IDS WG Session on Thursday, Aug 16</a:t>
            </a:r>
            <a:r>
              <a:rPr lang="en-US" baseline="30000" dirty="0"/>
              <a:t>th</a:t>
            </a:r>
            <a:r>
              <a:rPr lang="en-US" dirty="0"/>
              <a:t> </a:t>
            </a:r>
          </a:p>
          <a:p>
            <a:pPr marL="955039" lvl="2" indent="0">
              <a:buNone/>
            </a:pPr>
            <a:endParaRPr lang="en-US" dirty="0"/>
          </a:p>
        </p:txBody>
      </p:sp>
      <p:sp>
        <p:nvSpPr>
          <p:cNvPr id="334" name="Shape 334"/>
          <p:cNvSpPr>
            <a:spLocks noGrp="1"/>
          </p:cNvSpPr>
          <p:nvPr>
            <p:ph type="sldNum" sz="quarter" idx="4"/>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20</a:t>
            </a:fld>
            <a:endParaRPr/>
          </a:p>
        </p:txBody>
      </p:sp>
    </p:spTree>
    <p:extLst>
      <p:ext uri="{BB962C8B-B14F-4D97-AF65-F5344CB8AC3E}">
        <p14:creationId xmlns:p14="http://schemas.microsoft.com/office/powerpoint/2010/main" val="3059151952"/>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Shape 247"/>
          <p:cNvSpPr txBox="1"/>
          <p:nvPr/>
        </p:nvSpPr>
        <p:spPr>
          <a:xfrm>
            <a:off x="419100" y="2565400"/>
            <a:ext cx="5912555" cy="518443"/>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a:defRPr sz="3600" b="1">
                <a:solidFill>
                  <a:srgbClr val="5D70B7"/>
                </a:solidFill>
                <a:uFill>
                  <a:solidFill>
                    <a:srgbClr val="5D70B7"/>
                  </a:solidFill>
                </a:uFill>
                <a:latin typeface="Arial"/>
                <a:ea typeface="Arial"/>
                <a:cs typeface="Arial"/>
                <a:sym typeface="Arial"/>
              </a:defRPr>
            </a:lvl1pPr>
          </a:lstStyle>
          <a:p>
            <a:r>
              <a:t>The Printer Working Group</a:t>
            </a:r>
          </a:p>
        </p:txBody>
      </p:sp>
      <p:pic>
        <p:nvPicPr>
          <p:cNvPr id="91" name="pwg-transparency.png" descr="pwg-transparency.png"/>
          <p:cNvPicPr>
            <a:picLocks noChangeAspect="1"/>
          </p:cNvPicPr>
          <p:nvPr/>
        </p:nvPicPr>
        <p:blipFill>
          <a:blip r:embed="rId2">
            <a:extLst/>
          </a:blip>
          <a:stretch>
            <a:fillRect/>
          </a:stretch>
        </p:blipFill>
        <p:spPr>
          <a:xfrm>
            <a:off x="457200" y="457200"/>
            <a:ext cx="1905000" cy="2068621"/>
          </a:xfrm>
          <a:prstGeom prst="rect">
            <a:avLst/>
          </a:prstGeom>
          <a:ln w="12700">
            <a:miter lim="400000"/>
          </a:ln>
        </p:spPr>
      </p:pic>
      <p:sp>
        <p:nvSpPr>
          <p:cNvPr id="93" name="Shape 250"/>
          <p:cNvSpPr txBox="1"/>
          <p:nvPr/>
        </p:nvSpPr>
        <p:spPr>
          <a:xfrm>
            <a:off x="2311400" y="2374900"/>
            <a:ext cx="257874" cy="249430"/>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a:defRPr sz="1100">
                <a:latin typeface="Arial"/>
                <a:ea typeface="Arial"/>
                <a:cs typeface="Arial"/>
                <a:sym typeface="Arial"/>
              </a:defRPr>
            </a:lvl1pPr>
          </a:lstStyle>
          <a:p>
            <a:r>
              <a:t>®</a:t>
            </a:r>
          </a:p>
        </p:txBody>
      </p:sp>
      <p:sp>
        <p:nvSpPr>
          <p:cNvPr id="94" name="Shape 251"/>
          <p:cNvSpPr txBox="1">
            <a:spLocks noGrp="1"/>
          </p:cNvSpPr>
          <p:nvPr>
            <p:ph type="ctrTitle"/>
          </p:nvPr>
        </p:nvSpPr>
        <p:spPr>
          <a:prstGeom prst="rect">
            <a:avLst/>
          </a:prstGeom>
        </p:spPr>
        <p:txBody>
          <a:bodyPr/>
          <a:lstStyle/>
          <a:p>
            <a:r>
              <a:t>IPP Workgroup Status</a:t>
            </a:r>
          </a:p>
        </p:txBody>
      </p:sp>
      <p:sp>
        <p:nvSpPr>
          <p:cNvPr id="95" name="Shape 252"/>
          <p:cNvSpPr txBox="1">
            <a:spLocks noGrp="1"/>
          </p:cNvSpPr>
          <p:nvPr>
            <p:ph type="subTitle" sz="half" idx="1"/>
          </p:nvPr>
        </p:nvSpPr>
        <p:spPr>
          <a:prstGeom prst="rect">
            <a:avLst/>
          </a:prstGeom>
        </p:spPr>
        <p:txBody>
          <a:bodyPr/>
          <a:lstStyle/>
          <a:p>
            <a:r>
              <a:t>Paul Tykodi (TCS), Ira McDonald (High North)</a:t>
            </a:r>
          </a:p>
        </p:txBody>
      </p:sp>
    </p:spTree>
    <p:extLst>
      <p:ext uri="{BB962C8B-B14F-4D97-AF65-F5344CB8AC3E}">
        <p14:creationId xmlns:p14="http://schemas.microsoft.com/office/powerpoint/2010/main" val="2492131159"/>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69" name="pwg-4dark-bkgrnd-transparency.png" descr="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70"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71" name="Copyright © 2018 The Printer Working Group. All rights reserved. The IPP Everywhere and PWG logos are trademarks of the IEEE-ISTO."/>
          <p:cNvSpPr txBox="1"/>
          <p:nvPr/>
        </p:nvSpPr>
        <p:spPr>
          <a:xfrm>
            <a:off x="125016" y="6664600"/>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2018 The Printer Working Group. All rights reserved. The IPP Everywhere and PWG logos are trademarks of the IEEE-ISTO.</a:t>
            </a:r>
          </a:p>
        </p:txBody>
      </p:sp>
      <p:sp>
        <p:nvSpPr>
          <p:cNvPr id="72" name="®"/>
          <p:cNvSpPr txBox="1"/>
          <p:nvPr/>
        </p:nvSpPr>
        <p:spPr>
          <a:xfrm>
            <a:off x="8840391" y="812602"/>
            <a:ext cx="200697"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73" name="IPP WG: Charter"/>
          <p:cNvSpPr txBox="1">
            <a:spLocks noGrp="1"/>
          </p:cNvSpPr>
          <p:nvPr>
            <p:ph type="title"/>
          </p:nvPr>
        </p:nvSpPr>
        <p:spPr>
          <a:prstGeom prst="rect">
            <a:avLst/>
          </a:prstGeom>
        </p:spPr>
        <p:txBody>
          <a:bodyPr/>
          <a:lstStyle/>
          <a:p>
            <a:r>
              <a:t>IPP WG: Charter</a:t>
            </a:r>
          </a:p>
        </p:txBody>
      </p:sp>
      <p:sp>
        <p:nvSpPr>
          <p:cNvPr id="74" name="Current charter:…"/>
          <p:cNvSpPr txBox="1">
            <a:spLocks noGrp="1"/>
          </p:cNvSpPr>
          <p:nvPr>
            <p:ph type="body" idx="1"/>
          </p:nvPr>
        </p:nvSpPr>
        <p:spPr>
          <a:prstGeom prst="rect">
            <a:avLst/>
          </a:prstGeom>
        </p:spPr>
        <p:txBody>
          <a:bodyPr/>
          <a:lstStyle/>
          <a:p>
            <a:r>
              <a:t>Current charter:</a:t>
            </a:r>
          </a:p>
          <a:p>
            <a:pPr lvl="1"/>
            <a:r>
              <a:rPr u="sng">
                <a:hlinkClick r:id="rId3"/>
              </a:rPr>
              <a:t>http://ftp.pwg.org/pub/pwg/ipp/charter/ch-ipp-charter-20170615.pdf</a:t>
            </a:r>
          </a:p>
          <a:p>
            <a:r>
              <a:t>The Internet Printing Protocol (IPP) workgroup is chartered with the maintenance of IPP, the IETF IPP registry, and support for new clients, network architectures (Cloud, SDN), service bindings for MFDs and Imaging Systems, and emerging technologies such as 3D Printing</a:t>
            </a:r>
          </a:p>
          <a:p>
            <a:r>
              <a:t>In addition, we maintain the IETF Finisher MIB, Job MIB, and Printer MIB registries, and handle synchronization with changes in IPP</a:t>
            </a:r>
          </a:p>
        </p:txBody>
      </p:sp>
      <p:sp>
        <p:nvSpPr>
          <p:cNvPr id="75" name="Slide Number"/>
          <p:cNvSpPr txBox="1">
            <a:spLocks noGrp="1"/>
          </p:cNvSpPr>
          <p:nvPr>
            <p:ph type="sldNum" sz="quarter" idx="4"/>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22</a:t>
            </a:fld>
            <a:endParaRPr/>
          </a:p>
        </p:txBody>
      </p:sp>
    </p:spTree>
    <p:extLst>
      <p:ext uri="{BB962C8B-B14F-4D97-AF65-F5344CB8AC3E}">
        <p14:creationId xmlns:p14="http://schemas.microsoft.com/office/powerpoint/2010/main" val="3948008986"/>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78" name="pwg-4dark-bkgrnd-transparency.png" descr="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79"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80" name="Copyright © 2018 The Printer Working Group. All rights reserved. The IPP Everywhere and PWG logos are trademarks of the IEEE-ISTO."/>
          <p:cNvSpPr txBox="1"/>
          <p:nvPr/>
        </p:nvSpPr>
        <p:spPr>
          <a:xfrm>
            <a:off x="125016" y="6664600"/>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2018 The Printer Working Group. All rights reserved. The IPP Everywhere and PWG logos are trademarks of the IEEE-ISTO.</a:t>
            </a:r>
          </a:p>
        </p:txBody>
      </p:sp>
      <p:sp>
        <p:nvSpPr>
          <p:cNvPr id="81" name="®"/>
          <p:cNvSpPr txBox="1"/>
          <p:nvPr/>
        </p:nvSpPr>
        <p:spPr>
          <a:xfrm>
            <a:off x="8840391" y="812602"/>
            <a:ext cx="200697"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83" name="IPP WG: Officers"/>
          <p:cNvSpPr txBox="1">
            <a:spLocks noGrp="1"/>
          </p:cNvSpPr>
          <p:nvPr>
            <p:ph type="title"/>
          </p:nvPr>
        </p:nvSpPr>
        <p:spPr>
          <a:prstGeom prst="rect">
            <a:avLst/>
          </a:prstGeom>
        </p:spPr>
        <p:txBody>
          <a:bodyPr/>
          <a:lstStyle/>
          <a:p>
            <a:r>
              <a:t>IPP WG: Officers</a:t>
            </a:r>
          </a:p>
        </p:txBody>
      </p:sp>
      <p:sp>
        <p:nvSpPr>
          <p:cNvPr id="84" name="IPP WG Co-Chairs:…"/>
          <p:cNvSpPr txBox="1">
            <a:spLocks noGrp="1"/>
          </p:cNvSpPr>
          <p:nvPr>
            <p:ph type="body" idx="1"/>
          </p:nvPr>
        </p:nvSpPr>
        <p:spPr>
          <a:prstGeom prst="rect">
            <a:avLst/>
          </a:prstGeom>
        </p:spPr>
        <p:txBody>
          <a:bodyPr>
            <a:normAutofit lnSpcReduction="10000"/>
          </a:bodyPr>
          <a:lstStyle/>
          <a:p>
            <a:r>
              <a:t>IPP WG Co-Chairs:</a:t>
            </a:r>
          </a:p>
          <a:p>
            <a:pPr lvl="1"/>
            <a:r>
              <a:t>Paul Tykodi (TCS)</a:t>
            </a:r>
          </a:p>
          <a:p>
            <a:pPr lvl="1"/>
            <a:r>
              <a:t>Ira McDonald (High North)</a:t>
            </a:r>
          </a:p>
          <a:p>
            <a:r>
              <a:t>IPP WG Secretary:</a:t>
            </a:r>
          </a:p>
          <a:p>
            <a:pPr lvl="1"/>
            <a:r>
              <a:t>Michael Sweet (Apple)</a:t>
            </a:r>
          </a:p>
          <a:p>
            <a:r>
              <a:t>IPP WG Document Editors:</a:t>
            </a:r>
          </a:p>
          <a:p>
            <a:pPr lvl="1"/>
            <a:r>
              <a:t>Ira McDonald (High North) – IPP System Service</a:t>
            </a:r>
          </a:p>
          <a:p>
            <a:pPr lvl="1"/>
            <a:r>
              <a:t>Michael Sweet (Apple) – How to Use the Internet Printing Protocol, IPP 3D Printing Extensions v1.1, IPP Encrypted Jobs and Documents, IPP Everywhere v1.1, IPP Everywhere Printer Self-Certification Manual v1.1, IPP System Service, PWG Safe G-Code</a:t>
            </a:r>
          </a:p>
          <a:p>
            <a:pPr lvl="1"/>
            <a:r>
              <a:t>Smith Kennedy (HP Inc.) – How to Use the Internet Printing Protocol, IPP Authentication Methods, IPP Encrypted Jobs and Documents, IPP Job Reprint Password</a:t>
            </a:r>
          </a:p>
          <a:p>
            <a:pPr lvl="1"/>
            <a:r>
              <a:t>Peter Zehler (Xerox) - How to Use the Internet Printing Protocol</a:t>
            </a:r>
          </a:p>
        </p:txBody>
      </p:sp>
      <p:sp>
        <p:nvSpPr>
          <p:cNvPr id="82" name="Slide Number"/>
          <p:cNvSpPr txBox="1">
            <a:spLocks noGrp="1"/>
          </p:cNvSpPr>
          <p:nvPr>
            <p:ph type="sldNum" sz="quarter" idx="4"/>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23</a:t>
            </a:fld>
            <a:endParaRPr/>
          </a:p>
        </p:txBody>
      </p:sp>
    </p:spTree>
    <p:extLst>
      <p:ext uri="{BB962C8B-B14F-4D97-AF65-F5344CB8AC3E}">
        <p14:creationId xmlns:p14="http://schemas.microsoft.com/office/powerpoint/2010/main" val="2644649031"/>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87" name="pwg-4dark-bkgrnd-transparency.png" descr="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88"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89" name="Copyright © 2018 The Printer Working Group. All rights reserved. The IPP Everywhere and PWG logos are trademarks of the IEEE-ISTO."/>
          <p:cNvSpPr txBox="1"/>
          <p:nvPr/>
        </p:nvSpPr>
        <p:spPr>
          <a:xfrm>
            <a:off x="125016" y="6664600"/>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2018 The Printer Working Group. All rights reserved. The IPP Everywhere and PWG logos are trademarks of the IEEE-ISTO.</a:t>
            </a:r>
          </a:p>
        </p:txBody>
      </p:sp>
      <p:sp>
        <p:nvSpPr>
          <p:cNvPr id="90" name="®"/>
          <p:cNvSpPr txBox="1"/>
          <p:nvPr/>
        </p:nvSpPr>
        <p:spPr>
          <a:xfrm>
            <a:off x="8840391" y="812602"/>
            <a:ext cx="200697"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91" name="IPP WG: Status Summary"/>
          <p:cNvSpPr txBox="1">
            <a:spLocks noGrp="1"/>
          </p:cNvSpPr>
          <p:nvPr>
            <p:ph type="title"/>
          </p:nvPr>
        </p:nvSpPr>
        <p:spPr>
          <a:prstGeom prst="rect">
            <a:avLst/>
          </a:prstGeom>
        </p:spPr>
        <p:txBody>
          <a:bodyPr/>
          <a:lstStyle/>
          <a:p>
            <a:r>
              <a:t>IPP WG: Status Summary</a:t>
            </a:r>
          </a:p>
        </p:txBody>
      </p:sp>
      <p:sp>
        <p:nvSpPr>
          <p:cNvPr id="92" name="PWG Specifications in development:…"/>
          <p:cNvSpPr txBox="1">
            <a:spLocks noGrp="1"/>
          </p:cNvSpPr>
          <p:nvPr>
            <p:ph type="body" idx="1"/>
          </p:nvPr>
        </p:nvSpPr>
        <p:spPr>
          <a:prstGeom prst="rect">
            <a:avLst/>
          </a:prstGeom>
        </p:spPr>
        <p:txBody>
          <a:bodyPr>
            <a:normAutofit fontScale="92500"/>
          </a:bodyPr>
          <a:lstStyle/>
          <a:p>
            <a:r>
              <a:t>PWG Specifications in development:</a:t>
            </a:r>
          </a:p>
          <a:p>
            <a:pPr lvl="1"/>
            <a:r>
              <a:t>IPP 3D Printing Extensions v1.1		- Prototype Draft</a:t>
            </a:r>
          </a:p>
          <a:p>
            <a:pPr lvl="1"/>
            <a:r>
              <a:t>IPP Everywhere v1.1			- Prototype Draft</a:t>
            </a:r>
          </a:p>
          <a:p>
            <a:pPr lvl="1"/>
            <a:r>
              <a:t>IPP Everywhere Printer Self-Certification 	- Prototype Draft</a:t>
            </a:r>
            <a:br/>
            <a:r>
              <a:t>Manual v1.1</a:t>
            </a:r>
          </a:p>
          <a:p>
            <a:pPr lvl="1"/>
            <a:r>
              <a:t>IPP System Service v1.0			- Prototype Draft</a:t>
            </a:r>
          </a:p>
          <a:p>
            <a:r>
              <a:t>IPP Registration Documents in development:</a:t>
            </a:r>
          </a:p>
          <a:p>
            <a:pPr lvl="1"/>
            <a:r>
              <a:t>IPP Job Reprint Password			- Stable Draft</a:t>
            </a:r>
          </a:p>
          <a:p>
            <a:r>
              <a:t>IPP Best Practices in development:</a:t>
            </a:r>
          </a:p>
          <a:p>
            <a:pPr lvl="1"/>
            <a:r>
              <a:t>IPP Authentication Methods			- Interim Draft</a:t>
            </a:r>
          </a:p>
          <a:p>
            <a:pPr lvl="1"/>
            <a:r>
              <a:t>IPP Encrypted Jobs and Documents		- Interim Draft</a:t>
            </a:r>
          </a:p>
          <a:p>
            <a:pPr lvl="1"/>
            <a:r>
              <a:t>PWG Safe G-Code Subset for 3D Printing	- Stable Draft</a:t>
            </a:r>
          </a:p>
          <a:p>
            <a:r>
              <a:t>IPP Book in development:</a:t>
            </a:r>
          </a:p>
          <a:p>
            <a:pPr lvl="1"/>
            <a:r>
              <a:t>How to Use the Internet Printing Protocol	- Interim Draft</a:t>
            </a:r>
          </a:p>
        </p:txBody>
      </p:sp>
      <p:sp>
        <p:nvSpPr>
          <p:cNvPr id="93" name="Slide Number"/>
          <p:cNvSpPr txBox="1">
            <a:spLocks noGrp="1"/>
          </p:cNvSpPr>
          <p:nvPr>
            <p:ph type="sldNum" sz="quarter" idx="4"/>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24</a:t>
            </a:fld>
            <a:endParaRPr/>
          </a:p>
        </p:txBody>
      </p:sp>
    </p:spTree>
    <p:extLst>
      <p:ext uri="{BB962C8B-B14F-4D97-AF65-F5344CB8AC3E}">
        <p14:creationId xmlns:p14="http://schemas.microsoft.com/office/powerpoint/2010/main" val="2878422336"/>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96" name="pwg-4dark-bkgrnd-transparency.png" descr="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97"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98" name="Copyright © 2018 The Printer Working Group. All rights reserved. The IPP Everywhere and PWG logos are trademarks of the IEEE-ISTO."/>
          <p:cNvSpPr txBox="1"/>
          <p:nvPr/>
        </p:nvSpPr>
        <p:spPr>
          <a:xfrm>
            <a:off x="125016" y="6664600"/>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2018 The Printer Working Group. All rights reserved. The IPP Everywhere and PWG logos are trademarks of the IEEE-ISTO.</a:t>
            </a:r>
          </a:p>
        </p:txBody>
      </p:sp>
      <p:sp>
        <p:nvSpPr>
          <p:cNvPr id="99" name="®"/>
          <p:cNvSpPr txBox="1"/>
          <p:nvPr/>
        </p:nvSpPr>
        <p:spPr>
          <a:xfrm>
            <a:off x="8840391" y="812602"/>
            <a:ext cx="200697"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100" name="IPP WG: More Information"/>
          <p:cNvSpPr txBox="1">
            <a:spLocks noGrp="1"/>
          </p:cNvSpPr>
          <p:nvPr>
            <p:ph type="title"/>
          </p:nvPr>
        </p:nvSpPr>
        <p:spPr>
          <a:prstGeom prst="rect">
            <a:avLst/>
          </a:prstGeom>
        </p:spPr>
        <p:txBody>
          <a:bodyPr/>
          <a:lstStyle/>
          <a:p>
            <a:r>
              <a:t>IPP WG: More Information</a:t>
            </a:r>
          </a:p>
        </p:txBody>
      </p:sp>
      <p:sp>
        <p:nvSpPr>
          <p:cNvPr id="101" name="We welcome participation from all interested parties…"/>
          <p:cNvSpPr txBox="1">
            <a:spLocks noGrp="1"/>
          </p:cNvSpPr>
          <p:nvPr>
            <p:ph type="body" idx="1"/>
          </p:nvPr>
        </p:nvSpPr>
        <p:spPr>
          <a:prstGeom prst="rect">
            <a:avLst/>
          </a:prstGeom>
        </p:spPr>
        <p:txBody>
          <a:bodyPr/>
          <a:lstStyle/>
          <a:p>
            <a:r>
              <a:t>We welcome participation from all interested parties</a:t>
            </a:r>
          </a:p>
          <a:p>
            <a:r>
              <a:t>IPP Working Group web page</a:t>
            </a:r>
          </a:p>
          <a:p>
            <a:pPr lvl="1"/>
            <a:r>
              <a:rPr u="sng">
                <a:hlinkClick r:id="rId3"/>
              </a:rPr>
              <a:t>https://www.pwg.org/ipp/index.html</a:t>
            </a:r>
            <a:r>
              <a:t> </a:t>
            </a:r>
          </a:p>
          <a:p>
            <a:r>
              <a:t>Subscribe to the IPP mailing list </a:t>
            </a:r>
          </a:p>
          <a:p>
            <a:pPr lvl="1"/>
            <a:r>
              <a:rPr u="sng">
                <a:hlinkClick r:id="rId4"/>
              </a:rPr>
              <a:t>https://www.pwg.org/mailman/listinfo/ipp</a:t>
            </a:r>
          </a:p>
          <a:p>
            <a:r>
              <a:t>IPP WG holds bi-weekly phone conferences announced on the IPP mailing list</a:t>
            </a:r>
          </a:p>
          <a:p>
            <a:pPr lvl="1"/>
            <a:r>
              <a:t>Next conference calls scheduled for Thursday, August 30 and September 13, 2018 at 3pm ET</a:t>
            </a:r>
          </a:p>
        </p:txBody>
      </p:sp>
      <p:sp>
        <p:nvSpPr>
          <p:cNvPr id="102" name="Slide Number"/>
          <p:cNvSpPr txBox="1">
            <a:spLocks noGrp="1"/>
          </p:cNvSpPr>
          <p:nvPr>
            <p:ph type="sldNum" sz="quarter" idx="4"/>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25</a:t>
            </a:fld>
            <a:endParaRPr/>
          </a:p>
        </p:txBody>
      </p:sp>
    </p:spTree>
    <p:extLst>
      <p:ext uri="{BB962C8B-B14F-4D97-AF65-F5344CB8AC3E}">
        <p14:creationId xmlns:p14="http://schemas.microsoft.com/office/powerpoint/2010/main" val="2412843006"/>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 name="Shape 355"/>
          <p:cNvSpPr/>
          <p:nvPr/>
        </p:nvSpPr>
        <p:spPr>
          <a:xfrm>
            <a:off x="419100" y="2565400"/>
            <a:ext cx="5912555" cy="52070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356"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358" name="Shape 358"/>
          <p:cNvSpPr/>
          <p:nvPr/>
        </p:nvSpPr>
        <p:spPr>
          <a:xfrm>
            <a:off x="2311400" y="2374900"/>
            <a:ext cx="301635" cy="24943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a:defRPr sz="1100"/>
            </a:lvl1pPr>
          </a:lstStyle>
          <a:p>
            <a:r>
              <a:t>®</a:t>
            </a:r>
          </a:p>
        </p:txBody>
      </p:sp>
      <p:sp>
        <p:nvSpPr>
          <p:cNvPr id="359" name="Shape 359"/>
          <p:cNvSpPr>
            <a:spLocks noGrp="1"/>
          </p:cNvSpPr>
          <p:nvPr>
            <p:ph type="title"/>
          </p:nvPr>
        </p:nvSpPr>
        <p:spPr>
          <a:prstGeom prst="rect">
            <a:avLst/>
          </a:prstGeom>
        </p:spPr>
        <p:txBody>
          <a:bodyPr/>
          <a:lstStyle/>
          <a:p>
            <a:r>
              <a:t>Liaison Status</a:t>
            </a: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7" name="Shape 367"/>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68" name="Shape 368"/>
          <p:cNvSpPr>
            <a:spLocks noGrp="1"/>
          </p:cNvSpPr>
          <p:nvPr>
            <p:ph type="title"/>
          </p:nvPr>
        </p:nvSpPr>
        <p:spPr>
          <a:prstGeom prst="rect">
            <a:avLst/>
          </a:prstGeom>
        </p:spPr>
        <p:txBody>
          <a:bodyPr/>
          <a:lstStyle/>
          <a:p>
            <a:r>
              <a:rPr sz="2800" dirty="0"/>
              <a:t>Trusted Computing Group (TCG)</a:t>
            </a:r>
          </a:p>
        </p:txBody>
      </p:sp>
      <p:sp>
        <p:nvSpPr>
          <p:cNvPr id="369" name="Shape 369"/>
          <p:cNvSpPr>
            <a:spLocks noGrp="1"/>
          </p:cNvSpPr>
          <p:nvPr>
            <p:ph type="body" idx="1"/>
          </p:nvPr>
        </p:nvSpPr>
        <p:spPr>
          <a:prstGeom prst="rect">
            <a:avLst/>
          </a:prstGeom>
        </p:spPr>
        <p:txBody>
          <a:bodyPr>
            <a:normAutofit fontScale="77500" lnSpcReduction="20000"/>
          </a:bodyPr>
          <a:lstStyle/>
          <a:p>
            <a:pPr marL="305608" indent="-264968">
              <a:defRPr sz="1700"/>
            </a:pPr>
            <a:r>
              <a:rPr lang="en-US" b="1" dirty="0"/>
              <a:t>Next TCG Members Meetings</a:t>
            </a:r>
            <a:endParaRPr lang="en-US" dirty="0"/>
          </a:p>
          <a:p>
            <a:pPr marL="767715" lvl="1" indent="-269875">
              <a:defRPr sz="1700"/>
            </a:pPr>
            <a:r>
              <a:rPr lang="en-US" sz="1600" dirty="0"/>
              <a:t>15-19 October 2018 – Lisbon, Portugal – Ira to call in</a:t>
            </a:r>
          </a:p>
          <a:p>
            <a:pPr marL="767715" lvl="1" indent="-269875">
              <a:defRPr sz="1700"/>
            </a:pPr>
            <a:r>
              <a:rPr lang="en-US" sz="1600"/>
              <a:t>25-28 February 2019 – Seoul, South Korea – Ira to call in</a:t>
            </a:r>
            <a:endParaRPr lang="en-US" sz="1600" dirty="0"/>
          </a:p>
          <a:p>
            <a:pPr marL="305608" indent="-264968">
              <a:defRPr sz="1700"/>
            </a:pPr>
            <a:r>
              <a:rPr lang="en-US" b="1" dirty="0"/>
              <a:t>Trusted Mobility Solutions (TMS) </a:t>
            </a:r>
            <a:r>
              <a:rPr lang="en-US" dirty="0"/>
              <a:t>– Ira is co-chair and co-editor</a:t>
            </a:r>
          </a:p>
          <a:p>
            <a:pPr marL="767715" lvl="1" indent="-269875">
              <a:defRPr sz="1700"/>
            </a:pPr>
            <a:r>
              <a:rPr lang="en-US" sz="1600" dirty="0"/>
              <a:t>Scope: mobile phones, telecom networks, enterprise/financial BYOD</a:t>
            </a:r>
          </a:p>
          <a:p>
            <a:pPr marL="767715" lvl="1" indent="-269875">
              <a:defRPr sz="1700"/>
            </a:pPr>
            <a:r>
              <a:rPr lang="en-US" sz="1600" dirty="0"/>
              <a:t>Formal liaisons – ATIS (5G Security), ETSI (NFV), Global Platform (TEE and SE), OMA (device mgmt)</a:t>
            </a:r>
          </a:p>
          <a:p>
            <a:pPr marL="767715" lvl="1" indent="-269875">
              <a:defRPr sz="1700"/>
            </a:pPr>
            <a:r>
              <a:rPr lang="en-US" sz="1600" dirty="0">
                <a:solidFill>
                  <a:srgbClr val="0070C0"/>
                </a:solidFill>
              </a:rPr>
              <a:t>ATIS/TCG </a:t>
            </a:r>
            <a:r>
              <a:rPr lang="en-US" sz="1600" dirty="0" err="1">
                <a:solidFill>
                  <a:srgbClr val="0070C0"/>
                </a:solidFill>
              </a:rPr>
              <a:t>MoU</a:t>
            </a:r>
            <a:r>
              <a:rPr lang="en-US" sz="1600" dirty="0">
                <a:solidFill>
                  <a:srgbClr val="0070C0"/>
                </a:solidFill>
              </a:rPr>
              <a:t> – completed in July 2018 – major collaboration plans</a:t>
            </a:r>
          </a:p>
          <a:p>
            <a:pPr marL="767715" lvl="1" indent="-269875">
              <a:defRPr sz="1700"/>
            </a:pPr>
            <a:r>
              <a:rPr lang="en-US" sz="1600" dirty="0"/>
              <a:t>Informal liaisons – 3GPP, ITU-T, SAE, IETF TLS, IETF SACM, US NIST</a:t>
            </a:r>
          </a:p>
          <a:p>
            <a:pPr marL="767715" lvl="1" indent="-269875">
              <a:defRPr sz="1700"/>
            </a:pPr>
            <a:r>
              <a:rPr lang="en-US" sz="1600" i="1" dirty="0"/>
              <a:t>TCG TMS Use Cases v2 – to be published in September 2018</a:t>
            </a:r>
          </a:p>
          <a:p>
            <a:pPr marL="305608" indent="-264968">
              <a:defRPr sz="1700"/>
            </a:pPr>
            <a:r>
              <a:rPr lang="en-US" b="1" dirty="0"/>
              <a:t>Mobile Platform (MPWG) </a:t>
            </a:r>
            <a:r>
              <a:rPr lang="en-US" dirty="0"/>
              <a:t>– Ira is co-editor</a:t>
            </a:r>
          </a:p>
          <a:p>
            <a:pPr marL="762808" lvl="1" indent="-264968">
              <a:defRPr sz="1700"/>
            </a:pPr>
            <a:r>
              <a:rPr lang="en-US" sz="1600" dirty="0"/>
              <a:t>Scope: mobile phones, PDAs, eBook readers, etc.</a:t>
            </a:r>
          </a:p>
          <a:p>
            <a:pPr marL="762808" lvl="1" indent="-264968">
              <a:defRPr sz="1700"/>
            </a:pPr>
            <a:r>
              <a:rPr lang="en-US" sz="1600" dirty="0"/>
              <a:t>Formal liaisons – Global Platform (TEE), Mobey Forum (banking)</a:t>
            </a:r>
          </a:p>
          <a:p>
            <a:pPr marL="762808" lvl="1" indent="-264968">
              <a:defRPr sz="1700"/>
            </a:pPr>
            <a:r>
              <a:rPr lang="en-US" sz="1600" dirty="0"/>
              <a:t>Mobile Runtime Integrity Preservation – public review in Q1 2019</a:t>
            </a:r>
          </a:p>
          <a:p>
            <a:pPr marL="762808" lvl="1" indent="-264968">
              <a:defRPr sz="1700"/>
            </a:pPr>
            <a:r>
              <a:rPr lang="en-US" sz="1600" i="1" dirty="0">
                <a:solidFill>
                  <a:schemeClr val="tx1"/>
                </a:solidFill>
              </a:rPr>
              <a:t>TCG/GP collaboration – Integrating GP and TCG Security Technologies</a:t>
            </a:r>
          </a:p>
          <a:p>
            <a:pPr marL="362758" indent="-264968">
              <a:defRPr sz="1700"/>
            </a:pPr>
            <a:r>
              <a:rPr lang="en-US" b="1" dirty="0"/>
              <a:t>Recent Specifications</a:t>
            </a:r>
          </a:p>
          <a:p>
            <a:pPr marL="762808" lvl="1" indent="-264968">
              <a:defRPr sz="1700"/>
            </a:pPr>
            <a:r>
              <a:rPr lang="en-US" sz="1600" dirty="0">
                <a:hlinkClick r:id="rId3"/>
              </a:rPr>
              <a:t>http://www.trustedcomputinggroup.org/resources</a:t>
            </a:r>
            <a:endParaRPr lang="en-US" sz="1600" dirty="0"/>
          </a:p>
          <a:p>
            <a:pPr marL="762808" lvl="1" indent="-264968">
              <a:defRPr sz="1700"/>
            </a:pPr>
            <a:r>
              <a:rPr lang="en-US" sz="1600" dirty="0"/>
              <a:t>TCG SNMP MIB for TPM-based Attestation – public review July 2018</a:t>
            </a:r>
          </a:p>
          <a:p>
            <a:pPr marL="762808" lvl="1" indent="-264968">
              <a:defRPr sz="1700"/>
            </a:pPr>
            <a:r>
              <a:rPr lang="en-US" sz="1600" dirty="0"/>
              <a:t>TCG PC Client Platform Firmware Profile – public review July 2018</a:t>
            </a:r>
          </a:p>
          <a:p>
            <a:pPr marL="762808" lvl="1" indent="-264968">
              <a:defRPr sz="1700"/>
            </a:pPr>
            <a:r>
              <a:rPr lang="en-US" sz="1600" dirty="0"/>
              <a:t>TCG Storage Interface Interactions (SIIS) – public review May 2018</a:t>
            </a:r>
          </a:p>
          <a:p>
            <a:pPr marL="762808" lvl="1" indent="-264968">
              <a:defRPr sz="1700"/>
            </a:pPr>
            <a:r>
              <a:rPr lang="en-US" sz="1600" dirty="0"/>
              <a:t>TCG Storage Security Subsystem Class Ruby v1 – public review April 2018</a:t>
            </a:r>
          </a:p>
          <a:p>
            <a:pPr marL="762808" lvl="1" indent="-264968">
              <a:defRPr sz="1700"/>
            </a:pPr>
            <a:r>
              <a:rPr lang="en-US" sz="1600" dirty="0"/>
              <a:t>TCG Storage Security Subsystem Class Pyrite v2 – public review April 2018</a:t>
            </a:r>
          </a:p>
          <a:p>
            <a:pPr marL="762808" lvl="1" indent="-264968">
              <a:defRPr sz="1700"/>
            </a:pPr>
            <a:r>
              <a:rPr lang="en-US" sz="1600" dirty="0"/>
              <a:t>TCG Device Identifier Composition Engine – published March 2018</a:t>
            </a:r>
          </a:p>
        </p:txBody>
      </p:sp>
      <p:sp>
        <p:nvSpPr>
          <p:cNvPr id="6" name="Shape 334">
            <a:extLst>
              <a:ext uri="{FF2B5EF4-FFF2-40B4-BE49-F238E27FC236}">
                <a16:creationId xmlns:a16="http://schemas.microsoft.com/office/drawing/2014/main" id="{59A7B54C-A72B-3849-96B2-DB62988CAAD5}"/>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27</a:t>
            </a:fld>
            <a:endParaRPr/>
          </a:p>
        </p:txBody>
      </p:sp>
    </p:spTree>
    <p:extLst>
      <p:ext uri="{BB962C8B-B14F-4D97-AF65-F5344CB8AC3E}">
        <p14:creationId xmlns:p14="http://schemas.microsoft.com/office/powerpoint/2010/main" val="3348548236"/>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7" name="Shape 367"/>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68" name="Shape 368"/>
          <p:cNvSpPr>
            <a:spLocks noGrp="1"/>
          </p:cNvSpPr>
          <p:nvPr>
            <p:ph type="title"/>
          </p:nvPr>
        </p:nvSpPr>
        <p:spPr>
          <a:prstGeom prst="rect">
            <a:avLst/>
          </a:prstGeom>
        </p:spPr>
        <p:txBody>
          <a:bodyPr/>
          <a:lstStyle/>
          <a:p>
            <a:r>
              <a:rPr lang="en-US" sz="2800" dirty="0"/>
              <a:t>Internet Engineering Task Force (IETF)</a:t>
            </a:r>
            <a:endParaRPr sz="2800" dirty="0"/>
          </a:p>
        </p:txBody>
      </p:sp>
      <p:sp>
        <p:nvSpPr>
          <p:cNvPr id="369" name="Shape 369"/>
          <p:cNvSpPr>
            <a:spLocks noGrp="1"/>
          </p:cNvSpPr>
          <p:nvPr>
            <p:ph type="body" idx="1"/>
          </p:nvPr>
        </p:nvSpPr>
        <p:spPr>
          <a:prstGeom prst="rect">
            <a:avLst/>
          </a:prstGeom>
        </p:spPr>
        <p:txBody>
          <a:bodyPr>
            <a:normAutofit fontScale="92500" lnSpcReduction="20000"/>
          </a:bodyPr>
          <a:lstStyle/>
          <a:p>
            <a:pPr marL="305608" indent="-264968">
              <a:defRPr sz="1700"/>
            </a:pPr>
            <a:r>
              <a:rPr lang="en-US" b="1" dirty="0"/>
              <a:t>Next IETF Members Meetings</a:t>
            </a:r>
            <a:endParaRPr lang="en-US" sz="1500" dirty="0"/>
          </a:p>
          <a:p>
            <a:pPr marL="767715" lvl="1" indent="-269875">
              <a:defRPr sz="1700"/>
            </a:pPr>
            <a:r>
              <a:rPr lang="en-US" sz="1500" dirty="0"/>
              <a:t>IETF 103 – 3-9 November 2018 – Bangkok, Thailand – Ira to call in</a:t>
            </a:r>
          </a:p>
          <a:p>
            <a:pPr marL="767715" lvl="1" indent="-269875">
              <a:defRPr sz="1700"/>
            </a:pPr>
            <a:r>
              <a:rPr lang="en-US" sz="1500" dirty="0"/>
              <a:t>IETF 104 – 23-20 March 2019 – Prague, Czech Republic – Ira to call in</a:t>
            </a:r>
          </a:p>
          <a:p>
            <a:pPr marL="305608" indent="-264968">
              <a:defRPr sz="1700"/>
            </a:pPr>
            <a:r>
              <a:rPr lang="en-US" b="1" dirty="0"/>
              <a:t>Transport Layer Security (TLS)</a:t>
            </a:r>
            <a:endParaRPr lang="en-US" sz="1600" dirty="0"/>
          </a:p>
          <a:p>
            <a:pPr marL="767715" lvl="1" indent="-269875">
              <a:defRPr sz="1700"/>
            </a:pPr>
            <a:r>
              <a:rPr lang="en-US" sz="1500" dirty="0"/>
              <a:t>TLS/1.3 – RFC Editor’s Queue Auth48– IESG approved – draft-28 – March 2018</a:t>
            </a:r>
            <a:br>
              <a:rPr lang="en-US" sz="1500" dirty="0"/>
            </a:br>
            <a:r>
              <a:rPr lang="en-US" sz="1500" dirty="0">
                <a:hlinkClick r:id="rId3"/>
              </a:rPr>
              <a:t>https://datatracker.ietf.org/doc/draft-ietf-tls-tls13/</a:t>
            </a:r>
            <a:endParaRPr lang="en-US" sz="1500" dirty="0"/>
          </a:p>
          <a:p>
            <a:pPr marL="367665" indent="-269875">
              <a:defRPr sz="1700"/>
            </a:pPr>
            <a:r>
              <a:rPr lang="en-US" sz="1700" b="1" dirty="0"/>
              <a:t>Security Automation and Continuous Monitoring (SACM)</a:t>
            </a:r>
          </a:p>
          <a:p>
            <a:pPr marL="767715" lvl="1" indent="-269875">
              <a:defRPr sz="1700"/>
            </a:pPr>
            <a:r>
              <a:rPr lang="en-US" sz="1500" dirty="0"/>
              <a:t>S/W Inventory Message &amp; Attributes for PA-TNC – RFC 8412 – July 2018</a:t>
            </a:r>
            <a:br>
              <a:rPr lang="en-US" sz="1500" dirty="0"/>
            </a:br>
            <a:r>
              <a:rPr lang="en-US" sz="1500" dirty="0"/>
              <a:t> </a:t>
            </a:r>
            <a:r>
              <a:rPr lang="en-US" sz="1500" dirty="0">
                <a:hlinkClick r:id="rId4"/>
              </a:rPr>
              <a:t>https://www.rfc-editor.org/info/rfc8412</a:t>
            </a:r>
            <a:endParaRPr lang="en-US" sz="1500" dirty="0"/>
          </a:p>
          <a:p>
            <a:pPr marL="767715" lvl="1" indent="-269875">
              <a:defRPr sz="1700"/>
            </a:pPr>
            <a:r>
              <a:rPr lang="en-US" sz="1500" dirty="0"/>
              <a:t>Concise Software Identifiers – draft-06 – July 2018</a:t>
            </a:r>
            <a:br>
              <a:rPr lang="en-US" sz="1500" dirty="0"/>
            </a:br>
            <a:r>
              <a:rPr lang="en-US" sz="1500" dirty="0">
                <a:hlinkClick r:id="rId5"/>
              </a:rPr>
              <a:t>https://datatracker.ietf.org/doc/draft-ietf-sacm-coswid/</a:t>
            </a:r>
            <a:endParaRPr lang="en-US" sz="1500" dirty="0"/>
          </a:p>
          <a:p>
            <a:pPr marL="305608" indent="-264968">
              <a:defRPr sz="1700"/>
            </a:pPr>
            <a:r>
              <a:rPr lang="en-US" sz="1700" b="1" dirty="0"/>
              <a:t>Concise Binary Object Representation (CBOR)</a:t>
            </a:r>
            <a:endParaRPr lang="en-US" sz="1700" dirty="0"/>
          </a:p>
          <a:p>
            <a:pPr marL="762808" lvl="1" indent="-264968">
              <a:defRPr sz="1700"/>
            </a:pPr>
            <a:r>
              <a:rPr lang="en-US" sz="1500" dirty="0"/>
              <a:t>Concise Binary Object Representation (CBOR) – draft-02 – March 2018</a:t>
            </a:r>
            <a:br>
              <a:rPr lang="en-US" sz="1500" dirty="0"/>
            </a:br>
            <a:r>
              <a:rPr lang="en-US" sz="1500" dirty="0">
                <a:hlinkClick r:id="rId6"/>
              </a:rPr>
              <a:t>https://datatracker.ietf.org/doc/draft-ietf-cbor-7049bis/</a:t>
            </a:r>
            <a:endParaRPr lang="en-US" sz="1500" dirty="0"/>
          </a:p>
          <a:p>
            <a:pPr marL="762808" lvl="1" indent="-264968">
              <a:defRPr sz="1700"/>
            </a:pPr>
            <a:r>
              <a:rPr lang="en-US" sz="1500" dirty="0"/>
              <a:t>Concise Data Definition </a:t>
            </a:r>
            <a:r>
              <a:rPr lang="en-US" sz="1500" dirty="0" err="1"/>
              <a:t>Danguage</a:t>
            </a:r>
            <a:r>
              <a:rPr lang="en-US" sz="1500" dirty="0"/>
              <a:t> (CDDL) – draft-03 – July 2018</a:t>
            </a:r>
            <a:br>
              <a:rPr lang="en-US" sz="1500" dirty="0"/>
            </a:br>
            <a:r>
              <a:rPr lang="en-US" sz="1500" dirty="0">
                <a:hlinkClick r:id="rId7"/>
              </a:rPr>
              <a:t>https://datatracker.ietf.org/doc/draft-ietf-cbor-cddl</a:t>
            </a:r>
            <a:r>
              <a:rPr lang="en-US" sz="1500" dirty="0"/>
              <a:t> - JSON/CBOR schema</a:t>
            </a:r>
          </a:p>
          <a:p>
            <a:pPr marL="362758" indent="-264968">
              <a:defRPr sz="1700"/>
            </a:pPr>
            <a:r>
              <a:rPr lang="en-US" sz="1700" b="1" dirty="0"/>
              <a:t>Constrained </a:t>
            </a:r>
            <a:r>
              <a:rPr lang="en-US" sz="1700" b="1" dirty="0" err="1"/>
              <a:t>RESTful</a:t>
            </a:r>
            <a:r>
              <a:rPr lang="en-US" sz="1700" b="1" dirty="0"/>
              <a:t> Environments (CORE)</a:t>
            </a:r>
          </a:p>
          <a:p>
            <a:pPr marL="762808" lvl="1" indent="-264968">
              <a:defRPr sz="1700"/>
            </a:pPr>
            <a:r>
              <a:rPr lang="en-US" sz="1500" dirty="0"/>
              <a:t>CBOR Encoding of Data Modeled with YANG – draft-06 – February 2018</a:t>
            </a:r>
            <a:br>
              <a:rPr lang="en-US" sz="1500" dirty="0"/>
            </a:br>
            <a:r>
              <a:rPr lang="en-US" sz="1500" dirty="0">
                <a:hlinkClick r:id="rId8"/>
              </a:rPr>
              <a:t>https://datatracker.ietf.org/doc/draft-ietf-core-yang-cbor/</a:t>
            </a:r>
            <a:endParaRPr lang="en-US" sz="1500" b="1" dirty="0"/>
          </a:p>
          <a:p>
            <a:pPr marL="362758" indent="-264968">
              <a:defRPr sz="1700"/>
            </a:pPr>
            <a:r>
              <a:rPr lang="en-US" sz="1700" b="1" dirty="0"/>
              <a:t>IRTF Crypto Forum Research Group (CFRG) </a:t>
            </a:r>
            <a:r>
              <a:rPr lang="en-US" sz="1700" dirty="0"/>
              <a:t>– future algorithms</a:t>
            </a:r>
          </a:p>
          <a:p>
            <a:pPr marL="762808" lvl="1" indent="-264968">
              <a:defRPr sz="1700"/>
            </a:pPr>
            <a:r>
              <a:rPr lang="en-US" sz="1500" dirty="0"/>
              <a:t>Extended Hash-Based Signatures – RFC 8391 – May 2018</a:t>
            </a:r>
            <a:br>
              <a:rPr lang="en-US" sz="1500" dirty="0"/>
            </a:br>
            <a:r>
              <a:rPr lang="en-US" sz="1500" dirty="0"/>
              <a:t> </a:t>
            </a:r>
            <a:r>
              <a:rPr lang="en-US" sz="1500" dirty="0">
                <a:hlinkClick r:id="rId9"/>
              </a:rPr>
              <a:t>https://datatracker.ietf.org/doc/rfc8391/</a:t>
            </a:r>
            <a:endParaRPr lang="en-US" sz="1500" b="1" dirty="0"/>
          </a:p>
        </p:txBody>
      </p:sp>
      <p:sp>
        <p:nvSpPr>
          <p:cNvPr id="6" name="Shape 334">
            <a:extLst>
              <a:ext uri="{FF2B5EF4-FFF2-40B4-BE49-F238E27FC236}">
                <a16:creationId xmlns:a16="http://schemas.microsoft.com/office/drawing/2014/main" id="{737C4D5A-6F54-714C-8EEF-AE469F73D56B}"/>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28</a:t>
            </a:fld>
            <a:endParaRPr/>
          </a:p>
        </p:txBody>
      </p:sp>
    </p:spTree>
    <p:extLst>
      <p:ext uri="{BB962C8B-B14F-4D97-AF65-F5344CB8AC3E}">
        <p14:creationId xmlns:p14="http://schemas.microsoft.com/office/powerpoint/2010/main" val="2774418718"/>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7" name="Shape 367"/>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68" name="Shape 368"/>
          <p:cNvSpPr>
            <a:spLocks noGrp="1"/>
          </p:cNvSpPr>
          <p:nvPr>
            <p:ph type="title"/>
          </p:nvPr>
        </p:nvSpPr>
        <p:spPr>
          <a:prstGeom prst="rect">
            <a:avLst/>
          </a:prstGeom>
        </p:spPr>
        <p:txBody>
          <a:bodyPr/>
          <a:lstStyle/>
          <a:p>
            <a:r>
              <a:rPr lang="en-US" dirty="0"/>
              <a:t>Linux OpenPrinting</a:t>
            </a:r>
            <a:endParaRPr dirty="0"/>
          </a:p>
        </p:txBody>
      </p:sp>
      <p:sp>
        <p:nvSpPr>
          <p:cNvPr id="3" name="Text Placeholder 2">
            <a:extLst>
              <a:ext uri="{FF2B5EF4-FFF2-40B4-BE49-F238E27FC236}">
                <a16:creationId xmlns:a16="http://schemas.microsoft.com/office/drawing/2014/main" id="{F6CBD45F-8AA1-3641-8AD8-D31A8892205B}"/>
              </a:ext>
            </a:extLst>
          </p:cNvPr>
          <p:cNvSpPr>
            <a:spLocks noGrp="1"/>
          </p:cNvSpPr>
          <p:nvPr>
            <p:ph type="body" idx="1"/>
          </p:nvPr>
        </p:nvSpPr>
        <p:spPr/>
        <p:txBody>
          <a:bodyPr>
            <a:normAutofit/>
          </a:bodyPr>
          <a:lstStyle/>
          <a:p>
            <a:pPr marL="40640" indent="0">
              <a:buNone/>
            </a:pPr>
            <a:endParaRPr lang="en-US"/>
          </a:p>
          <a:p>
            <a:pPr marL="40640" indent="0">
              <a:buNone/>
            </a:pPr>
            <a:r>
              <a:rPr lang="en-US"/>
              <a:t>Linux OpenPrinting Google </a:t>
            </a:r>
            <a:r>
              <a:rPr lang="en-US" dirty="0"/>
              <a:t>Summer of Code 2018</a:t>
            </a:r>
          </a:p>
          <a:p>
            <a:pPr lvl="1"/>
            <a:endParaRPr lang="en-US" dirty="0"/>
          </a:p>
          <a:p>
            <a:pPr lvl="1"/>
            <a:r>
              <a:rPr lang="en-US" dirty="0"/>
              <a:t>Lots of good work and contributions to a number of the PWG's GitHub projects</a:t>
            </a:r>
          </a:p>
          <a:p>
            <a:pPr lvl="1"/>
            <a:endParaRPr lang="en-US" dirty="0"/>
          </a:p>
          <a:p>
            <a:pPr lvl="1"/>
            <a:r>
              <a:rPr lang="en-US" dirty="0"/>
              <a:t>Close reading of a number of specifications revealed some additional errata</a:t>
            </a:r>
          </a:p>
          <a:p>
            <a:pPr lvl="1"/>
            <a:endParaRPr lang="en-US" dirty="0"/>
          </a:p>
          <a:p>
            <a:pPr lvl="1"/>
            <a:r>
              <a:rPr lang="en-US" dirty="0"/>
              <a:t>Thanks to Linux OpenPrinting coordinators, all the students (and their mentors) for your hard work and contributions!</a:t>
            </a:r>
          </a:p>
          <a:p>
            <a:pPr marL="40640" indent="0">
              <a:buNone/>
            </a:pPr>
            <a:endParaRPr lang="en-US" dirty="0"/>
          </a:p>
        </p:txBody>
      </p:sp>
      <p:sp>
        <p:nvSpPr>
          <p:cNvPr id="6" name="Shape 334">
            <a:extLst>
              <a:ext uri="{FF2B5EF4-FFF2-40B4-BE49-F238E27FC236}">
                <a16:creationId xmlns:a16="http://schemas.microsoft.com/office/drawing/2014/main" id="{BDDB402B-449F-134B-8FC2-46724227C4F4}"/>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29</a:t>
            </a:fld>
            <a:endParaRPr/>
          </a:p>
        </p:txBody>
      </p:sp>
    </p:spTree>
    <p:extLst>
      <p:ext uri="{BB962C8B-B14F-4D97-AF65-F5344CB8AC3E}">
        <p14:creationId xmlns:p14="http://schemas.microsoft.com/office/powerpoint/2010/main" val="1192421809"/>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90" name="Shape 90"/>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92" name="Shape 92"/>
          <p:cNvSpPr>
            <a:spLocks noGrp="1"/>
          </p:cNvSpPr>
          <p:nvPr>
            <p:ph type="body" idx="1"/>
          </p:nvPr>
        </p:nvSpPr>
        <p:spPr>
          <a:prstGeom prst="rect">
            <a:avLst/>
          </a:prstGeom>
        </p:spPr>
        <p:txBody>
          <a:bodyPr/>
          <a:lstStyle/>
          <a:p>
            <a:r>
              <a:rPr dirty="0"/>
              <a:t>Welcome and Introductions</a:t>
            </a:r>
          </a:p>
          <a:p>
            <a:r>
              <a:rPr dirty="0"/>
              <a:t>Confirm Minutes Taker</a:t>
            </a:r>
          </a:p>
          <a:p>
            <a:r>
              <a:rPr dirty="0"/>
              <a:t>Review PWG Patent Policy</a:t>
            </a:r>
          </a:p>
          <a:p>
            <a:r>
              <a:rPr dirty="0"/>
              <a:t>Agenda for the Week</a:t>
            </a:r>
          </a:p>
          <a:p>
            <a:r>
              <a:rPr dirty="0"/>
              <a:t>Future PWG Meeting Schedule</a:t>
            </a:r>
          </a:p>
          <a:p>
            <a:r>
              <a:rPr dirty="0"/>
              <a:t>201</a:t>
            </a:r>
            <a:r>
              <a:rPr lang="en-US" dirty="0"/>
              <a:t>8</a:t>
            </a:r>
            <a:r>
              <a:rPr dirty="0"/>
              <a:t> Membership</a:t>
            </a:r>
          </a:p>
          <a:p>
            <a:r>
              <a:rPr dirty="0"/>
              <a:t>PWG Officers</a:t>
            </a:r>
          </a:p>
        </p:txBody>
      </p:sp>
      <p:sp>
        <p:nvSpPr>
          <p:cNvPr id="91" name="Shape 91"/>
          <p:cNvSpPr>
            <a:spLocks noGrp="1"/>
          </p:cNvSpPr>
          <p:nvPr>
            <p:ph type="title"/>
          </p:nvPr>
        </p:nvSpPr>
        <p:spPr>
          <a:prstGeom prst="rect">
            <a:avLst/>
          </a:prstGeom>
        </p:spPr>
        <p:txBody>
          <a:bodyPr/>
          <a:lstStyle/>
          <a:p>
            <a:r>
              <a:t>Administrivia</a:t>
            </a:r>
          </a:p>
        </p:txBody>
      </p:sp>
      <p:sp>
        <p:nvSpPr>
          <p:cNvPr id="6" name="Shape 334">
            <a:extLst>
              <a:ext uri="{FF2B5EF4-FFF2-40B4-BE49-F238E27FC236}">
                <a16:creationId xmlns:a16="http://schemas.microsoft.com/office/drawing/2014/main" id="{282D9C28-08C0-7849-A36D-A7DB0E280E44}"/>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3</a:t>
            </a:fld>
            <a:endParaRP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7" name="Shape 367"/>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68" name="Shape 368"/>
          <p:cNvSpPr>
            <a:spLocks noGrp="1"/>
          </p:cNvSpPr>
          <p:nvPr>
            <p:ph type="title"/>
          </p:nvPr>
        </p:nvSpPr>
        <p:spPr>
          <a:prstGeom prst="rect">
            <a:avLst/>
          </a:prstGeom>
        </p:spPr>
        <p:txBody>
          <a:bodyPr/>
          <a:lstStyle/>
          <a:p>
            <a:r>
              <a:rPr lang="en-US" dirty="0"/>
              <a:t>Mopria</a:t>
            </a:r>
            <a:endParaRPr dirty="0"/>
          </a:p>
        </p:txBody>
      </p:sp>
      <p:sp>
        <p:nvSpPr>
          <p:cNvPr id="3" name="Text Placeholder 2">
            <a:extLst>
              <a:ext uri="{FF2B5EF4-FFF2-40B4-BE49-F238E27FC236}">
                <a16:creationId xmlns:a16="http://schemas.microsoft.com/office/drawing/2014/main" id="{F6CBD45F-8AA1-3641-8AD8-D31A8892205B}"/>
              </a:ext>
            </a:extLst>
          </p:cNvPr>
          <p:cNvSpPr>
            <a:spLocks noGrp="1"/>
          </p:cNvSpPr>
          <p:nvPr>
            <p:ph type="body" idx="1"/>
          </p:nvPr>
        </p:nvSpPr>
        <p:spPr/>
        <p:txBody>
          <a:bodyPr>
            <a:normAutofit/>
          </a:bodyPr>
          <a:lstStyle/>
          <a:p>
            <a:r>
              <a:rPr lang="en-US" dirty="0"/>
              <a:t>PWG presentation at Mopria F2F</a:t>
            </a:r>
          </a:p>
          <a:p>
            <a:pPr lvl="1"/>
            <a:r>
              <a:rPr lang="en-US" dirty="0"/>
              <a:t>“IPP 2018 State of the Union”</a:t>
            </a:r>
          </a:p>
          <a:p>
            <a:pPr lvl="1"/>
            <a:r>
              <a:rPr lang="en-US" dirty="0"/>
              <a:t>Presented to Mopria Technical Working Group via teleconference July 26 during their F2F meeting session</a:t>
            </a:r>
          </a:p>
          <a:p>
            <a:pPr lvl="1"/>
            <a:r>
              <a:rPr lang="en-US" dirty="0">
                <a:hlinkClick r:id="rId3"/>
              </a:rPr>
              <a:t>https://ftp.pwg.org/pub/pwg/general/presentations/PWG-2018-IPP-Overview-20180726.pdf</a:t>
            </a:r>
            <a:r>
              <a:rPr lang="en-US" dirty="0"/>
              <a:t> </a:t>
            </a:r>
          </a:p>
          <a:p>
            <a:pPr lvl="1"/>
            <a:r>
              <a:rPr lang="en-US" dirty="0"/>
              <a:t>Well received and positive feedback</a:t>
            </a:r>
          </a:p>
          <a:p>
            <a:r>
              <a:rPr lang="en-US" dirty="0"/>
              <a:t>Mopria liaison to the PWG : Jeremy Reitz (Xerox)</a:t>
            </a:r>
          </a:p>
          <a:p>
            <a:pPr lvl="1"/>
            <a:r>
              <a:rPr lang="en-US" dirty="0"/>
              <a:t>Smith has asked for a Mopria presentation; awaiting a response</a:t>
            </a:r>
          </a:p>
          <a:p>
            <a:pPr marL="40640" indent="0">
              <a:buNone/>
            </a:pPr>
            <a:endParaRPr lang="en-US" dirty="0"/>
          </a:p>
        </p:txBody>
      </p:sp>
      <p:sp>
        <p:nvSpPr>
          <p:cNvPr id="6" name="Shape 334">
            <a:extLst>
              <a:ext uri="{FF2B5EF4-FFF2-40B4-BE49-F238E27FC236}">
                <a16:creationId xmlns:a16="http://schemas.microsoft.com/office/drawing/2014/main" id="{BDDB402B-449F-134B-8FC2-46724227C4F4}"/>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30</a:t>
            </a:fld>
            <a:endParaRPr/>
          </a:p>
        </p:txBody>
      </p:sp>
    </p:spTree>
    <p:extLst>
      <p:ext uri="{BB962C8B-B14F-4D97-AF65-F5344CB8AC3E}">
        <p14:creationId xmlns:p14="http://schemas.microsoft.com/office/powerpoint/2010/main" val="1183384035"/>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 name="Shape 366"/>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2016 The Printer Working Group</a:t>
            </a:r>
            <a:r>
              <a:rPr dirty="0"/>
              <a:t>. 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spAutoFit/>
          </a:bodyPr>
          <a:lstStyle>
            <a:lvl1pPr marL="57799" marR="57799" defTabSz="1295400">
              <a:defRPr sz="600"/>
            </a:lvl1pPr>
          </a:lstStyle>
          <a:p>
            <a:r>
              <a:t>®</a:t>
            </a:r>
          </a:p>
        </p:txBody>
      </p:sp>
      <p:sp>
        <p:nvSpPr>
          <p:cNvPr id="6" name="Title 5">
            <a:extLst>
              <a:ext uri="{FF2B5EF4-FFF2-40B4-BE49-F238E27FC236}">
                <a16:creationId xmlns:a16="http://schemas.microsoft.com/office/drawing/2014/main" id="{240C2D15-C4F1-4849-B9DF-79D0CA61D79A}"/>
              </a:ext>
            </a:extLst>
          </p:cNvPr>
          <p:cNvSpPr>
            <a:spLocks noGrp="1"/>
          </p:cNvSpPr>
          <p:nvPr>
            <p:ph type="title"/>
          </p:nvPr>
        </p:nvSpPr>
        <p:spPr/>
        <p:txBody>
          <a:bodyPr/>
          <a:lstStyle/>
          <a:p>
            <a:r>
              <a:rPr lang="en-US" dirty="0"/>
              <a:t>Additive Manufacturing Liaisons</a:t>
            </a:r>
          </a:p>
        </p:txBody>
      </p:sp>
      <p:sp>
        <p:nvSpPr>
          <p:cNvPr id="369" name="Shape 369"/>
          <p:cNvSpPr>
            <a:spLocks noGrp="1"/>
          </p:cNvSpPr>
          <p:nvPr>
            <p:ph type="body" idx="1"/>
          </p:nvPr>
        </p:nvSpPr>
        <p:spPr>
          <a:prstGeom prst="rect">
            <a:avLst/>
          </a:prstGeom>
        </p:spPr>
        <p:txBody>
          <a:bodyPr>
            <a:normAutofit fontScale="92500" lnSpcReduction="10000"/>
          </a:bodyPr>
          <a:lstStyle/>
          <a:p>
            <a:r>
              <a:rPr lang="en-US" dirty="0"/>
              <a:t>America Makes &amp; ANSI Additive Manufacturing Standardization Collaborative (AMSC) - </a:t>
            </a:r>
          </a:p>
          <a:p>
            <a:pPr lvl="1"/>
            <a:r>
              <a:rPr lang="en-US" u="sng" dirty="0">
                <a:hlinkClick r:id="rId2"/>
              </a:rPr>
              <a:t>www.ansi.org/standards_activities/standards_boards_panels/amsc/Default?menuid=3</a:t>
            </a:r>
            <a:r>
              <a:rPr lang="en-US" u="sng" dirty="0"/>
              <a:t>.</a:t>
            </a:r>
            <a:r>
              <a:rPr lang="en-US" dirty="0"/>
              <a:t> The IEEE-ISTO Printer Working Group is participating in the AMSC initiative.</a:t>
            </a:r>
          </a:p>
          <a:p>
            <a:r>
              <a:rPr lang="en-US" dirty="0"/>
              <a:t>IEEE Consumer 3D Printing Working Group (P3030)</a:t>
            </a:r>
          </a:p>
          <a:p>
            <a:pPr lvl="1"/>
            <a:r>
              <a:rPr lang="en-US" u="sng" dirty="0">
                <a:hlinkClick r:id="rId3"/>
              </a:rPr>
              <a:t>standards.ieee.org/develop/</a:t>
            </a:r>
            <a:r>
              <a:rPr lang="en-US" u="sng" dirty="0" err="1">
                <a:hlinkClick r:id="rId3"/>
              </a:rPr>
              <a:t>wg</a:t>
            </a:r>
            <a:r>
              <a:rPr lang="en-US" u="sng" dirty="0">
                <a:hlinkClick r:id="rId3"/>
              </a:rPr>
              <a:t>/C3DP.html</a:t>
            </a:r>
            <a:r>
              <a:rPr lang="en-US" dirty="0">
                <a:hlinkClick r:id="rId3"/>
              </a:rPr>
              <a:t> </a:t>
            </a:r>
            <a:r>
              <a:rPr lang="en-US" dirty="0"/>
              <a:t>This effort currently seems to be in hibernation.</a:t>
            </a:r>
          </a:p>
          <a:p>
            <a:r>
              <a:rPr lang="en-US" dirty="0"/>
              <a:t>ISO/IEC JTC 1 3D Printing and Scanning Study Group</a:t>
            </a:r>
          </a:p>
          <a:p>
            <a:pPr lvl="1"/>
            <a:r>
              <a:rPr lang="en-US" u="sng" dirty="0">
                <a:hlinkClick r:id="rId4"/>
              </a:rPr>
              <a:t>www.iso.org/committee/45020.html </a:t>
            </a:r>
            <a:r>
              <a:rPr lang="en-US" dirty="0"/>
              <a:t>The IEEE-ISTO Printer Working Group is participating in the ISO initiative.</a:t>
            </a:r>
          </a:p>
          <a:p>
            <a:r>
              <a:rPr lang="da-DK" dirty="0"/>
              <a:t>Society of Manufacturing Engineers (ITEAM)</a:t>
            </a:r>
          </a:p>
          <a:p>
            <a:pPr lvl="1"/>
            <a:r>
              <a:rPr lang="da-DK" u="sng" dirty="0">
                <a:hlinkClick r:id="rId5"/>
              </a:rPr>
              <a:t>www.sme.org/iteam/</a:t>
            </a:r>
          </a:p>
          <a:p>
            <a:r>
              <a:rPr lang="da-DK" dirty="0"/>
              <a:t>3D PDF Consortium</a:t>
            </a:r>
          </a:p>
          <a:p>
            <a:pPr lvl="1"/>
            <a:r>
              <a:rPr lang="da-DK" u="sng" dirty="0">
                <a:hlinkClick r:id="rId6"/>
              </a:rPr>
              <a:t>www.3dpdfconsortium.org</a:t>
            </a:r>
          </a:p>
          <a:p>
            <a:r>
              <a:rPr lang="da-DK" dirty="0"/>
              <a:t>3MF Consortium</a:t>
            </a:r>
          </a:p>
          <a:p>
            <a:pPr lvl="1"/>
            <a:r>
              <a:rPr lang="da-DK" u="sng" dirty="0">
                <a:hlinkClick r:id="rId7"/>
              </a:rPr>
              <a:t>3mf.io</a:t>
            </a:r>
            <a:endParaRPr lang="da-DK" u="sng" dirty="0">
              <a:hlinkClick r:id="rId5"/>
            </a:endParaRPr>
          </a:p>
          <a:p>
            <a:pPr marL="705658" lvl="1" indent="-264968">
              <a:defRPr sz="1700"/>
            </a:pPr>
            <a:endParaRPr lang="en-US" sz="1700" dirty="0"/>
          </a:p>
        </p:txBody>
      </p:sp>
      <p:sp>
        <p:nvSpPr>
          <p:cNvPr id="370" name="Shape 370"/>
          <p:cNvSpPr>
            <a:spLocks noGrp="1"/>
          </p:cNvSpPr>
          <p:nvPr>
            <p:ph type="sldNum" sz="quarter" idx="4"/>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pPr/>
              <a:t>31</a:t>
            </a:fld>
            <a:endParaRPr/>
          </a:p>
        </p:txBody>
      </p:sp>
    </p:spTree>
    <p:extLst>
      <p:ext uri="{BB962C8B-B14F-4D97-AF65-F5344CB8AC3E}">
        <p14:creationId xmlns:p14="http://schemas.microsoft.com/office/powerpoint/2010/main" val="2935660650"/>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3"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76" name="Shape 376"/>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77" name="Shape 377"/>
          <p:cNvSpPr>
            <a:spLocks noGrp="1"/>
          </p:cNvSpPr>
          <p:nvPr>
            <p:ph type="title"/>
          </p:nvPr>
        </p:nvSpPr>
        <p:spPr>
          <a:prstGeom prst="rect">
            <a:avLst/>
          </a:prstGeom>
        </p:spPr>
        <p:txBody>
          <a:bodyPr/>
          <a:lstStyle/>
          <a:p>
            <a:r>
              <a:t>Other Questions / Comments</a:t>
            </a:r>
          </a:p>
        </p:txBody>
      </p:sp>
      <p:grpSp>
        <p:nvGrpSpPr>
          <p:cNvPr id="386" name="Group 386"/>
          <p:cNvGrpSpPr/>
          <p:nvPr/>
        </p:nvGrpSpPr>
        <p:grpSpPr>
          <a:xfrm>
            <a:off x="3962400" y="3276600"/>
            <a:ext cx="1042988" cy="1042988"/>
            <a:chOff x="0" y="0"/>
            <a:chExt cx="1042987" cy="1042987"/>
          </a:xfrm>
        </p:grpSpPr>
        <p:sp>
          <p:nvSpPr>
            <p:cNvPr id="378" name="Shape 378"/>
            <p:cNvSpPr/>
            <p:nvPr/>
          </p:nvSpPr>
          <p:spPr>
            <a:xfrm>
              <a:off x="0" y="0"/>
              <a:ext cx="1042988" cy="1042988"/>
            </a:xfrm>
            <a:prstGeom prst="rect">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79" name="Shape 379"/>
            <p:cNvSpPr/>
            <p:nvPr/>
          </p:nvSpPr>
          <p:spPr>
            <a:xfrm>
              <a:off x="0" y="0"/>
              <a:ext cx="1042988" cy="651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350" y="21600"/>
                  </a:lnTo>
                  <a:lnTo>
                    <a:pt x="20250" y="21600"/>
                  </a:lnTo>
                  <a:lnTo>
                    <a:pt x="21600" y="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0" name="Shape 380"/>
            <p:cNvSpPr/>
            <p:nvPr/>
          </p:nvSpPr>
          <p:spPr>
            <a:xfrm>
              <a:off x="0" y="0"/>
              <a:ext cx="65187" cy="104298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1350"/>
                  </a:lnTo>
                  <a:lnTo>
                    <a:pt x="21600" y="2025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1" name="Shape 381"/>
            <p:cNvSpPr/>
            <p:nvPr/>
          </p:nvSpPr>
          <p:spPr>
            <a:xfrm>
              <a:off x="977800" y="0"/>
              <a:ext cx="65188" cy="104298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350"/>
                  </a:lnTo>
                  <a:lnTo>
                    <a:pt x="0" y="20250"/>
                  </a:lnTo>
                  <a:lnTo>
                    <a:pt x="2160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2" name="Shape 382"/>
            <p:cNvSpPr/>
            <p:nvPr/>
          </p:nvSpPr>
          <p:spPr>
            <a:xfrm>
              <a:off x="0" y="977800"/>
              <a:ext cx="1042988" cy="6518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0250" y="0"/>
                  </a:lnTo>
                  <a:lnTo>
                    <a:pt x="1350" y="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3" name="Shape 383"/>
            <p:cNvSpPr/>
            <p:nvPr/>
          </p:nvSpPr>
          <p:spPr>
            <a:xfrm>
              <a:off x="335204" y="195560"/>
              <a:ext cx="372531" cy="488901"/>
            </a:xfrm>
            <a:custGeom>
              <a:avLst/>
              <a:gdLst/>
              <a:ahLst/>
              <a:cxnLst>
                <a:cxn ang="0">
                  <a:pos x="wd2" y="hd2"/>
                </a:cxn>
                <a:cxn ang="5400000">
                  <a:pos x="wd2" y="hd2"/>
                </a:cxn>
                <a:cxn ang="10800000">
                  <a:pos x="wd2" y="hd2"/>
                </a:cxn>
                <a:cxn ang="16200000">
                  <a:pos x="wd2" y="hd2"/>
                </a:cxn>
              </a:cxnLst>
              <a:rect l="0" t="0" r="r" b="b"/>
              <a:pathLst>
                <a:path w="21600" h="21600" extrusionOk="0">
                  <a:moveTo>
                    <a:pt x="0" y="8228"/>
                  </a:moveTo>
                  <a:cubicBezTo>
                    <a:pt x="0" y="3684"/>
                    <a:pt x="4836" y="0"/>
                    <a:pt x="10801" y="0"/>
                  </a:cubicBezTo>
                  <a:cubicBezTo>
                    <a:pt x="16765" y="0"/>
                    <a:pt x="21600" y="3684"/>
                    <a:pt x="21600" y="8228"/>
                  </a:cubicBezTo>
                  <a:cubicBezTo>
                    <a:pt x="21600" y="11637"/>
                    <a:pt x="19182" y="14400"/>
                    <a:pt x="16199" y="14400"/>
                  </a:cubicBezTo>
                  <a:cubicBezTo>
                    <a:pt x="14709" y="14400"/>
                    <a:pt x="13500" y="15781"/>
                    <a:pt x="13500" y="17485"/>
                  </a:cubicBezTo>
                  <a:lnTo>
                    <a:pt x="13500" y="21600"/>
                  </a:lnTo>
                  <a:lnTo>
                    <a:pt x="8100" y="21600"/>
                  </a:lnTo>
                  <a:lnTo>
                    <a:pt x="8100" y="17485"/>
                  </a:lnTo>
                  <a:cubicBezTo>
                    <a:pt x="8100" y="14076"/>
                    <a:pt x="10518" y="11313"/>
                    <a:pt x="13500" y="11313"/>
                  </a:cubicBezTo>
                  <a:cubicBezTo>
                    <a:pt x="14991" y="11313"/>
                    <a:pt x="16199" y="9932"/>
                    <a:pt x="16199" y="8228"/>
                  </a:cubicBezTo>
                  <a:cubicBezTo>
                    <a:pt x="16199" y="5956"/>
                    <a:pt x="13783" y="4113"/>
                    <a:pt x="10801" y="4113"/>
                  </a:cubicBezTo>
                  <a:cubicBezTo>
                    <a:pt x="7819" y="4113"/>
                    <a:pt x="5401" y="5956"/>
                    <a:pt x="5401" y="8228"/>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4" name="Shape 384"/>
            <p:cNvSpPr/>
            <p:nvPr/>
          </p:nvSpPr>
          <p:spPr>
            <a:xfrm>
              <a:off x="451623" y="707734"/>
              <a:ext cx="139693" cy="139694"/>
            </a:xfrm>
            <a:prstGeom prst="ellipse">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5" name="Shape 385"/>
            <p:cNvSpPr/>
            <p:nvPr/>
          </p:nvSpPr>
          <p:spPr>
            <a:xfrm>
              <a:off x="0" y="0"/>
              <a:ext cx="1042988" cy="1042988"/>
            </a:xfrm>
            <a:custGeom>
              <a:avLst/>
              <a:gdLst/>
              <a:ahLst/>
              <a:cxnLst>
                <a:cxn ang="0">
                  <a:pos x="wd2" y="hd2"/>
                </a:cxn>
                <a:cxn ang="5400000">
                  <a:pos x="wd2" y="hd2"/>
                </a:cxn>
                <a:cxn ang="10800000">
                  <a:pos x="wd2" y="hd2"/>
                </a:cxn>
                <a:cxn ang="16200000">
                  <a:pos x="wd2" y="hd2"/>
                </a:cxn>
              </a:cxnLst>
              <a:rect l="0" t="0" r="r" b="b"/>
              <a:pathLst>
                <a:path w="21600" h="21600" extrusionOk="0">
                  <a:moveTo>
                    <a:pt x="1350" y="1350"/>
                  </a:moveTo>
                  <a:lnTo>
                    <a:pt x="1350" y="20250"/>
                  </a:lnTo>
                  <a:lnTo>
                    <a:pt x="20250" y="20250"/>
                  </a:lnTo>
                  <a:lnTo>
                    <a:pt x="20250" y="1350"/>
                  </a:lnTo>
                  <a:close/>
                  <a:moveTo>
                    <a:pt x="0" y="0"/>
                  </a:moveTo>
                  <a:lnTo>
                    <a:pt x="1350" y="1350"/>
                  </a:lnTo>
                  <a:moveTo>
                    <a:pt x="0" y="21600"/>
                  </a:moveTo>
                  <a:lnTo>
                    <a:pt x="1350" y="20250"/>
                  </a:lnTo>
                  <a:moveTo>
                    <a:pt x="21600" y="21600"/>
                  </a:moveTo>
                  <a:lnTo>
                    <a:pt x="20250" y="20250"/>
                  </a:lnTo>
                  <a:moveTo>
                    <a:pt x="21600" y="0"/>
                  </a:moveTo>
                  <a:lnTo>
                    <a:pt x="20250" y="1350"/>
                  </a:lnTo>
                  <a:moveTo>
                    <a:pt x="6942" y="7907"/>
                  </a:moveTo>
                  <a:cubicBezTo>
                    <a:pt x="6942" y="5777"/>
                    <a:pt x="8669" y="4050"/>
                    <a:pt x="10800" y="4050"/>
                  </a:cubicBezTo>
                  <a:cubicBezTo>
                    <a:pt x="12930" y="4050"/>
                    <a:pt x="14657" y="5777"/>
                    <a:pt x="14657" y="7907"/>
                  </a:cubicBezTo>
                  <a:cubicBezTo>
                    <a:pt x="14657" y="9505"/>
                    <a:pt x="13793" y="10800"/>
                    <a:pt x="12728" y="10800"/>
                  </a:cubicBezTo>
                  <a:cubicBezTo>
                    <a:pt x="12196" y="10800"/>
                    <a:pt x="11764" y="11447"/>
                    <a:pt x="11764" y="12246"/>
                  </a:cubicBezTo>
                  <a:lnTo>
                    <a:pt x="11764" y="14175"/>
                  </a:lnTo>
                  <a:lnTo>
                    <a:pt x="9835" y="14175"/>
                  </a:lnTo>
                  <a:lnTo>
                    <a:pt x="9835" y="12246"/>
                  </a:lnTo>
                  <a:cubicBezTo>
                    <a:pt x="9835" y="10648"/>
                    <a:pt x="10699" y="9353"/>
                    <a:pt x="11764" y="9353"/>
                  </a:cubicBezTo>
                  <a:cubicBezTo>
                    <a:pt x="12296" y="9353"/>
                    <a:pt x="12728" y="8706"/>
                    <a:pt x="12728" y="7907"/>
                  </a:cubicBezTo>
                  <a:cubicBezTo>
                    <a:pt x="12728" y="6842"/>
                    <a:pt x="11865" y="5978"/>
                    <a:pt x="10800" y="5978"/>
                  </a:cubicBezTo>
                  <a:cubicBezTo>
                    <a:pt x="9735" y="5978"/>
                    <a:pt x="8871" y="6842"/>
                    <a:pt x="8871" y="7907"/>
                  </a:cubicBezTo>
                  <a:close/>
                  <a:moveTo>
                    <a:pt x="10800" y="14657"/>
                  </a:moveTo>
                  <a:cubicBezTo>
                    <a:pt x="10001" y="14657"/>
                    <a:pt x="9353" y="15304"/>
                    <a:pt x="9353" y="16103"/>
                  </a:cubicBezTo>
                  <a:cubicBezTo>
                    <a:pt x="9353" y="16902"/>
                    <a:pt x="10001" y="17550"/>
                    <a:pt x="10800" y="17550"/>
                  </a:cubicBezTo>
                  <a:cubicBezTo>
                    <a:pt x="11599" y="17550"/>
                    <a:pt x="12246" y="16902"/>
                    <a:pt x="12246" y="16103"/>
                  </a:cubicBezTo>
                  <a:cubicBezTo>
                    <a:pt x="12246" y="15304"/>
                    <a:pt x="11599" y="14657"/>
                    <a:pt x="10800" y="14657"/>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grpSp>
      <p:sp>
        <p:nvSpPr>
          <p:cNvPr id="14" name="Shape 334">
            <a:extLst>
              <a:ext uri="{FF2B5EF4-FFF2-40B4-BE49-F238E27FC236}">
                <a16:creationId xmlns:a16="http://schemas.microsoft.com/office/drawing/2014/main" id="{417EED2B-D25C-C843-9BEE-FB9B255EEE5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32</a:t>
            </a:fld>
            <a:endParaRP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1" name="pwg-4dark-bkgrnd-transparency.png"/>
          <p:cNvPicPr>
            <a:picLocks noChangeAspect="1"/>
          </p:cNvPicPr>
          <p:nvPr/>
        </p:nvPicPr>
        <p:blipFill>
          <a:blip r:embed="rId3">
            <a:extLst/>
          </a:blip>
          <a:stretch>
            <a:fillRect/>
          </a:stretch>
        </p:blipFill>
        <p:spPr>
          <a:xfrm>
            <a:off x="8166100" y="127000"/>
            <a:ext cx="851804" cy="889000"/>
          </a:xfrm>
          <a:prstGeom prst="rect">
            <a:avLst/>
          </a:prstGeom>
        </p:spPr>
      </p:pic>
      <p:sp>
        <p:nvSpPr>
          <p:cNvPr id="394" name="Shape 394"/>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96" name="Shape 396"/>
          <p:cNvSpPr>
            <a:spLocks noGrp="1"/>
          </p:cNvSpPr>
          <p:nvPr>
            <p:ph type="body" idx="1"/>
          </p:nvPr>
        </p:nvSpPr>
        <p:spPr>
          <a:prstGeom prst="rect">
            <a:avLst/>
          </a:prstGeom>
        </p:spPr>
        <p:txBody>
          <a:bodyPr>
            <a:normAutofit/>
          </a:bodyPr>
          <a:lstStyle/>
          <a:p>
            <a:pPr marL="40640" indent="0">
              <a:buNone/>
            </a:pPr>
            <a:endParaRPr lang="en-US" dirty="0">
              <a:solidFill>
                <a:schemeClr val="tx1"/>
              </a:solidFill>
            </a:endParaRPr>
          </a:p>
          <a:p>
            <a:pPr marL="40640" indent="0">
              <a:buNone/>
            </a:pPr>
            <a:r>
              <a:rPr lang="en-US" dirty="0">
                <a:solidFill>
                  <a:schemeClr val="tx1"/>
                </a:solidFill>
              </a:rPr>
              <a:t>November 14-15 : Virtual</a:t>
            </a:r>
          </a:p>
          <a:p>
            <a:pPr marL="40640" indent="0">
              <a:buNone/>
            </a:pPr>
            <a:endParaRPr lang="en-US" dirty="0">
              <a:solidFill>
                <a:schemeClr val="tx1"/>
              </a:solidFill>
            </a:endParaRPr>
          </a:p>
          <a:p>
            <a:pPr marL="40640" indent="0">
              <a:buNone/>
            </a:pPr>
            <a:r>
              <a:rPr lang="en-US" dirty="0">
                <a:solidFill>
                  <a:schemeClr val="tx1"/>
                </a:solidFill>
              </a:rPr>
              <a:t>Monitor </a:t>
            </a:r>
            <a:r>
              <a:rPr lang="en-US" dirty="0">
                <a:solidFill>
                  <a:schemeClr val="tx1"/>
                </a:solidFill>
                <a:hlinkClick r:id="rId4"/>
              </a:rPr>
              <a:t>pwg-announce@pwg.org</a:t>
            </a:r>
            <a:r>
              <a:rPr lang="en-US" dirty="0">
                <a:solidFill>
                  <a:schemeClr val="tx1"/>
                </a:solidFill>
              </a:rPr>
              <a:t> or the </a:t>
            </a:r>
            <a:r>
              <a:rPr lang="en-US" dirty="0">
                <a:solidFill>
                  <a:schemeClr val="tx1"/>
                </a:solidFill>
                <a:hlinkClick r:id="rId5"/>
              </a:rPr>
              <a:t>PWG meeting page</a:t>
            </a:r>
            <a:r>
              <a:rPr lang="en-US" dirty="0">
                <a:solidFill>
                  <a:schemeClr val="tx1"/>
                </a:solidFill>
              </a:rPr>
              <a:t> for more info.</a:t>
            </a: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endParaRPr lang="en-US" sz="1400" dirty="0">
              <a:solidFill>
                <a:srgbClr val="FF0000"/>
              </a:solidFill>
            </a:endParaRPr>
          </a:p>
          <a:p>
            <a:pPr marL="40640" indent="0">
              <a:buNone/>
            </a:pPr>
            <a:r>
              <a:rPr lang="en-US" sz="2000" dirty="0">
                <a:solidFill>
                  <a:srgbClr val="FF0000"/>
                </a:solidFill>
              </a:rPr>
              <a:t>Any companies willing to host, please contact </a:t>
            </a:r>
            <a:r>
              <a:rPr lang="en-US" sz="2000" dirty="0">
                <a:solidFill>
                  <a:srgbClr val="FF0000"/>
                </a:solidFill>
                <a:hlinkClick r:id="rId6"/>
              </a:rPr>
              <a:t>chair@pwg.org</a:t>
            </a:r>
            <a:r>
              <a:rPr lang="en-US" sz="2000" dirty="0">
                <a:solidFill>
                  <a:srgbClr val="FF0000"/>
                </a:solidFill>
              </a:rPr>
              <a:t> </a:t>
            </a:r>
          </a:p>
          <a:p>
            <a:pPr marL="40640" indent="0">
              <a:buNone/>
            </a:pPr>
            <a:endParaRPr lang="en-US" sz="1400" dirty="0">
              <a:solidFill>
                <a:srgbClr val="FF0000"/>
              </a:solidFill>
            </a:endParaRPr>
          </a:p>
        </p:txBody>
      </p:sp>
      <p:sp>
        <p:nvSpPr>
          <p:cNvPr id="395" name="Shape 395"/>
          <p:cNvSpPr>
            <a:spLocks noGrp="1"/>
          </p:cNvSpPr>
          <p:nvPr>
            <p:ph type="title"/>
          </p:nvPr>
        </p:nvSpPr>
        <p:spPr>
          <a:prstGeom prst="rect">
            <a:avLst/>
          </a:prstGeom>
        </p:spPr>
        <p:txBody>
          <a:bodyPr/>
          <a:lstStyle/>
          <a:p>
            <a:r>
              <a:rPr dirty="0"/>
              <a:t>Next PWG </a:t>
            </a:r>
            <a:r>
              <a:rPr lang="en-US" dirty="0"/>
              <a:t>Face-to-Face </a:t>
            </a:r>
            <a:r>
              <a:rPr dirty="0"/>
              <a:t>Meeting</a:t>
            </a:r>
          </a:p>
        </p:txBody>
      </p:sp>
      <p:sp>
        <p:nvSpPr>
          <p:cNvPr id="6" name="Shape 334">
            <a:extLst>
              <a:ext uri="{FF2B5EF4-FFF2-40B4-BE49-F238E27FC236}">
                <a16:creationId xmlns:a16="http://schemas.microsoft.com/office/drawing/2014/main" id="{DF22E4FE-7121-8D4F-B03A-A17861C8F406}"/>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33</a:t>
            </a:fld>
            <a:endParaRPr/>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A9A0B62-E686-9D44-AA6F-E349183855E5}"/>
              </a:ext>
            </a:extLst>
          </p:cNvPr>
          <p:cNvSpPr>
            <a:spLocks noGrp="1"/>
          </p:cNvSpPr>
          <p:nvPr>
            <p:ph type="title"/>
          </p:nvPr>
        </p:nvSpPr>
        <p:spPr/>
        <p:txBody>
          <a:bodyPr/>
          <a:lstStyle/>
          <a:p>
            <a:r>
              <a:rPr lang="en-US" dirty="0"/>
              <a:t>Backup</a:t>
            </a:r>
          </a:p>
        </p:txBody>
      </p:sp>
    </p:spTree>
    <p:extLst>
      <p:ext uri="{BB962C8B-B14F-4D97-AF65-F5344CB8AC3E}">
        <p14:creationId xmlns:p14="http://schemas.microsoft.com/office/powerpoint/2010/main" val="180357610"/>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fontScale="85000" lnSpcReduction="20000"/>
          </a:bodyPr>
          <a:lstStyle/>
          <a:p>
            <a:r>
              <a:rPr lang="en-US" dirty="0"/>
              <a:t>Purpose:</a:t>
            </a:r>
          </a:p>
          <a:p>
            <a:pPr lvl="1"/>
            <a:r>
              <a:rPr lang="en-US" dirty="0"/>
              <a:t>A document that describes the PWG's core tenets and design principles that guide the design and creation of its IPP, Semantic Model, MIBs, and other technologies</a:t>
            </a:r>
          </a:p>
          <a:p>
            <a:pPr lvl="1"/>
            <a:endParaRPr lang="en-US" dirty="0"/>
          </a:p>
          <a:p>
            <a:r>
              <a:rPr lang="en-US" dirty="0"/>
              <a:t>Scope / Topics to be Covered:</a:t>
            </a:r>
          </a:p>
          <a:p>
            <a:pPr lvl="1"/>
            <a:r>
              <a:rPr lang="en-US" sz="1600" dirty="0"/>
              <a:t>IPP</a:t>
            </a:r>
          </a:p>
          <a:p>
            <a:pPr lvl="2"/>
            <a:r>
              <a:rPr lang="en-US" sz="1600" dirty="0"/>
              <a:t>Late binding principle</a:t>
            </a:r>
          </a:p>
          <a:p>
            <a:pPr lvl="2"/>
            <a:r>
              <a:rPr lang="en-US" sz="1600" dirty="0"/>
              <a:t>Intent vs. process for Job fidelity</a:t>
            </a:r>
          </a:p>
          <a:p>
            <a:pPr lvl="2"/>
            <a:r>
              <a:rPr lang="en-US" sz="1600" dirty="0"/>
              <a:t>Value of separating Job attributes from Document content</a:t>
            </a:r>
          </a:p>
          <a:p>
            <a:pPr lvl="2"/>
            <a:r>
              <a:rPr lang="en-US" sz="1600" dirty="0"/>
              <a:t>IPP attribute types and design patterns</a:t>
            </a:r>
          </a:p>
          <a:p>
            <a:pPr lvl="3"/>
            <a:r>
              <a:rPr lang="en-US" sz="1200" dirty="0"/>
              <a:t>Printer Status vs. Printer Description</a:t>
            </a:r>
          </a:p>
          <a:p>
            <a:pPr lvl="3"/>
            <a:r>
              <a:rPr lang="en-US" sz="1200" dirty="0"/>
              <a:t>xxx / xxx-supported / xxx-default vs. xxx / xxx-configured / xxx-supported</a:t>
            </a:r>
          </a:p>
          <a:p>
            <a:pPr lvl="3"/>
            <a:r>
              <a:rPr lang="en-US" sz="1200" dirty="0"/>
              <a:t>Collections vs. textual encoding of MIB sequences ("printer-finisher")</a:t>
            </a:r>
          </a:p>
          <a:p>
            <a:pPr lvl="1"/>
            <a:endParaRPr lang="en-US" sz="1600" dirty="0"/>
          </a:p>
          <a:p>
            <a:pPr lvl="1"/>
            <a:r>
              <a:rPr lang="en-US" sz="1600" dirty="0"/>
              <a:t>Semantic Model</a:t>
            </a:r>
          </a:p>
          <a:p>
            <a:pPr lvl="2"/>
            <a:r>
              <a:rPr lang="en-US" sz="1600" dirty="0"/>
              <a:t>Creates comprehensible view of the elements in an Imaging System,  allowing better communication with other standards organizations dealing with related matters.  </a:t>
            </a:r>
          </a:p>
          <a:p>
            <a:pPr lvl="2"/>
            <a:r>
              <a:rPr lang="en-US" sz="1600" dirty="0"/>
              <a:t>Presents the basic features necessary in communicating with imaging services, independent of the protocols used in that communication</a:t>
            </a:r>
          </a:p>
          <a:p>
            <a:pPr lvl="2"/>
            <a:r>
              <a:rPr lang="en-US" sz="1600" dirty="0"/>
              <a:t>Allows exploitation of the inherent parallelism between different types of imaging services (Print, Scan, Fax, etc.)</a:t>
            </a:r>
          </a:p>
        </p:txBody>
      </p:sp>
      <p:sp>
        <p:nvSpPr>
          <p:cNvPr id="2" name="Title 1"/>
          <p:cNvSpPr>
            <a:spLocks noGrp="1"/>
          </p:cNvSpPr>
          <p:nvPr>
            <p:ph type="title"/>
          </p:nvPr>
        </p:nvSpPr>
        <p:spPr/>
        <p:txBody>
          <a:bodyPr/>
          <a:lstStyle/>
          <a:p>
            <a:r>
              <a:rPr lang="en-US" dirty="0"/>
              <a:t>PWG Design Principles Whitepaper</a:t>
            </a:r>
          </a:p>
        </p:txBody>
      </p:sp>
      <p:sp>
        <p:nvSpPr>
          <p:cNvPr id="4" name="Shape 334">
            <a:extLst>
              <a:ext uri="{FF2B5EF4-FFF2-40B4-BE49-F238E27FC236}">
                <a16:creationId xmlns:a16="http://schemas.microsoft.com/office/drawing/2014/main" id="{35191DEA-33EC-334A-9C03-F5CC51F8A025}"/>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35</a:t>
            </a:fld>
            <a:endParaRPr/>
          </a:p>
        </p:txBody>
      </p:sp>
    </p:spTree>
    <p:extLst>
      <p:ext uri="{BB962C8B-B14F-4D97-AF65-F5344CB8AC3E}">
        <p14:creationId xmlns:p14="http://schemas.microsoft.com/office/powerpoint/2010/main" val="1332999107"/>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lnSpcReduction="10000"/>
          </a:bodyPr>
          <a:lstStyle/>
          <a:p>
            <a:r>
              <a:rPr lang="en-US" dirty="0"/>
              <a:t>Original notion: Update existing Process 3.0 to merge in subsequently published PWG process documents</a:t>
            </a:r>
          </a:p>
          <a:p>
            <a:pPr lvl="1"/>
            <a:r>
              <a:rPr lang="en-US" sz="1200" dirty="0">
                <a:solidFill>
                  <a:srgbClr val="FF0000"/>
                </a:solidFill>
              </a:rPr>
              <a:t>pwg-policy-call-for-obj-last-call-formal-vote-draft-2.txt (draft)</a:t>
            </a:r>
          </a:p>
          <a:p>
            <a:pPr lvl="1"/>
            <a:r>
              <a:rPr lang="en-US" sz="1200" dirty="0" err="1"/>
              <a:t>ipp</a:t>
            </a:r>
            <a:r>
              <a:rPr lang="en-US" sz="1200" dirty="0"/>
              <a:t>-registry-</a:t>
            </a:r>
            <a:r>
              <a:rPr lang="en-US" sz="1200" dirty="0" err="1"/>
              <a:t>policy.txt</a:t>
            </a:r>
            <a:endParaRPr lang="en-US" sz="1200" dirty="0"/>
          </a:p>
          <a:p>
            <a:pPr lvl="1"/>
            <a:r>
              <a:rPr lang="en-US" sz="1200" dirty="0"/>
              <a:t>pwg-billing-policy-20141001.txt</a:t>
            </a:r>
          </a:p>
          <a:p>
            <a:pPr lvl="1"/>
            <a:r>
              <a:rPr lang="en-US" sz="1200" dirty="0"/>
              <a:t>pwg-white-policy-20140505.txt</a:t>
            </a:r>
          </a:p>
          <a:p>
            <a:pPr lvl="1"/>
            <a:r>
              <a:rPr lang="en-US" sz="1200" dirty="0"/>
              <a:t>pwg-charter-policy-20140407.txt</a:t>
            </a:r>
          </a:p>
          <a:p>
            <a:pPr lvl="1"/>
            <a:r>
              <a:rPr lang="en-US" sz="1200" dirty="0"/>
              <a:t>pwg-prototype-policy-20121029.txt</a:t>
            </a:r>
          </a:p>
          <a:p>
            <a:pPr lvl="1"/>
            <a:r>
              <a:rPr lang="en-US" sz="1200" dirty="0">
                <a:solidFill>
                  <a:srgbClr val="FF0000"/>
                </a:solidFill>
              </a:rPr>
              <a:t>pwg-namespace-policy-20160820.txt (new updated draft)</a:t>
            </a:r>
          </a:p>
          <a:p>
            <a:r>
              <a:rPr lang="en-US" sz="2000" dirty="0"/>
              <a:t>Revised notion: Refactor the Process document to describe the processes of the PWG to make them simple and obvious to the uninitiated reader:</a:t>
            </a:r>
          </a:p>
          <a:p>
            <a:pPr lvl="1"/>
            <a:r>
              <a:rPr lang="en-US" sz="1600" dirty="0"/>
              <a:t>Proposing new work to the PWG</a:t>
            </a:r>
          </a:p>
          <a:p>
            <a:pPr lvl="1"/>
            <a:r>
              <a:rPr lang="en-US" sz="1600" dirty="0"/>
              <a:t>Approving new work and assigning to a PWG work group</a:t>
            </a:r>
          </a:p>
          <a:p>
            <a:pPr lvl="1"/>
            <a:r>
              <a:rPr lang="en-US" sz="1600" dirty="0"/>
              <a:t>PWG approval for various document types</a:t>
            </a:r>
          </a:p>
          <a:p>
            <a:pPr lvl="2"/>
            <a:r>
              <a:rPr lang="en-US" sz="1600" dirty="0"/>
              <a:t>whitepaper</a:t>
            </a:r>
          </a:p>
          <a:p>
            <a:pPr lvl="2"/>
            <a:r>
              <a:rPr lang="en-US" sz="1600" dirty="0"/>
              <a:t>standard</a:t>
            </a:r>
          </a:p>
          <a:p>
            <a:pPr lvl="2"/>
            <a:r>
              <a:rPr lang="en-US" sz="1600" dirty="0"/>
              <a:t>etc.</a:t>
            </a:r>
          </a:p>
        </p:txBody>
      </p:sp>
      <p:sp>
        <p:nvSpPr>
          <p:cNvPr id="2" name="Title 1"/>
          <p:cNvSpPr>
            <a:spLocks noGrp="1"/>
          </p:cNvSpPr>
          <p:nvPr>
            <p:ph type="title"/>
          </p:nvPr>
        </p:nvSpPr>
        <p:spPr/>
        <p:txBody>
          <a:bodyPr/>
          <a:lstStyle/>
          <a:p>
            <a:r>
              <a:rPr lang="en-US" dirty="0"/>
              <a:t>PWG Process v4.0</a:t>
            </a:r>
          </a:p>
        </p:txBody>
      </p:sp>
      <p:sp>
        <p:nvSpPr>
          <p:cNvPr id="4" name="Shape 334">
            <a:extLst>
              <a:ext uri="{FF2B5EF4-FFF2-40B4-BE49-F238E27FC236}">
                <a16:creationId xmlns:a16="http://schemas.microsoft.com/office/drawing/2014/main" id="{73C27915-5971-8946-AD70-85D600A5047A}"/>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36</a:t>
            </a:fld>
            <a:endParaRPr/>
          </a:p>
        </p:txBody>
      </p:sp>
    </p:spTree>
    <p:extLst>
      <p:ext uri="{BB962C8B-B14F-4D97-AF65-F5344CB8AC3E}">
        <p14:creationId xmlns:p14="http://schemas.microsoft.com/office/powerpoint/2010/main" val="166396029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99" name="Shape 99"/>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 name="Text Placeholder 2">
            <a:extLst>
              <a:ext uri="{FF2B5EF4-FFF2-40B4-BE49-F238E27FC236}">
                <a16:creationId xmlns:a16="http://schemas.microsoft.com/office/drawing/2014/main" id="{5FFC18D8-E7D2-854B-A05F-A6E37DF5F2A4}"/>
              </a:ext>
            </a:extLst>
          </p:cNvPr>
          <p:cNvSpPr>
            <a:spLocks noGrp="1"/>
          </p:cNvSpPr>
          <p:nvPr>
            <p:ph type="body" idx="1"/>
          </p:nvPr>
        </p:nvSpPr>
        <p:spPr/>
        <p:txBody>
          <a:bodyPr/>
          <a:lstStyle/>
          <a:p>
            <a:r>
              <a:rPr lang="en-US" dirty="0"/>
              <a:t>"This meeting is being held in accordance with the PWG Intellectual Property Policy"</a:t>
            </a:r>
          </a:p>
          <a:p>
            <a:pPr lvl="1"/>
            <a:r>
              <a:rPr lang="en-US" dirty="0"/>
              <a:t>https://</a:t>
            </a:r>
            <a:r>
              <a:rPr lang="en-US" dirty="0" err="1"/>
              <a:t>www.pwg.org</a:t>
            </a:r>
            <a:r>
              <a:rPr lang="en-US" dirty="0"/>
              <a:t>/chair/</a:t>
            </a:r>
            <a:r>
              <a:rPr lang="en-US" dirty="0" err="1"/>
              <a:t>membership_docs</a:t>
            </a:r>
            <a:r>
              <a:rPr lang="en-US" dirty="0"/>
              <a:t>/</a:t>
            </a:r>
            <a:r>
              <a:rPr lang="en-US" dirty="0" err="1"/>
              <a:t>pwg-ip-policy.pdf</a:t>
            </a:r>
            <a:endParaRPr lang="en-US" dirty="0"/>
          </a:p>
          <a:p>
            <a:endParaRPr lang="en-US" dirty="0"/>
          </a:p>
          <a:p>
            <a:r>
              <a:rPr lang="en-US" dirty="0"/>
              <a:t>TL;DR: Anything you say in a PWG meeting or email to a PWG address can be used in a PWG standard</a:t>
            </a:r>
          </a:p>
          <a:p>
            <a:pPr lvl="1"/>
            <a:r>
              <a:rPr lang="en-US" dirty="0"/>
              <a:t>(but please do read the IP policy above if you haven't done so)</a:t>
            </a:r>
          </a:p>
        </p:txBody>
      </p:sp>
      <p:sp>
        <p:nvSpPr>
          <p:cNvPr id="100" name="Shape 100"/>
          <p:cNvSpPr>
            <a:spLocks noGrp="1"/>
          </p:cNvSpPr>
          <p:nvPr>
            <p:ph type="title"/>
          </p:nvPr>
        </p:nvSpPr>
        <p:spPr>
          <a:prstGeom prst="rect">
            <a:avLst/>
          </a:prstGeom>
        </p:spPr>
        <p:txBody>
          <a:bodyPr/>
          <a:lstStyle/>
          <a:p>
            <a:r>
              <a:rPr dirty="0"/>
              <a:t>PWG </a:t>
            </a:r>
            <a:r>
              <a:rPr lang="en-US" dirty="0"/>
              <a:t>IP Policy</a:t>
            </a:r>
            <a:endParaRPr dirty="0"/>
          </a:p>
        </p:txBody>
      </p:sp>
      <p:sp>
        <p:nvSpPr>
          <p:cNvPr id="6" name="Shape 334">
            <a:extLst>
              <a:ext uri="{FF2B5EF4-FFF2-40B4-BE49-F238E27FC236}">
                <a16:creationId xmlns:a16="http://schemas.microsoft.com/office/drawing/2014/main" id="{7E2C7D39-C359-284E-9A86-704C4E440E20}"/>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4</a:t>
            </a:fld>
            <a:endParaRPr/>
          </a:p>
        </p:txBody>
      </p:sp>
    </p:spTree>
    <p:extLst>
      <p:ext uri="{BB962C8B-B14F-4D97-AF65-F5344CB8AC3E}">
        <p14:creationId xmlns:p14="http://schemas.microsoft.com/office/powerpoint/2010/main" val="2982839826"/>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99" name="Shape 99"/>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01" name="Shape 101"/>
          <p:cNvSpPr>
            <a:spLocks noGrp="1"/>
          </p:cNvSpPr>
          <p:nvPr>
            <p:ph type="body" idx="1"/>
          </p:nvPr>
        </p:nvSpPr>
        <p:spPr>
          <a:prstGeom prst="rect">
            <a:avLst/>
          </a:prstGeom>
        </p:spPr>
        <p:txBody>
          <a:bodyPr/>
          <a:lstStyle/>
          <a:p>
            <a:pPr marL="40640" indent="0">
              <a:buNone/>
            </a:pPr>
            <a:r>
              <a:rPr dirty="0"/>
              <a:t>PWG standards may include the known use of essential patents and patent applications provided the PWG Chair receives assurance from the patent holder or applicant with respect to patents whose infringement is, or in the case of patent applications, potential future infringement the applicant asserts will be, unavoidable in a compliant implementation of either mandatory or optional portions of the standard. This assurance shall be provided without coercion.</a:t>
            </a:r>
          </a:p>
        </p:txBody>
      </p:sp>
      <p:sp>
        <p:nvSpPr>
          <p:cNvPr id="100" name="Shape 100"/>
          <p:cNvSpPr>
            <a:spLocks noGrp="1"/>
          </p:cNvSpPr>
          <p:nvPr>
            <p:ph type="title"/>
          </p:nvPr>
        </p:nvSpPr>
        <p:spPr>
          <a:prstGeom prst="rect">
            <a:avLst/>
          </a:prstGeom>
        </p:spPr>
        <p:txBody>
          <a:bodyPr/>
          <a:lstStyle/>
          <a:p>
            <a:r>
              <a:t>PWG Patent Statement</a:t>
            </a:r>
          </a:p>
        </p:txBody>
      </p:sp>
      <p:sp>
        <p:nvSpPr>
          <p:cNvPr id="6" name="Shape 334">
            <a:extLst>
              <a:ext uri="{FF2B5EF4-FFF2-40B4-BE49-F238E27FC236}">
                <a16:creationId xmlns:a16="http://schemas.microsoft.com/office/drawing/2014/main" id="{E42871DA-759F-1442-854C-929F7DFD5B7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5</a:t>
            </a:fld>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08" name="Shape 108"/>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10" name="Shape 110"/>
          <p:cNvSpPr>
            <a:spLocks noGrp="1"/>
          </p:cNvSpPr>
          <p:nvPr>
            <p:ph type="body" idx="1"/>
          </p:nvPr>
        </p:nvSpPr>
        <p:spPr>
          <a:prstGeom prst="rect">
            <a:avLst/>
          </a:prstGeom>
        </p:spPr>
        <p:txBody>
          <a:bodyPr/>
          <a:lstStyle/>
          <a:p>
            <a:pPr marL="40640" indent="0">
              <a:buNone/>
            </a:pPr>
            <a:r>
              <a:rPr dirty="0"/>
              <a:t>This assurance shall be either: </a:t>
            </a:r>
          </a:p>
          <a:p>
            <a:pPr lvl="1"/>
            <a:r>
              <a:rPr dirty="0"/>
              <a:t>A general disclaimer to the effect that the patentee will not enforce any of its present or future patent(s) whose use would be required to implement either mandatory or optional portions of the proposed PWG standard against any person or entity complying with the standard; or </a:t>
            </a:r>
          </a:p>
          <a:p>
            <a:pPr lvl="1"/>
            <a:r>
              <a:rPr dirty="0"/>
              <a:t>A statement that a license for such implementation will be made available without compensation or under reasonable rates, with reasonable terms and conditions that are demonstrably free of any unfair discrimination.</a:t>
            </a:r>
          </a:p>
        </p:txBody>
      </p:sp>
      <p:sp>
        <p:nvSpPr>
          <p:cNvPr id="109" name="Shape 109"/>
          <p:cNvSpPr>
            <a:spLocks noGrp="1"/>
          </p:cNvSpPr>
          <p:nvPr>
            <p:ph type="title"/>
          </p:nvPr>
        </p:nvSpPr>
        <p:spPr>
          <a:prstGeom prst="rect">
            <a:avLst/>
          </a:prstGeom>
        </p:spPr>
        <p:txBody>
          <a:bodyPr/>
          <a:lstStyle/>
          <a:p>
            <a:r>
              <a:t>PWG Patent Statement</a:t>
            </a:r>
          </a:p>
        </p:txBody>
      </p:sp>
      <p:sp>
        <p:nvSpPr>
          <p:cNvPr id="6" name="Shape 334">
            <a:extLst>
              <a:ext uri="{FF2B5EF4-FFF2-40B4-BE49-F238E27FC236}">
                <a16:creationId xmlns:a16="http://schemas.microsoft.com/office/drawing/2014/main" id="{04B183C4-D840-9F43-8B69-8A31A140FA8C}"/>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6</a:t>
            </a:fld>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4"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17" name="Shape 117"/>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18" name="Shape 118"/>
          <p:cNvSpPr>
            <a:spLocks noGrp="1"/>
          </p:cNvSpPr>
          <p:nvPr>
            <p:ph type="title"/>
          </p:nvPr>
        </p:nvSpPr>
        <p:spPr>
          <a:prstGeom prst="rect">
            <a:avLst/>
          </a:prstGeom>
        </p:spPr>
        <p:txBody>
          <a:bodyPr/>
          <a:lstStyle/>
          <a:p>
            <a:r>
              <a:t>PWG Patent Statement</a:t>
            </a:r>
          </a:p>
        </p:txBody>
      </p:sp>
      <p:sp>
        <p:nvSpPr>
          <p:cNvPr id="119" name="Shape 119"/>
          <p:cNvSpPr>
            <a:spLocks noGrp="1"/>
          </p:cNvSpPr>
          <p:nvPr>
            <p:ph type="body" idx="1"/>
          </p:nvPr>
        </p:nvSpPr>
        <p:spPr>
          <a:prstGeom prst="rect">
            <a:avLst/>
          </a:prstGeom>
        </p:spPr>
        <p:txBody>
          <a:bodyPr/>
          <a:lstStyle/>
          <a:p>
            <a:pPr marL="40640" indent="0">
              <a:buNone/>
            </a:pPr>
            <a:r>
              <a:rPr dirty="0"/>
              <a:t>The PWG is not in a position to give authoritative or comprehensive information about evidence, validity or scope of patents or similar rights, but it is desirable that any available information should be disclosed. Therefore, all PWG members shall, from the outset, draw PWG's attention to any relevant patents either their own or of other organizations including their Affiliates that are known to the PWG members or any of their Affiliates, although PWG is unable to verify the validity of any such information.</a:t>
            </a:r>
          </a:p>
        </p:txBody>
      </p:sp>
      <p:sp>
        <p:nvSpPr>
          <p:cNvPr id="6" name="Shape 334">
            <a:extLst>
              <a:ext uri="{FF2B5EF4-FFF2-40B4-BE49-F238E27FC236}">
                <a16:creationId xmlns:a16="http://schemas.microsoft.com/office/drawing/2014/main" id="{9EEC7E71-D29D-1846-8700-80CC66F0ACF7}"/>
              </a:ext>
            </a:extLst>
          </p:cNvPr>
          <p:cNvSpPr>
            <a:spLocks noGrp="1"/>
          </p:cNvSpPr>
          <p:nvPr>
            <p:ph type="sldNum" sz="quarter" idx="4"/>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7</a:t>
            </a:fld>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3"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26" name="Shape 126"/>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28" name="Shape 128"/>
          <p:cNvSpPr>
            <a:spLocks noGrp="1"/>
          </p:cNvSpPr>
          <p:nvPr>
            <p:ph type="body" idx="1"/>
          </p:nvPr>
        </p:nvSpPr>
        <p:spPr>
          <a:prstGeom prst="rect">
            <a:avLst/>
          </a:prstGeom>
        </p:spPr>
        <p:txBody>
          <a:bodyPr/>
          <a:lstStyle/>
          <a:p>
            <a:pPr marL="40640" indent="0">
              <a:buNone/>
            </a:pPr>
            <a:r>
              <a:rPr lang="en-US" dirty="0"/>
              <a:t>Do Not Discuss:</a:t>
            </a:r>
          </a:p>
          <a:p>
            <a:r>
              <a:rPr lang="en-US" dirty="0"/>
              <a:t>The </a:t>
            </a:r>
            <a:r>
              <a:rPr dirty="0"/>
              <a:t>validity/essentiality of patents/patent claims </a:t>
            </a:r>
          </a:p>
          <a:p>
            <a:r>
              <a:rPr lang="en-US" dirty="0"/>
              <a:t>T</a:t>
            </a:r>
            <a:r>
              <a:rPr dirty="0"/>
              <a:t>he cost of specific patent use</a:t>
            </a:r>
          </a:p>
          <a:p>
            <a:r>
              <a:rPr lang="en-US" dirty="0"/>
              <a:t>L</a:t>
            </a:r>
            <a:r>
              <a:rPr dirty="0"/>
              <a:t>icensing terms or conditions</a:t>
            </a:r>
          </a:p>
          <a:p>
            <a:r>
              <a:rPr lang="en-US" dirty="0"/>
              <a:t>P</a:t>
            </a:r>
            <a:r>
              <a:rPr dirty="0"/>
              <a:t>roduct pricing, territorial restrictions, or market share</a:t>
            </a:r>
          </a:p>
          <a:p>
            <a:r>
              <a:rPr dirty="0"/>
              <a:t>Don’t discuss ongoing litigation or threatened litigation</a:t>
            </a:r>
          </a:p>
          <a:p>
            <a:pPr lvl="1"/>
            <a:endParaRPr lang="en-US" dirty="0"/>
          </a:p>
          <a:p>
            <a:pPr marL="40640" indent="0">
              <a:buNone/>
            </a:pPr>
            <a:endParaRPr lang="en-US" dirty="0"/>
          </a:p>
          <a:p>
            <a:pPr marL="40640" indent="0">
              <a:buNone/>
            </a:pPr>
            <a:r>
              <a:rPr lang="en-US" b="1" u="sng" dirty="0"/>
              <a:t>DO raise an objection</a:t>
            </a:r>
            <a:r>
              <a:rPr lang="en-US" dirty="0"/>
              <a:t> if inappropriate topics are discussed</a:t>
            </a:r>
            <a:endParaRPr dirty="0"/>
          </a:p>
        </p:txBody>
      </p:sp>
      <p:sp>
        <p:nvSpPr>
          <p:cNvPr id="127" name="Shape 127"/>
          <p:cNvSpPr>
            <a:spLocks noGrp="1"/>
          </p:cNvSpPr>
          <p:nvPr>
            <p:ph type="title"/>
          </p:nvPr>
        </p:nvSpPr>
        <p:spPr>
          <a:prstGeom prst="rect">
            <a:avLst/>
          </a:prstGeom>
        </p:spPr>
        <p:txBody>
          <a:bodyPr/>
          <a:lstStyle/>
          <a:p>
            <a:r>
              <a:rPr dirty="0"/>
              <a:t>Inappropriate Topics for</a:t>
            </a:r>
            <a:br>
              <a:rPr lang="en-US" dirty="0"/>
            </a:br>
            <a:r>
              <a:rPr dirty="0"/>
              <a:t>PWG W</a:t>
            </a:r>
            <a:r>
              <a:rPr lang="en-US" dirty="0"/>
              <a:t>orking </a:t>
            </a:r>
            <a:r>
              <a:rPr dirty="0"/>
              <a:t>G</a:t>
            </a:r>
            <a:r>
              <a:rPr lang="en-US" dirty="0"/>
              <a:t>roup</a:t>
            </a:r>
            <a:r>
              <a:rPr dirty="0"/>
              <a:t> Meetings</a:t>
            </a:r>
          </a:p>
        </p:txBody>
      </p:sp>
      <p:sp>
        <p:nvSpPr>
          <p:cNvPr id="6" name="Shape 334">
            <a:extLst>
              <a:ext uri="{FF2B5EF4-FFF2-40B4-BE49-F238E27FC236}">
                <a16:creationId xmlns:a16="http://schemas.microsoft.com/office/drawing/2014/main" id="{C23A0B3E-FB0D-1E45-9EC0-85AC6760E784}"/>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8</a:t>
            </a:fld>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2"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35" name="Shape 135"/>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37" name="Shape 137"/>
          <p:cNvSpPr>
            <a:spLocks noGrp="1"/>
          </p:cNvSpPr>
          <p:nvPr>
            <p:ph type="body" idx="1"/>
          </p:nvPr>
        </p:nvSpPr>
        <p:spPr>
          <a:prstGeom prst="rect">
            <a:avLst/>
          </a:prstGeom>
        </p:spPr>
        <p:txBody>
          <a:bodyPr>
            <a:normAutofit/>
          </a:bodyPr>
          <a:lstStyle/>
          <a:p>
            <a:pPr marL="40640" indent="0">
              <a:buNone/>
            </a:pPr>
            <a:r>
              <a:rPr lang="en-US" sz="1400" dirty="0"/>
              <a:t>(All times Mountain Daylight Time)</a:t>
            </a:r>
          </a:p>
          <a:p>
            <a:pPr marL="40640" indent="0">
              <a:buNone/>
            </a:pPr>
            <a:endParaRPr lang="en-US" sz="1400" dirty="0"/>
          </a:p>
          <a:p>
            <a:pPr marL="40640" indent="0">
              <a:buNone/>
            </a:pPr>
            <a:r>
              <a:rPr lang="en-US" dirty="0"/>
              <a:t>Wednesday, August 15</a:t>
            </a:r>
            <a:endParaRPr dirty="0"/>
          </a:p>
          <a:p>
            <a:pPr marL="2520950" lvl="1" indent="-2176463">
              <a:buNone/>
            </a:pPr>
            <a:r>
              <a:rPr lang="en-US" dirty="0"/>
              <a:t>  9:00 </a:t>
            </a:r>
            <a:r>
              <a:rPr lang="mr-IN" dirty="0"/>
              <a:t>–</a:t>
            </a:r>
            <a:r>
              <a:rPr lang="en-US" dirty="0"/>
              <a:t> 10:00	PWG Plenary</a:t>
            </a:r>
          </a:p>
          <a:p>
            <a:pPr marL="2520950" lvl="1" indent="-2176463">
              <a:buNone/>
            </a:pPr>
            <a:r>
              <a:rPr lang="en-US" dirty="0"/>
              <a:t>10:00 </a:t>
            </a:r>
            <a:r>
              <a:rPr lang="mr-IN" dirty="0"/>
              <a:t>–</a:t>
            </a:r>
            <a:r>
              <a:rPr lang="en-US" dirty="0"/>
              <a:t> 10:30	IPP WG : Status</a:t>
            </a:r>
          </a:p>
          <a:p>
            <a:pPr marL="2520950" lvl="1" indent="-2176463">
              <a:buNone/>
            </a:pPr>
            <a:r>
              <a:rPr lang="en-US" dirty="0"/>
              <a:t>10:30 </a:t>
            </a:r>
            <a:r>
              <a:rPr lang="mr-IN" dirty="0"/>
              <a:t>–</a:t>
            </a:r>
            <a:r>
              <a:rPr lang="en-US" dirty="0"/>
              <a:t> 11:00	IPP WG : IPP Everywhere v1.1</a:t>
            </a:r>
          </a:p>
          <a:p>
            <a:pPr marL="2520950" lvl="1" indent="-2176463">
              <a:buNone/>
            </a:pPr>
            <a:r>
              <a:rPr lang="en-US" dirty="0"/>
              <a:t>11:00 </a:t>
            </a:r>
            <a:r>
              <a:rPr lang="mr-IN" dirty="0"/>
              <a:t>–</a:t>
            </a:r>
            <a:r>
              <a:rPr lang="en-US" dirty="0"/>
              <a:t> 11:30	Break / Lunch</a:t>
            </a:r>
          </a:p>
          <a:p>
            <a:pPr marL="2520950" lvl="1" indent="-2176463">
              <a:buNone/>
            </a:pPr>
            <a:r>
              <a:rPr lang="en-US" dirty="0"/>
              <a:t>11:30 </a:t>
            </a:r>
            <a:r>
              <a:rPr lang="mr-IN" dirty="0"/>
              <a:t>–</a:t>
            </a:r>
            <a:r>
              <a:rPr lang="en-US" dirty="0"/>
              <a:t> 12:30	IPP WG: Job Reprint Password</a:t>
            </a:r>
          </a:p>
          <a:p>
            <a:pPr marL="2520950" lvl="1" indent="-2176463">
              <a:buNone/>
            </a:pPr>
            <a:r>
              <a:rPr lang="en-US" dirty="0"/>
              <a:t>12:30 </a:t>
            </a:r>
            <a:r>
              <a:rPr lang="mr-IN" dirty="0"/>
              <a:t>–</a:t>
            </a:r>
            <a:r>
              <a:rPr lang="en-US" dirty="0"/>
              <a:t>   2:00	IPP WG: System Service</a:t>
            </a:r>
          </a:p>
        </p:txBody>
      </p:sp>
      <p:sp>
        <p:nvSpPr>
          <p:cNvPr id="136" name="Shape 136"/>
          <p:cNvSpPr>
            <a:spLocks noGrp="1"/>
          </p:cNvSpPr>
          <p:nvPr>
            <p:ph type="title"/>
          </p:nvPr>
        </p:nvSpPr>
        <p:spPr>
          <a:prstGeom prst="rect">
            <a:avLst/>
          </a:prstGeom>
        </p:spPr>
        <p:txBody>
          <a:bodyPr/>
          <a:lstStyle/>
          <a:p>
            <a:r>
              <a:rPr dirty="0"/>
              <a:t>Agenda </a:t>
            </a:r>
            <a:r>
              <a:rPr lang="en-US" dirty="0"/>
              <a:t>Overview – Day 1</a:t>
            </a:r>
            <a:endParaRPr dirty="0"/>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9</a:t>
            </a:fld>
            <a:endParaRPr/>
          </a:p>
        </p:txBody>
      </p:sp>
    </p:spTree>
    <p:extLst>
      <p:ext uri="{BB962C8B-B14F-4D97-AF65-F5344CB8AC3E}">
        <p14:creationId xmlns:p14="http://schemas.microsoft.com/office/powerpoint/2010/main" val="362813119"/>
      </p:ext>
    </p:extLst>
  </p:cSld>
  <p:clrMapOvr>
    <a:masterClrMapping/>
  </p:clrMapOvr>
  <p:transition spd="slow"/>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21101</TotalTime>
  <Words>2414</Words>
  <Application>Microsoft Macintosh PowerPoint</Application>
  <PresentationFormat>On-screen Show (4:3)</PresentationFormat>
  <Paragraphs>405</Paragraphs>
  <Slides>36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Lucida Grande</vt:lpstr>
      <vt:lpstr>Verdana</vt:lpstr>
      <vt:lpstr>Wingdings</vt:lpstr>
      <vt:lpstr>White</vt:lpstr>
      <vt:lpstr> PWG August 2018 Face-to-Face Plenary Session</vt:lpstr>
      <vt:lpstr>Plenary Agenda</vt:lpstr>
      <vt:lpstr>Administrivia</vt:lpstr>
      <vt:lpstr>PWG IP Policy</vt:lpstr>
      <vt:lpstr>PWG Patent Statement</vt:lpstr>
      <vt:lpstr>PWG Patent Statement</vt:lpstr>
      <vt:lpstr>PWG Patent Statement</vt:lpstr>
      <vt:lpstr>Inappropriate Topics for PWG Working Group Meetings</vt:lpstr>
      <vt:lpstr>Agenda Overview – Day 1</vt:lpstr>
      <vt:lpstr>Agenda Overview – Day 2</vt:lpstr>
      <vt:lpstr>Future PWG Meeting Schedule</vt:lpstr>
      <vt:lpstr>2018 Membership</vt:lpstr>
      <vt:lpstr>PWG Officers (2017-2019 Term)</vt:lpstr>
      <vt:lpstr>IPP Everywhere™ Certified Printers</vt:lpstr>
      <vt:lpstr>PWG Projects on GitHub</vt:lpstr>
      <vt:lpstr>PWG Workgroup Status</vt:lpstr>
      <vt:lpstr>Work In Progress</vt:lpstr>
      <vt:lpstr>IDS Workgroup Status</vt:lpstr>
      <vt:lpstr>IDS: Original Charter</vt:lpstr>
      <vt:lpstr>IDS: Current Status</vt:lpstr>
      <vt:lpstr>IPP Workgroup Status</vt:lpstr>
      <vt:lpstr>IPP WG: Charter</vt:lpstr>
      <vt:lpstr>IPP WG: Officers</vt:lpstr>
      <vt:lpstr>IPP WG: Status Summary</vt:lpstr>
      <vt:lpstr>IPP WG: More Information</vt:lpstr>
      <vt:lpstr>Liaison Status</vt:lpstr>
      <vt:lpstr>Trusted Computing Group (TCG)</vt:lpstr>
      <vt:lpstr>Internet Engineering Task Force (IETF)</vt:lpstr>
      <vt:lpstr>Linux OpenPrinting</vt:lpstr>
      <vt:lpstr>Mopria</vt:lpstr>
      <vt:lpstr>Additive Manufacturing Liaisons</vt:lpstr>
      <vt:lpstr>Other Questions / Comments</vt:lpstr>
      <vt:lpstr>Next PWG Face-to-Face Meeting</vt:lpstr>
      <vt:lpstr>Backup</vt:lpstr>
      <vt:lpstr>PWG Design Principles Whitepaper</vt:lpstr>
      <vt:lpstr>PWG Process v4.0</vt:lpstr>
    </vt:vector>
  </TitlesOfParts>
  <Manager/>
  <Company>IEEE ISTO Printer Working Group</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PWG Face-to-Face Plenary Session - May 2018</dc:title>
  <dc:subject/>
  <dc:creator>Smith Kennedy [HP Inc.]</dc:creator>
  <cp:keywords/>
  <dc:description/>
  <cp:lastModifiedBy>Smith Kennedy</cp:lastModifiedBy>
  <cp:revision>372</cp:revision>
  <cp:lastPrinted>2018-08-15T19:46:45Z</cp:lastPrinted>
  <dcterms:modified xsi:type="dcterms:W3CDTF">2018-08-15T19:50:44Z</dcterms:modified>
  <cp:category/>
</cp:coreProperties>
</file>