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Lst>
  <p:sldSz cx="9144000" cy="6858000"/>
  <p:notesSz cx="6858000" cy="9144000"/>
  <p:defaultTextStyle>
    <a:lvl1pPr marL="40640" marR="40640">
      <a:defRPr sz="1600">
        <a:uFill>
          <a:solidFill/>
        </a:uFill>
        <a:latin typeface="Arial"/>
        <a:ea typeface="Arial"/>
        <a:cs typeface="Arial"/>
        <a:sym typeface="Arial"/>
      </a:defRPr>
    </a:lvl1pPr>
    <a:lvl2pPr marL="40640" marR="40640" indent="342900">
      <a:defRPr sz="1600">
        <a:uFill>
          <a:solidFill/>
        </a:uFill>
        <a:latin typeface="Arial"/>
        <a:ea typeface="Arial"/>
        <a:cs typeface="Arial"/>
        <a:sym typeface="Arial"/>
      </a:defRPr>
    </a:lvl2pPr>
    <a:lvl3pPr marL="40640" marR="40640" indent="685800">
      <a:defRPr sz="1600">
        <a:uFill>
          <a:solidFill/>
        </a:uFill>
        <a:latin typeface="Arial"/>
        <a:ea typeface="Arial"/>
        <a:cs typeface="Arial"/>
        <a:sym typeface="Arial"/>
      </a:defRPr>
    </a:lvl3pPr>
    <a:lvl4pPr marL="40640" marR="40640" indent="1028700">
      <a:defRPr sz="1600">
        <a:uFill>
          <a:solidFill/>
        </a:uFill>
        <a:latin typeface="Arial"/>
        <a:ea typeface="Arial"/>
        <a:cs typeface="Arial"/>
        <a:sym typeface="Arial"/>
      </a:defRPr>
    </a:lvl4pPr>
    <a:lvl5pPr marL="40640" marR="40640" indent="1371600">
      <a:defRPr sz="1600">
        <a:uFill>
          <a:solidFill/>
        </a:uFill>
        <a:latin typeface="Arial"/>
        <a:ea typeface="Arial"/>
        <a:cs typeface="Arial"/>
        <a:sym typeface="Arial"/>
      </a:defRPr>
    </a:lvl5pPr>
    <a:lvl6pPr marL="40640" marR="40640" indent="1714500">
      <a:defRPr sz="1600">
        <a:uFill>
          <a:solidFill/>
        </a:uFill>
        <a:latin typeface="Arial"/>
        <a:ea typeface="Arial"/>
        <a:cs typeface="Arial"/>
        <a:sym typeface="Arial"/>
      </a:defRPr>
    </a:lvl6pPr>
    <a:lvl7pPr marL="40640" marR="40640" indent="2057400">
      <a:defRPr sz="1600">
        <a:uFill>
          <a:solidFill/>
        </a:uFill>
        <a:latin typeface="Arial"/>
        <a:ea typeface="Arial"/>
        <a:cs typeface="Arial"/>
        <a:sym typeface="Arial"/>
      </a:defRPr>
    </a:lvl7pPr>
    <a:lvl8pPr marL="40640" marR="40640" indent="2400300">
      <a:defRPr sz="1600">
        <a:uFill>
          <a:solidFill/>
        </a:uFill>
        <a:latin typeface="Arial"/>
        <a:ea typeface="Arial"/>
        <a:cs typeface="Arial"/>
        <a:sym typeface="Arial"/>
      </a:defRPr>
    </a:lvl8pPr>
    <a:lvl9pPr marL="40640" marR="40640" indent="2743200">
      <a:defRPr sz="1600">
        <a:uFill>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p:nvPr>
            <p:ph type="sldImg"/>
          </p:nvPr>
        </p:nvSpPr>
        <p:spPr>
          <a:xfrm>
            <a:off x="1143000" y="685800"/>
            <a:ext cx="4572000" cy="3429000"/>
          </a:xfrm>
          <a:prstGeom prst="rect">
            <a:avLst/>
          </a:prstGeom>
        </p:spPr>
        <p:txBody>
          <a:bodyPr/>
          <a:lstStyle/>
          <a:p>
            <a:pPr lvl="0"/>
          </a:p>
        </p:txBody>
      </p:sp>
      <p:sp>
        <p:nvSpPr>
          <p:cNvPr id="41" name="Shape 41"/>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584200">
      <a:defRPr sz="1400">
        <a:latin typeface="Lucida Grande"/>
        <a:ea typeface="Lucida Grande"/>
        <a:cs typeface="Lucida Grande"/>
        <a:sym typeface="Lucida Grande"/>
      </a:defRPr>
    </a:lvl1pPr>
    <a:lvl2pPr indent="228600" defTabSz="584200">
      <a:defRPr sz="1400">
        <a:latin typeface="Lucida Grande"/>
        <a:ea typeface="Lucida Grande"/>
        <a:cs typeface="Lucida Grande"/>
        <a:sym typeface="Lucida Grande"/>
      </a:defRPr>
    </a:lvl2pPr>
    <a:lvl3pPr indent="457200" defTabSz="584200">
      <a:defRPr sz="1400">
        <a:latin typeface="Lucida Grande"/>
        <a:ea typeface="Lucida Grande"/>
        <a:cs typeface="Lucida Grande"/>
        <a:sym typeface="Lucida Grande"/>
      </a:defRPr>
    </a:lvl3pPr>
    <a:lvl4pPr indent="685800" defTabSz="584200">
      <a:defRPr sz="1400">
        <a:latin typeface="Lucida Grande"/>
        <a:ea typeface="Lucida Grande"/>
        <a:cs typeface="Lucida Grande"/>
        <a:sym typeface="Lucida Grande"/>
      </a:defRPr>
    </a:lvl4pPr>
    <a:lvl5pPr indent="914400" defTabSz="584200">
      <a:defRPr sz="1400">
        <a:latin typeface="Lucida Grande"/>
        <a:ea typeface="Lucida Grande"/>
        <a:cs typeface="Lucida Grande"/>
        <a:sym typeface="Lucida Grande"/>
      </a:defRPr>
    </a:lvl5pPr>
    <a:lvl6pPr indent="1143000" defTabSz="584200">
      <a:defRPr sz="1400">
        <a:latin typeface="Lucida Grande"/>
        <a:ea typeface="Lucida Grande"/>
        <a:cs typeface="Lucida Grande"/>
        <a:sym typeface="Lucida Grande"/>
      </a:defRPr>
    </a:lvl6pPr>
    <a:lvl7pPr indent="1371600" defTabSz="584200">
      <a:defRPr sz="1400">
        <a:latin typeface="Lucida Grande"/>
        <a:ea typeface="Lucida Grande"/>
        <a:cs typeface="Lucida Grande"/>
        <a:sym typeface="Lucida Grande"/>
      </a:defRPr>
    </a:lvl7pPr>
    <a:lvl8pPr indent="1600200" defTabSz="584200">
      <a:defRPr sz="1400">
        <a:latin typeface="Lucida Grande"/>
        <a:ea typeface="Lucida Grande"/>
        <a:cs typeface="Lucida Grande"/>
        <a:sym typeface="Lucida Grande"/>
      </a:defRPr>
    </a:lvl8pPr>
    <a:lvl9pPr indent="1828800" defTabSz="584200">
      <a:defRPr sz="14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Title">
    <p:spTree>
      <p:nvGrpSpPr>
        <p:cNvPr id="1" name=""/>
        <p:cNvGrpSpPr/>
        <p:nvPr/>
      </p:nvGrpSpPr>
      <p:grpSpPr>
        <a:xfrm>
          <a:off x="0" y="0"/>
          <a:ext cx="0" cy="0"/>
          <a:chOff x="0" y="0"/>
          <a:chExt cx="0" cy="0"/>
        </a:xfrm>
      </p:grpSpPr>
      <p:sp>
        <p:nvSpPr>
          <p:cNvPr id="11" name="Shape 11"/>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12" name="Shape 12"/>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lvl="0">
              <a:defRPr b="0" sz="1800">
                <a:solidFill>
                  <a:srgbClr val="000000"/>
                </a:solidFill>
                <a:uFillTx/>
              </a:defRPr>
            </a:pPr>
            <a:r>
              <a:rPr b="1" sz="3600">
                <a:solidFill>
                  <a:srgbClr val="5D70B7"/>
                </a:solidFill>
                <a:uFill>
                  <a:solidFill>
                    <a:srgbClr val="5D70B7"/>
                  </a:solidFill>
                </a:uFill>
              </a:rPr>
              <a:t>The Printer Working Group</a:t>
            </a:r>
          </a:p>
        </p:txBody>
      </p:sp>
      <p:pic>
        <p:nvPicPr>
          <p:cNvPr id="13" name="pwg-transparency.png"/>
          <p:cNvPicPr/>
          <p:nvPr/>
        </p:nvPicPr>
        <p:blipFill>
          <a:blip r:embed="rId2">
            <a:extLst/>
          </a:blip>
          <a:stretch>
            <a:fillRect/>
          </a:stretch>
        </p:blipFill>
        <p:spPr>
          <a:xfrm>
            <a:off x="457200" y="457200"/>
            <a:ext cx="1905000" cy="2068620"/>
          </a:xfrm>
          <a:prstGeom prst="rect">
            <a:avLst/>
          </a:prstGeom>
          <a:ln>
            <a:round/>
          </a:ln>
        </p:spPr>
      </p:pic>
      <p:sp>
        <p:nvSpPr>
          <p:cNvPr id="14" name="Shape 14"/>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registered trademarks of the IEEE-ISTO.</a:t>
            </a:r>
          </a:p>
        </p:txBody>
      </p:sp>
      <p:sp>
        <p:nvSpPr>
          <p:cNvPr id="15" name="Shape 15"/>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1100"/>
            </a:lvl1pPr>
          </a:lstStyle>
          <a:p>
            <a:pPr lvl="0">
              <a:defRPr sz="1800">
                <a:uFillTx/>
              </a:defRPr>
            </a:pPr>
            <a:r>
              <a:rPr sz="1100">
                <a:uFill>
                  <a:solidFill/>
                </a:uFill>
              </a:rPr>
              <a:t>®</a:t>
            </a:r>
          </a:p>
        </p:txBody>
      </p:sp>
      <p:sp>
        <p:nvSpPr>
          <p:cNvPr id="16" name="Shape 16"/>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pPr lvl="0">
              <a:defRPr sz="1800">
                <a:uFillTx/>
              </a:defRPr>
            </a:pPr>
            <a:r>
              <a:rPr sz="3000">
                <a:uFill>
                  <a:solidFill/>
                </a:uFill>
              </a:rPr>
              <a:t>Title Text</a:t>
            </a:r>
          </a:p>
        </p:txBody>
      </p:sp>
      <p:sp>
        <p:nvSpPr>
          <p:cNvPr id="17" name="Shape 17"/>
          <p:cNvSpPr/>
          <p:nvPr>
            <p:ph type="body" idx="1"/>
          </p:nvPr>
        </p:nvSpPr>
        <p:spPr>
          <a:xfrm>
            <a:off x="457200" y="4445000"/>
            <a:ext cx="8229600" cy="2032000"/>
          </a:xfrm>
          <a:prstGeom prst="rect">
            <a:avLst/>
          </a:prstGeom>
        </p:spPr>
        <p:txBody>
          <a:bodyPr/>
          <a:lstStyle>
            <a:lvl1pPr marL="0" indent="0">
              <a:buSzTx/>
              <a:buNone/>
              <a:defRPr sz="2400"/>
            </a:lvl1pPr>
            <a:lvl2pPr marL="0" indent="0">
              <a:spcBef>
                <a:spcPts val="400"/>
              </a:spcBef>
              <a:buSzTx/>
              <a:buNone/>
              <a:defRPr sz="2400"/>
            </a:lvl2pPr>
            <a:lvl3pPr marL="0" indent="0">
              <a:buSzTx/>
              <a:buNone/>
              <a:defRPr sz="2400"/>
            </a:lvl3pPr>
            <a:lvl4pPr marL="0" indent="0">
              <a:spcBef>
                <a:spcPts val="300"/>
              </a:spcBef>
              <a:buSzTx/>
              <a:buNone/>
              <a:defRPr sz="2400"/>
            </a:lvl4pPr>
            <a:lvl5pPr marL="0" indent="0">
              <a:spcBef>
                <a:spcPts val="300"/>
              </a:spcBef>
              <a:buSzTx/>
              <a:buNone/>
              <a:defRPr sz="2400"/>
            </a:lvl5pPr>
          </a:lstStyle>
          <a:p>
            <a:pPr lvl="0">
              <a:defRPr sz="1800">
                <a:uFillTx/>
              </a:defRPr>
            </a:pPr>
            <a:r>
              <a:rPr sz="2400">
                <a:uFill>
                  <a:solidFill/>
                </a:uFill>
              </a:rPr>
              <a:t>Body Level One</a:t>
            </a:r>
            <a:endParaRPr sz="2400">
              <a:uFill>
                <a:solidFill/>
              </a:uFill>
            </a:endParaRPr>
          </a:p>
          <a:p>
            <a:pPr lvl="1">
              <a:defRPr sz="1800">
                <a:uFillTx/>
              </a:defRPr>
            </a:pPr>
            <a:r>
              <a:rPr sz="2400">
                <a:uFill>
                  <a:solidFill/>
                </a:uFill>
              </a:rPr>
              <a:t>Body Level Two</a:t>
            </a:r>
            <a:endParaRPr sz="2400">
              <a:uFill>
                <a:solidFill/>
              </a:uFill>
            </a:endParaRPr>
          </a:p>
          <a:p>
            <a:pPr lvl="2">
              <a:defRPr sz="1800">
                <a:uFillTx/>
              </a:defRPr>
            </a:pPr>
            <a:r>
              <a:rPr sz="2400">
                <a:uFill>
                  <a:solidFill/>
                </a:uFill>
              </a:rPr>
              <a:t>Body Level Three</a:t>
            </a:r>
            <a:endParaRPr sz="2400">
              <a:uFill>
                <a:solidFill/>
              </a:uFill>
            </a:endParaRPr>
          </a:p>
          <a:p>
            <a:pPr lvl="3">
              <a:defRPr sz="1800">
                <a:uFillTx/>
              </a:defRPr>
            </a:pPr>
            <a:r>
              <a:rPr sz="2400">
                <a:uFill>
                  <a:solidFill/>
                </a:uFill>
              </a:rPr>
              <a:t>Body Level Four</a:t>
            </a:r>
            <a:endParaRPr sz="2400">
              <a:uFill>
                <a:solidFill/>
              </a:uFill>
            </a:endParaRPr>
          </a:p>
          <a:p>
            <a:pPr lvl="4">
              <a:defRPr sz="1800">
                <a:uFillTx/>
              </a:defRPr>
            </a:pPr>
            <a:r>
              <a:rPr sz="2400">
                <a:uFill>
                  <a:solidFill/>
                </a:uFill>
              </a:rPr>
              <a:t>Body Level Five</a:t>
            </a:r>
          </a:p>
        </p:txBody>
      </p:sp>
      <p:sp>
        <p:nvSpPr>
          <p:cNvPr id="18" name="Shape 1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Title Text</a:t>
            </a:r>
          </a:p>
        </p:txBody>
      </p:sp>
      <p:sp>
        <p:nvSpPr>
          <p:cNvPr id="21" name="Shape 21"/>
          <p:cNvSpPr/>
          <p:nvPr>
            <p:ph type="body" idx="1"/>
          </p:nvPr>
        </p:nvSpPr>
        <p:spPr>
          <a:prstGeom prst="rect">
            <a:avLst/>
          </a:prstGeom>
        </p:spPr>
        <p:txBody>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lvl="0">
              <a:defRPr sz="1800">
                <a:uFillTx/>
              </a:defRPr>
            </a:pPr>
            <a:r>
              <a:rPr sz="2200">
                <a:uFill>
                  <a:solidFill/>
                </a:uFill>
              </a:rPr>
              <a:t>Body Level One</a:t>
            </a:r>
            <a:endParaRPr sz="2200">
              <a:uFill>
                <a:solidFill/>
              </a:uFill>
            </a:endParaRPr>
          </a:p>
          <a:p>
            <a:pPr lvl="1">
              <a:defRPr>
                <a:uFillTx/>
              </a:defRPr>
            </a:pPr>
            <a:r>
              <a:rPr>
                <a:uFill>
                  <a:solidFill/>
                </a:uFill>
              </a:rPr>
              <a:t>Body Level Two</a:t>
            </a:r>
            <a:endParaRPr>
              <a:uFill>
                <a:solidFill/>
              </a:uFill>
            </a:endParaRPr>
          </a:p>
          <a:p>
            <a:pPr lvl="2">
              <a:defRPr>
                <a:uFillTx/>
              </a:defRPr>
            </a:pPr>
            <a:r>
              <a:rPr>
                <a:uFill>
                  <a:solidFill/>
                </a:uFill>
              </a:rPr>
              <a:t>Body Level Three</a:t>
            </a:r>
            <a:endParaRPr>
              <a:uFill>
                <a:solidFill/>
              </a:uFill>
            </a:endParaRPr>
          </a:p>
          <a:p>
            <a:pPr lvl="3">
              <a:defRPr sz="1800">
                <a:uFillTx/>
              </a:defRPr>
            </a:pPr>
            <a:r>
              <a:rPr sz="1400">
                <a:uFill>
                  <a:solidFill/>
                </a:uFill>
              </a:rPr>
              <a:t>Body Level Four</a:t>
            </a:r>
            <a:endParaRPr sz="1400">
              <a:uFill>
                <a:solidFill/>
              </a:uFill>
            </a:endParaRPr>
          </a:p>
          <a:p>
            <a:pPr lvl="4">
              <a:defRPr sz="1800">
                <a:uFillTx/>
              </a:defRPr>
            </a:pPr>
            <a:r>
              <a:rPr sz="1400">
                <a:uFill>
                  <a:solidFill/>
                </a:uFill>
              </a:rPr>
              <a:t>Body Level Five</a:t>
            </a:r>
          </a:p>
        </p:txBody>
      </p:sp>
      <p:sp>
        <p:nvSpPr>
          <p:cNvPr id="22" name="Shape 2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24" name="Shape 24"/>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25" name="Shape 25"/>
          <p:cNvSpPr/>
          <p:nvPr/>
        </p:nvSpPr>
        <p:spPr>
          <a:xfrm>
            <a:off x="0" y="0"/>
            <a:ext cx="9144000" cy="1143000"/>
          </a:xfrm>
          <a:prstGeom prst="rect">
            <a:avLst/>
          </a:prstGeom>
          <a:solidFill>
            <a:srgbClr val="5D70B7"/>
          </a:solidFill>
          <a:ln>
            <a:round/>
          </a:ln>
        </p:spPr>
        <p:txBody>
          <a:bodyPr lIns="0" tIns="0" rIns="0" bIns="0" anchor="ctr"/>
          <a:lstStyle/>
          <a:p>
            <a:pPr lvl="0"/>
          </a:p>
        </p:txBody>
      </p:sp>
      <p:pic>
        <p:nvPicPr>
          <p:cNvPr id="26" name="pwg-4dark-bkgrnd-transparency.png"/>
          <p:cNvPicPr/>
          <p:nvPr/>
        </p:nvPicPr>
        <p:blipFill>
          <a:blip r:embed="rId2">
            <a:extLst/>
          </a:blip>
          <a:stretch>
            <a:fillRect/>
          </a:stretch>
        </p:blipFill>
        <p:spPr>
          <a:xfrm>
            <a:off x="8166100" y="127000"/>
            <a:ext cx="851804" cy="889000"/>
          </a:xfrm>
          <a:prstGeom prst="rect">
            <a:avLst/>
          </a:prstGeom>
          <a:ln>
            <a:round/>
          </a:ln>
        </p:spPr>
      </p:pic>
      <p:sp>
        <p:nvSpPr>
          <p:cNvPr id="27" name="Shape 27"/>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registered trademarks of the IEEE-ISTO.</a:t>
            </a:r>
          </a:p>
        </p:txBody>
      </p:sp>
      <p:sp>
        <p:nvSpPr>
          <p:cNvPr id="28" name="Shape 2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600"/>
            </a:lvl1pPr>
          </a:lstStyle>
          <a:p>
            <a:pPr lvl="0">
              <a:defRPr sz="1800">
                <a:uFillTx/>
              </a:defRPr>
            </a:pPr>
            <a:r>
              <a:rPr sz="600">
                <a:uFill>
                  <a:solidFill/>
                </a:uFill>
              </a:rPr>
              <a:t>®</a:t>
            </a:r>
          </a:p>
        </p:txBody>
      </p:sp>
      <p:sp>
        <p:nvSpPr>
          <p:cNvPr id="29" name="Shape 29"/>
          <p:cNvSpPr/>
          <p:nvPr>
            <p:ph type="title"/>
          </p:nvPr>
        </p:nvSpPr>
        <p:spPr>
          <a:xfrm>
            <a:off x="457200" y="46037"/>
            <a:ext cx="7581900" cy="1016001"/>
          </a:xfrm>
          <a:prstGeom prst="rect">
            <a:avLst/>
          </a:prstGeom>
        </p:spPr>
        <p:txBody>
          <a:bodyPr/>
          <a:lstStyle/>
          <a:p>
            <a:pPr lvl="0">
              <a:defRPr sz="1800">
                <a:solidFill>
                  <a:srgbClr val="000000"/>
                </a:solidFill>
                <a:uFillTx/>
              </a:defRPr>
            </a:pPr>
            <a:r>
              <a:rPr sz="3000">
                <a:solidFill>
                  <a:srgbClr val="FFFFFF"/>
                </a:solidFill>
                <a:uFill>
                  <a:solidFill>
                    <a:srgbClr val="FFFFFF"/>
                  </a:solidFill>
                </a:uFill>
              </a:rPr>
              <a:t>Title Text</a:t>
            </a:r>
          </a:p>
        </p:txBody>
      </p:sp>
      <p:sp>
        <p:nvSpPr>
          <p:cNvPr id="30" name="Shape 3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32" name="Shape 32"/>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33" name="Shape 33"/>
          <p:cNvSpPr/>
          <p:nvPr/>
        </p:nvSpPr>
        <p:spPr>
          <a:xfrm>
            <a:off x="0" y="0"/>
            <a:ext cx="9144000" cy="1143000"/>
          </a:xfrm>
          <a:prstGeom prst="rect">
            <a:avLst/>
          </a:prstGeom>
          <a:solidFill>
            <a:srgbClr val="5D70B7"/>
          </a:solidFill>
          <a:ln>
            <a:round/>
          </a:ln>
        </p:spPr>
        <p:txBody>
          <a:bodyPr lIns="0" tIns="0" rIns="0" bIns="0" anchor="ctr"/>
          <a:lstStyle/>
          <a:p>
            <a:pPr lvl="0"/>
          </a:p>
        </p:txBody>
      </p:sp>
      <p:pic>
        <p:nvPicPr>
          <p:cNvPr id="34" name="pwg-4dark-bkgrnd-transparency.png"/>
          <p:cNvPicPr/>
          <p:nvPr/>
        </p:nvPicPr>
        <p:blipFill>
          <a:blip r:embed="rId2">
            <a:extLst/>
          </a:blip>
          <a:stretch>
            <a:fillRect/>
          </a:stretch>
        </p:blipFill>
        <p:spPr>
          <a:xfrm>
            <a:off x="8166100" y="127000"/>
            <a:ext cx="851804" cy="889000"/>
          </a:xfrm>
          <a:prstGeom prst="rect">
            <a:avLst/>
          </a:prstGeom>
          <a:ln>
            <a:round/>
          </a:ln>
        </p:spPr>
      </p:pic>
      <p:sp>
        <p:nvSpPr>
          <p:cNvPr id="35" name="Shape 3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registered trademarks of the IEEE-ISTO.</a:t>
            </a:r>
          </a:p>
        </p:txBody>
      </p:sp>
      <p:sp>
        <p:nvSpPr>
          <p:cNvPr id="36" name="Shape 3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600"/>
            </a:lvl1pPr>
          </a:lstStyle>
          <a:p>
            <a:pPr lvl="0">
              <a:defRPr sz="1800">
                <a:uFillTx/>
              </a:defRPr>
            </a:pPr>
            <a:r>
              <a:rPr sz="600">
                <a:uFill>
                  <a:solidFill/>
                </a:uFill>
              </a:rPr>
              <a:t>®</a:t>
            </a:r>
          </a:p>
        </p:txBody>
      </p:sp>
      <p:sp>
        <p:nvSpPr>
          <p:cNvPr id="37" name="Shape 37"/>
          <p:cNvSpPr/>
          <p:nvPr>
            <p:ph type="title"/>
          </p:nvPr>
        </p:nvSpPr>
        <p:spPr>
          <a:xfrm>
            <a:off x="457200" y="46037"/>
            <a:ext cx="7556500" cy="1016001"/>
          </a:xfrm>
          <a:prstGeom prst="rect">
            <a:avLst/>
          </a:prstGeom>
        </p:spPr>
        <p:txBody>
          <a:bodyPr/>
          <a:lstStyle/>
          <a:p>
            <a:pPr lvl="0">
              <a:defRPr sz="1800">
                <a:solidFill>
                  <a:srgbClr val="000000"/>
                </a:solidFill>
                <a:uFillTx/>
              </a:defRPr>
            </a:pPr>
            <a:r>
              <a:rPr sz="3000">
                <a:solidFill>
                  <a:srgbClr val="FFFFFF"/>
                </a:solidFill>
                <a:uFill>
                  <a:solidFill>
                    <a:srgbClr val="FFFFFF"/>
                  </a:solidFill>
                </a:uFill>
              </a:rPr>
              <a:t>Title Text</a:t>
            </a:r>
          </a:p>
        </p:txBody>
      </p:sp>
      <p:sp>
        <p:nvSpPr>
          <p:cNvPr id="38" name="Shape 38"/>
          <p:cNvSpPr/>
          <p:nvPr>
            <p:ph type="body" idx="1"/>
          </p:nvPr>
        </p:nvSpPr>
        <p:spPr>
          <a:xfrm>
            <a:off x="457200" y="1371600"/>
            <a:ext cx="8128000" cy="5257800"/>
          </a:xfrm>
          <a:prstGeom prst="rect">
            <a:avLst/>
          </a:prstGeom>
        </p:spPr>
        <p:txBody>
          <a:bodyPr numCol="2" spcCol="40640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lvl="0">
              <a:defRPr sz="1800">
                <a:uFillTx/>
              </a:defRPr>
            </a:pPr>
            <a:r>
              <a:rPr sz="2200">
                <a:uFill>
                  <a:solidFill/>
                </a:uFill>
              </a:rPr>
              <a:t>Body Level One</a:t>
            </a:r>
            <a:endParaRPr sz="2200">
              <a:uFill>
                <a:solidFill/>
              </a:uFill>
            </a:endParaRPr>
          </a:p>
          <a:p>
            <a:pPr lvl="1">
              <a:defRPr>
                <a:uFillTx/>
              </a:defRPr>
            </a:pPr>
            <a:r>
              <a:rPr>
                <a:uFill>
                  <a:solidFill/>
                </a:uFill>
              </a:rPr>
              <a:t>Body Level Two</a:t>
            </a:r>
            <a:endParaRPr>
              <a:uFill>
                <a:solidFill/>
              </a:uFill>
            </a:endParaRPr>
          </a:p>
          <a:p>
            <a:pPr lvl="2">
              <a:defRPr>
                <a:uFillTx/>
              </a:defRPr>
            </a:pPr>
            <a:r>
              <a:rPr>
                <a:uFill>
                  <a:solidFill/>
                </a:uFill>
              </a:rPr>
              <a:t>Body Level Three</a:t>
            </a:r>
            <a:endParaRPr>
              <a:uFill>
                <a:solidFill/>
              </a:uFill>
            </a:endParaRPr>
          </a:p>
          <a:p>
            <a:pPr lvl="3">
              <a:defRPr sz="1800">
                <a:uFillTx/>
              </a:defRPr>
            </a:pPr>
            <a:r>
              <a:rPr sz="1400">
                <a:uFill>
                  <a:solidFill/>
                </a:uFill>
              </a:rPr>
              <a:t>Body Level Four</a:t>
            </a:r>
            <a:endParaRPr sz="1400">
              <a:uFill>
                <a:solidFill/>
              </a:uFill>
            </a:endParaRPr>
          </a:p>
          <a:p>
            <a:pPr lvl="4">
              <a:defRPr sz="1800">
                <a:uFillTx/>
              </a:defRPr>
            </a:pPr>
            <a:r>
              <a:rPr sz="1400">
                <a:uFill>
                  <a:solidFill/>
                </a:uFill>
              </a:rPr>
              <a:t>Body Level Five</a:t>
            </a:r>
          </a:p>
        </p:txBody>
      </p:sp>
      <p:sp>
        <p:nvSpPr>
          <p:cNvPr id="39" name="Shape 3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a:ln>
            <a:round/>
          </a:ln>
        </p:spPr>
        <p:txBody>
          <a:bodyPr lIns="0" tIns="0" rIns="0" bIns="0" anchor="ctr"/>
          <a:lstStyle/>
          <a:p>
            <a:pPr lvl="0"/>
          </a:p>
        </p:txBody>
      </p:sp>
      <p:pic>
        <p:nvPicPr>
          <p:cNvPr id="3" name="pwg-4dark-bkgrnd-transparency.png"/>
          <p:cNvPicPr/>
          <p:nvPr/>
        </p:nvPicPr>
        <p:blipFill>
          <a:blip r:embed="rId2">
            <a:extLst/>
          </a:blip>
          <a:stretch>
            <a:fillRect/>
          </a:stretch>
        </p:blipFill>
        <p:spPr>
          <a:xfrm>
            <a:off x="8166100" y="127000"/>
            <a:ext cx="851804" cy="889000"/>
          </a:xfrm>
          <a:prstGeom prst="rect">
            <a:avLst/>
          </a:prstGeom>
          <a:ln>
            <a:round/>
          </a:ln>
        </p:spPr>
      </p:pic>
      <p:sp>
        <p:nvSpPr>
          <p:cNvPr id="4" name="Shape 4"/>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5" name="Shape 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600"/>
            </a:lvl1pPr>
          </a:lstStyle>
          <a:p>
            <a:pPr lvl="0">
              <a:defRPr sz="1800">
                <a:uFillTx/>
              </a:defRPr>
            </a:pPr>
            <a:r>
              <a:rPr sz="600">
                <a:uFill>
                  <a:solidFill/>
                </a:uFill>
              </a:rPr>
              <a:t>®</a:t>
            </a:r>
          </a:p>
        </p:txBody>
      </p:sp>
      <p:sp>
        <p:nvSpPr>
          <p:cNvPr id="7" name="Shape 7"/>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lstStyle/>
          <a:p>
            <a:pPr lvl="0">
              <a:defRPr sz="1800">
                <a:solidFill>
                  <a:srgbClr val="000000"/>
                </a:solidFill>
                <a:uFillTx/>
              </a:defRPr>
            </a:pPr>
            <a:r>
              <a:rPr sz="3000">
                <a:solidFill>
                  <a:srgbClr val="FFFFFF"/>
                </a:solidFill>
                <a:uFill>
                  <a:solidFill>
                    <a:srgbClr val="FFFFFF"/>
                  </a:solidFill>
                </a:uFill>
              </a:rPr>
              <a:t>Title Text</a:t>
            </a:r>
          </a:p>
        </p:txBody>
      </p:sp>
      <p:sp>
        <p:nvSpPr>
          <p:cNvPr id="8" name="Shape 8"/>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lvl="0">
              <a:defRPr sz="1800">
                <a:uFillTx/>
              </a:defRPr>
            </a:pPr>
            <a:r>
              <a:rPr sz="2200">
                <a:uFill>
                  <a:solidFill/>
                </a:uFill>
              </a:rPr>
              <a:t>Body Level One</a:t>
            </a:r>
            <a:endParaRPr sz="2200">
              <a:uFill>
                <a:solidFill/>
              </a:uFill>
            </a:endParaRPr>
          </a:p>
          <a:p>
            <a:pPr lvl="1">
              <a:defRPr>
                <a:uFillTx/>
              </a:defRPr>
            </a:pPr>
            <a:r>
              <a:rPr>
                <a:uFill>
                  <a:solidFill/>
                </a:uFill>
              </a:rPr>
              <a:t>Body Level Two</a:t>
            </a:r>
            <a:endParaRPr>
              <a:uFill>
                <a:solidFill/>
              </a:uFill>
            </a:endParaRPr>
          </a:p>
          <a:p>
            <a:pPr lvl="2">
              <a:defRPr>
                <a:uFillTx/>
              </a:defRPr>
            </a:pPr>
            <a:r>
              <a:rPr>
                <a:uFill>
                  <a:solidFill/>
                </a:uFill>
              </a:rPr>
              <a:t>Body Level Three</a:t>
            </a:r>
            <a:endParaRPr>
              <a:uFill>
                <a:solidFill/>
              </a:uFill>
            </a:endParaRPr>
          </a:p>
          <a:p>
            <a:pPr lvl="3">
              <a:defRPr sz="1800">
                <a:uFillTx/>
              </a:defRPr>
            </a:pPr>
            <a:r>
              <a:rPr sz="1400">
                <a:uFill>
                  <a:solidFill/>
                </a:uFill>
              </a:rPr>
              <a:t>Body Level Four</a:t>
            </a:r>
            <a:endParaRPr sz="1400">
              <a:uFill>
                <a:solidFill/>
              </a:uFill>
            </a:endParaRPr>
          </a:p>
          <a:p>
            <a:pPr lvl="4">
              <a:defRPr sz="1800">
                <a:uFillTx/>
              </a:defRPr>
            </a:pPr>
            <a:r>
              <a:rPr sz="1400">
                <a:uFill>
                  <a:solidFill/>
                </a:uFill>
              </a:rPr>
              <a:t>Body Level Five</a:t>
            </a:r>
          </a:p>
        </p:txBody>
      </p:sp>
      <p:sp>
        <p:nvSpPr>
          <p:cNvPr id="9" name="Shape 9"/>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spd="med" advClick="1"/>
  <p:txStyles>
    <p:titleStyle>
      <a:lvl1pPr marL="40640" marR="40640">
        <a:defRPr sz="3000">
          <a:solidFill>
            <a:srgbClr val="FFFFFF"/>
          </a:solidFill>
          <a:uFill>
            <a:solidFill>
              <a:srgbClr val="FFFFFF"/>
            </a:solidFill>
          </a:uFill>
          <a:latin typeface="+mn-lt"/>
          <a:ea typeface="+mn-ea"/>
          <a:cs typeface="+mn-cs"/>
          <a:sym typeface="Verdana"/>
        </a:defRPr>
      </a:lvl1pPr>
      <a:lvl2pPr marL="40640" marR="40640" indent="228600">
        <a:defRPr sz="3000">
          <a:solidFill>
            <a:srgbClr val="FFFFFF"/>
          </a:solidFill>
          <a:uFill>
            <a:solidFill>
              <a:srgbClr val="FFFFFF"/>
            </a:solidFill>
          </a:uFill>
          <a:latin typeface="+mn-lt"/>
          <a:ea typeface="+mn-ea"/>
          <a:cs typeface="+mn-cs"/>
          <a:sym typeface="Verdana"/>
        </a:defRPr>
      </a:lvl2pPr>
      <a:lvl3pPr marL="40640" marR="40640" indent="457200">
        <a:defRPr sz="3000">
          <a:solidFill>
            <a:srgbClr val="FFFFFF"/>
          </a:solidFill>
          <a:uFill>
            <a:solidFill>
              <a:srgbClr val="FFFFFF"/>
            </a:solidFill>
          </a:uFill>
          <a:latin typeface="+mn-lt"/>
          <a:ea typeface="+mn-ea"/>
          <a:cs typeface="+mn-cs"/>
          <a:sym typeface="Verdana"/>
        </a:defRPr>
      </a:lvl3pPr>
      <a:lvl4pPr marL="40640" marR="40640" indent="685800">
        <a:defRPr sz="3000">
          <a:solidFill>
            <a:srgbClr val="FFFFFF"/>
          </a:solidFill>
          <a:uFill>
            <a:solidFill>
              <a:srgbClr val="FFFFFF"/>
            </a:solidFill>
          </a:uFill>
          <a:latin typeface="+mn-lt"/>
          <a:ea typeface="+mn-ea"/>
          <a:cs typeface="+mn-cs"/>
          <a:sym typeface="Verdana"/>
        </a:defRPr>
      </a:lvl4pPr>
      <a:lvl5pPr marL="40640" marR="40640" indent="914400">
        <a:defRPr sz="3000">
          <a:solidFill>
            <a:srgbClr val="FFFFFF"/>
          </a:solidFill>
          <a:uFill>
            <a:solidFill>
              <a:srgbClr val="FFFFFF"/>
            </a:solidFill>
          </a:uFill>
          <a:latin typeface="+mn-lt"/>
          <a:ea typeface="+mn-ea"/>
          <a:cs typeface="+mn-cs"/>
          <a:sym typeface="Verdana"/>
        </a:defRPr>
      </a:lvl5pPr>
      <a:lvl6pPr marL="40640" marR="40640" indent="1143000">
        <a:defRPr sz="3000">
          <a:solidFill>
            <a:srgbClr val="FFFFFF"/>
          </a:solidFill>
          <a:uFill>
            <a:solidFill>
              <a:srgbClr val="FFFFFF"/>
            </a:solidFill>
          </a:uFill>
          <a:latin typeface="+mn-lt"/>
          <a:ea typeface="+mn-ea"/>
          <a:cs typeface="+mn-cs"/>
          <a:sym typeface="Verdana"/>
        </a:defRPr>
      </a:lvl6pPr>
      <a:lvl7pPr marL="40640" marR="40640" indent="1371600">
        <a:defRPr sz="3000">
          <a:solidFill>
            <a:srgbClr val="FFFFFF"/>
          </a:solidFill>
          <a:uFill>
            <a:solidFill>
              <a:srgbClr val="FFFFFF"/>
            </a:solidFill>
          </a:uFill>
          <a:latin typeface="+mn-lt"/>
          <a:ea typeface="+mn-ea"/>
          <a:cs typeface="+mn-cs"/>
          <a:sym typeface="Verdana"/>
        </a:defRPr>
      </a:lvl7pPr>
      <a:lvl8pPr marL="40640" marR="40640" indent="1600200">
        <a:defRPr sz="3000">
          <a:solidFill>
            <a:srgbClr val="FFFFFF"/>
          </a:solidFill>
          <a:uFill>
            <a:solidFill>
              <a:srgbClr val="FFFFFF"/>
            </a:solidFill>
          </a:uFill>
          <a:latin typeface="+mn-lt"/>
          <a:ea typeface="+mn-ea"/>
          <a:cs typeface="+mn-cs"/>
          <a:sym typeface="Verdana"/>
        </a:defRPr>
      </a:lvl8pPr>
      <a:lvl9pPr marL="40640" marR="40640" indent="1828800">
        <a:defRPr sz="3000">
          <a:solidFill>
            <a:srgbClr val="FFFFFF"/>
          </a:solidFill>
          <a:uFill>
            <a:solidFill>
              <a:srgbClr val="FFFFFF"/>
            </a:solidFill>
          </a:uFill>
          <a:latin typeface="+mn-lt"/>
          <a:ea typeface="+mn-ea"/>
          <a:cs typeface="+mn-cs"/>
          <a:sym typeface="Verdana"/>
        </a:defRPr>
      </a:lvl9pPr>
    </p:titleStyle>
    <p:bodyStyle>
      <a:lvl1pPr marL="383540" marR="40640" indent="-342900">
        <a:spcBef>
          <a:spcPts val="500"/>
        </a:spcBef>
        <a:buSzPct val="100000"/>
        <a:buChar char="•"/>
        <a:defRPr sz="2200">
          <a:uFill>
            <a:solidFill/>
          </a:uFill>
          <a:latin typeface="+mn-lt"/>
          <a:ea typeface="+mn-ea"/>
          <a:cs typeface="+mn-cs"/>
          <a:sym typeface="Verdana"/>
        </a:defRPr>
      </a:lvl1pPr>
      <a:lvl2pPr marL="847089" marR="40640" indent="-349249">
        <a:spcBef>
          <a:spcPts val="500"/>
        </a:spcBef>
        <a:buSzPct val="100000"/>
        <a:buChar char="•"/>
        <a:defRPr sz="2200">
          <a:uFill>
            <a:solidFill/>
          </a:uFill>
          <a:latin typeface="+mn-lt"/>
          <a:ea typeface="+mn-ea"/>
          <a:cs typeface="+mn-cs"/>
          <a:sym typeface="Verdana"/>
        </a:defRPr>
      </a:lvl2pPr>
      <a:lvl3pPr marL="1234439" marR="40640" indent="-279400">
        <a:spcBef>
          <a:spcPts val="500"/>
        </a:spcBef>
        <a:buSzPct val="100000"/>
        <a:buChar char="•"/>
        <a:defRPr sz="2200">
          <a:uFill>
            <a:solidFill/>
          </a:uFill>
          <a:latin typeface="+mn-lt"/>
          <a:ea typeface="+mn-ea"/>
          <a:cs typeface="+mn-cs"/>
          <a:sym typeface="Verdana"/>
        </a:defRPr>
      </a:lvl3pPr>
      <a:lvl4pPr marL="1771468" marR="40640" indent="-359228">
        <a:spcBef>
          <a:spcPts val="500"/>
        </a:spcBef>
        <a:buSzPct val="100000"/>
        <a:buChar char="•"/>
        <a:defRPr sz="2200">
          <a:uFill>
            <a:solidFill/>
          </a:uFill>
          <a:latin typeface="+mn-lt"/>
          <a:ea typeface="+mn-ea"/>
          <a:cs typeface="+mn-cs"/>
          <a:sym typeface="Verdana"/>
        </a:defRPr>
      </a:lvl4pPr>
      <a:lvl5pPr marL="2228668" marR="40640" indent="-359228">
        <a:spcBef>
          <a:spcPts val="500"/>
        </a:spcBef>
        <a:buSzPct val="100000"/>
        <a:buChar char="•"/>
        <a:defRPr sz="2200">
          <a:uFill>
            <a:solidFill/>
          </a:uFill>
          <a:latin typeface="+mn-lt"/>
          <a:ea typeface="+mn-ea"/>
          <a:cs typeface="+mn-cs"/>
          <a:sym typeface="Verdana"/>
        </a:defRPr>
      </a:lvl5pPr>
      <a:lvl6pPr marL="2228668" marR="40640" indent="-359228">
        <a:spcBef>
          <a:spcPts val="500"/>
        </a:spcBef>
        <a:buSzPct val="100000"/>
        <a:buChar char="•"/>
        <a:defRPr sz="2200">
          <a:uFill>
            <a:solidFill/>
          </a:uFill>
          <a:latin typeface="+mn-lt"/>
          <a:ea typeface="+mn-ea"/>
          <a:cs typeface="+mn-cs"/>
          <a:sym typeface="Verdana"/>
        </a:defRPr>
      </a:lvl6pPr>
      <a:lvl7pPr marL="2228668" marR="40640" indent="-359228">
        <a:spcBef>
          <a:spcPts val="500"/>
        </a:spcBef>
        <a:buSzPct val="100000"/>
        <a:buChar char="•"/>
        <a:defRPr sz="2200">
          <a:uFill>
            <a:solidFill/>
          </a:uFill>
          <a:latin typeface="+mn-lt"/>
          <a:ea typeface="+mn-ea"/>
          <a:cs typeface="+mn-cs"/>
          <a:sym typeface="Verdana"/>
        </a:defRPr>
      </a:lvl7pPr>
      <a:lvl8pPr marL="2228668" marR="40640" indent="-359228">
        <a:spcBef>
          <a:spcPts val="500"/>
        </a:spcBef>
        <a:buSzPct val="100000"/>
        <a:buChar char="•"/>
        <a:defRPr sz="2200">
          <a:uFill>
            <a:solidFill/>
          </a:uFill>
          <a:latin typeface="+mn-lt"/>
          <a:ea typeface="+mn-ea"/>
          <a:cs typeface="+mn-cs"/>
          <a:sym typeface="Verdana"/>
        </a:defRPr>
      </a:lvl8pPr>
      <a:lvl9pPr marL="2228668" marR="40640" indent="-359228">
        <a:spcBef>
          <a:spcPts val="500"/>
        </a:spcBef>
        <a:buSzPct val="100000"/>
        <a:buChar char="•"/>
        <a:defRPr sz="2200">
          <a:uFill>
            <a:solidFill/>
          </a:uFill>
          <a:latin typeface="+mn-lt"/>
          <a:ea typeface="+mn-ea"/>
          <a:cs typeface="+mn-cs"/>
          <a:sym typeface="Verdana"/>
        </a:defRPr>
      </a:lvl9pPr>
    </p:bodyStyle>
    <p:otherStyle>
      <a:lvl1pPr algn="ctr" defTabSz="584200">
        <a:defRPr sz="1000">
          <a:solidFill>
            <a:schemeClr val="tx1"/>
          </a:solidFill>
          <a:uFill>
            <a:solidFill/>
          </a:uFill>
          <a:latin typeface="+mn-lt"/>
          <a:ea typeface="+mn-ea"/>
          <a:cs typeface="+mn-cs"/>
          <a:sym typeface="Arial"/>
        </a:defRPr>
      </a:lvl1pPr>
      <a:lvl2pPr indent="228600" algn="ctr" defTabSz="584200">
        <a:defRPr sz="1000">
          <a:solidFill>
            <a:schemeClr val="tx1"/>
          </a:solidFill>
          <a:uFill>
            <a:solidFill/>
          </a:uFill>
          <a:latin typeface="+mn-lt"/>
          <a:ea typeface="+mn-ea"/>
          <a:cs typeface="+mn-cs"/>
          <a:sym typeface="Arial"/>
        </a:defRPr>
      </a:lvl2pPr>
      <a:lvl3pPr indent="457200" algn="ctr" defTabSz="584200">
        <a:defRPr sz="1000">
          <a:solidFill>
            <a:schemeClr val="tx1"/>
          </a:solidFill>
          <a:uFill>
            <a:solidFill/>
          </a:uFill>
          <a:latin typeface="+mn-lt"/>
          <a:ea typeface="+mn-ea"/>
          <a:cs typeface="+mn-cs"/>
          <a:sym typeface="Arial"/>
        </a:defRPr>
      </a:lvl3pPr>
      <a:lvl4pPr indent="685800" algn="ctr" defTabSz="584200">
        <a:defRPr sz="1000">
          <a:solidFill>
            <a:schemeClr val="tx1"/>
          </a:solidFill>
          <a:uFill>
            <a:solidFill/>
          </a:uFill>
          <a:latin typeface="+mn-lt"/>
          <a:ea typeface="+mn-ea"/>
          <a:cs typeface="+mn-cs"/>
          <a:sym typeface="Arial"/>
        </a:defRPr>
      </a:lvl4pPr>
      <a:lvl5pPr indent="914400" algn="ctr" defTabSz="584200">
        <a:defRPr sz="1000">
          <a:solidFill>
            <a:schemeClr val="tx1"/>
          </a:solidFill>
          <a:uFill>
            <a:solidFill/>
          </a:uFill>
          <a:latin typeface="+mn-lt"/>
          <a:ea typeface="+mn-ea"/>
          <a:cs typeface="+mn-cs"/>
          <a:sym typeface="Arial"/>
        </a:defRPr>
      </a:lvl5pPr>
      <a:lvl6pPr indent="1143000" algn="ctr" defTabSz="584200">
        <a:defRPr sz="1000">
          <a:solidFill>
            <a:schemeClr val="tx1"/>
          </a:solidFill>
          <a:uFill>
            <a:solidFill/>
          </a:uFill>
          <a:latin typeface="+mn-lt"/>
          <a:ea typeface="+mn-ea"/>
          <a:cs typeface="+mn-cs"/>
          <a:sym typeface="Arial"/>
        </a:defRPr>
      </a:lvl6pPr>
      <a:lvl7pPr indent="1371600" algn="ctr" defTabSz="584200">
        <a:defRPr sz="1000">
          <a:solidFill>
            <a:schemeClr val="tx1"/>
          </a:solidFill>
          <a:uFill>
            <a:solidFill/>
          </a:uFill>
          <a:latin typeface="+mn-lt"/>
          <a:ea typeface="+mn-ea"/>
          <a:cs typeface="+mn-cs"/>
          <a:sym typeface="Arial"/>
        </a:defRPr>
      </a:lvl7pPr>
      <a:lvl8pPr indent="1600200" algn="ctr" defTabSz="584200">
        <a:defRPr sz="1000">
          <a:solidFill>
            <a:schemeClr val="tx1"/>
          </a:solidFill>
          <a:uFill>
            <a:solidFill/>
          </a:uFill>
          <a:latin typeface="+mn-lt"/>
          <a:ea typeface="+mn-ea"/>
          <a:cs typeface="+mn-cs"/>
          <a:sym typeface="Arial"/>
        </a:defRPr>
      </a:lvl8pPr>
      <a:lvl9pPr indent="1828800" algn="ctr" defTabSz="584200">
        <a:defRPr sz="1000">
          <a:solidFill>
            <a:schemeClr val="tx1"/>
          </a:solidFill>
          <a:uFill>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wg.org/sm" TargetMode="External"/><Relationship Id="rId3" Type="http://schemas.openxmlformats.org/officeDocument/2006/relationships/hyperlink" Target="https://www.pwg.org/mailman/listinfo/sm3" TargetMode="Externa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wg.org/ipp/ipp-registrations.xml" TargetMode="Externa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wg.org/ipp/index.html" TargetMode="External"/><Relationship Id="rId3" Type="http://schemas.openxmlformats.org/officeDocument/2006/relationships/hyperlink" Target="http://www.pwg.org/mailman/listinfo/ipp" TargetMode="Externa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weet.org/"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title"/>
          </p:nvPr>
        </p:nvSpPr>
        <p:spPr>
          <a:prstGeom prst="rect">
            <a:avLst/>
          </a:prstGeom>
        </p:spPr>
        <p:txBody>
          <a:bodyPr/>
          <a:lstStyle/>
          <a:p>
            <a:pPr lvl="0">
              <a:defRPr sz="1800">
                <a:uFillTx/>
              </a:defRPr>
            </a:pPr>
            <a:r>
              <a:rPr sz="3000">
                <a:uFill>
                  <a:solidFill/>
                </a:uFill>
              </a:rPr>
              <a:t>Printer Working Group Plenary Session</a:t>
            </a:r>
          </a:p>
        </p:txBody>
      </p:sp>
      <p:sp>
        <p:nvSpPr>
          <p:cNvPr id="44" name="Shape 44"/>
          <p:cNvSpPr/>
          <p:nvPr>
            <p:ph type="body" idx="1"/>
          </p:nvPr>
        </p:nvSpPr>
        <p:spPr>
          <a:prstGeom prst="rect">
            <a:avLst/>
          </a:prstGeom>
        </p:spPr>
        <p:txBody>
          <a:bodyPr/>
          <a:lstStyle/>
          <a:p>
            <a:pPr lvl="0">
              <a:defRPr sz="1800">
                <a:uFillTx/>
              </a:defRPr>
            </a:pPr>
            <a:r>
              <a:rPr sz="2400">
                <a:uFill>
                  <a:solidFill/>
                </a:uFill>
              </a:rPr>
              <a:t>August 11, 2015</a:t>
            </a:r>
            <a:endParaRPr sz="2400">
              <a:uFill>
                <a:solidFill/>
              </a:uFill>
            </a:endParaRPr>
          </a:p>
          <a:p>
            <a:pPr lvl="0">
              <a:defRPr sz="1800">
                <a:uFillTx/>
              </a:defRPr>
            </a:pPr>
            <a:r>
              <a:rPr sz="2400">
                <a:uFill>
                  <a:solidFill/>
                </a:uFill>
              </a:rPr>
              <a:t>PWG F2F Meeting</a:t>
            </a:r>
            <a:endParaRPr sz="2400">
              <a:uFill>
                <a:solidFill/>
              </a:uFill>
            </a:endParaRPr>
          </a:p>
          <a:p>
            <a:pPr lvl="0">
              <a:defRPr sz="1800">
                <a:uFillTx/>
              </a:defRPr>
            </a:pPr>
            <a:r>
              <a:rPr sz="2400">
                <a:uFill>
                  <a:solidFill/>
                </a:uFill>
              </a:rPr>
              <a:t>Camas, WA (Hosted by Sharp)</a:t>
            </a:r>
            <a:endParaRPr sz="2400">
              <a:uFill>
                <a:solidFill/>
              </a:uFill>
            </a:endParaRPr>
          </a:p>
          <a:p>
            <a:pPr lvl="0">
              <a:defRPr sz="1800">
                <a:uFillTx/>
              </a:defRPr>
            </a:pPr>
            <a:r>
              <a:rPr sz="2400">
                <a:uFill>
                  <a:solidFill/>
                </a:uFill>
              </a:rPr>
              <a:t>Michael Sweet (Apple)</a:t>
            </a:r>
          </a:p>
        </p:txBody>
      </p:sp>
      <p:sp>
        <p:nvSpPr>
          <p:cNvPr id="45" name="Shape 4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2015 Membership</a:t>
            </a:r>
          </a:p>
        </p:txBody>
      </p:sp>
      <p:sp>
        <p:nvSpPr>
          <p:cNvPr id="80" name="Shape 8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graphicFrame>
        <p:nvGraphicFramePr>
          <p:cNvPr id="81" name="Table 81"/>
          <p:cNvGraphicFramePr/>
          <p:nvPr/>
        </p:nvGraphicFramePr>
        <p:xfrm>
          <a:off x="1092199" y="1590039"/>
          <a:ext cx="6972301" cy="4572001"/>
        </p:xfrm>
        <a:graphic xmlns:a="http://schemas.openxmlformats.org/drawingml/2006/main">
          <a:graphicData uri="http://schemas.openxmlformats.org/drawingml/2006/table">
            <a:tbl>
              <a:tblPr firstCol="0" firstRow="0" lastCol="0" lastRow="0" bandCol="0" bandRow="0" rtl="0">
                <a:tableStyleId>{8F44A2F1-9E1F-4B54-A3A2-5F16C0AD49E2}</a:tableStyleId>
              </a:tblPr>
              <a:tblGrid>
                <a:gridCol w="1743075"/>
                <a:gridCol w="1743075"/>
                <a:gridCol w="1743075"/>
                <a:gridCol w="1743075"/>
              </a:tblGrid>
              <a:tr h="571500">
                <a:tc>
                  <a:txBody>
                    <a:bodyPr/>
                    <a:lstStyle/>
                    <a:p>
                      <a:pPr lvl="0" marR="40640" defTabSz="914400">
                        <a:spcBef>
                          <a:spcPts val="400"/>
                        </a:spcBef>
                        <a:tabLst>
                          <a:tab pos="914400" algn="l"/>
                        </a:tabLst>
                        <a:defRPr sz="1800">
                          <a:uFillTx/>
                        </a:defRPr>
                      </a:pPr>
                      <a:r>
                        <a:rPr sz="1100">
                          <a:uFill>
                            <a:solidFill/>
                          </a:uFill>
                          <a:sym typeface="Verdana"/>
                        </a:rPr>
                        <a:t>Apple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Fuji Xerox</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Microsoft</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Sharp Labs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lvl="0" marR="40640" defTabSz="914400">
                        <a:spcBef>
                          <a:spcPts val="400"/>
                        </a:spcBef>
                        <a:tabLst>
                          <a:tab pos="914400" algn="l"/>
                        </a:tabLst>
                        <a:defRPr sz="1800">
                          <a:uFillTx/>
                        </a:defRPr>
                      </a:pPr>
                      <a:r>
                        <a:rPr sz="1100">
                          <a:uFill>
                            <a:solidFill/>
                          </a:uFill>
                          <a:sym typeface="Verdana"/>
                        </a:rPr>
                        <a:t>Brother Industries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Hewlett Packard</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MPI Tech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Technical Interface Consulting (N-V)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lvl="0" marR="40640" defTabSz="914400">
                        <a:spcBef>
                          <a:spcPts val="400"/>
                        </a:spcBef>
                        <a:tabLst>
                          <a:tab pos="914400" algn="l"/>
                        </a:tabLst>
                        <a:defRPr sz="1800">
                          <a:uFillTx/>
                        </a:defRPr>
                      </a:pPr>
                      <a:r>
                        <a:rPr sz="1100">
                          <a:uFill>
                            <a:solidFill/>
                          </a:uFill>
                          <a:sym typeface="Verdana"/>
                        </a:rPr>
                        <a:t>Canon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High North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MWA Intelligence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Thinxtream Technologies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lvl="0" marR="40640" defTabSz="914400">
                        <a:spcBef>
                          <a:spcPts val="400"/>
                        </a:spcBef>
                        <a:tabLst>
                          <a:tab pos="914400" algn="l"/>
                        </a:tabLst>
                        <a:defRPr sz="1800">
                          <a:uFillTx/>
                        </a:defRPr>
                      </a:pPr>
                      <a:r>
                        <a:rPr sz="1100">
                          <a:uFill>
                            <a:solidFill/>
                          </a:uFill>
                          <a:sym typeface="Verdana"/>
                        </a:rPr>
                        <a:t>Conexant Systems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Intel</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Nancy Chen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Toshiba America Business Solutions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lvl="0" marR="40640" defTabSz="914400">
                        <a:spcBef>
                          <a:spcPts val="400"/>
                        </a:spcBef>
                        <a:tabLst>
                          <a:tab pos="914400" algn="l"/>
                        </a:tabLst>
                        <a:defRPr sz="1800">
                          <a:uFillTx/>
                        </a:defRPr>
                      </a:pPr>
                      <a:r>
                        <a:rPr sz="1100">
                          <a:uFill>
                            <a:solidFill/>
                          </a:uFill>
                          <a:sym typeface="Verdana"/>
                        </a:rPr>
                        <a:t>CSR</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Konica Minolta</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Northlake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Tykodi Consulting Services LLC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tcPr>
                </a:tc>
              </a:tr>
              <a:tr h="571500">
                <a:tc>
                  <a:txBody>
                    <a:bodyPr/>
                    <a:lstStyle/>
                    <a:p>
                      <a:pPr lvl="0" marR="40640" defTabSz="914400">
                        <a:spcBef>
                          <a:spcPts val="400"/>
                        </a:spcBef>
                        <a:tabLst>
                          <a:tab pos="914400" algn="l"/>
                        </a:tabLst>
                        <a:defRPr sz="1800">
                          <a:uFillTx/>
                        </a:defRPr>
                      </a:pPr>
                      <a:r>
                        <a:rPr sz="1100">
                          <a:uFill>
                            <a:solidFill/>
                          </a:uFill>
                          <a:sym typeface="Verdana"/>
                        </a:rPr>
                        <a:t>Danny Brennan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Kyocera Document Solutions Inc.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Oki Data</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Xerox</a:t>
                      </a:r>
                    </a:p>
                  </a:txBody>
                  <a:tcPr marL="50800" marR="50800" marT="50800" marB="50800" anchor="ctr" anchorCtr="0" horzOverflow="overflow">
                    <a:lnL w="12700">
                      <a:solidFill>
                        <a:srgbClr val="929292"/>
                      </a:solidFill>
                      <a:miter lim="400000"/>
                    </a:lnL>
                    <a:lnR w="12700">
                      <a:solidFill>
                        <a:srgbClr val="929292"/>
                      </a:solidFill>
                      <a:miter lim="400000"/>
                    </a:lnR>
                  </a:tcPr>
                </a:tc>
              </a:tr>
              <a:tr h="571500">
                <a:tc>
                  <a:txBody>
                    <a:bodyPr/>
                    <a:lstStyle/>
                    <a:p>
                      <a:pPr lvl="0" marR="40640" defTabSz="914400">
                        <a:spcBef>
                          <a:spcPts val="400"/>
                        </a:spcBef>
                        <a:tabLst>
                          <a:tab pos="914400" algn="l"/>
                        </a:tabLst>
                        <a:defRPr sz="1800">
                          <a:uFillTx/>
                        </a:defRPr>
                      </a:pPr>
                      <a:r>
                        <a:rPr sz="1100">
                          <a:uFill>
                            <a:solidFill/>
                          </a:uFill>
                          <a:sym typeface="Verdana"/>
                        </a:rPr>
                        <a:t>Epson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Lexmark</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Ricoh</a:t>
                      </a:r>
                    </a:p>
                  </a:txBody>
                  <a:tcPr marL="50800" marR="50800" marT="50800" marB="50800" anchor="ctr" anchorCtr="0"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lvl="0" marR="40640" algn="l" defTabSz="914400">
                        <a:spcBef>
                          <a:spcPts val="400"/>
                        </a:spcBef>
                        <a:tabLst>
                          <a:tab pos="914400" algn="l"/>
                        </a:tabLst>
                        <a:defRPr sz="1800">
                          <a:sym typeface="Verdana"/>
                        </a:defRPr>
                      </a:pPr>
                    </a:p>
                  </a:txBody>
                  <a:tcPr marL="50800" marR="50800" marT="50800" marB="50800" anchor="t" anchorCtr="0" horzOverflow="overflow"/>
                </a:tc>
              </a:tr>
              <a:tr h="571500">
                <a:tc>
                  <a:txBody>
                    <a:bodyPr/>
                    <a:lstStyle/>
                    <a:p>
                      <a:pPr lvl="0" marR="40640" defTabSz="914400">
                        <a:spcBef>
                          <a:spcPts val="400"/>
                        </a:spcBef>
                        <a:tabLst>
                          <a:tab pos="914400" algn="l"/>
                        </a:tabLst>
                        <a:defRPr sz="1800">
                          <a:uFillTx/>
                        </a:defRPr>
                      </a:pPr>
                      <a:r>
                        <a:rPr sz="1100">
                          <a:uFill>
                            <a:solidFill/>
                          </a:uFill>
                          <a:sym typeface="Verdana"/>
                        </a:rPr>
                        <a:t>Fenestrae B.V.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Meteor Network</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Samsung</a:t>
                      </a:r>
                    </a:p>
                  </a:txBody>
                  <a:tcPr marL="50800" marR="50800" marT="50800" marB="50800" anchor="ctr" anchorCtr="0"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lvl="0" marR="40640" algn="l" defTabSz="914400">
                        <a:spcBef>
                          <a:spcPts val="400"/>
                        </a:spcBef>
                        <a:tabLst>
                          <a:tab pos="914400" algn="l"/>
                        </a:tabLst>
                        <a:defRPr sz="1800">
                          <a:sym typeface="Verdana"/>
                        </a:defRPr>
                      </a:pPr>
                    </a:p>
                  </a:txBody>
                  <a:tcPr marL="50800" marR="50800" marT="50800" marB="50800" anchor="t" anchorCtr="0" horzOverflow="overflow"/>
                </a:tc>
              </a:tr>
            </a:tbl>
          </a:graphicData>
        </a:graphic>
      </p:graphicFrame>
      <p:sp>
        <p:nvSpPr>
          <p:cNvPr id="82" name="Shape 82"/>
          <p:cNvSpPr/>
          <p:nvPr/>
        </p:nvSpPr>
        <p:spPr>
          <a:xfrm>
            <a:off x="457200" y="1219200"/>
            <a:ext cx="8356600" cy="342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b="1">
                <a:latin typeface="+mn-lt"/>
                <a:ea typeface="+mn-ea"/>
                <a:cs typeface="+mn-cs"/>
                <a:sym typeface="Verdana"/>
              </a:defRPr>
            </a:lvl1pPr>
          </a:lstStyle>
          <a:p>
            <a:pPr lvl="0">
              <a:defRPr b="0" sz="1800">
                <a:uFillTx/>
              </a:defRPr>
            </a:pPr>
            <a:r>
              <a:rPr b="1" sz="1600">
                <a:uFill>
                  <a:solidFill/>
                </a:uFill>
              </a:rPr>
              <a:t>30 Members (29 Voting, 1 Non-Voting)</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4" name="Shape 84"/>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Officers (2013-2015 Term)</a:t>
            </a:r>
          </a:p>
        </p:txBody>
      </p:sp>
      <p:sp>
        <p:nvSpPr>
          <p:cNvPr id="85" name="Shape 85"/>
          <p:cNvSpPr/>
          <p:nvPr>
            <p:ph type="body" idx="1"/>
          </p:nvPr>
        </p:nvSpPr>
        <p:spPr>
          <a:prstGeom prst="rect">
            <a:avLst/>
          </a:prstGeom>
        </p:spPr>
        <p:txBody>
          <a:bodyPr/>
          <a:lstStyle/>
          <a:p>
            <a:pPr lvl="0">
              <a:defRPr sz="1800">
                <a:uFillTx/>
              </a:defRPr>
            </a:pPr>
            <a:r>
              <a:rPr sz="2200">
                <a:uFill>
                  <a:solidFill/>
                </a:uFill>
              </a:rPr>
              <a:t>PWG Chair: Michael Sweet, Apple</a:t>
            </a:r>
            <a:endParaRPr sz="2200">
              <a:uFill>
                <a:solidFill/>
              </a:uFill>
            </a:endParaRPr>
          </a:p>
          <a:p>
            <a:pPr lvl="1">
              <a:defRPr>
                <a:uFillTx/>
              </a:defRPr>
            </a:pPr>
            <a:r>
              <a:rPr i="1">
                <a:uFill>
                  <a:solidFill/>
                </a:uFill>
              </a:rPr>
              <a:t>New chair needed for 2015-2017 term</a:t>
            </a:r>
            <a:endParaRPr i="1">
              <a:uFill>
                <a:solidFill/>
              </a:uFill>
            </a:endParaRPr>
          </a:p>
          <a:p>
            <a:pPr lvl="1">
              <a:defRPr>
                <a:uFillTx/>
              </a:defRPr>
            </a:pPr>
            <a:endParaRPr>
              <a:uFill>
                <a:solidFill/>
              </a:uFill>
            </a:endParaRPr>
          </a:p>
          <a:p>
            <a:pPr lvl="0">
              <a:defRPr sz="1800">
                <a:uFillTx/>
              </a:defRPr>
            </a:pPr>
            <a:r>
              <a:rPr sz="2200">
                <a:uFill>
                  <a:solidFill/>
                </a:uFill>
              </a:rPr>
              <a:t>PWG Vice-Chair: Nancy Chen</a:t>
            </a:r>
            <a:endParaRPr sz="2200">
              <a:uFill>
                <a:solidFill/>
              </a:uFill>
            </a:endParaRPr>
          </a:p>
          <a:p>
            <a:pPr lvl="1">
              <a:defRPr>
                <a:uFillTx/>
              </a:defRPr>
            </a:pPr>
            <a:r>
              <a:rPr i="1">
                <a:uFill>
                  <a:solidFill/>
                </a:uFill>
              </a:rPr>
              <a:t>New vice-chair needed for 2015-2017 term</a:t>
            </a:r>
            <a:endParaRPr i="1">
              <a:uFill>
                <a:solidFill/>
              </a:uFill>
            </a:endParaRPr>
          </a:p>
          <a:p>
            <a:pPr lvl="1">
              <a:defRPr>
                <a:uFillTx/>
              </a:defRPr>
            </a:pPr>
            <a:endParaRPr>
              <a:uFill>
                <a:solidFill/>
              </a:uFill>
            </a:endParaRPr>
          </a:p>
          <a:p>
            <a:pPr lvl="0">
              <a:defRPr sz="1800">
                <a:uFillTx/>
              </a:defRPr>
            </a:pPr>
            <a:r>
              <a:rPr sz="2200">
                <a:uFill>
                  <a:solidFill/>
                </a:uFill>
              </a:rPr>
              <a:t>PWG Secretary: Ira McDonald, High North</a:t>
            </a:r>
            <a:endParaRPr sz="2200">
              <a:uFill>
                <a:solidFill/>
              </a:uFill>
            </a:endParaRPr>
          </a:p>
          <a:p>
            <a:pPr lvl="1">
              <a:defRPr>
                <a:uFillTx/>
              </a:defRPr>
            </a:pPr>
            <a:r>
              <a:rPr i="1">
                <a:uFill>
                  <a:solidFill/>
                </a:uFill>
              </a:rPr>
              <a:t>Willing to serve 2015-2017 term</a:t>
            </a:r>
            <a:endParaRPr i="1">
              <a:uFill>
                <a:solidFill/>
              </a:uFill>
            </a:endParaRPr>
          </a:p>
          <a:p>
            <a:pPr lvl="0">
              <a:defRPr sz="1800">
                <a:uFillTx/>
              </a:defRPr>
            </a:pPr>
            <a:endParaRPr sz="2200">
              <a:uFill>
                <a:solidFill/>
              </a:uFill>
            </a:endParaRPr>
          </a:p>
          <a:p>
            <a:pPr lvl="0">
              <a:defRPr sz="1800">
                <a:uFillTx/>
              </a:defRPr>
            </a:pPr>
            <a:r>
              <a:rPr sz="2200">
                <a:uFill>
                  <a:solidFill/>
                </a:uFill>
              </a:rPr>
              <a:t>Any voting PWG member may serve as a PWG officer</a:t>
            </a:r>
            <a:br>
              <a:rPr sz="2200">
                <a:uFill>
                  <a:solidFill/>
                </a:uFill>
              </a:rPr>
            </a:br>
            <a:endParaRPr sz="2200">
              <a:uFill>
                <a:solidFill/>
              </a:uFill>
            </a:endParaRPr>
          </a:p>
          <a:p>
            <a:pPr lvl="0">
              <a:defRPr sz="1800">
                <a:uFillTx/>
              </a:defRPr>
            </a:pPr>
            <a:r>
              <a:rPr sz="2200">
                <a:uFill>
                  <a:solidFill/>
                </a:uFill>
              </a:rPr>
              <a:t>Voting for officers will begin in September 2015 and new officers will be announced at the November 2015 F2F meeting</a:t>
            </a:r>
          </a:p>
        </p:txBody>
      </p:sp>
      <p:sp>
        <p:nvSpPr>
          <p:cNvPr id="86" name="Shape 86"/>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prstGeom prst="rect">
            <a:avLst/>
          </a:prstGeom>
        </p:spPr>
        <p:txBody>
          <a:bodyPr/>
          <a:lstStyle/>
          <a:p>
            <a:pPr lvl="0">
              <a:defRPr sz="1800">
                <a:uFillTx/>
              </a:defRPr>
            </a:pPr>
            <a:r>
              <a:rPr sz="3000">
                <a:uFill>
                  <a:solidFill/>
                </a:uFill>
              </a:rPr>
              <a:t>PWG Workgroup Status</a:t>
            </a:r>
          </a:p>
        </p:txBody>
      </p:sp>
      <p:sp>
        <p:nvSpPr>
          <p:cNvPr id="89" name="Shape 89"/>
          <p:cNvSpPr/>
          <p:nvPr>
            <p:ph type="body" idx="1"/>
          </p:nvPr>
        </p:nvSpPr>
        <p:spPr>
          <a:prstGeom prst="rect">
            <a:avLst/>
          </a:prstGeom>
        </p:spPr>
        <p:txBody>
          <a:bodyPr/>
          <a:lstStyle/>
          <a:p>
            <a:pPr lvl="0"/>
          </a:p>
        </p:txBody>
      </p:sp>
      <p:sp>
        <p:nvSpPr>
          <p:cNvPr id="90" name="Shape 9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Work In Progress</a:t>
            </a:r>
          </a:p>
        </p:txBody>
      </p:sp>
      <p:sp>
        <p:nvSpPr>
          <p:cNvPr id="93" name="Shape 9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94" name="Shape 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Prototype</a:t>
            </a:r>
          </a:p>
        </p:txBody>
      </p:sp>
      <p:sp>
        <p:nvSpPr>
          <p:cNvPr id="95" name="Shape 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Prototyped</a:t>
            </a:r>
          </a:p>
        </p:txBody>
      </p:sp>
      <p:sp>
        <p:nvSpPr>
          <p:cNvPr id="96" name="Shape 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Stable</a:t>
            </a:r>
          </a:p>
        </p:txBody>
      </p:sp>
      <p:sp>
        <p:nvSpPr>
          <p:cNvPr id="97" name="Shape 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Interim</a:t>
            </a:r>
          </a:p>
        </p:txBody>
      </p:sp>
      <p:sp>
        <p:nvSpPr>
          <p:cNvPr id="98" name="Shape 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Planned</a:t>
            </a:r>
          </a:p>
        </p:txBody>
      </p:sp>
      <p:pic>
        <p:nvPicPr>
          <p:cNvPr id="99" name="PWG Schedule.pdf"/>
          <p:cNvPicPr/>
          <p:nvPr/>
        </p:nvPicPr>
        <p:blipFill>
          <a:blip r:embed="rId2">
            <a:extLst/>
          </a:blip>
          <a:stretch>
            <a:fillRect/>
          </a:stretch>
        </p:blipFill>
        <p:spPr>
          <a:xfrm>
            <a:off x="-1" y="1489551"/>
            <a:ext cx="9144001" cy="2681469"/>
          </a:xfrm>
          <a:prstGeom prst="rect">
            <a:avLst/>
          </a:prstGeom>
          <a:ln>
            <a:round/>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02" name="Shape 102"/>
          <p:cNvSpPr/>
          <p:nvPr>
            <p:ph type="title"/>
          </p:nvPr>
        </p:nvSpPr>
        <p:spPr>
          <a:prstGeom prst="rect">
            <a:avLst/>
          </a:prstGeom>
        </p:spPr>
        <p:txBody>
          <a:bodyPr/>
          <a:lstStyle/>
          <a:p>
            <a:pPr lvl="0">
              <a:defRPr sz="1800">
                <a:uFillTx/>
              </a:defRPr>
            </a:pPr>
            <a:r>
              <a:rPr sz="3000">
                <a:uFill>
                  <a:solidFill/>
                </a:uFill>
              </a:rPr>
              <a:t>Semantic Model Workgroup Status</a:t>
            </a:r>
          </a:p>
        </p:txBody>
      </p:sp>
      <p:sp>
        <p:nvSpPr>
          <p:cNvPr id="103" name="Shape 103"/>
          <p:cNvSpPr/>
          <p:nvPr>
            <p:ph type="body" idx="1"/>
          </p:nvPr>
        </p:nvSpPr>
        <p:spPr>
          <a:prstGeom prst="rect">
            <a:avLst/>
          </a:prstGeom>
        </p:spPr>
        <p:txBody>
          <a:bodyPr/>
          <a:lstStyle/>
          <a:p>
            <a:pPr lvl="0">
              <a:defRPr sz="1800">
                <a:uFillTx/>
              </a:defRPr>
            </a:pPr>
            <a:r>
              <a:rPr sz="2400">
                <a:uFill>
                  <a:solidFill/>
                </a:uFill>
              </a:rPr>
              <a:t>Daniel Manchala (Xerox)</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06" name="Shape 106"/>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SM: Charter</a:t>
            </a:r>
          </a:p>
        </p:txBody>
      </p:sp>
      <p:sp>
        <p:nvSpPr>
          <p:cNvPr id="107" name="Shape 107"/>
          <p:cNvSpPr/>
          <p:nvPr>
            <p:ph type="body" idx="1"/>
          </p:nvPr>
        </p:nvSpPr>
        <p:spPr>
          <a:prstGeom prst="rect">
            <a:avLst/>
          </a:prstGeom>
        </p:spPr>
        <p:txBody>
          <a:bodyPr/>
          <a:lstStyle/>
          <a:p>
            <a:pPr lvl="0">
              <a:defRPr sz="1800">
                <a:uFillTx/>
              </a:defRPr>
            </a:pPr>
            <a:r>
              <a:rPr sz="2200">
                <a:uFill>
                  <a:solidFill/>
                </a:uFill>
              </a:rPr>
              <a:t>The Semantic Model workgroup is concerned with the modeling of imaging services and subunits that comprise a network connected Imaging System. The Objectives are: </a:t>
            </a:r>
            <a:endParaRPr sz="2200">
              <a:uFill>
                <a:solidFill/>
              </a:uFill>
            </a:endParaRPr>
          </a:p>
          <a:p>
            <a:pPr lvl="1">
              <a:defRPr>
                <a:uFillTx/>
              </a:defRPr>
            </a:pPr>
            <a:r>
              <a:rPr>
                <a:uFill>
                  <a:solidFill/>
                </a:uFill>
              </a:rPr>
              <a:t>The definition of a framework for the complete Imaging Semantic Model.</a:t>
            </a:r>
            <a:endParaRPr>
              <a:uFill>
                <a:solidFill/>
              </a:uFill>
            </a:endParaRPr>
          </a:p>
          <a:p>
            <a:pPr lvl="1">
              <a:defRPr>
                <a:uFillTx/>
              </a:defRPr>
            </a:pPr>
            <a:r>
              <a:rPr>
                <a:uFill>
                  <a:solidFill/>
                </a:uFill>
              </a:rPr>
              <a:t>Drive to a standard semantic definition for an Imaging System’s Subunits, Services, Jobs and Documents.</a:t>
            </a:r>
            <a:endParaRPr>
              <a:uFill>
                <a:solidFill/>
              </a:uFill>
            </a:endParaRPr>
          </a:p>
          <a:p>
            <a:pPr lvl="1">
              <a:defRPr>
                <a:uFillTx/>
              </a:defRPr>
            </a:pPr>
            <a:r>
              <a:rPr>
                <a:uFill>
                  <a:solidFill/>
                </a:uFill>
              </a:rPr>
              <a:t>Agreement on the semantics of their attributes, operations and parameters.</a:t>
            </a:r>
            <a:endParaRPr>
              <a:uFill>
                <a:solidFill/>
              </a:uFill>
            </a:endParaRPr>
          </a:p>
          <a:p>
            <a:pPr lvl="0">
              <a:defRPr sz="1800">
                <a:uFillTx/>
              </a:defRPr>
            </a:pPr>
            <a:r>
              <a:rPr i="1" sz="2200">
                <a:uFill>
                  <a:solidFill/>
                </a:uFill>
              </a:rPr>
              <a:t>We will be discussing the charter and future work of this workgroup during tomorrow's session</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10" name="Shape 11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SM: Officers</a:t>
            </a:r>
          </a:p>
        </p:txBody>
      </p:sp>
      <p:sp>
        <p:nvSpPr>
          <p:cNvPr id="111" name="Shape 111"/>
          <p:cNvSpPr/>
          <p:nvPr>
            <p:ph type="body" idx="1"/>
          </p:nvPr>
        </p:nvSpPr>
        <p:spPr>
          <a:prstGeom prst="rect">
            <a:avLst/>
          </a:prstGeom>
        </p:spPr>
        <p:txBody>
          <a:bodyPr/>
          <a:lstStyle/>
          <a:p>
            <a:pPr lvl="0" marL="367953" indent="-327313">
              <a:defRPr sz="1800">
                <a:uFillTx/>
              </a:defRPr>
            </a:pPr>
            <a:r>
              <a:rPr sz="2100">
                <a:uFill>
                  <a:solidFill/>
                </a:uFill>
              </a:rPr>
              <a:t>SM WG Chair:</a:t>
            </a:r>
            <a:endParaRPr sz="2100">
              <a:uFill>
                <a:solidFill/>
              </a:uFill>
            </a:endParaRPr>
          </a:p>
          <a:p>
            <a:pPr lvl="1" marL="767715" indent="-269875">
              <a:defRPr>
                <a:uFillTx/>
              </a:defRPr>
            </a:pPr>
            <a:r>
              <a:rPr sz="1700">
                <a:uFill>
                  <a:solidFill/>
                </a:uFill>
              </a:rPr>
              <a:t>Daniel Manchala (Xerox)</a:t>
            </a:r>
            <a:endParaRPr sz="1700">
              <a:uFill>
                <a:solidFill/>
              </a:uFill>
            </a:endParaRPr>
          </a:p>
          <a:p>
            <a:pPr lvl="0" marL="367953" indent="-327313">
              <a:defRPr sz="1800">
                <a:uFillTx/>
              </a:defRPr>
            </a:pPr>
            <a:r>
              <a:rPr sz="2100">
                <a:uFill>
                  <a:solidFill/>
                </a:uFill>
              </a:rPr>
              <a:t>SM WG Vice-Chair</a:t>
            </a:r>
            <a:endParaRPr sz="2100">
              <a:uFill>
                <a:solidFill/>
              </a:uFill>
            </a:endParaRPr>
          </a:p>
          <a:p>
            <a:pPr lvl="1" marL="767715" indent="-269875">
              <a:defRPr>
                <a:uFillTx/>
              </a:defRPr>
            </a:pPr>
            <a:r>
              <a:rPr sz="1700">
                <a:uFill>
                  <a:solidFill/>
                </a:uFill>
              </a:rPr>
              <a:t>Paul Tykodi (TCS)</a:t>
            </a:r>
            <a:endParaRPr sz="1700">
              <a:uFill>
                <a:solidFill/>
              </a:uFill>
            </a:endParaRPr>
          </a:p>
          <a:p>
            <a:pPr lvl="0" marL="367953" indent="-327313">
              <a:defRPr sz="1800">
                <a:uFillTx/>
              </a:defRPr>
            </a:pPr>
            <a:r>
              <a:rPr sz="2100">
                <a:uFill>
                  <a:solidFill/>
                </a:uFill>
              </a:rPr>
              <a:t>SM WG Secretary:</a:t>
            </a:r>
            <a:endParaRPr sz="2100">
              <a:uFill>
                <a:solidFill/>
              </a:uFill>
            </a:endParaRPr>
          </a:p>
          <a:p>
            <a:pPr lvl="1" marL="767715" indent="-269875">
              <a:defRPr>
                <a:uFillTx/>
              </a:defRPr>
            </a:pPr>
            <a:r>
              <a:rPr sz="1700">
                <a:uFill>
                  <a:solidFill/>
                </a:uFill>
              </a:rPr>
              <a:t>TBD (volunteers needed)</a:t>
            </a:r>
            <a:endParaRPr sz="1700">
              <a:uFill>
                <a:solidFill/>
              </a:uFill>
            </a:endParaRPr>
          </a:p>
          <a:p>
            <a:pPr lvl="0" marL="367953" indent="-327313">
              <a:defRPr sz="1800">
                <a:uFillTx/>
              </a:defRPr>
            </a:pPr>
            <a:r>
              <a:rPr sz="2100">
                <a:uFill>
                  <a:solidFill/>
                </a:uFill>
              </a:rPr>
              <a:t>SM WG Document Editors:</a:t>
            </a:r>
            <a:endParaRPr sz="2100">
              <a:uFill>
                <a:solidFill/>
              </a:uFill>
            </a:endParaRPr>
          </a:p>
          <a:p>
            <a:pPr lvl="1" marL="767715" indent="-269875">
              <a:defRPr>
                <a:uFillTx/>
              </a:defRPr>
            </a:pPr>
            <a:r>
              <a:rPr sz="1700">
                <a:uFill>
                  <a:solidFill/>
                </a:uFill>
              </a:rPr>
              <a:t>Jeremy Leber (Lexmark) - SM3</a:t>
            </a:r>
            <a:endParaRPr sz="1700">
              <a:uFill>
                <a:solidFill/>
              </a:uFill>
            </a:endParaRPr>
          </a:p>
          <a:p>
            <a:pPr lvl="1" marL="767715" indent="-269875">
              <a:defRPr>
                <a:uFillTx/>
              </a:defRPr>
            </a:pPr>
            <a:r>
              <a:rPr sz="1700">
                <a:uFill>
                  <a:solidFill/>
                </a:uFill>
              </a:rPr>
              <a:t>Daniel Manchala (Xerox) - SM3, SM3 Schema</a:t>
            </a:r>
            <a:endParaRPr sz="1700">
              <a:uFill>
                <a:solidFill/>
              </a:uFill>
            </a:endParaRPr>
          </a:p>
          <a:p>
            <a:pPr lvl="1" marL="767715" indent="-269875">
              <a:defRPr>
                <a:uFillTx/>
              </a:defRPr>
            </a:pPr>
            <a:r>
              <a:rPr sz="1700">
                <a:uFill>
                  <a:solidFill/>
                </a:uFill>
              </a:rPr>
              <a:t>Ira McDonald (High North) – JDFMAP</a:t>
            </a:r>
            <a:endParaRPr sz="1700">
              <a:uFill>
                <a:solidFill/>
              </a:uFill>
            </a:endParaRPr>
          </a:p>
          <a:p>
            <a:pPr lvl="1" marL="767715" indent="-269875">
              <a:defRPr>
                <a:uFillTx/>
              </a:defRPr>
            </a:pPr>
            <a:r>
              <a:rPr sz="1700">
                <a:uFill>
                  <a:solidFill/>
                </a:uFill>
              </a:rPr>
              <a:t>Paul Tykodi (TCS) - SM3</a:t>
            </a:r>
            <a:endParaRPr sz="1700">
              <a:uFill>
                <a:solidFill/>
              </a:uFill>
            </a:endParaRPr>
          </a:p>
          <a:p>
            <a:pPr lvl="1" marL="767715" indent="-269875">
              <a:defRPr>
                <a:uFillTx/>
              </a:defRPr>
            </a:pPr>
            <a:r>
              <a:rPr sz="1700">
                <a:uFill>
                  <a:solidFill/>
                </a:uFill>
              </a:rPr>
              <a:t>Bill Wagner (TIC) - SM3</a:t>
            </a:r>
            <a:endParaRPr sz="1700">
              <a:uFill>
                <a:solidFill/>
              </a:uFill>
            </a:endParaRPr>
          </a:p>
          <a:p>
            <a:pPr lvl="1" marL="767715" indent="-269875">
              <a:defRPr>
                <a:uFillTx/>
              </a:defRPr>
            </a:pPr>
            <a:r>
              <a:rPr sz="1700">
                <a:uFill>
                  <a:solidFill/>
                </a:uFill>
              </a:rPr>
              <a:t>Rick Yardumian (Canon) - JDFMAP</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14" name="Shape 114"/>
          <p:cNvSpPr/>
          <p:nvPr>
            <p:ph type="title"/>
          </p:nvPr>
        </p:nvSpPr>
        <p:spPr>
          <a:prstGeom prst="rect">
            <a:avLst/>
          </a:prstGeom>
        </p:spPr>
        <p:txBody>
          <a:bodyPr/>
          <a:lstStyle/>
          <a:p>
            <a:pPr lvl="0">
              <a:defRPr sz="1800">
                <a:solidFill>
                  <a:srgbClr val="000000"/>
                </a:solidFill>
                <a:uFillTx/>
              </a:defRPr>
            </a:pPr>
            <a:br>
              <a:rPr sz="3000">
                <a:solidFill>
                  <a:srgbClr val="FFFFFF"/>
                </a:solidFill>
                <a:uFill>
                  <a:solidFill>
                    <a:srgbClr val="FFFFFF"/>
                  </a:solidFill>
                </a:uFill>
              </a:rPr>
            </a:br>
            <a:r>
              <a:rPr sz="3000">
                <a:solidFill>
                  <a:srgbClr val="FFFFFF"/>
                </a:solidFill>
                <a:uFill>
                  <a:solidFill>
                    <a:srgbClr val="FFFFFF"/>
                  </a:solidFill>
                </a:uFill>
              </a:rPr>
              <a:t>SM: Active Work</a:t>
            </a:r>
          </a:p>
        </p:txBody>
      </p:sp>
      <p:sp>
        <p:nvSpPr>
          <p:cNvPr id="115" name="Shape 115"/>
          <p:cNvSpPr/>
          <p:nvPr>
            <p:ph type="body" idx="1"/>
          </p:nvPr>
        </p:nvSpPr>
        <p:spPr>
          <a:prstGeom prst="rect">
            <a:avLst/>
          </a:prstGeom>
        </p:spPr>
        <p:txBody>
          <a:bodyPr/>
          <a:lstStyle/>
          <a:p>
            <a:pPr lvl="0">
              <a:defRPr sz="1800">
                <a:uFillTx/>
              </a:defRPr>
            </a:pPr>
            <a:r>
              <a:rPr sz="2200">
                <a:uFill>
                  <a:solidFill/>
                </a:uFill>
              </a:rPr>
              <a:t>CIP4 JDF to PWG PJT mapping (JDFMAP)</a:t>
            </a:r>
            <a:endParaRPr sz="2200">
              <a:uFill>
                <a:solidFill/>
              </a:uFill>
            </a:endParaRPr>
          </a:p>
          <a:p>
            <a:pPr lvl="1">
              <a:defRPr>
                <a:uFillTx/>
              </a:defRPr>
            </a:pPr>
            <a:r>
              <a:rPr>
                <a:uFill>
                  <a:solidFill/>
                </a:uFill>
              </a:rPr>
              <a:t>Complete, awaiting prototype</a:t>
            </a:r>
            <a:endParaRPr>
              <a:uFill>
                <a:solidFill/>
              </a:uFill>
            </a:endParaRPr>
          </a:p>
          <a:p>
            <a:pPr lvl="0">
              <a:defRPr sz="1800">
                <a:uFillTx/>
              </a:defRPr>
            </a:pPr>
            <a:r>
              <a:rPr sz="2200">
                <a:uFill>
                  <a:solidFill/>
                </a:uFill>
              </a:rPr>
              <a:t>SM Schema:</a:t>
            </a:r>
            <a:endParaRPr sz="2200">
              <a:uFill>
                <a:solidFill/>
              </a:uFill>
            </a:endParaRPr>
          </a:p>
          <a:p>
            <a:pPr lvl="1">
              <a:defRPr>
                <a:uFillTx/>
              </a:defRPr>
            </a:pPr>
            <a:r>
              <a:rPr>
                <a:uFill>
                  <a:solidFill/>
                </a:uFill>
              </a:rPr>
              <a:t>Named version (v1.180) published for PWG Print Job Ticket and Associated Capabilities</a:t>
            </a:r>
            <a:endParaRPr>
              <a:uFill>
                <a:solidFill/>
              </a:uFill>
            </a:endParaRPr>
          </a:p>
          <a:p>
            <a:pPr lvl="1">
              <a:defRPr>
                <a:uFillTx/>
              </a:defRPr>
            </a:pPr>
            <a:r>
              <a:rPr>
                <a:uFill>
                  <a:solidFill/>
                </a:uFill>
              </a:rPr>
              <a:t>Latest (v2.904) Up to date with In Progress specifications </a:t>
            </a:r>
            <a:endParaRPr>
              <a:uFill>
                <a:solidFill/>
              </a:uFill>
            </a:endParaRPr>
          </a:p>
          <a:p>
            <a:pPr lvl="1">
              <a:defRPr>
                <a:uFillTx/>
              </a:defRPr>
            </a:pPr>
            <a:r>
              <a:rPr>
                <a:uFill>
                  <a:solidFill/>
                </a:uFill>
              </a:rPr>
              <a:t>Cloud Imaging Model extensions (WIP – WSDL operations need update)</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18" name="Shape 118"/>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SM: More Information</a:t>
            </a:r>
          </a:p>
        </p:txBody>
      </p:sp>
      <p:sp>
        <p:nvSpPr>
          <p:cNvPr id="119" name="Shape 119"/>
          <p:cNvSpPr/>
          <p:nvPr>
            <p:ph type="body" idx="1"/>
          </p:nvPr>
        </p:nvSpPr>
        <p:spPr>
          <a:prstGeom prst="rect">
            <a:avLst/>
          </a:prstGeom>
        </p:spPr>
        <p:txBody>
          <a:bodyPr/>
          <a:lstStyle/>
          <a:p>
            <a:pPr lvl="0">
              <a:defRPr sz="1800">
                <a:uFillTx/>
              </a:defRPr>
            </a:pPr>
            <a:r>
              <a:rPr sz="2200">
                <a:uFill>
                  <a:solidFill/>
                </a:uFill>
              </a:rPr>
              <a:t>We welcome participation from all interested parties</a:t>
            </a:r>
            <a:endParaRPr sz="2200">
              <a:uFill>
                <a:solidFill/>
              </a:uFill>
            </a:endParaRPr>
          </a:p>
          <a:p>
            <a:pPr lvl="0">
              <a:defRPr sz="1800">
                <a:uFillTx/>
              </a:defRPr>
            </a:pPr>
            <a:r>
              <a:rPr sz="2200">
                <a:uFill>
                  <a:solidFill/>
                </a:uFill>
              </a:rPr>
              <a:t>SM Web Page:</a:t>
            </a:r>
            <a:endParaRPr sz="2200">
              <a:uFill>
                <a:solidFill/>
              </a:uFill>
            </a:endParaRPr>
          </a:p>
          <a:p>
            <a:pPr lvl="1">
              <a:defRPr>
                <a:uFillTx/>
              </a:defRPr>
            </a:pPr>
            <a:r>
              <a:rPr u="sng">
                <a:uFill>
                  <a:solidFill/>
                </a:uFill>
                <a:hlinkClick r:id="rId2" invalidUrl="" action="" tgtFrame="" tooltip="" history="1" highlightClick="0" endSnd="0"/>
              </a:rPr>
              <a:t>http://www.pwg.org/sm</a:t>
            </a:r>
            <a:endParaRPr>
              <a:uFill>
                <a:solidFill/>
              </a:uFill>
            </a:endParaRPr>
          </a:p>
          <a:p>
            <a:pPr lvl="0">
              <a:defRPr sz="1800">
                <a:uFillTx/>
              </a:defRPr>
            </a:pPr>
            <a:r>
              <a:rPr sz="2200">
                <a:uFill>
                  <a:solidFill/>
                </a:uFill>
              </a:rPr>
              <a:t>Subscribe to the SM3 mailing list:</a:t>
            </a:r>
            <a:endParaRPr sz="2200">
              <a:uFill>
                <a:solidFill/>
              </a:uFill>
            </a:endParaRPr>
          </a:p>
          <a:p>
            <a:pPr lvl="1">
              <a:defRPr>
                <a:uFillTx/>
              </a:defRPr>
            </a:pPr>
            <a:r>
              <a:rPr u="sng">
                <a:uFill>
                  <a:solidFill/>
                </a:uFill>
                <a:hlinkClick r:id="rId3" invalidUrl="" action="" tgtFrame="" tooltip="" history="1" highlightClick="0" endSnd="0"/>
              </a:rPr>
              <a:t>https://www.pwg.org/mailman/listinfo/sm3</a:t>
            </a:r>
            <a:endParaRPr>
              <a:uFill>
                <a:solidFill/>
              </a:uFill>
            </a:endParaRPr>
          </a:p>
          <a:p>
            <a:pPr lvl="1">
              <a:defRPr>
                <a:uFillTx/>
              </a:defRPr>
            </a:pPr>
            <a:r>
              <a:rPr>
                <a:uFill>
                  <a:solidFill/>
                </a:uFill>
              </a:rPr>
              <a:t>sm3@pwg.org</a:t>
            </a:r>
            <a:endParaRPr>
              <a:uFill>
                <a:solidFill/>
              </a:uFill>
            </a:endParaRPr>
          </a:p>
          <a:p>
            <a:pPr lvl="0">
              <a:defRPr sz="1800">
                <a:uFillTx/>
              </a:defRPr>
            </a:pPr>
            <a:r>
              <a:rPr sz="2200">
                <a:uFill>
                  <a:solidFill/>
                </a:uFill>
              </a:rPr>
              <a:t>SM WG holds bi-weekly phone conferences announced on the SM3 mailing list</a:t>
            </a:r>
            <a:endParaRPr sz="2200">
              <a:uFill>
                <a:solidFill/>
              </a:uFill>
            </a:endParaRPr>
          </a:p>
          <a:p>
            <a:pPr lvl="1">
              <a:defRPr>
                <a:uFillTx/>
              </a:defRPr>
            </a:pPr>
            <a:r>
              <a:rPr>
                <a:uFill>
                  <a:solidFill/>
                </a:uFill>
              </a:rPr>
              <a:t>Next conference call is August 24, 2015 at 2pm ET</a:t>
            </a:r>
            <a:endParaRPr>
              <a:uFill>
                <a:solidFill/>
              </a:uFill>
            </a:endParaRPr>
          </a:p>
          <a:p>
            <a:pPr lvl="1">
              <a:defRPr>
                <a:uFillTx/>
              </a:defRPr>
            </a:pPr>
            <a:r>
              <a:rPr>
                <a:uFill>
                  <a:solidFill/>
                </a:uFill>
              </a:rPr>
              <a:t>Conference calls on opposite weeks of IDS conference calls</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p:nvPr>
        </p:nvSpPr>
        <p:spPr>
          <a:prstGeom prst="rect">
            <a:avLst/>
          </a:prstGeom>
        </p:spPr>
        <p:txBody>
          <a:bodyPr/>
          <a:lstStyle/>
          <a:p>
            <a:pPr lvl="0">
              <a:defRPr sz="1800">
                <a:uFillTx/>
              </a:defRPr>
            </a:pPr>
            <a:r>
              <a:rPr sz="3000">
                <a:uFill>
                  <a:solidFill/>
                </a:uFill>
              </a:rPr>
              <a:t>IPP Workgroup Status</a:t>
            </a:r>
          </a:p>
        </p:txBody>
      </p:sp>
      <p:sp>
        <p:nvSpPr>
          <p:cNvPr id="122" name="Shape 122"/>
          <p:cNvSpPr/>
          <p:nvPr>
            <p:ph type="body" idx="1"/>
          </p:nvPr>
        </p:nvSpPr>
        <p:spPr>
          <a:prstGeom prst="rect">
            <a:avLst/>
          </a:prstGeom>
        </p:spPr>
        <p:txBody>
          <a:bodyPr/>
          <a:lstStyle/>
          <a:p>
            <a:pPr lvl="0">
              <a:defRPr sz="1800">
                <a:uFillTx/>
              </a:defRPr>
            </a:pPr>
            <a:r>
              <a:rPr sz="2400">
                <a:uFill>
                  <a:solidFill/>
                </a:uFill>
              </a:rPr>
              <a:t>Paul Tykodi (TCS), Ira McDonald (High North)</a:t>
            </a:r>
          </a:p>
        </p:txBody>
      </p:sp>
      <p:sp>
        <p:nvSpPr>
          <p:cNvPr id="123" name="Shape 12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Plenary Agenda</a:t>
            </a:r>
          </a:p>
        </p:txBody>
      </p:sp>
      <p:sp>
        <p:nvSpPr>
          <p:cNvPr id="48" name="Shape 48"/>
          <p:cNvSpPr/>
          <p:nvPr>
            <p:ph type="body" idx="1"/>
          </p:nvPr>
        </p:nvSpPr>
        <p:spPr>
          <a:prstGeom prst="rect">
            <a:avLst/>
          </a:prstGeom>
        </p:spPr>
        <p:txBody>
          <a:bodyPr/>
          <a:lstStyle/>
          <a:p>
            <a:pPr lvl="0">
              <a:defRPr sz="1800">
                <a:uFillTx/>
              </a:defRPr>
            </a:pPr>
            <a:r>
              <a:rPr sz="2200">
                <a:uFill>
                  <a:solidFill/>
                </a:uFill>
              </a:rPr>
              <a:t>Administrivia</a:t>
            </a:r>
            <a:endParaRPr sz="2200">
              <a:uFill>
                <a:solidFill/>
              </a:uFill>
            </a:endParaRPr>
          </a:p>
          <a:p>
            <a:pPr lvl="0">
              <a:defRPr sz="1800">
                <a:uFillTx/>
              </a:defRPr>
            </a:pPr>
            <a:r>
              <a:rPr sz="2200">
                <a:uFill>
                  <a:solidFill/>
                </a:uFill>
              </a:rPr>
              <a:t>PWG Workgroup Status [WG Chairs]</a:t>
            </a:r>
            <a:endParaRPr sz="2200">
              <a:uFill>
                <a:solidFill/>
              </a:uFill>
            </a:endParaRPr>
          </a:p>
          <a:p>
            <a:pPr lvl="1">
              <a:defRPr>
                <a:uFillTx/>
              </a:defRPr>
            </a:pPr>
            <a:r>
              <a:rPr>
                <a:uFill>
                  <a:solidFill/>
                </a:uFill>
              </a:rPr>
              <a:t>Semantic Model (SM)</a:t>
            </a:r>
            <a:endParaRPr>
              <a:uFill>
                <a:solidFill/>
              </a:uFill>
            </a:endParaRPr>
          </a:p>
          <a:p>
            <a:pPr lvl="1">
              <a:defRPr>
                <a:uFillTx/>
              </a:defRPr>
            </a:pPr>
            <a:r>
              <a:rPr>
                <a:uFill>
                  <a:solidFill/>
                </a:uFill>
              </a:rPr>
              <a:t>Internet Printing Protocol (IPP)</a:t>
            </a:r>
            <a:endParaRPr>
              <a:uFill>
                <a:solidFill/>
              </a:uFill>
            </a:endParaRPr>
          </a:p>
          <a:p>
            <a:pPr lvl="1">
              <a:defRPr>
                <a:uFillTx/>
              </a:defRPr>
            </a:pPr>
            <a:r>
              <a:rPr>
                <a:uFill>
                  <a:solidFill/>
                </a:uFill>
              </a:rPr>
              <a:t>Imaging Device Security (IDS)</a:t>
            </a:r>
            <a:endParaRPr>
              <a:uFill>
                <a:solidFill/>
              </a:uFill>
            </a:endParaRPr>
          </a:p>
          <a:p>
            <a:pPr lvl="1">
              <a:defRPr>
                <a:uFillTx/>
              </a:defRPr>
            </a:pPr>
            <a:r>
              <a:rPr>
                <a:uFill>
                  <a:solidFill/>
                </a:uFill>
              </a:rPr>
              <a:t>Cloud Imaging Model (Cloud)</a:t>
            </a:r>
            <a:endParaRPr>
              <a:uFill>
                <a:solidFill/>
              </a:uFill>
            </a:endParaRPr>
          </a:p>
          <a:p>
            <a:pPr lvl="0">
              <a:defRPr sz="1800">
                <a:uFillTx/>
              </a:defRPr>
            </a:pPr>
            <a:r>
              <a:rPr sz="2200">
                <a:uFill>
                  <a:solidFill/>
                </a:uFill>
              </a:rPr>
              <a:t>Liaison Status</a:t>
            </a:r>
            <a:endParaRPr sz="2200">
              <a:uFill>
                <a:solidFill/>
              </a:uFill>
            </a:endParaRPr>
          </a:p>
          <a:p>
            <a:pPr lvl="1">
              <a:defRPr>
                <a:uFillTx/>
              </a:defRPr>
            </a:pPr>
            <a:r>
              <a:rPr>
                <a:uFill>
                  <a:solidFill/>
                </a:uFill>
              </a:rPr>
              <a:t>Trusted Computing Group (TCG)</a:t>
            </a:r>
            <a:endParaRPr>
              <a:uFill>
                <a:solidFill/>
              </a:uFill>
            </a:endParaRPr>
          </a:p>
          <a:p>
            <a:pPr lvl="0">
              <a:defRPr sz="1800">
                <a:uFillTx/>
              </a:defRPr>
            </a:pPr>
            <a:r>
              <a:rPr sz="2200">
                <a:uFill>
                  <a:solidFill/>
                </a:uFill>
              </a:rPr>
              <a:t>Next Meeting Details</a:t>
            </a:r>
          </a:p>
        </p:txBody>
      </p:sp>
      <p:sp>
        <p:nvSpPr>
          <p:cNvPr id="49" name="Shape 4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lvl1pPr>
              <a:defRPr sz="2800"/>
            </a:lvl1pPr>
          </a:lstStyle>
          <a:p>
            <a:pPr lvl="0">
              <a:defRPr sz="1800">
                <a:solidFill>
                  <a:srgbClr val="000000"/>
                </a:solidFill>
                <a:uFillTx/>
              </a:defRPr>
            </a:pPr>
            <a:r>
              <a:rPr sz="2800">
                <a:solidFill>
                  <a:srgbClr val="FFFFFF"/>
                </a:solidFill>
                <a:uFill>
                  <a:solidFill>
                    <a:srgbClr val="FFFFFF"/>
                  </a:solidFill>
                </a:uFill>
              </a:rPr>
              <a:t>IPP: Charter</a:t>
            </a:r>
          </a:p>
        </p:txBody>
      </p:sp>
      <p:sp>
        <p:nvSpPr>
          <p:cNvPr id="126" name="Shape 126"/>
          <p:cNvSpPr/>
          <p:nvPr>
            <p:ph type="body" idx="1"/>
          </p:nvPr>
        </p:nvSpPr>
        <p:spPr>
          <a:prstGeom prst="rect">
            <a:avLst/>
          </a:prstGeom>
        </p:spPr>
        <p:txBody>
          <a:bodyPr/>
          <a:lstStyle/>
          <a:p>
            <a:pPr lvl="0">
              <a:defRPr sz="1800">
                <a:uFillTx/>
              </a:defRPr>
            </a:pPr>
            <a:r>
              <a:rPr sz="2200">
                <a:uFill>
                  <a:solidFill/>
                </a:uFill>
              </a:rPr>
              <a:t>The Internet Printing Protocol (IPP) workgroup is chartered with the maintenance of IPP, the IETF IPP registry, and to support new clients, network architectures, and service bindings for MFDs and Imaging Systems</a:t>
            </a:r>
            <a:endParaRPr sz="2200">
              <a:uFill>
                <a:solidFill/>
              </a:uFill>
            </a:endParaRPr>
          </a:p>
          <a:p>
            <a:pPr lvl="0">
              <a:defRPr sz="1800">
                <a:uFillTx/>
              </a:defRPr>
            </a:pPr>
            <a:r>
              <a:rPr sz="2200">
                <a:uFill>
                  <a:solidFill/>
                </a:uFill>
              </a:rPr>
              <a:t>In addition, we maintain the IETF Finisher MIB, Job MIB, and Printer MIB registries, and handle synchronization with changes in IPP</a:t>
            </a:r>
          </a:p>
        </p:txBody>
      </p:sp>
      <p:sp>
        <p:nvSpPr>
          <p:cNvPr id="127" name="Shape 12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IPP: Officers</a:t>
            </a:r>
          </a:p>
        </p:txBody>
      </p:sp>
      <p:sp>
        <p:nvSpPr>
          <p:cNvPr id="130" name="Shape 130"/>
          <p:cNvSpPr/>
          <p:nvPr>
            <p:ph type="body" idx="1"/>
          </p:nvPr>
        </p:nvSpPr>
        <p:spPr>
          <a:prstGeom prst="rect">
            <a:avLst/>
          </a:prstGeom>
        </p:spPr>
        <p:txBody>
          <a:bodyPr/>
          <a:lstStyle/>
          <a:p>
            <a:pPr lvl="0">
              <a:defRPr sz="1800">
                <a:uFillTx/>
              </a:defRPr>
            </a:pPr>
            <a:r>
              <a:rPr sz="2200">
                <a:uFill>
                  <a:solidFill/>
                </a:uFill>
              </a:rPr>
              <a:t>IPP WG Co-Chairs:</a:t>
            </a:r>
            <a:endParaRPr sz="2200">
              <a:uFill>
                <a:solidFill/>
              </a:uFill>
            </a:endParaRPr>
          </a:p>
          <a:p>
            <a:pPr lvl="1">
              <a:defRPr>
                <a:uFillTx/>
              </a:defRPr>
            </a:pPr>
            <a:r>
              <a:rPr>
                <a:uFill>
                  <a:solidFill/>
                </a:uFill>
              </a:rPr>
              <a:t>Paul Tykodi (TCS)</a:t>
            </a:r>
            <a:endParaRPr>
              <a:uFill>
                <a:solidFill/>
              </a:uFill>
            </a:endParaRPr>
          </a:p>
          <a:p>
            <a:pPr lvl="1">
              <a:defRPr>
                <a:uFillTx/>
              </a:defRPr>
            </a:pPr>
            <a:r>
              <a:rPr>
                <a:uFill>
                  <a:solidFill/>
                </a:uFill>
              </a:rPr>
              <a:t>Ira McDonald (High North)</a:t>
            </a:r>
            <a:endParaRPr>
              <a:uFill>
                <a:solidFill/>
              </a:uFill>
            </a:endParaRPr>
          </a:p>
          <a:p>
            <a:pPr lvl="0">
              <a:defRPr sz="1800">
                <a:uFillTx/>
              </a:defRPr>
            </a:pPr>
            <a:r>
              <a:rPr sz="2200">
                <a:uFill>
                  <a:solidFill/>
                </a:uFill>
              </a:rPr>
              <a:t>IPP WG Secretary:</a:t>
            </a:r>
            <a:endParaRPr sz="2200">
              <a:uFill>
                <a:solidFill/>
              </a:uFill>
            </a:endParaRPr>
          </a:p>
          <a:p>
            <a:pPr lvl="1">
              <a:defRPr>
                <a:uFillTx/>
              </a:defRPr>
            </a:pPr>
            <a:r>
              <a:rPr>
                <a:uFill>
                  <a:solidFill/>
                </a:uFill>
              </a:rPr>
              <a:t>Michael Sweet (Apple)</a:t>
            </a:r>
            <a:endParaRPr>
              <a:uFill>
                <a:solidFill/>
              </a:uFill>
            </a:endParaRPr>
          </a:p>
          <a:p>
            <a:pPr lvl="0">
              <a:defRPr sz="1800">
                <a:uFillTx/>
              </a:defRPr>
            </a:pPr>
            <a:r>
              <a:rPr sz="2200">
                <a:uFill>
                  <a:solidFill/>
                </a:uFill>
              </a:rPr>
              <a:t>IPP WG Document Editors:</a:t>
            </a:r>
            <a:endParaRPr sz="2200">
              <a:uFill>
                <a:solidFill/>
              </a:uFill>
            </a:endParaRPr>
          </a:p>
          <a:p>
            <a:pPr lvl="1">
              <a:defRPr>
                <a:uFillTx/>
              </a:defRPr>
            </a:pPr>
            <a:r>
              <a:rPr>
                <a:uFill>
                  <a:solidFill/>
                </a:uFill>
              </a:rPr>
              <a:t>Ira McDonald (High North) – IPP System Service (SYSTEM), IETF IPP/1.1, IEEE IPP/2.0</a:t>
            </a:r>
            <a:endParaRPr>
              <a:uFill>
                <a:solidFill/>
              </a:uFill>
            </a:endParaRPr>
          </a:p>
          <a:p>
            <a:pPr lvl="1">
              <a:defRPr>
                <a:uFillTx/>
              </a:defRPr>
            </a:pPr>
            <a:r>
              <a:rPr>
                <a:uFill>
                  <a:solidFill/>
                </a:uFill>
              </a:rPr>
              <a:t>Michael Sweet (Apple) – IPP System Service (SYSTEM), IETF IPP/1.1, IEEE IPP/2.0</a:t>
            </a:r>
            <a:endParaRPr>
              <a:uFill>
                <a:solidFill/>
              </a:uFill>
            </a:endParaRPr>
          </a:p>
          <a:p>
            <a:pPr lvl="1">
              <a:defRPr>
                <a:uFillTx/>
              </a:defRPr>
            </a:pPr>
            <a:r>
              <a:rPr>
                <a:uFill>
                  <a:solidFill/>
                </a:uFill>
              </a:rPr>
              <a:t>Smith Kennedy (HP) - IPP Implementor’s Guide 2.0 (IG)</a:t>
            </a:r>
          </a:p>
        </p:txBody>
      </p:sp>
      <p:sp>
        <p:nvSpPr>
          <p:cNvPr id="131" name="Shape 13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IPP: Active Work</a:t>
            </a:r>
          </a:p>
        </p:txBody>
      </p:sp>
      <p:sp>
        <p:nvSpPr>
          <p:cNvPr id="134" name="Shape 134"/>
          <p:cNvSpPr/>
          <p:nvPr>
            <p:ph type="body" idx="1"/>
          </p:nvPr>
        </p:nvSpPr>
        <p:spPr>
          <a:prstGeom prst="rect">
            <a:avLst/>
          </a:prstGeom>
        </p:spPr>
        <p:txBody>
          <a:bodyPr/>
          <a:lstStyle/>
          <a:p>
            <a:pPr lvl="0">
              <a:defRPr sz="1800">
                <a:uFillTx/>
              </a:defRPr>
            </a:pPr>
            <a:r>
              <a:rPr sz="2200">
                <a:uFill>
                  <a:solidFill/>
                </a:uFill>
              </a:rPr>
              <a:t>IETF RFCs in development:</a:t>
            </a:r>
            <a:endParaRPr sz="2200">
              <a:uFill>
                <a:solidFill/>
              </a:uFill>
            </a:endParaRPr>
          </a:p>
          <a:p>
            <a:pPr lvl="1">
              <a:defRPr>
                <a:uFillTx/>
              </a:defRPr>
            </a:pPr>
            <a:r>
              <a:rPr>
                <a:uFill>
                  <a:solidFill/>
                </a:uFill>
              </a:rPr>
              <a:t>IETF IPP/1.1: Encoding and Transport (obsoletes RFC 2910/3382)</a:t>
            </a:r>
            <a:br>
              <a:rPr>
                <a:uFill>
                  <a:solidFill/>
                </a:uFill>
              </a:rPr>
            </a:br>
            <a:r>
              <a:rPr>
                <a:uFill>
                  <a:solidFill/>
                </a:uFill>
              </a:rPr>
              <a:t>				- Stable Draft, AD Sponsor</a:t>
            </a:r>
            <a:endParaRPr>
              <a:uFill>
                <a:solidFill/>
              </a:uFill>
            </a:endParaRPr>
          </a:p>
          <a:p>
            <a:pPr lvl="1">
              <a:defRPr>
                <a:uFillTx/>
              </a:defRPr>
            </a:pPr>
            <a:r>
              <a:rPr>
                <a:uFill>
                  <a:solidFill/>
                </a:uFill>
              </a:rPr>
              <a:t>IETF IPP/1.1: Model and Semantics (obsoletes RFC 2911/3381/3382)</a:t>
            </a:r>
            <a:br>
              <a:rPr>
                <a:uFill>
                  <a:solidFill/>
                </a:uFill>
              </a:rPr>
            </a:br>
            <a:r>
              <a:rPr>
                <a:uFill>
                  <a:solidFill/>
                </a:uFill>
              </a:rPr>
              <a:t>				- Stable Draft, AD Sponsor</a:t>
            </a:r>
            <a:br>
              <a:rPr>
                <a:uFill>
                  <a:solidFill/>
                </a:uFill>
              </a:rPr>
            </a:br>
            <a:endParaRPr>
              <a:uFill>
                <a:solidFill/>
              </a:uFill>
            </a:endParaRPr>
          </a:p>
          <a:p>
            <a:pPr lvl="0">
              <a:defRPr sz="1800">
                <a:uFillTx/>
              </a:defRPr>
            </a:pPr>
            <a:r>
              <a:rPr sz="2200">
                <a:uFill>
                  <a:solidFill/>
                </a:uFill>
              </a:rPr>
              <a:t>PWG Specifications in development:</a:t>
            </a:r>
            <a:endParaRPr sz="2200">
              <a:uFill>
                <a:solidFill/>
              </a:uFill>
            </a:endParaRPr>
          </a:p>
          <a:p>
            <a:pPr lvl="1">
              <a:defRPr>
                <a:uFillTx/>
              </a:defRPr>
            </a:pPr>
            <a:r>
              <a:rPr>
                <a:uFill>
                  <a:solidFill/>
                </a:uFill>
              </a:rPr>
              <a:t>IPP 2.0, 2.1, and 2.2		- Stable Draft</a:t>
            </a:r>
            <a:endParaRPr>
              <a:uFill>
                <a:solidFill/>
              </a:uFill>
            </a:endParaRPr>
          </a:p>
          <a:p>
            <a:pPr lvl="1">
              <a:defRPr>
                <a:uFillTx/>
              </a:defRPr>
            </a:pPr>
            <a:r>
              <a:rPr>
                <a:uFill>
                  <a:solidFill/>
                </a:uFill>
              </a:rPr>
              <a:t>IPP Everywhere Printer Self-Certification Manual 1.0 (SELFCERT)</a:t>
            </a:r>
            <a:br>
              <a:rPr>
                <a:uFill>
                  <a:solidFill/>
                </a:uFill>
              </a:rPr>
            </a:br>
            <a:r>
              <a:rPr>
                <a:uFill>
                  <a:solidFill/>
                </a:uFill>
              </a:rPr>
              <a:t>				- Prototype Draft</a:t>
            </a:r>
            <a:endParaRPr>
              <a:uFill>
                <a:solidFill/>
              </a:uFill>
            </a:endParaRPr>
          </a:p>
          <a:p>
            <a:pPr lvl="1">
              <a:defRPr>
                <a:uFillTx/>
              </a:defRPr>
            </a:pPr>
            <a:r>
              <a:rPr>
                <a:uFill>
                  <a:solidFill/>
                </a:uFill>
              </a:rPr>
              <a:t>IPP Implementors Guide 2.0 (IG)	- PWG Formal Vote</a:t>
            </a:r>
            <a:endParaRPr>
              <a:uFill>
                <a:solidFill/>
              </a:uFill>
            </a:endParaRPr>
          </a:p>
          <a:p>
            <a:pPr lvl="1">
              <a:defRPr>
                <a:uFillTx/>
              </a:defRPr>
            </a:pPr>
            <a:r>
              <a:rPr>
                <a:uFill>
                  <a:solidFill/>
                </a:uFill>
              </a:rPr>
              <a:t>IPP System Service (SYSTEM)		- Interim Draft</a:t>
            </a:r>
            <a:br>
              <a:rPr>
                <a:uFill>
                  <a:solidFill/>
                </a:uFill>
              </a:rPr>
            </a:br>
            <a:endParaRPr>
              <a:uFill>
                <a:solidFill/>
              </a:uFill>
            </a:endParaRPr>
          </a:p>
          <a:p>
            <a:pPr lvl="0">
              <a:defRPr sz="1800">
                <a:uFillTx/>
              </a:defRPr>
            </a:pPr>
            <a:r>
              <a:rPr sz="2200">
                <a:uFill>
                  <a:solidFill/>
                </a:uFill>
              </a:rPr>
              <a:t>Up-to-date pending IANA registrations online:</a:t>
            </a:r>
            <a:endParaRPr sz="2200">
              <a:uFill>
                <a:solidFill/>
              </a:uFill>
            </a:endParaRPr>
          </a:p>
          <a:p>
            <a:pPr lvl="1">
              <a:defRPr>
                <a:uFillTx/>
              </a:defRPr>
            </a:pPr>
            <a:r>
              <a:rPr>
                <a:uFill>
                  <a:solidFill/>
                </a:uFill>
                <a:hlinkClick r:id="rId2" invalidUrl="" action="" tgtFrame="" tooltip="" history="1" highlightClick="0" endSnd="0"/>
              </a:rPr>
              <a:t>http://www.pwg.org/ipp/ipp-registrations.xml</a:t>
            </a:r>
            <a:endParaRPr>
              <a:uFill>
                <a:solidFill/>
              </a:uFill>
            </a:endParaRPr>
          </a:p>
          <a:p>
            <a:pPr lvl="1">
              <a:defRPr>
                <a:uFillTx/>
              </a:defRPr>
            </a:pPr>
            <a:r>
              <a:rPr>
                <a:uFill>
                  <a:solidFill/>
                </a:uFill>
              </a:rPr>
              <a:t>Continue to maintain this in parallel for new specifications</a:t>
            </a:r>
          </a:p>
        </p:txBody>
      </p:sp>
      <p:sp>
        <p:nvSpPr>
          <p:cNvPr id="135" name="Shape 13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lvl1pPr defTabSz="580429"/>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IPP: Recently Published Work</a:t>
            </a:r>
          </a:p>
        </p:txBody>
      </p:sp>
      <p:sp>
        <p:nvSpPr>
          <p:cNvPr id="138" name="Shape 138"/>
          <p:cNvSpPr/>
          <p:nvPr>
            <p:ph type="body" idx="1"/>
          </p:nvPr>
        </p:nvSpPr>
        <p:spPr>
          <a:prstGeom prst="rect">
            <a:avLst/>
          </a:prstGeom>
        </p:spPr>
        <p:txBody>
          <a:bodyPr/>
          <a:lstStyle/>
          <a:p>
            <a:pPr lvl="0">
              <a:defRPr sz="1800">
                <a:uFillTx/>
              </a:defRPr>
            </a:pPr>
            <a:r>
              <a:rPr sz="2200">
                <a:uFill>
                  <a:solidFill/>
                </a:uFill>
              </a:rPr>
              <a:t>Recent Candidate Standards:</a:t>
            </a:r>
            <a:endParaRPr sz="2200">
              <a:uFill>
                <a:solidFill/>
              </a:uFill>
            </a:endParaRPr>
          </a:p>
          <a:p>
            <a:pPr lvl="1">
              <a:defRPr>
                <a:uFillTx/>
              </a:defRPr>
            </a:pPr>
            <a:r>
              <a:rPr>
                <a:uFill>
                  <a:solidFill/>
                </a:uFill>
              </a:rPr>
              <a:t>PWG 5100.18-2015: IPP Shared Infrastructure Extensions (INFRA)</a:t>
            </a:r>
            <a:endParaRPr>
              <a:uFill>
                <a:solidFill/>
              </a:uFill>
            </a:endParaRPr>
          </a:p>
          <a:p>
            <a:pPr lvl="1">
              <a:defRPr>
                <a:uFillTx/>
              </a:defRPr>
            </a:pPr>
            <a:r>
              <a:rPr>
                <a:uFill>
                  <a:solidFill/>
                </a:uFill>
              </a:rPr>
              <a:t>PWG 5100.17-2014: IPP Scan Service (SCAN)</a:t>
            </a:r>
            <a:endParaRPr>
              <a:uFill>
                <a:solidFill/>
              </a:uFill>
            </a:endParaRPr>
          </a:p>
          <a:p>
            <a:pPr lvl="1">
              <a:defRPr>
                <a:uFillTx/>
              </a:defRPr>
            </a:pPr>
            <a:r>
              <a:rPr>
                <a:uFill>
                  <a:solidFill/>
                </a:uFill>
              </a:rPr>
              <a:t>PWG 5100.1-2014: IPP Finishings 2.0 (FIN)</a:t>
            </a:r>
            <a:br>
              <a:rPr>
                <a:uFill>
                  <a:solidFill/>
                </a:uFill>
              </a:rPr>
            </a:br>
            <a:endParaRPr>
              <a:uFill>
                <a:solidFill/>
              </a:uFill>
            </a:endParaRPr>
          </a:p>
          <a:p>
            <a:pPr lvl="0">
              <a:defRPr sz="1800">
                <a:uFillTx/>
              </a:defRPr>
            </a:pPr>
            <a:r>
              <a:rPr sz="2200">
                <a:uFill>
                  <a:solidFill/>
                </a:uFill>
              </a:rPr>
              <a:t>Recent IETF RFCs:</a:t>
            </a:r>
            <a:endParaRPr sz="2200">
              <a:uFill>
                <a:solidFill/>
              </a:uFill>
            </a:endParaRPr>
          </a:p>
          <a:p>
            <a:pPr lvl="1" marL="703580" indent="-205740">
              <a:defRPr>
                <a:uFillTx/>
              </a:defRPr>
            </a:pPr>
            <a:r>
              <a:rPr>
                <a:uFill>
                  <a:solidFill/>
                </a:uFill>
              </a:rPr>
              <a:t>RFC 7612: LDAP Schema for Printer Services</a:t>
            </a:r>
            <a:endParaRPr>
              <a:uFill>
                <a:solidFill/>
              </a:uFill>
            </a:endParaRPr>
          </a:p>
          <a:p>
            <a:pPr lvl="1">
              <a:defRPr>
                <a:uFillTx/>
              </a:defRPr>
            </a:pPr>
            <a:r>
              <a:rPr>
                <a:uFill>
                  <a:solidFill/>
                </a:uFill>
              </a:rPr>
              <a:t>RFC 7472: IPP over HTTPS Transport Binding and “ipps” URI Scheme</a:t>
            </a:r>
          </a:p>
        </p:txBody>
      </p:sp>
      <p:sp>
        <p:nvSpPr>
          <p:cNvPr id="139" name="Shape 13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4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IPP: More Information</a:t>
            </a:r>
          </a:p>
        </p:txBody>
      </p:sp>
      <p:sp>
        <p:nvSpPr>
          <p:cNvPr id="142" name="Shape 142"/>
          <p:cNvSpPr/>
          <p:nvPr>
            <p:ph type="body" idx="1"/>
          </p:nvPr>
        </p:nvSpPr>
        <p:spPr>
          <a:prstGeom prst="rect">
            <a:avLst/>
          </a:prstGeom>
        </p:spPr>
        <p:txBody>
          <a:bodyPr/>
          <a:lstStyle/>
          <a:p>
            <a:pPr lvl="0">
              <a:defRPr sz="1800">
                <a:uFillTx/>
              </a:defRPr>
            </a:pPr>
            <a:r>
              <a:rPr sz="2200">
                <a:uFill>
                  <a:solidFill/>
                </a:uFill>
              </a:rPr>
              <a:t>We welcome participation from all interested parties</a:t>
            </a:r>
            <a:endParaRPr sz="2200">
              <a:uFill>
                <a:solidFill/>
              </a:uFill>
            </a:endParaRPr>
          </a:p>
          <a:p>
            <a:pPr lvl="0">
              <a:defRPr sz="1800">
                <a:uFillTx/>
              </a:defRPr>
            </a:pPr>
            <a:r>
              <a:rPr sz="2200">
                <a:uFill>
                  <a:solidFill/>
                </a:uFill>
              </a:rPr>
              <a:t>IPP Working Group web page</a:t>
            </a:r>
            <a:endParaRPr sz="2200">
              <a:uFill>
                <a:solidFill/>
              </a:uFill>
            </a:endParaRPr>
          </a:p>
          <a:p>
            <a:pPr lvl="1">
              <a:defRPr>
                <a:uFillTx/>
              </a:defRPr>
            </a:pPr>
            <a:r>
              <a:rPr>
                <a:uFill>
                  <a:solidFill/>
                </a:uFill>
                <a:hlinkClick r:id="rId2" invalidUrl="" action="" tgtFrame="" tooltip="" history="1" highlightClick="0" endSnd="0"/>
              </a:rPr>
              <a:t>http://www.pwg.org/ipp/index.html</a:t>
            </a:r>
            <a:r>
              <a:rPr>
                <a:uFill>
                  <a:solidFill/>
                </a:uFill>
              </a:rPr>
              <a:t> </a:t>
            </a:r>
            <a:endParaRPr>
              <a:uFill>
                <a:solidFill/>
              </a:uFill>
            </a:endParaRPr>
          </a:p>
          <a:p>
            <a:pPr lvl="0">
              <a:defRPr sz="1800">
                <a:uFillTx/>
              </a:defRPr>
            </a:pPr>
            <a:r>
              <a:rPr sz="2200">
                <a:uFill>
                  <a:solidFill/>
                </a:uFill>
              </a:rPr>
              <a:t>Subscribe to the IPP mailing list </a:t>
            </a:r>
            <a:endParaRPr sz="2200">
              <a:uFill>
                <a:solidFill/>
              </a:uFill>
            </a:endParaRPr>
          </a:p>
          <a:p>
            <a:pPr lvl="1">
              <a:defRPr>
                <a:uFillTx/>
              </a:defRPr>
            </a:pPr>
            <a:r>
              <a:rPr>
                <a:uFill>
                  <a:solidFill/>
                </a:uFill>
                <a:hlinkClick r:id="rId3" invalidUrl="" action="" tgtFrame="" tooltip="" history="1" highlightClick="0" endSnd="0"/>
              </a:rPr>
              <a:t>https://www.pwg.org/mailman/listinfo/ipp</a:t>
            </a:r>
            <a:endParaRPr>
              <a:uFill>
                <a:solidFill/>
              </a:uFill>
            </a:endParaRPr>
          </a:p>
          <a:p>
            <a:pPr lvl="0">
              <a:defRPr sz="1800">
                <a:uFillTx/>
              </a:defRPr>
            </a:pPr>
            <a:r>
              <a:rPr sz="2200">
                <a:uFill>
                  <a:solidFill/>
                </a:uFill>
              </a:rPr>
              <a:t>IPP WG holds bi-weekly phone conferences announced on the IPP mailing list</a:t>
            </a:r>
            <a:endParaRPr sz="2200">
              <a:uFill>
                <a:solidFill/>
              </a:uFill>
            </a:endParaRPr>
          </a:p>
          <a:p>
            <a:pPr lvl="1">
              <a:defRPr>
                <a:uFillTx/>
              </a:defRPr>
            </a:pPr>
            <a:r>
              <a:rPr>
                <a:uFill>
                  <a:solidFill/>
                </a:uFill>
              </a:rPr>
              <a:t>Next conference calls August 31 and September 21, 2015 at 3pm ET</a:t>
            </a:r>
            <a:endParaRPr>
              <a:uFill>
                <a:solidFill/>
              </a:uFill>
            </a:endParaRPr>
          </a:p>
          <a:p>
            <a:pPr lvl="2">
              <a:defRPr>
                <a:uFillTx/>
              </a:defRPr>
            </a:pPr>
            <a:r>
              <a:rPr>
                <a:uFill>
                  <a:solidFill/>
                </a:uFill>
              </a:rPr>
              <a:t>Skipping September 14, 2015 due to Labor Day</a:t>
            </a:r>
            <a:endParaRPr>
              <a:uFill>
                <a:solidFill/>
              </a:uFill>
            </a:endParaRPr>
          </a:p>
          <a:p>
            <a:pPr lvl="1">
              <a:defRPr>
                <a:uFillTx/>
              </a:defRPr>
            </a:pPr>
            <a:r>
              <a:rPr>
                <a:uFill>
                  <a:solidFill/>
                </a:uFill>
              </a:rPr>
              <a:t>Held on same weeks of Imaging Device Security WG</a:t>
            </a:r>
          </a:p>
        </p:txBody>
      </p:sp>
      <p:sp>
        <p:nvSpPr>
          <p:cNvPr id="143" name="Shape 14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lvl1pPr defTabSz="580429"/>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title"/>
          </p:nvPr>
        </p:nvSpPr>
        <p:spPr>
          <a:prstGeom prst="rect">
            <a:avLst/>
          </a:prstGeom>
        </p:spPr>
        <p:txBody>
          <a:bodyPr/>
          <a:lstStyle/>
          <a:p>
            <a:pPr lvl="0">
              <a:defRPr sz="1800">
                <a:uFillTx/>
              </a:defRPr>
            </a:pPr>
            <a:r>
              <a:rPr sz="3000">
                <a:uFill>
                  <a:solidFill/>
                </a:uFill>
              </a:rPr>
              <a:t>IDS Workgroup Status</a:t>
            </a:r>
          </a:p>
        </p:txBody>
      </p:sp>
      <p:sp>
        <p:nvSpPr>
          <p:cNvPr id="146" name="Shape 146"/>
          <p:cNvSpPr/>
          <p:nvPr>
            <p:ph type="body" idx="1"/>
          </p:nvPr>
        </p:nvSpPr>
        <p:spPr>
          <a:prstGeom prst="rect">
            <a:avLst/>
          </a:prstGeom>
        </p:spPr>
        <p:txBody>
          <a:bodyPr/>
          <a:lstStyle/>
          <a:p>
            <a:pPr lvl="0">
              <a:defRPr sz="1800">
                <a:uFillTx/>
              </a:defRPr>
            </a:pPr>
            <a:r>
              <a:rPr sz="2400">
                <a:uFill>
                  <a:solidFill/>
                </a:uFill>
              </a:rPr>
              <a:t>Alan Sukert (Xerox)</a:t>
            </a:r>
          </a:p>
        </p:txBody>
      </p:sp>
      <p:sp>
        <p:nvSpPr>
          <p:cNvPr id="147" name="Shape 14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IDS: Charter</a:t>
            </a:r>
          </a:p>
        </p:txBody>
      </p:sp>
      <p:sp>
        <p:nvSpPr>
          <p:cNvPr id="150" name="Shape 150"/>
          <p:cNvSpPr/>
          <p:nvPr>
            <p:ph type="body" idx="1"/>
          </p:nvPr>
        </p:nvSpPr>
        <p:spPr>
          <a:prstGeom prst="rect">
            <a:avLst/>
          </a:prstGeom>
        </p:spPr>
        <p:txBody>
          <a:bodyPr/>
          <a:lstStyle/>
          <a:p>
            <a:pPr lvl="0" marL="367953" indent="-327313">
              <a:defRPr sz="1800">
                <a:uFillTx/>
              </a:defRPr>
            </a:pPr>
            <a:r>
              <a:rPr sz="2100">
                <a:uFill>
                  <a:solidFill/>
                </a:uFill>
              </a:rPr>
              <a:t>IDS is investigating and defining standards for addressing general security attributes for imaging devices and services. Our general goals are to:</a:t>
            </a:r>
            <a:endParaRPr sz="2100">
              <a:uFill>
                <a:solidFill/>
              </a:uFill>
            </a:endParaRPr>
          </a:p>
          <a:p>
            <a:pPr lvl="1" marL="767715" indent="-269875">
              <a:defRPr>
                <a:uFillTx/>
              </a:defRPr>
            </a:pPr>
            <a:r>
              <a:rPr sz="1700">
                <a:uFill>
                  <a:solidFill/>
                </a:uFill>
              </a:rPr>
              <a:t>Define standard metrics and protocol bindings to assess the health of Hardcopy Devices to gauge if they should be granted access to a network.</a:t>
            </a:r>
            <a:endParaRPr sz="1700">
              <a:uFill>
                <a:solidFill/>
              </a:uFill>
            </a:endParaRPr>
          </a:p>
          <a:p>
            <a:pPr lvl="1" marL="767715" indent="-269875">
              <a:defRPr>
                <a:uFillTx/>
              </a:defRPr>
            </a:pPr>
            <a:r>
              <a:rPr sz="1700">
                <a:uFill>
                  <a:solidFill/>
                </a:uFill>
              </a:rPr>
              <a:t>Define a set of standard security and policy attributes and values for authorizing Hard Copy Devices, their services and users in a global workspace </a:t>
            </a:r>
            <a:endParaRPr sz="1700">
              <a:uFill>
                <a:solidFill/>
              </a:uFill>
            </a:endParaRPr>
          </a:p>
          <a:p>
            <a:pPr lvl="1" marL="767715" indent="-269875">
              <a:defRPr>
                <a:uFillTx/>
              </a:defRPr>
            </a:pPr>
            <a:r>
              <a:rPr sz="1700">
                <a:uFill>
                  <a:solidFill/>
                </a:uFill>
              </a:rPr>
              <a:t>Provide a general security model for other PWG standards to reference</a:t>
            </a:r>
            <a:endParaRPr sz="1700">
              <a:uFill>
                <a:solidFill/>
              </a:uFill>
            </a:endParaRPr>
          </a:p>
          <a:p>
            <a:pPr lvl="0" marL="367953" indent="-327313">
              <a:defRPr sz="1800">
                <a:uFillTx/>
              </a:defRPr>
            </a:pPr>
            <a:r>
              <a:rPr sz="2100">
                <a:uFill>
                  <a:solidFill/>
                </a:uFill>
              </a:rPr>
              <a:t>IDS is also providing a path for vendors to review and contribute to the definition of new Common Criteria HCD Protection Profiles</a:t>
            </a:r>
            <a:endParaRPr sz="2100">
              <a:uFill>
                <a:solidFill/>
              </a:uFill>
            </a:endParaRPr>
          </a:p>
          <a:p>
            <a:pPr lvl="0" marL="367953" indent="-327313">
              <a:defRPr sz="1800">
                <a:uFillTx/>
              </a:defRPr>
            </a:pPr>
            <a:r>
              <a:rPr i="1" sz="2100">
                <a:uFill>
                  <a:solidFill/>
                </a:uFill>
              </a:rPr>
              <a:t>We will be discussing the charter and future work of this workgroup during tomorrow's session</a:t>
            </a:r>
          </a:p>
        </p:txBody>
      </p:sp>
      <p:sp>
        <p:nvSpPr>
          <p:cNvPr id="151" name="Shape 15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IDS: Officers</a:t>
            </a:r>
          </a:p>
        </p:txBody>
      </p:sp>
      <p:sp>
        <p:nvSpPr>
          <p:cNvPr id="154" name="Shape 154"/>
          <p:cNvSpPr/>
          <p:nvPr>
            <p:ph type="body" idx="1"/>
          </p:nvPr>
        </p:nvSpPr>
        <p:spPr>
          <a:prstGeom prst="rect">
            <a:avLst/>
          </a:prstGeom>
        </p:spPr>
        <p:txBody>
          <a:bodyPr/>
          <a:lstStyle/>
          <a:p>
            <a:pPr lvl="0">
              <a:defRPr sz="1800">
                <a:uFillTx/>
              </a:defRPr>
            </a:pPr>
            <a:r>
              <a:rPr sz="2200">
                <a:uFill>
                  <a:solidFill/>
                </a:uFill>
              </a:rPr>
              <a:t>(New) Chair:</a:t>
            </a:r>
            <a:endParaRPr sz="2200">
              <a:uFill>
                <a:solidFill/>
              </a:uFill>
            </a:endParaRPr>
          </a:p>
          <a:p>
            <a:pPr lvl="1">
              <a:defRPr>
                <a:uFillTx/>
              </a:defRPr>
            </a:pPr>
            <a:r>
              <a:rPr>
                <a:uFill>
                  <a:solidFill/>
                </a:uFill>
              </a:rPr>
              <a:t>Alan Sukert (Xerox)</a:t>
            </a:r>
            <a:endParaRPr>
              <a:uFill>
                <a:solidFill/>
              </a:uFill>
            </a:endParaRPr>
          </a:p>
          <a:p>
            <a:pPr lvl="0">
              <a:defRPr sz="1800">
                <a:uFillTx/>
              </a:defRPr>
            </a:pPr>
            <a:r>
              <a:rPr sz="2200">
                <a:uFill>
                  <a:solidFill/>
                </a:uFill>
              </a:rPr>
              <a:t>Vice-Chair:</a:t>
            </a:r>
            <a:endParaRPr sz="2200">
              <a:uFill>
                <a:solidFill/>
              </a:uFill>
            </a:endParaRPr>
          </a:p>
          <a:p>
            <a:pPr lvl="1">
              <a:defRPr>
                <a:uFillTx/>
              </a:defRPr>
            </a:pPr>
            <a:r>
              <a:rPr i="1">
                <a:uFill>
                  <a:solidFill/>
                </a:uFill>
              </a:rPr>
              <a:t>Currently vacant</a:t>
            </a:r>
            <a:endParaRPr i="1">
              <a:uFill>
                <a:solidFill/>
              </a:uFill>
            </a:endParaRPr>
          </a:p>
          <a:p>
            <a:pPr lvl="0">
              <a:defRPr sz="1800">
                <a:uFillTx/>
              </a:defRPr>
            </a:pPr>
            <a:r>
              <a:rPr sz="2200">
                <a:uFill>
                  <a:solidFill/>
                </a:uFill>
              </a:rPr>
              <a:t>Secretary:</a:t>
            </a:r>
            <a:endParaRPr sz="2200">
              <a:uFill>
                <a:solidFill/>
              </a:uFill>
            </a:endParaRPr>
          </a:p>
          <a:p>
            <a:pPr lvl="1">
              <a:defRPr>
                <a:uFillTx/>
              </a:defRPr>
            </a:pPr>
            <a:r>
              <a:rPr>
                <a:uFill>
                  <a:solidFill/>
                </a:uFill>
              </a:rPr>
              <a:t>Alan Sukert (Xerox)</a:t>
            </a:r>
            <a:endParaRPr>
              <a:uFill>
                <a:solidFill/>
              </a:uFill>
            </a:endParaRPr>
          </a:p>
          <a:p>
            <a:pPr lvl="0">
              <a:defRPr sz="1800">
                <a:uFillTx/>
              </a:defRPr>
            </a:pPr>
            <a:r>
              <a:rPr sz="2200">
                <a:uFill>
                  <a:solidFill/>
                </a:uFill>
              </a:rPr>
              <a:t>Document Editors:</a:t>
            </a:r>
            <a:endParaRPr sz="2200">
              <a:uFill>
                <a:solidFill/>
              </a:uFill>
            </a:endParaRPr>
          </a:p>
          <a:p>
            <a:pPr lvl="1">
              <a:defRPr>
                <a:uFillTx/>
              </a:defRPr>
            </a:pPr>
            <a:r>
              <a:rPr>
                <a:uFill>
                  <a:solidFill/>
                </a:uFill>
              </a:rPr>
              <a:t>Ira McDonald (High North): HCD-TNC, IDS-Model</a:t>
            </a:r>
            <a:endParaRPr>
              <a:uFill>
                <a:solidFill/>
              </a:uFill>
            </a:endParaRPr>
          </a:p>
          <a:p>
            <a:pPr lvl="1">
              <a:defRPr>
                <a:uFillTx/>
              </a:defRPr>
            </a:pPr>
            <a:r>
              <a:rPr>
                <a:uFill>
                  <a:solidFill/>
                </a:uFill>
              </a:rPr>
              <a:t>Alan Sukert (Xerox): IDS-IAA, IDS-Model</a:t>
            </a:r>
          </a:p>
        </p:txBody>
      </p:sp>
      <p:sp>
        <p:nvSpPr>
          <p:cNvPr id="155" name="Shape 15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IDS: Active Work</a:t>
            </a:r>
          </a:p>
        </p:txBody>
      </p:sp>
      <p:sp>
        <p:nvSpPr>
          <p:cNvPr id="158" name="Shape 158"/>
          <p:cNvSpPr/>
          <p:nvPr>
            <p:ph type="body" idx="1"/>
          </p:nvPr>
        </p:nvSpPr>
        <p:spPr>
          <a:prstGeom prst="rect">
            <a:avLst/>
          </a:prstGeom>
        </p:spPr>
        <p:txBody>
          <a:bodyPr/>
          <a:lstStyle/>
          <a:p>
            <a:pPr lvl="0">
              <a:defRPr sz="1800">
                <a:uFillTx/>
              </a:defRPr>
            </a:pPr>
            <a:r>
              <a:rPr sz="2200">
                <a:uFill>
                  <a:solidFill/>
                </a:uFill>
              </a:rPr>
              <a:t>HCD-TNC Binding Document</a:t>
            </a:r>
            <a:endParaRPr sz="2200">
              <a:uFill>
                <a:solidFill/>
              </a:uFill>
            </a:endParaRPr>
          </a:p>
          <a:p>
            <a:pPr lvl="1">
              <a:defRPr>
                <a:uFillTx/>
              </a:defRPr>
            </a:pPr>
            <a:r>
              <a:rPr>
                <a:uFill>
                  <a:solidFill/>
                </a:uFill>
              </a:rPr>
              <a:t>Reopened for revision to use TNC “batch” headers</a:t>
            </a:r>
            <a:endParaRPr>
              <a:uFill>
                <a:solidFill/>
              </a:uFill>
            </a:endParaRPr>
          </a:p>
          <a:p>
            <a:pPr lvl="1">
              <a:defRPr>
                <a:uFillTx/>
              </a:defRPr>
            </a:pPr>
            <a:r>
              <a:rPr>
                <a:uFill>
                  <a:solidFill/>
                </a:uFill>
              </a:rPr>
              <a:t>Stable draft, prototyped by HSR</a:t>
            </a:r>
            <a:endParaRPr>
              <a:uFill>
                <a:solidFill/>
              </a:uFill>
            </a:endParaRPr>
          </a:p>
          <a:p>
            <a:pPr lvl="1">
              <a:defRPr>
                <a:uFillTx/>
              </a:defRPr>
            </a:pPr>
            <a:r>
              <a:rPr>
                <a:uFill>
                  <a:solidFill/>
                </a:uFill>
              </a:rPr>
              <a:t>PWG Last Call starting tomorrow</a:t>
            </a:r>
            <a:endParaRPr>
              <a:uFill>
                <a:solidFill/>
              </a:uFill>
            </a:endParaRPr>
          </a:p>
          <a:p>
            <a:pPr lvl="0">
              <a:defRPr sz="1800">
                <a:uFillTx/>
              </a:defRPr>
            </a:pPr>
            <a:r>
              <a:rPr sz="2200">
                <a:uFill>
                  <a:solidFill/>
                </a:uFill>
              </a:rPr>
              <a:t>IDS-Model Common Requirements</a:t>
            </a:r>
            <a:endParaRPr sz="2200">
              <a:uFill>
                <a:solidFill/>
              </a:uFill>
            </a:endParaRPr>
          </a:p>
          <a:p>
            <a:pPr lvl="1">
              <a:defRPr>
                <a:uFillTx/>
              </a:defRPr>
            </a:pPr>
            <a:r>
              <a:rPr>
                <a:uFill>
                  <a:solidFill/>
                </a:uFill>
              </a:rPr>
              <a:t>Define core IDS security model and integrate into SM3</a:t>
            </a:r>
            <a:endParaRPr>
              <a:uFill>
                <a:solidFill/>
              </a:uFill>
            </a:endParaRPr>
          </a:p>
          <a:p>
            <a:pPr lvl="2">
              <a:defRPr>
                <a:uFillTx/>
              </a:defRPr>
            </a:pPr>
            <a:r>
              <a:rPr>
                <a:uFill>
                  <a:solidFill/>
                </a:uFill>
              </a:rPr>
              <a:t>Security Actors, Objects, Roles, and Types</a:t>
            </a:r>
            <a:endParaRPr>
              <a:uFill>
                <a:solidFill/>
              </a:uFill>
            </a:endParaRPr>
          </a:p>
          <a:p>
            <a:pPr lvl="2">
              <a:defRPr>
                <a:uFillTx/>
              </a:defRPr>
            </a:pPr>
            <a:r>
              <a:rPr>
                <a:uFill>
                  <a:solidFill/>
                </a:uFill>
              </a:rPr>
              <a:t>Security Ticket XML Schema</a:t>
            </a:r>
            <a:endParaRPr>
              <a:uFill>
                <a:solidFill/>
              </a:uFill>
            </a:endParaRPr>
          </a:p>
          <a:p>
            <a:pPr lvl="2">
              <a:defRPr>
                <a:uFillTx/>
              </a:defRPr>
            </a:pPr>
            <a:r>
              <a:rPr>
                <a:uFill>
                  <a:solidFill/>
                </a:uFill>
              </a:rPr>
              <a:t>Security operations (WSDL)</a:t>
            </a:r>
            <a:endParaRPr>
              <a:uFill>
                <a:solidFill/>
              </a:uFill>
            </a:endParaRPr>
          </a:p>
          <a:p>
            <a:pPr lvl="0">
              <a:defRPr sz="1800">
                <a:uFillTx/>
              </a:defRPr>
            </a:pPr>
            <a:r>
              <a:rPr sz="2200">
                <a:uFill>
                  <a:solidFill/>
                </a:uFill>
              </a:rPr>
              <a:t>IDS-IAA specification - phase 1</a:t>
            </a:r>
            <a:endParaRPr sz="2200">
              <a:uFill>
                <a:solidFill/>
              </a:uFill>
            </a:endParaRPr>
          </a:p>
          <a:p>
            <a:pPr lvl="1">
              <a:defRPr>
                <a:uFillTx/>
              </a:defRPr>
            </a:pPr>
            <a:r>
              <a:rPr>
                <a:uFill>
                  <a:solidFill/>
                </a:uFill>
              </a:rPr>
              <a:t>Phase 1 - Initial version to address Actor and Object privileges and permissions</a:t>
            </a:r>
            <a:endParaRPr>
              <a:uFill>
                <a:solidFill/>
              </a:uFill>
            </a:endParaRPr>
          </a:p>
          <a:p>
            <a:pPr lvl="0">
              <a:defRPr sz="1800">
                <a:uFillTx/>
              </a:defRPr>
            </a:pPr>
            <a:r>
              <a:rPr sz="2200">
                <a:uFill>
                  <a:solidFill/>
                </a:uFill>
              </a:rPr>
              <a:t>Review of Common Criteria HCD Protection Profiles </a:t>
            </a:r>
          </a:p>
        </p:txBody>
      </p:sp>
      <p:sp>
        <p:nvSpPr>
          <p:cNvPr id="159" name="Shape 15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IDS: More Information</a:t>
            </a:r>
          </a:p>
        </p:txBody>
      </p:sp>
      <p:sp>
        <p:nvSpPr>
          <p:cNvPr id="162" name="Shape 162"/>
          <p:cNvSpPr/>
          <p:nvPr>
            <p:ph type="body" idx="1"/>
          </p:nvPr>
        </p:nvSpPr>
        <p:spPr>
          <a:prstGeom prst="rect">
            <a:avLst/>
          </a:prstGeom>
        </p:spPr>
        <p:txBody>
          <a:bodyPr/>
          <a:lstStyle/>
          <a:p>
            <a:pPr lvl="0">
              <a:defRPr sz="1800">
                <a:uFillTx/>
              </a:defRPr>
            </a:pPr>
            <a:r>
              <a:rPr sz="2200">
                <a:uFill>
                  <a:solidFill/>
                </a:uFill>
              </a:rPr>
              <a:t>We welcome participation from PWG member companies and input from the user community</a:t>
            </a:r>
            <a:endParaRPr sz="2200">
              <a:uFill>
                <a:solidFill/>
              </a:uFill>
            </a:endParaRPr>
          </a:p>
          <a:p>
            <a:pPr lvl="0">
              <a:defRPr sz="1800">
                <a:uFillTx/>
              </a:defRPr>
            </a:pPr>
            <a:r>
              <a:rPr sz="2200">
                <a:uFill>
                  <a:solidFill/>
                </a:uFill>
              </a:rPr>
              <a:t>The group maintains a Web Page for IDS update:</a:t>
            </a:r>
            <a:endParaRPr sz="2200">
              <a:uFill>
                <a:solidFill/>
              </a:uFill>
            </a:endParaRPr>
          </a:p>
          <a:p>
            <a:pPr lvl="1">
              <a:defRPr>
                <a:uFillTx/>
              </a:defRPr>
            </a:pPr>
            <a:r>
              <a:rPr>
                <a:uFill>
                  <a:solidFill/>
                </a:uFill>
                <a:hlinkClick r:id="rId2" invalidUrl="" action="" tgtFrame="" tooltip="" history="1" highlightClick="0" endSnd="0"/>
              </a:rPr>
              <a:t>http://www.pwg.org/ids/index.html</a:t>
            </a:r>
            <a:endParaRPr>
              <a:uFill>
                <a:solidFill/>
              </a:uFill>
            </a:endParaRPr>
          </a:p>
          <a:p>
            <a:pPr lvl="0">
              <a:defRPr sz="1800">
                <a:uFillTx/>
              </a:defRPr>
            </a:pPr>
            <a:r>
              <a:rPr sz="2200">
                <a:uFill>
                  <a:solidFill/>
                </a:uFill>
              </a:rPr>
              <a:t>To subscribe to the IDS mailing list, go to:</a:t>
            </a:r>
            <a:endParaRPr sz="2200">
              <a:uFill>
                <a:solidFill/>
              </a:uFill>
            </a:endParaRPr>
          </a:p>
          <a:p>
            <a:pPr lvl="1">
              <a:defRPr>
                <a:uFillTx/>
              </a:defRPr>
            </a:pPr>
            <a:r>
              <a:rPr>
                <a:uFill>
                  <a:solidFill/>
                </a:uFill>
                <a:hlinkClick r:id="rId2" invalidUrl="" action="" tgtFrame="" tooltip="" history="1" highlightClick="0" endSnd="0"/>
              </a:rPr>
              <a:t>https://www.pwg.org/mailman/listinfo/ids</a:t>
            </a:r>
            <a:endParaRPr>
              <a:uFill>
                <a:solidFill/>
              </a:uFill>
            </a:endParaRPr>
          </a:p>
          <a:p>
            <a:pPr lvl="0">
              <a:defRPr sz="1800">
                <a:uFillTx/>
              </a:defRPr>
            </a:pPr>
            <a:r>
              <a:rPr sz="2200">
                <a:uFill>
                  <a:solidFill/>
                </a:uFill>
              </a:rPr>
              <a:t>The group holds bi-weekly conference calls on Mondays at 11:00AM PT/2:00PM ET</a:t>
            </a:r>
            <a:endParaRPr sz="2200">
              <a:uFill>
                <a:solidFill/>
              </a:uFill>
            </a:endParaRPr>
          </a:p>
          <a:p>
            <a:pPr lvl="1">
              <a:defRPr>
                <a:uFillTx/>
              </a:defRPr>
            </a:pPr>
            <a:r>
              <a:rPr>
                <a:uFill>
                  <a:solidFill/>
                </a:uFill>
              </a:rPr>
              <a:t>Next teleconference August 31, 2015</a:t>
            </a:r>
            <a:endParaRPr>
              <a:uFill>
                <a:solidFill/>
              </a:uFill>
            </a:endParaRPr>
          </a:p>
          <a:p>
            <a:pPr lvl="1">
              <a:defRPr>
                <a:uFillTx/>
              </a:defRPr>
            </a:pPr>
            <a:r>
              <a:rPr>
                <a:uFill>
                  <a:solidFill/>
                </a:uFill>
              </a:rPr>
              <a:t>Conference calls on same weeks as IPP conference calls</a:t>
            </a:r>
            <a:endParaRPr>
              <a:uFill>
                <a:solidFill/>
              </a:uFill>
            </a:endParaRPr>
          </a:p>
          <a:p>
            <a:pPr lvl="1">
              <a:defRPr>
                <a:uFillTx/>
              </a:defRPr>
            </a:pPr>
            <a:r>
              <a:rPr>
                <a:uFill>
                  <a:solidFill/>
                </a:uFill>
              </a:rPr>
              <a:t>Conference calls on opposite weeks of SM conference calls </a:t>
            </a:r>
          </a:p>
        </p:txBody>
      </p:sp>
      <p:sp>
        <p:nvSpPr>
          <p:cNvPr id="163" name="Shape 16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Administrivia</a:t>
            </a:r>
          </a:p>
        </p:txBody>
      </p:sp>
      <p:sp>
        <p:nvSpPr>
          <p:cNvPr id="52" name="Shape 52"/>
          <p:cNvSpPr/>
          <p:nvPr>
            <p:ph type="body" idx="1"/>
          </p:nvPr>
        </p:nvSpPr>
        <p:spPr>
          <a:prstGeom prst="rect">
            <a:avLst/>
          </a:prstGeom>
        </p:spPr>
        <p:txBody>
          <a:bodyPr/>
          <a:lstStyle/>
          <a:p>
            <a:pPr lvl="0">
              <a:defRPr sz="1800">
                <a:uFillTx/>
              </a:defRPr>
            </a:pPr>
            <a:r>
              <a:rPr sz="2200">
                <a:uFill>
                  <a:solidFill/>
                </a:uFill>
              </a:rPr>
              <a:t>Welcome and Introductions</a:t>
            </a:r>
            <a:endParaRPr sz="2200">
              <a:uFill>
                <a:solidFill/>
              </a:uFill>
            </a:endParaRPr>
          </a:p>
          <a:p>
            <a:pPr lvl="0">
              <a:defRPr sz="1800">
                <a:uFillTx/>
              </a:defRPr>
            </a:pPr>
            <a:r>
              <a:rPr sz="2200">
                <a:uFill>
                  <a:solidFill/>
                </a:uFill>
              </a:rPr>
              <a:t>Confirm Minutes Taker</a:t>
            </a:r>
            <a:endParaRPr sz="2200">
              <a:uFill>
                <a:solidFill/>
              </a:uFill>
            </a:endParaRPr>
          </a:p>
          <a:p>
            <a:pPr lvl="0">
              <a:defRPr sz="1800">
                <a:uFillTx/>
              </a:defRPr>
            </a:pPr>
            <a:r>
              <a:rPr sz="2200">
                <a:uFill>
                  <a:solidFill/>
                </a:uFill>
              </a:rPr>
              <a:t>Review PWG Patent Policy</a:t>
            </a:r>
            <a:endParaRPr sz="2200">
              <a:uFill>
                <a:solidFill/>
              </a:uFill>
            </a:endParaRPr>
          </a:p>
          <a:p>
            <a:pPr lvl="0">
              <a:defRPr sz="1800">
                <a:uFillTx/>
              </a:defRPr>
            </a:pPr>
            <a:r>
              <a:rPr sz="2200">
                <a:uFill>
                  <a:solidFill/>
                </a:uFill>
              </a:rPr>
              <a:t>Agenda for the Week</a:t>
            </a:r>
            <a:endParaRPr sz="2200">
              <a:uFill>
                <a:solidFill/>
              </a:uFill>
            </a:endParaRPr>
          </a:p>
          <a:p>
            <a:pPr lvl="0">
              <a:defRPr sz="1800">
                <a:uFillTx/>
              </a:defRPr>
            </a:pPr>
            <a:r>
              <a:rPr sz="2200">
                <a:uFill>
                  <a:solidFill/>
                </a:uFill>
              </a:rPr>
              <a:t>Future PWG Meeting Schedule</a:t>
            </a:r>
            <a:endParaRPr sz="2200">
              <a:uFill>
                <a:solidFill/>
              </a:uFill>
            </a:endParaRPr>
          </a:p>
          <a:p>
            <a:pPr lvl="0">
              <a:defRPr sz="1800">
                <a:uFillTx/>
              </a:defRPr>
            </a:pPr>
            <a:r>
              <a:rPr sz="2200">
                <a:uFill>
                  <a:solidFill/>
                </a:uFill>
              </a:rPr>
              <a:t>2015 Membership</a:t>
            </a:r>
            <a:endParaRPr sz="2200">
              <a:uFill>
                <a:solidFill/>
              </a:uFill>
            </a:endParaRPr>
          </a:p>
          <a:p>
            <a:pPr lvl="0">
              <a:defRPr sz="1800">
                <a:uFillTx/>
              </a:defRPr>
            </a:pPr>
            <a:r>
              <a:rPr sz="2200">
                <a:uFill>
                  <a:solidFill/>
                </a:uFill>
              </a:rPr>
              <a:t>PWG Officers</a:t>
            </a:r>
          </a:p>
        </p:txBody>
      </p:sp>
      <p:sp>
        <p:nvSpPr>
          <p:cNvPr id="53" name="Shape 5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title"/>
          </p:nvPr>
        </p:nvSpPr>
        <p:spPr>
          <a:prstGeom prst="rect">
            <a:avLst/>
          </a:prstGeom>
        </p:spPr>
        <p:txBody>
          <a:bodyPr/>
          <a:lstStyle/>
          <a:p>
            <a:pPr lvl="0">
              <a:defRPr sz="1800">
                <a:uFillTx/>
              </a:defRPr>
            </a:pPr>
            <a:r>
              <a:rPr sz="3000">
                <a:uFill>
                  <a:solidFill/>
                </a:uFill>
              </a:rPr>
              <a:t>Cloud Imaging Model Workgroup Status</a:t>
            </a:r>
          </a:p>
        </p:txBody>
      </p:sp>
      <p:sp>
        <p:nvSpPr>
          <p:cNvPr id="166" name="Shape 166"/>
          <p:cNvSpPr/>
          <p:nvPr>
            <p:ph type="body" idx="1"/>
          </p:nvPr>
        </p:nvSpPr>
        <p:spPr>
          <a:prstGeom prst="rect">
            <a:avLst/>
          </a:prstGeom>
        </p:spPr>
        <p:txBody>
          <a:bodyPr/>
          <a:lstStyle/>
          <a:p>
            <a:pPr lvl="0">
              <a:defRPr sz="1800">
                <a:uFillTx/>
              </a:defRPr>
            </a:pPr>
            <a:r>
              <a:rPr sz="2400">
                <a:uFill>
                  <a:solidFill/>
                </a:uFill>
              </a:rPr>
              <a:t>Bill Wagner (TIC)</a:t>
            </a:r>
          </a:p>
        </p:txBody>
      </p:sp>
      <p:sp>
        <p:nvSpPr>
          <p:cNvPr id="167" name="Shape 16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70" name="Shape 17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Cloud: Final Status</a:t>
            </a:r>
          </a:p>
        </p:txBody>
      </p:sp>
      <p:sp>
        <p:nvSpPr>
          <p:cNvPr id="171" name="Shape 171"/>
          <p:cNvSpPr/>
          <p:nvPr>
            <p:ph type="body" idx="1"/>
          </p:nvPr>
        </p:nvSpPr>
        <p:spPr>
          <a:prstGeom prst="rect">
            <a:avLst/>
          </a:prstGeom>
        </p:spPr>
        <p:txBody>
          <a:bodyPr/>
          <a:lstStyle/>
          <a:p>
            <a:pPr lvl="0">
              <a:defRPr sz="1800">
                <a:uFillTx/>
              </a:defRPr>
            </a:pPr>
            <a:r>
              <a:rPr sz="2200">
                <a:uFill>
                  <a:solidFill/>
                </a:uFill>
              </a:rPr>
              <a:t>The Cloud Imaging Model workgroup was chartered to develope a standard to support Cloud-based printing and multifunction imaging using the PWG Semantic Model</a:t>
            </a:r>
            <a:endParaRPr sz="2200">
              <a:uFill>
                <a:solidFill/>
              </a:uFill>
            </a:endParaRPr>
          </a:p>
          <a:p>
            <a:pPr lvl="0">
              <a:defRPr sz="1800">
                <a:uFillTx/>
              </a:defRPr>
            </a:pPr>
            <a:r>
              <a:rPr sz="2200">
                <a:uFill>
                  <a:solidFill/>
                </a:uFill>
              </a:rPr>
              <a:t>All work is complete and this workgroup is concluded</a:t>
            </a:r>
            <a:endParaRPr sz="2200">
              <a:uFill>
                <a:solidFill/>
              </a:uFill>
            </a:endParaRPr>
          </a:p>
          <a:p>
            <a:pPr lvl="1">
              <a:defRPr>
                <a:uFillTx/>
              </a:defRPr>
            </a:pPr>
            <a:r>
              <a:rPr>
                <a:uFill>
                  <a:solidFill/>
                </a:uFill>
              </a:rPr>
              <a:t>Further development will occur in the Semantic Model workgroup</a:t>
            </a:r>
            <a:endParaRPr>
              <a:uFill>
                <a:solidFill/>
              </a:uFill>
            </a:endParaRPr>
          </a:p>
          <a:p>
            <a:pPr lvl="0">
              <a:defRPr sz="1800">
                <a:uFillTx/>
              </a:defRPr>
            </a:pPr>
            <a:r>
              <a:rPr sz="2200">
                <a:uFill>
                  <a:solidFill/>
                </a:uFill>
              </a:rPr>
              <a:t>Published Candidate Standard:</a:t>
            </a:r>
            <a:endParaRPr sz="2200">
              <a:uFill>
                <a:solidFill/>
              </a:uFill>
            </a:endParaRPr>
          </a:p>
          <a:p>
            <a:pPr lvl="1">
              <a:defRPr>
                <a:uFillTx/>
              </a:defRPr>
            </a:pPr>
            <a:r>
              <a:rPr>
                <a:uFill>
                  <a:solidFill/>
                </a:uFill>
              </a:rPr>
              <a:t>PWG 5109.1-2015: Cloud Imaging Requirements and Model (IMAGINGMODEL)</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ph type="title"/>
          </p:nvPr>
        </p:nvSpPr>
        <p:spPr>
          <a:prstGeom prst="rect">
            <a:avLst/>
          </a:prstGeom>
        </p:spPr>
        <p:txBody>
          <a:bodyPr/>
          <a:lstStyle/>
          <a:p>
            <a:pPr lvl="0">
              <a:defRPr sz="1800">
                <a:uFillTx/>
              </a:defRPr>
            </a:pPr>
            <a:r>
              <a:rPr sz="3000">
                <a:uFill>
                  <a:solidFill/>
                </a:uFill>
              </a:rPr>
              <a:t>Liaison Status</a:t>
            </a:r>
          </a:p>
        </p:txBody>
      </p:sp>
      <p:sp>
        <p:nvSpPr>
          <p:cNvPr id="174" name="Shape 174"/>
          <p:cNvSpPr/>
          <p:nvPr>
            <p:ph type="body" idx="1"/>
          </p:nvPr>
        </p:nvSpPr>
        <p:spPr>
          <a:prstGeom prst="rect">
            <a:avLst/>
          </a:prstGeom>
        </p:spPr>
        <p:txBody>
          <a:bodyPr/>
          <a:lstStyle/>
          <a:p>
            <a:pPr lvl="0"/>
          </a:p>
        </p:txBody>
      </p:sp>
      <p:sp>
        <p:nvSpPr>
          <p:cNvPr id="175" name="Shape 17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Trusted Computing Group (TCG)</a:t>
            </a:r>
          </a:p>
        </p:txBody>
      </p:sp>
      <p:sp>
        <p:nvSpPr>
          <p:cNvPr id="178" name="Shape 178"/>
          <p:cNvSpPr/>
          <p:nvPr>
            <p:ph type="body" idx="1"/>
          </p:nvPr>
        </p:nvSpPr>
        <p:spPr>
          <a:prstGeom prst="rect">
            <a:avLst/>
          </a:prstGeom>
        </p:spPr>
        <p:txBody>
          <a:bodyPr/>
          <a:lstStyle/>
          <a:p>
            <a:pPr lvl="0" marL="305608" indent="-264968">
              <a:defRPr sz="1800">
                <a:uFillTx/>
              </a:defRPr>
            </a:pPr>
            <a:r>
              <a:rPr sz="1700">
                <a:uFill>
                  <a:solidFill/>
                </a:uFill>
              </a:rPr>
              <a:t>Next TCG Members Meetings</a:t>
            </a:r>
            <a:endParaRPr sz="1700">
              <a:uFill>
                <a:solidFill/>
              </a:uFill>
            </a:endParaRPr>
          </a:p>
          <a:p>
            <a:pPr lvl="1" marL="767715" indent="-269875">
              <a:defRPr>
                <a:uFillTx/>
              </a:defRPr>
            </a:pPr>
            <a:r>
              <a:rPr sz="1700">
                <a:uFill>
                  <a:solidFill/>
                </a:uFill>
              </a:rPr>
              <a:t>19-23 October 2015 – Montreal, Canada – Ira will attend by phone</a:t>
            </a:r>
            <a:endParaRPr sz="1700">
              <a:uFill>
                <a:solidFill/>
              </a:uFill>
            </a:endParaRPr>
          </a:p>
          <a:p>
            <a:pPr lvl="1" marL="767715" indent="-269875">
              <a:defRPr>
                <a:uFillTx/>
              </a:defRPr>
            </a:pPr>
            <a:r>
              <a:rPr sz="1700">
                <a:uFill>
                  <a:solidFill/>
                </a:uFill>
              </a:rPr>
              <a:t>22-26 February 2016 – TBD location – Ira may attend in person</a:t>
            </a:r>
            <a:endParaRPr sz="1700">
              <a:uFill>
                <a:solidFill/>
              </a:uFill>
            </a:endParaRPr>
          </a:p>
          <a:p>
            <a:pPr lvl="0" marL="305608" indent="-264968">
              <a:defRPr sz="1800">
                <a:uFillTx/>
              </a:defRPr>
            </a:pPr>
            <a:r>
              <a:rPr sz="1700">
                <a:uFill>
                  <a:solidFill/>
                </a:uFill>
              </a:rPr>
              <a:t>Trusted Mobility Solutions (TMS) – Ira is co-chair</a:t>
            </a:r>
            <a:endParaRPr sz="1700">
              <a:uFill>
                <a:solidFill/>
              </a:uFill>
            </a:endParaRPr>
          </a:p>
          <a:p>
            <a:pPr lvl="1" marL="767715" indent="-269875">
              <a:defRPr>
                <a:uFillTx/>
              </a:defRPr>
            </a:pPr>
            <a:r>
              <a:rPr sz="1700">
                <a:uFill>
                  <a:solidFill/>
                </a:uFill>
              </a:rPr>
              <a:t>Scope: enterprise, medical, banking, virtualization, mobile mgmt</a:t>
            </a:r>
            <a:endParaRPr sz="1700">
              <a:uFill>
                <a:solidFill/>
              </a:uFill>
            </a:endParaRPr>
          </a:p>
          <a:p>
            <a:pPr lvl="1" marL="767715" indent="-269875">
              <a:defRPr>
                <a:uFillTx/>
              </a:defRPr>
            </a:pPr>
            <a:r>
              <a:rPr sz="1700">
                <a:uFill>
                  <a:solidFill/>
                </a:uFill>
              </a:rPr>
              <a:t>Formal liaisons – ETSI (NFV), Open Mobile Alliance (device mgmt), Global Platform (TEE protected environment), Mobey Forum (banking)</a:t>
            </a:r>
            <a:endParaRPr sz="1700">
              <a:uFill>
                <a:solidFill/>
              </a:uFill>
            </a:endParaRPr>
          </a:p>
          <a:p>
            <a:pPr lvl="1" marL="767715" indent="-269875">
              <a:defRPr>
                <a:uFillTx/>
              </a:defRPr>
            </a:pPr>
            <a:r>
              <a:rPr sz="1700">
                <a:uFill>
                  <a:solidFill/>
                </a:uFill>
              </a:rPr>
              <a:t>Potential liaisons – ITU-T (integrity), 3GPP (integrity), others</a:t>
            </a:r>
            <a:endParaRPr sz="1700">
              <a:uFill>
                <a:solidFill/>
              </a:uFill>
            </a:endParaRPr>
          </a:p>
          <a:p>
            <a:pPr lvl="0" marL="305608" indent="-264968">
              <a:defRPr sz="1800">
                <a:uFillTx/>
              </a:defRPr>
            </a:pPr>
            <a:r>
              <a:rPr sz="1700">
                <a:uFill>
                  <a:solidFill/>
                </a:uFill>
              </a:rPr>
              <a:t>Mobile Platform (MPWG) – Ira is co-editor</a:t>
            </a:r>
            <a:endParaRPr sz="1700">
              <a:uFill>
                <a:solidFill/>
              </a:uFill>
            </a:endParaRPr>
          </a:p>
          <a:p>
            <a:pPr lvl="1" marL="762808" indent="-264968">
              <a:defRPr>
                <a:uFillTx/>
              </a:defRPr>
            </a:pPr>
            <a:r>
              <a:rPr sz="1700">
                <a:uFill>
                  <a:solidFill/>
                </a:uFill>
              </a:rPr>
              <a:t>Scope: Mobile tablets, phones, PDAs, eBook readers, etc.</a:t>
            </a:r>
            <a:endParaRPr sz="1700">
              <a:uFill>
                <a:solidFill/>
              </a:uFill>
            </a:endParaRPr>
          </a:p>
          <a:p>
            <a:pPr lvl="1" marL="762808" indent="-264968">
              <a:defRPr>
                <a:uFillTx/>
              </a:defRPr>
            </a:pPr>
            <a:r>
              <a:rPr sz="1700">
                <a:uFill>
                  <a:solidFill/>
                </a:uFill>
              </a:rPr>
              <a:t>Formal liaisons – Global Platform (TEE), Mobey Forum (banking)</a:t>
            </a:r>
            <a:endParaRPr sz="1700">
              <a:uFill>
                <a:solidFill/>
              </a:uFill>
            </a:endParaRPr>
          </a:p>
          <a:p>
            <a:pPr lvl="1" marL="762808" indent="-264968">
              <a:defRPr>
                <a:uFillTx/>
              </a:defRPr>
            </a:pPr>
            <a:r>
              <a:rPr sz="1700">
                <a:uFill>
                  <a:solidFill/>
                </a:uFill>
              </a:rPr>
              <a:t>TPM 2.0 Mobile Common Profile – public review ended 6 April 2015</a:t>
            </a:r>
            <a:endParaRPr sz="1700">
              <a:uFill>
                <a:solidFill/>
              </a:uFill>
            </a:endParaRPr>
          </a:p>
          <a:p>
            <a:pPr lvl="2" marL="1220008" indent="-264968">
              <a:defRPr>
                <a:uFillTx/>
              </a:defRPr>
            </a:pPr>
            <a:r>
              <a:rPr sz="1700">
                <a:uFill>
                  <a:solidFill/>
                </a:uFill>
              </a:rPr>
              <a:t>http://www.trustedcomputinggroup.org/resources/tcg_tpm_20_mobile_common_profile</a:t>
            </a:r>
            <a:endParaRPr sz="1700">
              <a:uFill>
                <a:solidFill/>
              </a:uFill>
            </a:endParaRPr>
          </a:p>
          <a:p>
            <a:pPr lvl="2" marL="1220008" indent="-264968">
              <a:defRPr>
                <a:uFillTx/>
              </a:defRPr>
            </a:pPr>
            <a:r>
              <a:rPr sz="1700">
                <a:uFill>
                  <a:solidFill/>
                </a:uFill>
              </a:rPr>
              <a:t>Second version scheduled for public review in August 2015</a:t>
            </a:r>
          </a:p>
        </p:txBody>
      </p:sp>
      <p:sp>
        <p:nvSpPr>
          <p:cNvPr id="179" name="Shape 17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Shape 18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Other Questions / Comments</a:t>
            </a:r>
          </a:p>
        </p:txBody>
      </p:sp>
      <p:grpSp>
        <p:nvGrpSpPr>
          <p:cNvPr id="190" name="Group 190"/>
          <p:cNvGrpSpPr/>
          <p:nvPr/>
        </p:nvGrpSpPr>
        <p:grpSpPr>
          <a:xfrm>
            <a:off x="3962400" y="3276600"/>
            <a:ext cx="1042988" cy="1042988"/>
            <a:chOff x="0" y="0"/>
            <a:chExt cx="1042987" cy="1042987"/>
          </a:xfrm>
        </p:grpSpPr>
        <p:sp>
          <p:nvSpPr>
            <p:cNvPr id="182" name="Shape 182"/>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3" name="Shape 183"/>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4" name="Shape 184"/>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5" name="Shape 185"/>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6" name="Shape 186"/>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7" name="Shape 187"/>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8" name="Shape 188"/>
            <p:cNvSpPr/>
            <p:nvPr/>
          </p:nvSpPr>
          <p:spPr>
            <a:xfrm>
              <a:off x="451623" y="707734"/>
              <a:ext cx="139693" cy="1396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4" y="0"/>
                  </a:moveTo>
                  <a:cubicBezTo>
                    <a:pt x="4837" y="0"/>
                    <a:pt x="0" y="4834"/>
                    <a:pt x="0" y="10796"/>
                  </a:cubicBezTo>
                  <a:cubicBezTo>
                    <a:pt x="0" y="16763"/>
                    <a:pt x="4837" y="21600"/>
                    <a:pt x="10804" y="21600"/>
                  </a:cubicBezTo>
                  <a:cubicBezTo>
                    <a:pt x="16766" y="21600"/>
                    <a:pt x="21600" y="16763"/>
                    <a:pt x="21600" y="10796"/>
                  </a:cubicBezTo>
                  <a:cubicBezTo>
                    <a:pt x="21600" y="4834"/>
                    <a:pt x="16766" y="0"/>
                    <a:pt x="10804" y="0"/>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189" name="Shape 189"/>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grpSp>
      <p:sp>
        <p:nvSpPr>
          <p:cNvPr id="191" name="Shape 191"/>
          <p:cNvSpPr/>
          <p:nvPr>
            <p:ph type="body" idx="1"/>
          </p:nvPr>
        </p:nvSpPr>
        <p:spPr>
          <a:prstGeom prst="rect">
            <a:avLst/>
          </a:prstGeom>
        </p:spPr>
        <p:txBody>
          <a:bodyPr/>
          <a:lstStyle/>
          <a:p>
            <a:pPr lvl="0"/>
          </a:p>
        </p:txBody>
      </p:sp>
      <p:sp>
        <p:nvSpPr>
          <p:cNvPr id="192" name="Shape 192"/>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4" name="Shape 194"/>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Next PWG Meeting</a:t>
            </a:r>
          </a:p>
        </p:txBody>
      </p:sp>
      <p:sp>
        <p:nvSpPr>
          <p:cNvPr id="195" name="Shape 195"/>
          <p:cNvSpPr/>
          <p:nvPr>
            <p:ph type="body" idx="1"/>
          </p:nvPr>
        </p:nvSpPr>
        <p:spPr>
          <a:prstGeom prst="rect">
            <a:avLst/>
          </a:prstGeom>
        </p:spPr>
        <p:txBody>
          <a:bodyPr/>
          <a:lstStyle/>
          <a:p>
            <a:pPr lvl="0">
              <a:defRPr sz="1800">
                <a:uFillTx/>
              </a:defRPr>
            </a:pPr>
            <a:r>
              <a:rPr sz="2200">
                <a:uFill>
                  <a:solidFill/>
                </a:uFill>
              </a:rPr>
              <a:t>November 3-5 (Lexington, KY, hosted by Lexmark)</a:t>
            </a:r>
          </a:p>
        </p:txBody>
      </p:sp>
      <p:sp>
        <p:nvSpPr>
          <p:cNvPr id="196" name="Shape 196"/>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Thank You!</a:t>
            </a:r>
          </a:p>
        </p:txBody>
      </p:sp>
      <p:sp>
        <p:nvSpPr>
          <p:cNvPr id="199" name="Shape 199"/>
          <p:cNvSpPr/>
          <p:nvPr>
            <p:ph type="body" idx="1"/>
          </p:nvPr>
        </p:nvSpPr>
        <p:spPr>
          <a:prstGeom prst="rect">
            <a:avLst/>
          </a:prstGeom>
        </p:spPr>
        <p:txBody>
          <a:bodyPr/>
          <a:lstStyle/>
          <a:p>
            <a:pPr lvl="0">
              <a:defRPr sz="1800">
                <a:uFillTx/>
              </a:defRPr>
            </a:pPr>
            <a:r>
              <a:rPr sz="2200">
                <a:uFill>
                  <a:solidFill/>
                </a:uFill>
              </a:rPr>
              <a:t>Thank you Sharp for hosting this meeting!</a:t>
            </a:r>
          </a:p>
        </p:txBody>
      </p:sp>
      <p:sp>
        <p:nvSpPr>
          <p:cNvPr id="200" name="Shape 20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Patent Statement</a:t>
            </a:r>
          </a:p>
        </p:txBody>
      </p:sp>
      <p:sp>
        <p:nvSpPr>
          <p:cNvPr id="56" name="Shape 56"/>
          <p:cNvSpPr/>
          <p:nvPr>
            <p:ph type="body" idx="1"/>
          </p:nvPr>
        </p:nvSpPr>
        <p:spPr>
          <a:prstGeom prst="rect">
            <a:avLst/>
          </a:prstGeom>
        </p:spPr>
        <p:txBody>
          <a:bodyPr/>
          <a:lstStyle/>
          <a:p>
            <a:pPr lvl="0">
              <a:defRPr sz="1800">
                <a:uFillTx/>
              </a:defRPr>
            </a:pPr>
            <a:r>
              <a:rPr sz="2200">
                <a:uFill>
                  <a:solidFill/>
                </a:uFill>
              </a:rP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57" name="Shape 5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Patent Statement</a:t>
            </a:r>
          </a:p>
        </p:txBody>
      </p:sp>
      <p:sp>
        <p:nvSpPr>
          <p:cNvPr id="60" name="Shape 60"/>
          <p:cNvSpPr/>
          <p:nvPr>
            <p:ph type="body" idx="1"/>
          </p:nvPr>
        </p:nvSpPr>
        <p:spPr>
          <a:prstGeom prst="rect">
            <a:avLst/>
          </a:prstGeom>
        </p:spPr>
        <p:txBody>
          <a:bodyPr/>
          <a:lstStyle/>
          <a:p>
            <a:pPr lvl="0">
              <a:defRPr sz="1800">
                <a:uFillTx/>
              </a:defRPr>
            </a:pPr>
            <a:r>
              <a:rPr sz="2200">
                <a:uFill>
                  <a:solidFill/>
                </a:uFill>
              </a:rPr>
              <a:t>This assurance shall be either: </a:t>
            </a:r>
            <a:endParaRPr sz="2200">
              <a:uFill>
                <a:solidFill/>
              </a:uFill>
            </a:endParaRPr>
          </a:p>
          <a:p>
            <a:pPr lvl="1">
              <a:defRPr>
                <a:uFillTx/>
              </a:defRPr>
            </a:pPr>
            <a:r>
              <a:rPr>
                <a:uFill>
                  <a:solidFill/>
                </a:uFill>
              </a:rP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endParaRPr>
              <a:uFill>
                <a:solidFill/>
              </a:uFill>
            </a:endParaRPr>
          </a:p>
          <a:p>
            <a:pPr lvl="1">
              <a:defRPr>
                <a:uFillTx/>
              </a:defRPr>
            </a:pPr>
            <a:r>
              <a:rPr>
                <a:uFill>
                  <a:solidFill/>
                </a:uFill>
              </a:rPr>
              <a:t>A statement that a license for such implementation will be made available without compensation or under reasonable rates, with reasonable terms and conditions that are demonstrably free of any unfair discrimination.</a:t>
            </a:r>
          </a:p>
        </p:txBody>
      </p:sp>
      <p:sp>
        <p:nvSpPr>
          <p:cNvPr id="61" name="Shape 6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Patent Statement</a:t>
            </a:r>
          </a:p>
        </p:txBody>
      </p:sp>
      <p:sp>
        <p:nvSpPr>
          <p:cNvPr id="64" name="Shape 64"/>
          <p:cNvSpPr/>
          <p:nvPr>
            <p:ph type="body" idx="1"/>
          </p:nvPr>
        </p:nvSpPr>
        <p:spPr>
          <a:prstGeom prst="rect">
            <a:avLst/>
          </a:prstGeom>
        </p:spPr>
        <p:txBody>
          <a:bodyPr/>
          <a:lstStyle/>
          <a:p>
            <a:pPr lvl="0">
              <a:defRPr sz="1800">
                <a:uFillTx/>
              </a:defRPr>
            </a:pPr>
            <a:r>
              <a:rPr sz="2200">
                <a:uFill>
                  <a:solidFill/>
                </a:uFill>
              </a:rP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65" name="Shape 6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Inappropriate Topics for PWG WG Meetings</a:t>
            </a:r>
          </a:p>
        </p:txBody>
      </p:sp>
      <p:sp>
        <p:nvSpPr>
          <p:cNvPr id="68" name="Shape 68"/>
          <p:cNvSpPr/>
          <p:nvPr>
            <p:ph type="body" idx="1"/>
          </p:nvPr>
        </p:nvSpPr>
        <p:spPr>
          <a:prstGeom prst="rect">
            <a:avLst/>
          </a:prstGeom>
        </p:spPr>
        <p:txBody>
          <a:bodyPr/>
          <a:lstStyle/>
          <a:p>
            <a:pPr lvl="0">
              <a:defRPr sz="1800">
                <a:uFillTx/>
              </a:defRPr>
            </a:pPr>
            <a:r>
              <a:rPr sz="2200">
                <a:uFill>
                  <a:solidFill/>
                </a:uFill>
              </a:rPr>
              <a:t>Don’t discuss the validity/essentiality of patents/patent claims </a:t>
            </a:r>
            <a:endParaRPr sz="2200">
              <a:uFill>
                <a:solidFill/>
              </a:uFill>
            </a:endParaRPr>
          </a:p>
          <a:p>
            <a:pPr lvl="0">
              <a:defRPr sz="1800">
                <a:uFillTx/>
              </a:defRPr>
            </a:pPr>
            <a:r>
              <a:rPr sz="2200">
                <a:uFill>
                  <a:solidFill/>
                </a:uFill>
              </a:rPr>
              <a:t>Don’t discuss the cost of specific patent use</a:t>
            </a:r>
            <a:endParaRPr sz="2200">
              <a:uFill>
                <a:solidFill/>
              </a:uFill>
            </a:endParaRPr>
          </a:p>
          <a:p>
            <a:pPr lvl="0">
              <a:defRPr sz="1800">
                <a:uFillTx/>
              </a:defRPr>
            </a:pPr>
            <a:r>
              <a:rPr sz="2200">
                <a:uFill>
                  <a:solidFill/>
                </a:uFill>
              </a:rPr>
              <a:t>Don’t discuss licensing terms or conditions</a:t>
            </a:r>
            <a:endParaRPr sz="2200">
              <a:uFill>
                <a:solidFill/>
              </a:uFill>
            </a:endParaRPr>
          </a:p>
          <a:p>
            <a:pPr lvl="0">
              <a:defRPr sz="1800">
                <a:uFillTx/>
              </a:defRPr>
            </a:pPr>
            <a:r>
              <a:rPr sz="2200">
                <a:uFill>
                  <a:solidFill/>
                </a:uFill>
              </a:rPr>
              <a:t>Don’t discuss product pricing, territorial restrictions, or market share</a:t>
            </a:r>
            <a:endParaRPr sz="2200">
              <a:uFill>
                <a:solidFill/>
              </a:uFill>
            </a:endParaRPr>
          </a:p>
          <a:p>
            <a:pPr lvl="0">
              <a:defRPr sz="1800">
                <a:uFillTx/>
              </a:defRPr>
            </a:pPr>
            <a:r>
              <a:rPr sz="2200">
                <a:uFill>
                  <a:solidFill/>
                </a:uFill>
              </a:rPr>
              <a:t>Don’t discuss ongoing litigation or threatened litigation</a:t>
            </a:r>
            <a:endParaRPr sz="2200">
              <a:uFill>
                <a:solidFill/>
              </a:uFill>
            </a:endParaRPr>
          </a:p>
          <a:p>
            <a:pPr lvl="1">
              <a:defRPr>
                <a:uFillTx/>
              </a:defRPr>
            </a:pPr>
            <a:r>
              <a:rPr>
                <a:uFill>
                  <a:solidFill/>
                </a:uFill>
              </a:rPr>
              <a:t>Don’t be silent if inappropriate topics are discussed</a:t>
            </a:r>
            <a:endParaRPr>
              <a:uFill>
                <a:solidFill/>
              </a:uFill>
            </a:endParaRPr>
          </a:p>
          <a:p>
            <a:pPr lvl="1">
              <a:defRPr>
                <a:uFillTx/>
              </a:defRPr>
            </a:pPr>
            <a:r>
              <a:rPr>
                <a:uFill>
                  <a:solidFill/>
                </a:uFill>
              </a:rPr>
              <a:t>…do formally object.</a:t>
            </a:r>
          </a:p>
        </p:txBody>
      </p:sp>
      <p:sp>
        <p:nvSpPr>
          <p:cNvPr id="69" name="Shape 6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Agenda for the Week</a:t>
            </a:r>
          </a:p>
        </p:txBody>
      </p:sp>
      <p:sp>
        <p:nvSpPr>
          <p:cNvPr id="72" name="Shape 72"/>
          <p:cNvSpPr/>
          <p:nvPr>
            <p:ph type="body" idx="1"/>
          </p:nvPr>
        </p:nvSpPr>
        <p:spPr>
          <a:prstGeom prst="rect">
            <a:avLst/>
          </a:prstGeom>
        </p:spPr>
        <p:txBody>
          <a:bodyPr/>
          <a:lstStyle/>
          <a:p>
            <a:pPr lvl="0">
              <a:defRPr sz="1800">
                <a:uFillTx/>
              </a:defRPr>
            </a:pPr>
            <a:r>
              <a:rPr sz="2200">
                <a:uFill>
                  <a:solidFill/>
                </a:uFill>
              </a:rPr>
              <a:t>Tuesday, August 11</a:t>
            </a:r>
            <a:endParaRPr sz="2200">
              <a:uFill>
                <a:solidFill/>
              </a:uFill>
            </a:endParaRPr>
          </a:p>
          <a:p>
            <a:pPr lvl="1">
              <a:defRPr>
                <a:uFillTx/>
              </a:defRPr>
            </a:pPr>
            <a:r>
              <a:rPr>
                <a:uFill>
                  <a:solidFill/>
                </a:uFill>
              </a:rPr>
              <a:t>9:00 - 10:15	PWG Plenary</a:t>
            </a:r>
            <a:endParaRPr>
              <a:uFill>
                <a:solidFill/>
              </a:uFill>
            </a:endParaRPr>
          </a:p>
          <a:p>
            <a:pPr lvl="1">
              <a:defRPr>
                <a:uFillTx/>
              </a:defRPr>
            </a:pPr>
            <a:r>
              <a:rPr>
                <a:uFill>
                  <a:solidFill/>
                </a:uFill>
              </a:rPr>
              <a:t>10:15 - 10:30	Break</a:t>
            </a:r>
            <a:endParaRPr>
              <a:uFill>
                <a:solidFill/>
              </a:uFill>
            </a:endParaRPr>
          </a:p>
          <a:p>
            <a:pPr lvl="1">
              <a:defRPr>
                <a:uFillTx/>
              </a:defRPr>
            </a:pPr>
            <a:r>
              <a:rPr>
                <a:uFill>
                  <a:solidFill/>
                </a:uFill>
              </a:rPr>
              <a:t>10:30 - 12:00	3D Printing BOF</a:t>
            </a:r>
            <a:endParaRPr>
              <a:uFill>
                <a:solidFill/>
              </a:uFill>
            </a:endParaRPr>
          </a:p>
          <a:p>
            <a:pPr lvl="1">
              <a:defRPr>
                <a:uFillTx/>
              </a:defRPr>
            </a:pPr>
            <a:r>
              <a:rPr>
                <a:uFill>
                  <a:solidFill/>
                </a:uFill>
              </a:rPr>
              <a:t>12:00 - 1:30	Lunch</a:t>
            </a:r>
            <a:endParaRPr>
              <a:uFill>
                <a:solidFill/>
              </a:uFill>
            </a:endParaRPr>
          </a:p>
          <a:p>
            <a:pPr lvl="1">
              <a:defRPr>
                <a:uFillTx/>
              </a:defRPr>
            </a:pPr>
            <a:r>
              <a:rPr>
                <a:uFill>
                  <a:solidFill/>
                </a:uFill>
              </a:rPr>
              <a:t>1:30 - 5:00	IPP - Status, System Service</a:t>
            </a:r>
            <a:br>
              <a:rPr>
                <a:uFill>
                  <a:solidFill/>
                </a:uFill>
              </a:rPr>
            </a:br>
            <a:endParaRPr>
              <a:uFill>
                <a:solidFill/>
              </a:uFill>
            </a:endParaRPr>
          </a:p>
          <a:p>
            <a:pPr lvl="0">
              <a:defRPr sz="1800">
                <a:uFillTx/>
              </a:defRPr>
            </a:pPr>
            <a:r>
              <a:rPr sz="2200">
                <a:uFill>
                  <a:solidFill/>
                </a:uFill>
              </a:rPr>
              <a:t>Wednesday, August 12</a:t>
            </a:r>
            <a:endParaRPr sz="2200">
              <a:uFill>
                <a:solidFill/>
              </a:uFill>
            </a:endParaRPr>
          </a:p>
          <a:p>
            <a:pPr lvl="1">
              <a:defRPr>
                <a:uFillTx/>
              </a:defRPr>
            </a:pPr>
            <a:r>
              <a:rPr>
                <a:uFill>
                  <a:solidFill/>
                </a:uFill>
              </a:rPr>
              <a:t>9:00 - 12:00	Semantic Model - Status and Charter</a:t>
            </a:r>
            <a:endParaRPr>
              <a:uFill>
                <a:solidFill/>
              </a:uFill>
            </a:endParaRPr>
          </a:p>
          <a:p>
            <a:pPr lvl="1">
              <a:defRPr>
                <a:uFillTx/>
              </a:defRPr>
            </a:pPr>
            <a:r>
              <a:rPr>
                <a:uFill>
                  <a:solidFill/>
                </a:uFill>
              </a:rPr>
              <a:t>12:00 - 1:30	Lunch</a:t>
            </a:r>
            <a:endParaRPr>
              <a:uFill>
                <a:solidFill/>
              </a:uFill>
            </a:endParaRPr>
          </a:p>
          <a:p>
            <a:pPr lvl="1">
              <a:defRPr>
                <a:uFillTx/>
              </a:defRPr>
            </a:pPr>
            <a:r>
              <a:rPr>
                <a:uFill>
                  <a:solidFill/>
                </a:uFill>
              </a:rPr>
              <a:t>1:30 - 5:00	IDS - Status, TNC Binding, HCD PP, Charter</a:t>
            </a:r>
          </a:p>
        </p:txBody>
      </p:sp>
      <p:sp>
        <p:nvSpPr>
          <p:cNvPr id="73" name="Shape 7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Future PWG Meeting Schedule</a:t>
            </a:r>
          </a:p>
        </p:txBody>
      </p:sp>
      <p:sp>
        <p:nvSpPr>
          <p:cNvPr id="76" name="Shape 76"/>
          <p:cNvSpPr/>
          <p:nvPr>
            <p:ph type="body" idx="1"/>
          </p:nvPr>
        </p:nvSpPr>
        <p:spPr>
          <a:prstGeom prst="rect">
            <a:avLst/>
          </a:prstGeom>
        </p:spPr>
        <p:txBody>
          <a:bodyPr/>
          <a:lstStyle/>
          <a:p>
            <a:pPr lvl="0">
              <a:defRPr sz="1800">
                <a:uFillTx/>
              </a:defRPr>
            </a:pPr>
            <a:r>
              <a:rPr sz="2200">
                <a:uFill>
                  <a:solidFill/>
                </a:uFill>
              </a:rPr>
              <a:t>2015 Meetings:</a:t>
            </a:r>
            <a:endParaRPr sz="2200">
              <a:uFill>
                <a:solidFill/>
              </a:uFill>
            </a:endParaRPr>
          </a:p>
          <a:p>
            <a:pPr lvl="1">
              <a:defRPr>
                <a:uFillTx/>
              </a:defRPr>
            </a:pPr>
            <a:r>
              <a:rPr>
                <a:uFill>
                  <a:solidFill/>
                </a:uFill>
              </a:rPr>
              <a:t>November 3-5 (Lexington, KY, hosted by Lexmark)</a:t>
            </a:r>
            <a:endParaRPr>
              <a:uFill>
                <a:solidFill/>
              </a:uFill>
            </a:endParaRPr>
          </a:p>
          <a:p>
            <a:pPr lvl="0">
              <a:defRPr sz="1800">
                <a:uFillTx/>
              </a:defRPr>
            </a:pPr>
            <a:r>
              <a:rPr sz="2200">
                <a:uFill>
                  <a:solidFill/>
                </a:uFill>
              </a:rPr>
              <a:t>2016 (Proposed) Meetings:</a:t>
            </a:r>
            <a:endParaRPr sz="2200">
              <a:uFill>
                <a:solidFill/>
              </a:uFill>
            </a:endParaRPr>
          </a:p>
          <a:p>
            <a:pPr lvl="1">
              <a:defRPr>
                <a:uFillTx/>
              </a:defRPr>
            </a:pPr>
            <a:r>
              <a:rPr>
                <a:uFill>
                  <a:solidFill/>
                </a:uFill>
              </a:rPr>
              <a:t>February 2-4 (TBD)</a:t>
            </a:r>
            <a:endParaRPr>
              <a:uFill>
                <a:solidFill/>
              </a:uFill>
            </a:endParaRPr>
          </a:p>
          <a:p>
            <a:pPr lvl="1">
              <a:defRPr>
                <a:uFillTx/>
              </a:defRPr>
            </a:pPr>
            <a:r>
              <a:rPr>
                <a:uFill>
                  <a:solidFill/>
                </a:uFill>
              </a:rPr>
              <a:t>April 26-29 (Sunnyvale, CA, hosted by Apple)</a:t>
            </a:r>
            <a:endParaRPr>
              <a:uFill>
                <a:solidFill/>
              </a:uFill>
            </a:endParaRPr>
          </a:p>
          <a:p>
            <a:pPr lvl="1">
              <a:defRPr>
                <a:uFillTx/>
              </a:defRPr>
            </a:pPr>
            <a:r>
              <a:rPr>
                <a:uFill>
                  <a:solidFill/>
                </a:uFill>
              </a:rPr>
              <a:t>August 9-11 (TBD)</a:t>
            </a:r>
            <a:endParaRPr>
              <a:uFill>
                <a:solidFill/>
              </a:uFill>
            </a:endParaRPr>
          </a:p>
          <a:p>
            <a:pPr lvl="1">
              <a:defRPr>
                <a:uFillTx/>
              </a:defRPr>
            </a:pPr>
            <a:r>
              <a:rPr>
                <a:uFill>
                  <a:solidFill/>
                </a:uFill>
              </a:rPr>
              <a:t>October 25-27 (TBD)</a:t>
            </a:r>
          </a:p>
        </p:txBody>
      </p:sp>
      <p:sp>
        <p:nvSpPr>
          <p:cNvPr id="77" name="Shape 7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