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Lst>
  <p:sldSz cx="9144000" cy="6858000"/>
  <p:notesSz cx="6858000" cy="9144000"/>
  <p:defaultTextStyle>
    <a:lvl1pPr marL="40640" marR="40640">
      <a:defRPr sz="1600">
        <a:uFill>
          <a:solidFill/>
        </a:uFill>
        <a:latin typeface="Arial"/>
        <a:ea typeface="Arial"/>
        <a:cs typeface="Arial"/>
        <a:sym typeface="Arial"/>
      </a:defRPr>
    </a:lvl1pPr>
    <a:lvl2pPr marL="40640" marR="40640" indent="342900">
      <a:defRPr sz="1600">
        <a:uFill>
          <a:solidFill/>
        </a:uFill>
        <a:latin typeface="Arial"/>
        <a:ea typeface="Arial"/>
        <a:cs typeface="Arial"/>
        <a:sym typeface="Arial"/>
      </a:defRPr>
    </a:lvl2pPr>
    <a:lvl3pPr marL="40640" marR="40640" indent="685800">
      <a:defRPr sz="1600">
        <a:uFill>
          <a:solidFill/>
        </a:uFill>
        <a:latin typeface="Arial"/>
        <a:ea typeface="Arial"/>
        <a:cs typeface="Arial"/>
        <a:sym typeface="Arial"/>
      </a:defRPr>
    </a:lvl3pPr>
    <a:lvl4pPr marL="40640" marR="40640" indent="1028700">
      <a:defRPr sz="1600">
        <a:uFill>
          <a:solidFill/>
        </a:uFill>
        <a:latin typeface="Arial"/>
        <a:ea typeface="Arial"/>
        <a:cs typeface="Arial"/>
        <a:sym typeface="Arial"/>
      </a:defRPr>
    </a:lvl4pPr>
    <a:lvl5pPr marL="40640" marR="40640" indent="1371600">
      <a:defRPr sz="1600">
        <a:uFill>
          <a:solidFill/>
        </a:uFill>
        <a:latin typeface="Arial"/>
        <a:ea typeface="Arial"/>
        <a:cs typeface="Arial"/>
        <a:sym typeface="Arial"/>
      </a:defRPr>
    </a:lvl5pPr>
    <a:lvl6pPr marL="40640" marR="40640" indent="1714500">
      <a:defRPr sz="1600">
        <a:uFill>
          <a:solidFill/>
        </a:uFill>
        <a:latin typeface="Arial"/>
        <a:ea typeface="Arial"/>
        <a:cs typeface="Arial"/>
        <a:sym typeface="Arial"/>
      </a:defRPr>
    </a:lvl6pPr>
    <a:lvl7pPr marL="40640" marR="40640" indent="2057400">
      <a:defRPr sz="1600">
        <a:uFill>
          <a:solidFill/>
        </a:uFill>
        <a:latin typeface="Arial"/>
        <a:ea typeface="Arial"/>
        <a:cs typeface="Arial"/>
        <a:sym typeface="Arial"/>
      </a:defRPr>
    </a:lvl7pPr>
    <a:lvl8pPr marL="40640" marR="40640" indent="2400300">
      <a:defRPr sz="1600">
        <a:uFill>
          <a:solidFill/>
        </a:uFill>
        <a:latin typeface="Arial"/>
        <a:ea typeface="Arial"/>
        <a:cs typeface="Arial"/>
        <a:sym typeface="Arial"/>
      </a:defRPr>
    </a:lvl8pPr>
    <a:lvl9pPr marL="40640" marR="40640" indent="2743200">
      <a:defRPr sz="1600">
        <a:uFill>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Shape 85"/>
          <p:cNvSpPr/>
          <p:nvPr>
            <p:ph type="sldImg"/>
          </p:nvPr>
        </p:nvSpPr>
        <p:spPr>
          <a:xfrm>
            <a:off x="1143000" y="685800"/>
            <a:ext cx="4572000" cy="3429000"/>
          </a:xfrm>
          <a:prstGeom prst="rect">
            <a:avLst/>
          </a:prstGeom>
        </p:spPr>
        <p:txBody>
          <a:bodyPr/>
          <a:lstStyle/>
          <a:p>
            <a:pPr lvl="0"/>
          </a:p>
        </p:txBody>
      </p:sp>
      <p:sp>
        <p:nvSpPr>
          <p:cNvPr id="86" name="Shape 86"/>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584200">
      <a:defRPr sz="1400">
        <a:latin typeface="Lucida Grande"/>
        <a:ea typeface="Lucida Grande"/>
        <a:cs typeface="Lucida Grande"/>
        <a:sym typeface="Lucida Grande"/>
      </a:defRPr>
    </a:lvl1pPr>
    <a:lvl2pPr indent="228600" defTabSz="584200">
      <a:defRPr sz="1400">
        <a:latin typeface="Lucida Grande"/>
        <a:ea typeface="Lucida Grande"/>
        <a:cs typeface="Lucida Grande"/>
        <a:sym typeface="Lucida Grande"/>
      </a:defRPr>
    </a:lvl2pPr>
    <a:lvl3pPr indent="457200" defTabSz="584200">
      <a:defRPr sz="1400">
        <a:latin typeface="Lucida Grande"/>
        <a:ea typeface="Lucida Grande"/>
        <a:cs typeface="Lucida Grande"/>
        <a:sym typeface="Lucida Grande"/>
      </a:defRPr>
    </a:lvl3pPr>
    <a:lvl4pPr indent="685800" defTabSz="584200">
      <a:defRPr sz="1400">
        <a:latin typeface="Lucida Grande"/>
        <a:ea typeface="Lucida Grande"/>
        <a:cs typeface="Lucida Grande"/>
        <a:sym typeface="Lucida Grande"/>
      </a:defRPr>
    </a:lvl4pPr>
    <a:lvl5pPr indent="914400" defTabSz="584200">
      <a:defRPr sz="1400">
        <a:latin typeface="Lucida Grande"/>
        <a:ea typeface="Lucida Grande"/>
        <a:cs typeface="Lucida Grande"/>
        <a:sym typeface="Lucida Grande"/>
      </a:defRPr>
    </a:lvl5pPr>
    <a:lvl6pPr indent="1143000" defTabSz="584200">
      <a:defRPr sz="1400">
        <a:latin typeface="Lucida Grande"/>
        <a:ea typeface="Lucida Grande"/>
        <a:cs typeface="Lucida Grande"/>
        <a:sym typeface="Lucida Grande"/>
      </a:defRPr>
    </a:lvl6pPr>
    <a:lvl7pPr indent="1371600" defTabSz="584200">
      <a:defRPr sz="1400">
        <a:latin typeface="Lucida Grande"/>
        <a:ea typeface="Lucida Grande"/>
        <a:cs typeface="Lucida Grande"/>
        <a:sym typeface="Lucida Grande"/>
      </a:defRPr>
    </a:lvl7pPr>
    <a:lvl8pPr indent="1600200" defTabSz="584200">
      <a:defRPr sz="1400">
        <a:latin typeface="Lucida Grande"/>
        <a:ea typeface="Lucida Grande"/>
        <a:cs typeface="Lucida Grande"/>
        <a:sym typeface="Lucida Grande"/>
      </a:defRPr>
    </a:lvl8pPr>
    <a:lvl9pPr indent="1828800" defTabSz="584200">
      <a:defRPr sz="14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0" showMasterPhAnim="1">
  <p:cSld name="Title">
    <p:spTree>
      <p:nvGrpSpPr>
        <p:cNvPr id="1" name=""/>
        <p:cNvGrpSpPr/>
        <p:nvPr/>
      </p:nvGrpSpPr>
      <p:grpSpPr>
        <a:xfrm>
          <a:off x="0" y="0"/>
          <a:ext cx="0" cy="0"/>
          <a:chOff x="0" y="0"/>
          <a:chExt cx="0" cy="0"/>
        </a:xfrm>
      </p:grpSpPr>
      <p:sp>
        <p:nvSpPr>
          <p:cNvPr id="11" name="Shape 11"/>
          <p:cNvSpPr/>
          <p:nvPr/>
        </p:nvSpPr>
        <p:spPr>
          <a:xfrm>
            <a:off x="0" y="6629400"/>
            <a:ext cx="9144000" cy="228600"/>
          </a:xfrm>
          <a:prstGeom prst="rect">
            <a:avLst/>
          </a:prstGeom>
          <a:solidFill>
            <a:srgbClr val="5D70B7"/>
          </a:solidFill>
          <a:ln>
            <a:miter lim="400000"/>
          </a:ln>
        </p:spPr>
        <p:txBody>
          <a:bodyPr lIns="0" tIns="0" rIns="0" bIns="0" anchor="ctr"/>
          <a:lstStyle/>
          <a:p>
            <a:pPr lvl="0"/>
          </a:p>
        </p:txBody>
      </p:sp>
      <p:sp>
        <p:nvSpPr>
          <p:cNvPr id="12" name="Shape 12"/>
          <p:cNvSpPr/>
          <p:nvPr/>
        </p:nvSpPr>
        <p:spPr>
          <a:xfrm>
            <a:off x="419100" y="2565400"/>
            <a:ext cx="5912555" cy="5207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3600">
                <a:solidFill>
                  <a:srgbClr val="5D70B7"/>
                </a:solidFill>
                <a:uFill>
                  <a:solidFill>
                    <a:srgbClr val="5D70B7"/>
                  </a:solidFill>
                </a:uFill>
              </a:defRPr>
            </a:lvl1pPr>
          </a:lstStyle>
          <a:p>
            <a:pPr lvl="0">
              <a:defRPr b="0" sz="1800">
                <a:solidFill>
                  <a:srgbClr val="000000"/>
                </a:solidFill>
                <a:uFillTx/>
              </a:defRPr>
            </a:pPr>
            <a:r>
              <a:rPr b="1" sz="3600">
                <a:solidFill>
                  <a:srgbClr val="5D70B7"/>
                </a:solidFill>
                <a:uFill>
                  <a:solidFill>
                    <a:srgbClr val="5D70B7"/>
                  </a:solidFill>
                </a:uFill>
              </a:rPr>
              <a:t>The Printer Working Group</a:t>
            </a:r>
          </a:p>
        </p:txBody>
      </p:sp>
      <p:pic>
        <p:nvPicPr>
          <p:cNvPr id="13" name="pwg-transparency.png"/>
          <p:cNvPicPr/>
          <p:nvPr/>
        </p:nvPicPr>
        <p:blipFill>
          <a:blip r:embed="rId2">
            <a:extLst/>
          </a:blip>
          <a:stretch>
            <a:fillRect/>
          </a:stretch>
        </p:blipFill>
        <p:spPr>
          <a:xfrm>
            <a:off x="457200" y="457200"/>
            <a:ext cx="1905000" cy="2068620"/>
          </a:xfrm>
          <a:prstGeom prst="rect">
            <a:avLst/>
          </a:prstGeom>
          <a:ln>
            <a:round/>
          </a:ln>
        </p:spPr>
      </p:pic>
      <p:sp>
        <p:nvSpPr>
          <p:cNvPr id="14" name="Shape 14"/>
          <p:cNvSpPr/>
          <p:nvPr/>
        </p:nvSpPr>
        <p:spPr>
          <a:xfrm>
            <a:off x="127000" y="6668889"/>
            <a:ext cx="85471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lvl="0">
              <a:defRPr sz="1800">
                <a:solidFill>
                  <a:srgbClr val="000000"/>
                </a:solidFill>
                <a:uFillTx/>
              </a:defRPr>
            </a:pPr>
            <a:r>
              <a:rPr sz="1000">
                <a:solidFill>
                  <a:srgbClr val="FFFFFF"/>
                </a:solidFill>
                <a:uFill>
                  <a:solidFill>
                    <a:srgbClr val="FFFFFF"/>
                  </a:solidFill>
                </a:uFill>
              </a:rPr>
              <a:t>Copyright © 2015 The Printer Working Group. All rights reserved. The IPP Everywhere and PWG logos are trademarks of The Printer Working Group</a:t>
            </a:r>
          </a:p>
        </p:txBody>
      </p:sp>
      <p:sp>
        <p:nvSpPr>
          <p:cNvPr id="15" name="Shape 15"/>
          <p:cNvSpPr/>
          <p:nvPr/>
        </p:nvSpPr>
        <p:spPr>
          <a:xfrm>
            <a:off x="2311400" y="2374900"/>
            <a:ext cx="301635" cy="2159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800"/>
            </a:lvl1pPr>
          </a:lstStyle>
          <a:p>
            <a:pPr lvl="0">
              <a:defRPr sz="1800">
                <a:uFillTx/>
              </a:defRPr>
            </a:pPr>
            <a:r>
              <a:rPr sz="800">
                <a:uFill>
                  <a:solidFill/>
                </a:uFill>
              </a:rPr>
              <a:t>TM</a:t>
            </a:r>
          </a:p>
        </p:txBody>
      </p:sp>
      <p:sp>
        <p:nvSpPr>
          <p:cNvPr id="16" name="Shape 16"/>
          <p:cNvSpPr/>
          <p:nvPr>
            <p:ph type="title"/>
          </p:nvPr>
        </p:nvSpPr>
        <p:spPr>
          <a:xfrm>
            <a:off x="457200" y="3187700"/>
            <a:ext cx="8229600" cy="1270000"/>
          </a:xfrm>
          <a:prstGeom prst="rect">
            <a:avLst/>
          </a:prstGeom>
        </p:spPr>
        <p:txBody>
          <a:bodyPr/>
          <a:lstStyle>
            <a:lvl1pPr marL="40640" indent="0">
              <a:defRPr>
                <a:solidFill>
                  <a:srgbClr val="000000"/>
                </a:solidFill>
                <a:uFill>
                  <a:solidFill>
                    <a:srgbClr val="000000"/>
                  </a:solidFill>
                </a:uFill>
              </a:defRPr>
            </a:lvl1pPr>
          </a:lstStyle>
          <a:p>
            <a:pPr lvl="0">
              <a:defRPr sz="1800">
                <a:uFillTx/>
              </a:defRPr>
            </a:pPr>
            <a:r>
              <a:rPr sz="3000">
                <a:uFill>
                  <a:solidFill/>
                </a:uFill>
              </a:rPr>
              <a:t>Title Text</a:t>
            </a:r>
          </a:p>
        </p:txBody>
      </p:sp>
      <p:sp>
        <p:nvSpPr>
          <p:cNvPr id="17" name="Shape 17"/>
          <p:cNvSpPr/>
          <p:nvPr>
            <p:ph type="body" idx="1"/>
          </p:nvPr>
        </p:nvSpPr>
        <p:spPr>
          <a:xfrm>
            <a:off x="457200" y="4445000"/>
            <a:ext cx="8229600" cy="2032000"/>
          </a:xfrm>
          <a:prstGeom prst="rect">
            <a:avLst/>
          </a:prstGeom>
        </p:spPr>
        <p:txBody>
          <a:bodyPr/>
          <a:lstStyle>
            <a:lvl1pPr marL="0" indent="0">
              <a:buSzTx/>
              <a:buNone/>
              <a:defRPr sz="2400"/>
            </a:lvl1pPr>
            <a:lvl2pPr marL="0" indent="0">
              <a:spcBef>
                <a:spcPts val="400"/>
              </a:spcBef>
              <a:buSzTx/>
              <a:buNone/>
              <a:defRPr sz="2400"/>
            </a:lvl2pPr>
            <a:lvl3pPr marL="0" indent="0">
              <a:buSzTx/>
              <a:buNone/>
              <a:defRPr sz="2400"/>
            </a:lvl3pPr>
            <a:lvl4pPr marL="0" indent="0">
              <a:spcBef>
                <a:spcPts val="300"/>
              </a:spcBef>
              <a:buSzTx/>
              <a:buNone/>
              <a:defRPr sz="2400"/>
            </a:lvl4pPr>
            <a:lvl5pPr marL="0" indent="0">
              <a:spcBef>
                <a:spcPts val="300"/>
              </a:spcBef>
              <a:buSzTx/>
              <a:buNone/>
              <a:defRPr sz="2400"/>
            </a:lvl5pPr>
          </a:lstStyle>
          <a:p>
            <a:pPr lvl="0">
              <a:defRPr sz="1800">
                <a:uFillTx/>
              </a:defRPr>
            </a:pPr>
            <a:r>
              <a:rPr sz="2400">
                <a:uFill>
                  <a:solidFill/>
                </a:uFill>
              </a:rPr>
              <a:t>Body Level One</a:t>
            </a:r>
            <a:endParaRPr sz="2400">
              <a:uFill>
                <a:solidFill/>
              </a:uFill>
            </a:endParaRPr>
          </a:p>
          <a:p>
            <a:pPr lvl="1">
              <a:defRPr sz="1800">
                <a:uFillTx/>
              </a:defRPr>
            </a:pPr>
            <a:r>
              <a:rPr sz="2400">
                <a:uFill>
                  <a:solidFill/>
                </a:uFill>
              </a:rPr>
              <a:t>Body Level Two</a:t>
            </a:r>
            <a:endParaRPr sz="2400">
              <a:uFill>
                <a:solidFill/>
              </a:uFill>
            </a:endParaRPr>
          </a:p>
          <a:p>
            <a:pPr lvl="2">
              <a:defRPr sz="1800">
                <a:uFillTx/>
              </a:defRPr>
            </a:pPr>
            <a:r>
              <a:rPr sz="2400">
                <a:uFill>
                  <a:solidFill/>
                </a:uFill>
              </a:rPr>
              <a:t>Body Level Three</a:t>
            </a:r>
            <a:endParaRPr sz="2400">
              <a:uFill>
                <a:solidFill/>
              </a:uFill>
            </a:endParaRPr>
          </a:p>
          <a:p>
            <a:pPr lvl="3">
              <a:defRPr sz="1800">
                <a:uFillTx/>
              </a:defRPr>
            </a:pPr>
            <a:r>
              <a:rPr sz="2400">
                <a:uFill>
                  <a:solidFill/>
                </a:uFill>
              </a:rPr>
              <a:t>Body Level Four</a:t>
            </a:r>
            <a:endParaRPr sz="2400">
              <a:uFill>
                <a:solidFill/>
              </a:uFill>
            </a:endParaRPr>
          </a:p>
          <a:p>
            <a:pPr lvl="4">
              <a:defRPr sz="1800">
                <a:uFillTx/>
              </a:defRPr>
            </a:pPr>
            <a:r>
              <a:rPr sz="2400">
                <a:uFill>
                  <a:solidFill/>
                </a:uFill>
              </a:rPr>
              <a:t>Body Level Five</a:t>
            </a:r>
          </a:p>
        </p:txBody>
      </p:sp>
      <p:sp>
        <p:nvSpPr>
          <p:cNvPr id="18" name="Shape 18"/>
          <p:cNvSpPr/>
          <p:nvPr>
            <p:ph type="sldNum" sz="quarter" idx="2"/>
          </p:nvPr>
        </p:nvSpPr>
        <p:spPr>
          <a:xfrm>
            <a:off x="8795463" y="6670966"/>
            <a:ext cx="153963" cy="135546"/>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0" showMasterPhAnim="1">
  <p:cSld name="Bullet Slide">
    <p:spTree>
      <p:nvGrpSpPr>
        <p:cNvPr id="1" name=""/>
        <p:cNvGrpSpPr/>
        <p:nvPr/>
      </p:nvGrpSpPr>
      <p:grpSpPr>
        <a:xfrm>
          <a:off x="0" y="0"/>
          <a:ext cx="0" cy="0"/>
          <a:chOff x="0" y="0"/>
          <a:chExt cx="0" cy="0"/>
        </a:xfrm>
      </p:grpSpPr>
      <p:sp>
        <p:nvSpPr>
          <p:cNvPr id="20" name="Shape 20"/>
          <p:cNvSpPr/>
          <p:nvPr/>
        </p:nvSpPr>
        <p:spPr>
          <a:xfrm>
            <a:off x="0" y="0"/>
            <a:ext cx="9144000" cy="1143000"/>
          </a:xfrm>
          <a:prstGeom prst="rect">
            <a:avLst/>
          </a:prstGeom>
          <a:solidFill>
            <a:srgbClr val="5D70B7"/>
          </a:solidFill>
          <a:ln>
            <a:round/>
          </a:ln>
        </p:spPr>
        <p:txBody>
          <a:bodyPr lIns="0" tIns="0" rIns="0" bIns="0" anchor="ctr"/>
          <a:lstStyle/>
          <a:p>
            <a:pPr lvl="0"/>
          </a:p>
        </p:txBody>
      </p:sp>
      <p:pic>
        <p:nvPicPr>
          <p:cNvPr id="21" name="pwg-4dark-bkgrnd-transparency.png"/>
          <p:cNvPicPr/>
          <p:nvPr/>
        </p:nvPicPr>
        <p:blipFill>
          <a:blip r:embed="rId2">
            <a:extLst/>
          </a:blip>
          <a:stretch>
            <a:fillRect/>
          </a:stretch>
        </p:blipFill>
        <p:spPr>
          <a:xfrm>
            <a:off x="8166100" y="127000"/>
            <a:ext cx="851804" cy="889000"/>
          </a:xfrm>
          <a:prstGeom prst="rect">
            <a:avLst/>
          </a:prstGeom>
          <a:ln>
            <a:round/>
          </a:ln>
        </p:spPr>
      </p:pic>
      <p:sp>
        <p:nvSpPr>
          <p:cNvPr id="22" name="Shape 22"/>
          <p:cNvSpPr/>
          <p:nvPr/>
        </p:nvSpPr>
        <p:spPr>
          <a:xfrm>
            <a:off x="0" y="6629400"/>
            <a:ext cx="9144000" cy="228600"/>
          </a:xfrm>
          <a:prstGeom prst="rect">
            <a:avLst/>
          </a:prstGeom>
          <a:solidFill>
            <a:srgbClr val="5D70B7"/>
          </a:solidFill>
          <a:ln>
            <a:miter lim="400000"/>
          </a:ln>
        </p:spPr>
        <p:txBody>
          <a:bodyPr lIns="0" tIns="0" rIns="0" bIns="0" anchor="ctr"/>
          <a:lstStyle/>
          <a:p>
            <a:pPr lvl="0"/>
          </a:p>
        </p:txBody>
      </p:sp>
      <p:sp>
        <p:nvSpPr>
          <p:cNvPr id="23" name="Shape 23"/>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lvl="0">
              <a:defRPr sz="1800">
                <a:solidFill>
                  <a:srgbClr val="000000"/>
                </a:solidFill>
                <a:uFillTx/>
              </a:defRPr>
            </a:pPr>
            <a:r>
              <a:rPr sz="1000">
                <a:solidFill>
                  <a:srgbClr val="FFFFFF"/>
                </a:solidFill>
                <a:uFill>
                  <a:solidFill>
                    <a:srgbClr val="FFFFFF"/>
                  </a:solidFill>
                </a:uFill>
              </a:rPr>
              <a:t>Copyright © 2015 The Printer Working Group. All rights reserved. The IPP Everywhere and PWG logos are trademarks of The Printer Working Group.</a:t>
            </a:r>
          </a:p>
        </p:txBody>
      </p:sp>
      <p:sp>
        <p:nvSpPr>
          <p:cNvPr id="24" name="Shape 24"/>
          <p:cNvSpPr/>
          <p:nvPr/>
        </p:nvSpPr>
        <p:spPr>
          <a:xfrm>
            <a:off x="8813800" y="787400"/>
            <a:ext cx="245447" cy="1651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400"/>
            </a:lvl1pPr>
          </a:lstStyle>
          <a:p>
            <a:pPr lvl="0">
              <a:defRPr sz="1800">
                <a:uFillTx/>
              </a:defRPr>
            </a:pPr>
            <a:r>
              <a:rPr sz="400">
                <a:uFill>
                  <a:solidFill/>
                </a:uFill>
              </a:rPr>
              <a:t>TM</a:t>
            </a:r>
          </a:p>
        </p:txBody>
      </p:sp>
      <p:sp>
        <p:nvSpPr>
          <p:cNvPr id="25" name="Shape 25"/>
          <p:cNvSpPr/>
          <p:nvPr>
            <p:ph type="title"/>
          </p:nvPr>
        </p:nvSpPr>
        <p:spPr>
          <a:xfrm>
            <a:off x="457200" y="46037"/>
            <a:ext cx="7569200" cy="1016001"/>
          </a:xfrm>
          <a:prstGeom prst="rect">
            <a:avLst/>
          </a:prstGeom>
        </p:spPr>
        <p:txBody>
          <a:bodyPr/>
          <a:lstStyle>
            <a:lvl1pPr marL="40640" indent="0"/>
          </a:lstStyle>
          <a:p>
            <a:pPr lvl="0">
              <a:defRPr sz="1800">
                <a:solidFill>
                  <a:srgbClr val="000000"/>
                </a:solidFill>
                <a:uFillTx/>
              </a:defRPr>
            </a:pPr>
            <a:r>
              <a:rPr sz="3000">
                <a:solidFill>
                  <a:srgbClr val="FFFFFF"/>
                </a:solidFill>
                <a:uFill>
                  <a:solidFill>
                    <a:srgbClr val="FFFFFF"/>
                  </a:solidFill>
                </a:uFill>
              </a:rPr>
              <a:t>Title Text</a:t>
            </a:r>
          </a:p>
        </p:txBody>
      </p:sp>
      <p:sp>
        <p:nvSpPr>
          <p:cNvPr id="26" name="Shape 26"/>
          <p:cNvSpPr/>
          <p:nvPr>
            <p:ph type="body" idx="1"/>
          </p:nvPr>
        </p:nvSpPr>
        <p:spPr>
          <a:xfrm>
            <a:off x="457200" y="1371600"/>
            <a:ext cx="8229600" cy="5257800"/>
          </a:xfrm>
          <a:prstGeom prst="rect">
            <a:avLst/>
          </a:prstGeom>
        </p:spPr>
        <p:txBody>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pPr lvl="0">
              <a:defRPr sz="1800">
                <a:uFillTx/>
              </a:defRPr>
            </a:pPr>
            <a:r>
              <a:rPr sz="2200">
                <a:uFill>
                  <a:solidFill/>
                </a:uFill>
              </a:rPr>
              <a:t>Body Level One</a:t>
            </a:r>
            <a:endParaRPr sz="2200">
              <a:uFill>
                <a:solidFill/>
              </a:uFill>
            </a:endParaRPr>
          </a:p>
          <a:p>
            <a:pPr lvl="1">
              <a:defRPr>
                <a:uFillTx/>
              </a:defRPr>
            </a:pPr>
            <a:r>
              <a:rPr>
                <a:uFill>
                  <a:solidFill/>
                </a:uFill>
              </a:rPr>
              <a:t>Body Level Two</a:t>
            </a:r>
            <a:endParaRPr>
              <a:uFill>
                <a:solidFill/>
              </a:uFill>
            </a:endParaRPr>
          </a:p>
          <a:p>
            <a:pPr lvl="2">
              <a:defRPr>
                <a:uFillTx/>
              </a:defRPr>
            </a:pPr>
            <a:r>
              <a:rPr>
                <a:uFill>
                  <a:solidFill/>
                </a:uFill>
              </a:rPr>
              <a:t>Body Level Three</a:t>
            </a:r>
            <a:endParaRPr>
              <a:uFill>
                <a:solidFill/>
              </a:uFill>
            </a:endParaRPr>
          </a:p>
          <a:p>
            <a:pPr lvl="3">
              <a:defRPr sz="1800">
                <a:uFillTx/>
              </a:defRPr>
            </a:pPr>
            <a:r>
              <a:rPr sz="1400">
                <a:uFill>
                  <a:solidFill/>
                </a:uFill>
              </a:rPr>
              <a:t>Body Level Four</a:t>
            </a:r>
            <a:endParaRPr sz="1400">
              <a:uFill>
                <a:solidFill/>
              </a:uFill>
            </a:endParaRPr>
          </a:p>
          <a:p>
            <a:pPr lvl="4">
              <a:defRPr sz="1800">
                <a:uFillTx/>
              </a:defRPr>
            </a:pPr>
            <a:r>
              <a:rPr sz="1400">
                <a:uFill>
                  <a:solidFill/>
                </a:uFill>
              </a:rPr>
              <a:t>Body Level Five</a:t>
            </a:r>
          </a:p>
        </p:txBody>
      </p:sp>
      <p:sp>
        <p:nvSpPr>
          <p:cNvPr id="27" name="Shape 27"/>
          <p:cNvSpPr/>
          <p:nvPr>
            <p:ph type="sldNum" sz="quarter" idx="2"/>
          </p:nvPr>
        </p:nvSpPr>
        <p:spPr>
          <a:xfrm>
            <a:off x="8795463" y="6670966"/>
            <a:ext cx="153963" cy="135546"/>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29" name="Shape 29"/>
          <p:cNvSpPr/>
          <p:nvPr/>
        </p:nvSpPr>
        <p:spPr>
          <a:xfrm>
            <a:off x="0" y="6629400"/>
            <a:ext cx="9144000" cy="228600"/>
          </a:xfrm>
          <a:prstGeom prst="rect">
            <a:avLst/>
          </a:prstGeom>
          <a:solidFill>
            <a:srgbClr val="5D70B7"/>
          </a:solidFill>
          <a:ln>
            <a:miter lim="400000"/>
          </a:ln>
        </p:spPr>
        <p:txBody>
          <a:bodyPr lIns="0" tIns="0" rIns="0" bIns="0" anchor="ctr"/>
          <a:lstStyle/>
          <a:p>
            <a:pPr lvl="0"/>
          </a:p>
        </p:txBody>
      </p:sp>
      <p:sp>
        <p:nvSpPr>
          <p:cNvPr id="30" name="Shape 30"/>
          <p:cNvSpPr/>
          <p:nvPr/>
        </p:nvSpPr>
        <p:spPr>
          <a:xfrm>
            <a:off x="0" y="0"/>
            <a:ext cx="9144000" cy="1143000"/>
          </a:xfrm>
          <a:prstGeom prst="rect">
            <a:avLst/>
          </a:prstGeom>
          <a:solidFill>
            <a:srgbClr val="5D70B7"/>
          </a:solidFill>
          <a:ln>
            <a:round/>
          </a:ln>
        </p:spPr>
        <p:txBody>
          <a:bodyPr lIns="0" tIns="0" rIns="0" bIns="0" anchor="ctr"/>
          <a:lstStyle/>
          <a:p>
            <a:pPr lvl="0"/>
          </a:p>
        </p:txBody>
      </p:sp>
      <p:pic>
        <p:nvPicPr>
          <p:cNvPr id="31" name="pwg-4dark-bkgrnd-transparency.png"/>
          <p:cNvPicPr/>
          <p:nvPr/>
        </p:nvPicPr>
        <p:blipFill>
          <a:blip r:embed="rId2">
            <a:extLst/>
          </a:blip>
          <a:stretch>
            <a:fillRect/>
          </a:stretch>
        </p:blipFill>
        <p:spPr>
          <a:xfrm>
            <a:off x="8166100" y="127000"/>
            <a:ext cx="851804" cy="889000"/>
          </a:xfrm>
          <a:prstGeom prst="rect">
            <a:avLst/>
          </a:prstGeom>
          <a:ln>
            <a:round/>
          </a:ln>
        </p:spPr>
      </p:pic>
      <p:sp>
        <p:nvSpPr>
          <p:cNvPr id="32" name="Shape 32"/>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lvl="0">
              <a:defRPr sz="1800">
                <a:solidFill>
                  <a:srgbClr val="000000"/>
                </a:solidFill>
                <a:uFillTx/>
              </a:defRPr>
            </a:pPr>
            <a:r>
              <a:rPr sz="1000">
                <a:solidFill>
                  <a:srgbClr val="FFFFFF"/>
                </a:solidFill>
                <a:uFill>
                  <a:solidFill>
                    <a:srgbClr val="FFFFFF"/>
                  </a:solidFill>
                </a:uFill>
              </a:rPr>
              <a:t>Copyright © 2015 The Printer Working Group. All rights reserved. The IPP Everywhere and PWG logos are trademarks of The Printer Working Group.</a:t>
            </a:r>
          </a:p>
        </p:txBody>
      </p:sp>
      <p:sp>
        <p:nvSpPr>
          <p:cNvPr id="33" name="Shape 33"/>
          <p:cNvSpPr/>
          <p:nvPr/>
        </p:nvSpPr>
        <p:spPr>
          <a:xfrm>
            <a:off x="8813800" y="787400"/>
            <a:ext cx="245447" cy="1651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400"/>
            </a:lvl1pPr>
          </a:lstStyle>
          <a:p>
            <a:pPr lvl="0">
              <a:defRPr sz="1800">
                <a:uFillTx/>
              </a:defRPr>
            </a:pPr>
            <a:r>
              <a:rPr sz="400">
                <a:uFill>
                  <a:solidFill/>
                </a:uFill>
              </a:rPr>
              <a:t>TM</a:t>
            </a:r>
          </a:p>
        </p:txBody>
      </p:sp>
      <p:sp>
        <p:nvSpPr>
          <p:cNvPr id="34" name="Shape 34"/>
          <p:cNvSpPr/>
          <p:nvPr>
            <p:ph type="title"/>
          </p:nvPr>
        </p:nvSpPr>
        <p:spPr>
          <a:xfrm>
            <a:off x="457200" y="46037"/>
            <a:ext cx="7581900" cy="1016001"/>
          </a:xfrm>
          <a:prstGeom prst="rect">
            <a:avLst/>
          </a:prstGeom>
        </p:spPr>
        <p:txBody>
          <a:bodyPr/>
          <a:lstStyle>
            <a:lvl1pPr marL="40640" indent="0"/>
          </a:lstStyle>
          <a:p>
            <a:pPr lvl="0">
              <a:defRPr sz="1800">
                <a:solidFill>
                  <a:srgbClr val="000000"/>
                </a:solidFill>
                <a:uFillTx/>
              </a:defRPr>
            </a:pPr>
            <a:r>
              <a:rPr sz="3000">
                <a:solidFill>
                  <a:srgbClr val="FFFFFF"/>
                </a:solidFill>
                <a:uFill>
                  <a:solidFill>
                    <a:srgbClr val="FFFFFF"/>
                  </a:solidFill>
                </a:uFill>
              </a:rPr>
              <a:t>Title Text</a:t>
            </a:r>
          </a:p>
        </p:txBody>
      </p:sp>
      <p:sp>
        <p:nvSpPr>
          <p:cNvPr id="35" name="Shape 35"/>
          <p:cNvSpPr/>
          <p:nvPr>
            <p:ph type="sldNum" sz="quarter" idx="2"/>
          </p:nvPr>
        </p:nvSpPr>
        <p:spPr>
          <a:xfrm>
            <a:off x="8795463" y="6670966"/>
            <a:ext cx="153963" cy="135546"/>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37" name="Shape 37"/>
          <p:cNvSpPr/>
          <p:nvPr/>
        </p:nvSpPr>
        <p:spPr>
          <a:xfrm>
            <a:off x="0" y="6629400"/>
            <a:ext cx="9144000" cy="228600"/>
          </a:xfrm>
          <a:prstGeom prst="rect">
            <a:avLst/>
          </a:prstGeom>
          <a:solidFill>
            <a:srgbClr val="5D70B7"/>
          </a:solidFill>
          <a:ln>
            <a:miter lim="400000"/>
          </a:ln>
        </p:spPr>
        <p:txBody>
          <a:bodyPr lIns="0" tIns="0" rIns="0" bIns="0" anchor="ctr"/>
          <a:lstStyle/>
          <a:p>
            <a:pPr lvl="0"/>
          </a:p>
        </p:txBody>
      </p:sp>
      <p:sp>
        <p:nvSpPr>
          <p:cNvPr id="38" name="Shape 38"/>
          <p:cNvSpPr/>
          <p:nvPr/>
        </p:nvSpPr>
        <p:spPr>
          <a:xfrm>
            <a:off x="0" y="0"/>
            <a:ext cx="9144000" cy="1143000"/>
          </a:xfrm>
          <a:prstGeom prst="rect">
            <a:avLst/>
          </a:prstGeom>
          <a:solidFill>
            <a:srgbClr val="5D70B7"/>
          </a:solidFill>
          <a:ln>
            <a:round/>
          </a:ln>
        </p:spPr>
        <p:txBody>
          <a:bodyPr lIns="0" tIns="0" rIns="0" bIns="0" anchor="ctr"/>
          <a:lstStyle/>
          <a:p>
            <a:pPr lvl="0"/>
          </a:p>
        </p:txBody>
      </p:sp>
      <p:pic>
        <p:nvPicPr>
          <p:cNvPr id="39" name="pwg-4dark-bkgrnd-transparency.png"/>
          <p:cNvPicPr/>
          <p:nvPr/>
        </p:nvPicPr>
        <p:blipFill>
          <a:blip r:embed="rId2">
            <a:extLst/>
          </a:blip>
          <a:stretch>
            <a:fillRect/>
          </a:stretch>
        </p:blipFill>
        <p:spPr>
          <a:xfrm>
            <a:off x="8166100" y="127000"/>
            <a:ext cx="851804" cy="889000"/>
          </a:xfrm>
          <a:prstGeom prst="rect">
            <a:avLst/>
          </a:prstGeom>
          <a:ln>
            <a:round/>
          </a:ln>
        </p:spPr>
      </p:pic>
      <p:sp>
        <p:nvSpPr>
          <p:cNvPr id="40" name="Shape 40"/>
          <p:cNvSpPr/>
          <p:nvPr/>
        </p:nvSpPr>
        <p:spPr>
          <a:xfrm>
            <a:off x="127000" y="6668889"/>
            <a:ext cx="8483600" cy="1397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pPr lvl="0">
              <a:defRPr sz="1800">
                <a:solidFill>
                  <a:srgbClr val="000000"/>
                </a:solidFill>
                <a:uFillTx/>
              </a:defRPr>
            </a:pPr>
            <a:r>
              <a:rPr sz="1000">
                <a:solidFill>
                  <a:srgbClr val="FFFFFF"/>
                </a:solidFill>
                <a:uFill>
                  <a:solidFill>
                    <a:srgbClr val="FFFFFF"/>
                  </a:solidFill>
                </a:uFill>
              </a:rPr>
              <a:t>Copyright © 2015 The Printer Working Group. All rights reserved. The IPP Everywhere and PWG logos are trademarks of The Printer Working Group.</a:t>
            </a:r>
          </a:p>
        </p:txBody>
      </p:sp>
      <p:sp>
        <p:nvSpPr>
          <p:cNvPr id="41" name="Shape 41"/>
          <p:cNvSpPr/>
          <p:nvPr/>
        </p:nvSpPr>
        <p:spPr>
          <a:xfrm>
            <a:off x="8813800" y="787400"/>
            <a:ext cx="245447" cy="1651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57799" marR="57799" defTabSz="1295400">
              <a:defRPr sz="400"/>
            </a:lvl1pPr>
          </a:lstStyle>
          <a:p>
            <a:pPr lvl="0">
              <a:defRPr sz="1800">
                <a:uFillTx/>
              </a:defRPr>
            </a:pPr>
            <a:r>
              <a:rPr sz="400">
                <a:uFill>
                  <a:solidFill/>
                </a:uFill>
              </a:rPr>
              <a:t>TM</a:t>
            </a:r>
          </a:p>
        </p:txBody>
      </p:sp>
      <p:sp>
        <p:nvSpPr>
          <p:cNvPr id="42" name="Shape 42"/>
          <p:cNvSpPr/>
          <p:nvPr>
            <p:ph type="title"/>
          </p:nvPr>
        </p:nvSpPr>
        <p:spPr>
          <a:xfrm>
            <a:off x="457200" y="46037"/>
            <a:ext cx="7556500" cy="1016001"/>
          </a:xfrm>
          <a:prstGeom prst="rect">
            <a:avLst/>
          </a:prstGeom>
        </p:spPr>
        <p:txBody>
          <a:bodyPr/>
          <a:lstStyle>
            <a:lvl1pPr marL="40640" indent="0"/>
          </a:lstStyle>
          <a:p>
            <a:pPr lvl="0">
              <a:defRPr sz="1800">
                <a:solidFill>
                  <a:srgbClr val="000000"/>
                </a:solidFill>
                <a:uFillTx/>
              </a:defRPr>
            </a:pPr>
            <a:r>
              <a:rPr sz="3000">
                <a:solidFill>
                  <a:srgbClr val="FFFFFF"/>
                </a:solidFill>
                <a:uFill>
                  <a:solidFill>
                    <a:srgbClr val="FFFFFF"/>
                  </a:solidFill>
                </a:uFill>
              </a:rPr>
              <a:t>Title Text</a:t>
            </a:r>
          </a:p>
        </p:txBody>
      </p:sp>
      <p:sp>
        <p:nvSpPr>
          <p:cNvPr id="43" name="Shape 43"/>
          <p:cNvSpPr/>
          <p:nvPr>
            <p:ph type="body" idx="1"/>
          </p:nvPr>
        </p:nvSpPr>
        <p:spPr>
          <a:xfrm>
            <a:off x="457200" y="1371600"/>
            <a:ext cx="8128000" cy="5257800"/>
          </a:xfrm>
          <a:prstGeom prst="rect">
            <a:avLst/>
          </a:prstGeom>
        </p:spPr>
        <p:txBody>
          <a:bodyPr numCol="2" spcCol="406400"/>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pPr lvl="0">
              <a:defRPr sz="1800">
                <a:uFillTx/>
              </a:defRPr>
            </a:pPr>
            <a:r>
              <a:rPr sz="2200">
                <a:uFill>
                  <a:solidFill/>
                </a:uFill>
              </a:rPr>
              <a:t>Body Level One</a:t>
            </a:r>
            <a:endParaRPr sz="2200">
              <a:uFill>
                <a:solidFill/>
              </a:uFill>
            </a:endParaRPr>
          </a:p>
          <a:p>
            <a:pPr lvl="1">
              <a:defRPr>
                <a:uFillTx/>
              </a:defRPr>
            </a:pPr>
            <a:r>
              <a:rPr>
                <a:uFill>
                  <a:solidFill/>
                </a:uFill>
              </a:rPr>
              <a:t>Body Level Two</a:t>
            </a:r>
            <a:endParaRPr>
              <a:uFill>
                <a:solidFill/>
              </a:uFill>
            </a:endParaRPr>
          </a:p>
          <a:p>
            <a:pPr lvl="2">
              <a:defRPr>
                <a:uFillTx/>
              </a:defRPr>
            </a:pPr>
            <a:r>
              <a:rPr>
                <a:uFill>
                  <a:solidFill/>
                </a:uFill>
              </a:rPr>
              <a:t>Body Level Three</a:t>
            </a:r>
            <a:endParaRPr>
              <a:uFill>
                <a:solidFill/>
              </a:uFill>
            </a:endParaRPr>
          </a:p>
          <a:p>
            <a:pPr lvl="3">
              <a:defRPr sz="1800">
                <a:uFillTx/>
              </a:defRPr>
            </a:pPr>
            <a:r>
              <a:rPr sz="1400">
                <a:uFill>
                  <a:solidFill/>
                </a:uFill>
              </a:rPr>
              <a:t>Body Level Four</a:t>
            </a:r>
            <a:endParaRPr sz="1400">
              <a:uFill>
                <a:solidFill/>
              </a:uFill>
            </a:endParaRPr>
          </a:p>
          <a:p>
            <a:pPr lvl="4">
              <a:defRPr sz="1800">
                <a:uFillTx/>
              </a:defRPr>
            </a:pPr>
            <a:r>
              <a:rPr sz="1400">
                <a:uFill>
                  <a:solidFill/>
                </a:uFill>
              </a:rPr>
              <a:t>Body Level Five</a:t>
            </a:r>
          </a:p>
        </p:txBody>
      </p:sp>
      <p:sp>
        <p:nvSpPr>
          <p:cNvPr id="44" name="Shape 44"/>
          <p:cNvSpPr/>
          <p:nvPr>
            <p:ph type="sldNum" sz="quarter" idx="2"/>
          </p:nvPr>
        </p:nvSpPr>
        <p:spPr>
          <a:xfrm>
            <a:off x="8795463" y="6670966"/>
            <a:ext cx="153963" cy="135546"/>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0" showMasterPhAnim="1">
  <p:cSld name="Bullet Slide">
    <p:spTree>
      <p:nvGrpSpPr>
        <p:cNvPr id="1" name=""/>
        <p:cNvGrpSpPr/>
        <p:nvPr/>
      </p:nvGrpSpPr>
      <p:grpSpPr>
        <a:xfrm>
          <a:off x="0" y="0"/>
          <a:ext cx="0" cy="0"/>
          <a:chOff x="0" y="0"/>
          <a:chExt cx="0" cy="0"/>
        </a:xfrm>
      </p:grpSpPr>
      <p:sp>
        <p:nvSpPr>
          <p:cNvPr id="46" name="Shape 46"/>
          <p:cNvSpPr/>
          <p:nvPr/>
        </p:nvSpPr>
        <p:spPr>
          <a:xfrm>
            <a:off x="0" y="0"/>
            <a:ext cx="9144000" cy="1143000"/>
          </a:xfrm>
          <a:prstGeom prst="rect">
            <a:avLst/>
          </a:prstGeom>
          <a:solidFill>
            <a:srgbClr val="5D70B7"/>
          </a:solidFill>
          <a:ln>
            <a:round/>
          </a:ln>
        </p:spPr>
        <p:txBody>
          <a:bodyPr lIns="35718" tIns="35718" rIns="35718" bIns="35718" anchor="ctr"/>
          <a:lstStyle/>
          <a:p>
            <a:pPr lvl="0" marL="57799" marR="57799" defTabSz="1295400">
              <a:defRPr sz="1400"/>
            </a:pPr>
          </a:p>
        </p:txBody>
      </p:sp>
      <p:pic>
        <p:nvPicPr>
          <p:cNvPr id="47" name="pwg-4dark-bkgrnd-transparency.png"/>
          <p:cNvPicPr/>
          <p:nvPr/>
        </p:nvPicPr>
        <p:blipFill>
          <a:blip r:embed="rId2">
            <a:extLst/>
          </a:blip>
          <a:stretch>
            <a:fillRect/>
          </a:stretch>
        </p:blipFill>
        <p:spPr>
          <a:xfrm>
            <a:off x="8161734" y="125015"/>
            <a:ext cx="855607" cy="892970"/>
          </a:xfrm>
          <a:prstGeom prst="rect">
            <a:avLst/>
          </a:prstGeom>
          <a:ln>
            <a:round/>
          </a:ln>
        </p:spPr>
      </p:pic>
      <p:sp>
        <p:nvSpPr>
          <p:cNvPr id="48" name="Shape 48"/>
          <p:cNvSpPr/>
          <p:nvPr/>
        </p:nvSpPr>
        <p:spPr>
          <a:xfrm>
            <a:off x="0" y="6625828"/>
            <a:ext cx="9144000" cy="232172"/>
          </a:xfrm>
          <a:prstGeom prst="rect">
            <a:avLst/>
          </a:prstGeom>
          <a:solidFill>
            <a:srgbClr val="5D70B7"/>
          </a:solidFill>
          <a:ln>
            <a:miter lim="400000"/>
          </a:ln>
        </p:spPr>
        <p:txBody>
          <a:bodyPr lIns="35718" tIns="35718" rIns="35718" bIns="35718" anchor="ctr"/>
          <a:lstStyle/>
          <a:p>
            <a:pPr lvl="0" marL="57799" marR="57799" defTabSz="1295400">
              <a:defRPr sz="1400"/>
            </a:pPr>
          </a:p>
        </p:txBody>
      </p:sp>
      <p:sp>
        <p:nvSpPr>
          <p:cNvPr id="49" name="Shape 49"/>
          <p:cNvSpPr/>
          <p:nvPr/>
        </p:nvSpPr>
        <p:spPr>
          <a:xfrm>
            <a:off x="125015" y="6668889"/>
            <a:ext cx="8483204" cy="14287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marL="57799" marR="57799" defTabSz="1295400">
              <a:buClr>
                <a:srgbClr val="000000"/>
              </a:buClr>
              <a:buFont typeface="Arial"/>
              <a:defRPr sz="900">
                <a:solidFill>
                  <a:srgbClr val="FFFFFF"/>
                </a:solidFill>
                <a:uFill>
                  <a:solidFill>
                    <a:srgbClr val="FFFFFF"/>
                  </a:solidFill>
                </a:uFill>
              </a:defRPr>
            </a:lvl1pPr>
          </a:lstStyle>
          <a:p>
            <a:pPr lvl="0">
              <a:defRPr sz="1800">
                <a:solidFill>
                  <a:srgbClr val="000000"/>
                </a:solidFill>
                <a:uFillTx/>
              </a:defRPr>
            </a:pPr>
            <a:r>
              <a:rPr sz="900">
                <a:solidFill>
                  <a:srgbClr val="FFFFFF"/>
                </a:solidFill>
                <a:uFill>
                  <a:solidFill>
                    <a:srgbClr val="FFFFFF"/>
                  </a:solidFill>
                </a:uFill>
              </a:rPr>
              <a:t>Copyright © 2015 The Printer Working Group. All rights reserved. The IPP Everywhere and PWG logos are trademarks of The Printer Working Group.</a:t>
            </a:r>
          </a:p>
        </p:txBody>
      </p:sp>
      <p:sp>
        <p:nvSpPr>
          <p:cNvPr id="50" name="Shape 50"/>
          <p:cNvSpPr/>
          <p:nvPr/>
        </p:nvSpPr>
        <p:spPr>
          <a:xfrm>
            <a:off x="8840390" y="812601"/>
            <a:ext cx="196948" cy="127001"/>
          </a:xfrm>
          <a:prstGeom prst="rect">
            <a:avLst/>
          </a:prstGeom>
          <a:ln w="12700">
            <a:miter lim="400000"/>
          </a:ln>
          <a:extLst>
            <a:ext uri="{C572A759-6A51-4108-AA02-DFA0A04FC94B}">
              <ma14:wrappingTextBoxFlag xmlns:ma14="http://schemas.microsoft.com/office/mac/drawingml/2011/main" val="1"/>
            </a:ext>
          </a:extLst>
        </p:spPr>
        <p:txBody>
          <a:bodyPr wrap="none" lIns="35718" tIns="35718" rIns="35718" bIns="35718">
            <a:spAutoFit/>
          </a:bodyPr>
          <a:lstStyle>
            <a:lvl1pPr marL="57799" marR="57799" defTabSz="1295400">
              <a:defRPr sz="300"/>
            </a:lvl1pPr>
          </a:lstStyle>
          <a:p>
            <a:pPr lvl="0">
              <a:defRPr sz="1800">
                <a:uFillTx/>
              </a:defRPr>
            </a:pPr>
            <a:r>
              <a:rPr sz="300">
                <a:uFill>
                  <a:solidFill/>
                </a:uFill>
              </a:rPr>
              <a:t>TM</a:t>
            </a:r>
          </a:p>
        </p:txBody>
      </p:sp>
      <p:sp>
        <p:nvSpPr>
          <p:cNvPr id="51" name="Shape 51"/>
          <p:cNvSpPr/>
          <p:nvPr>
            <p:ph type="title"/>
          </p:nvPr>
        </p:nvSpPr>
        <p:spPr>
          <a:xfrm>
            <a:off x="455414" y="46037"/>
            <a:ext cx="7572376" cy="1017985"/>
          </a:xfrm>
          <a:prstGeom prst="rect">
            <a:avLst/>
          </a:prstGeom>
        </p:spPr>
        <p:txBody>
          <a:bodyPr lIns="35718" tIns="35718" rIns="35718" bIns="35718"/>
          <a:lstStyle>
            <a:lvl1pPr marL="57799" marR="57799" indent="0" defTabSz="1295400">
              <a:defRPr sz="2800"/>
            </a:lvl1pPr>
          </a:lstStyle>
          <a:p>
            <a:pPr lvl="0">
              <a:defRPr sz="1800">
                <a:solidFill>
                  <a:srgbClr val="000000"/>
                </a:solidFill>
                <a:uFillTx/>
              </a:defRPr>
            </a:pPr>
            <a:r>
              <a:rPr sz="2800">
                <a:solidFill>
                  <a:srgbClr val="FFFFFF"/>
                </a:solidFill>
                <a:uFill>
                  <a:solidFill>
                    <a:srgbClr val="FFFFFF"/>
                  </a:solidFill>
                </a:uFill>
              </a:rPr>
              <a:t>Title Text</a:t>
            </a:r>
          </a:p>
        </p:txBody>
      </p:sp>
      <p:sp>
        <p:nvSpPr>
          <p:cNvPr id="52" name="Shape 52"/>
          <p:cNvSpPr/>
          <p:nvPr>
            <p:ph type="body" idx="1"/>
          </p:nvPr>
        </p:nvSpPr>
        <p:spPr>
          <a:xfrm>
            <a:off x="455414" y="1375171"/>
            <a:ext cx="8233172" cy="5259587"/>
          </a:xfrm>
          <a:prstGeom prst="rect">
            <a:avLst/>
          </a:prstGeom>
        </p:spPr>
        <p:txBody>
          <a:bodyPr lIns="35718" tIns="35718" rIns="35718" bIns="35718"/>
          <a:lstStyle>
            <a:lvl1pPr marL="269240" marR="57799" indent="-228600" defTabSz="1295400">
              <a:spcBef>
                <a:spcPts val="800"/>
              </a:spcBef>
              <a:defRPr sz="2000"/>
            </a:lvl1pPr>
            <a:lvl2pPr marL="688340" marR="57799" indent="-190500" defTabSz="1295400">
              <a:spcBef>
                <a:spcPts val="600"/>
              </a:spcBef>
              <a:defRPr sz="1600"/>
            </a:lvl2pPr>
            <a:lvl3pPr marL="1107439" marR="57799" indent="-152400" defTabSz="1295400">
              <a:spcBef>
                <a:spcPts val="800"/>
              </a:spcBef>
              <a:defRPr sz="1600"/>
            </a:lvl3pPr>
            <a:lvl4pPr marL="1564639" marR="57799" indent="-152400" defTabSz="1295400">
              <a:defRPr sz="1200"/>
            </a:lvl4pPr>
            <a:lvl5pPr marL="2021839" marR="57799" indent="-152400" defTabSz="1295400">
              <a:defRPr sz="1200"/>
            </a:lvl5pPr>
          </a:lstStyle>
          <a:p>
            <a:pPr lvl="0">
              <a:defRPr sz="1800">
                <a:uFillTx/>
              </a:defRPr>
            </a:pPr>
            <a:r>
              <a:rPr sz="2000">
                <a:uFill>
                  <a:solidFill/>
                </a:uFill>
              </a:rPr>
              <a:t>Body Level One</a:t>
            </a:r>
            <a:endParaRPr sz="2000">
              <a:uFill>
                <a:solidFill/>
              </a:uFill>
            </a:endParaRPr>
          </a:p>
          <a:p>
            <a:pPr lvl="1">
              <a:defRPr sz="1800">
                <a:uFillTx/>
              </a:defRPr>
            </a:pPr>
            <a:r>
              <a:rPr sz="1600">
                <a:uFill>
                  <a:solidFill/>
                </a:uFill>
              </a:rPr>
              <a:t>Body Level Two</a:t>
            </a:r>
            <a:endParaRPr sz="1600">
              <a:uFill>
                <a:solidFill/>
              </a:uFill>
            </a:endParaRPr>
          </a:p>
          <a:p>
            <a:pPr lvl="2">
              <a:defRPr sz="1800">
                <a:uFillTx/>
              </a:defRPr>
            </a:pPr>
            <a:r>
              <a:rPr sz="1600">
                <a:uFill>
                  <a:solidFill/>
                </a:uFill>
              </a:rPr>
              <a:t>Body Level Three</a:t>
            </a:r>
            <a:endParaRPr sz="1600">
              <a:uFill>
                <a:solidFill/>
              </a:uFill>
            </a:endParaRPr>
          </a:p>
          <a:p>
            <a:pPr lvl="3">
              <a:defRPr sz="1800">
                <a:uFillTx/>
              </a:defRPr>
            </a:pPr>
            <a:r>
              <a:rPr sz="1200">
                <a:uFill>
                  <a:solidFill/>
                </a:uFill>
              </a:rPr>
              <a:t>Body Level Four</a:t>
            </a:r>
            <a:endParaRPr sz="1200">
              <a:uFill>
                <a:solidFill/>
              </a:uFill>
            </a:endParaRPr>
          </a:p>
          <a:p>
            <a:pPr lvl="4">
              <a:defRPr sz="1800">
                <a:uFillTx/>
              </a:defRPr>
            </a:pPr>
            <a:r>
              <a:rPr sz="1200">
                <a:uFill>
                  <a:solidFill/>
                </a:uFill>
              </a:rPr>
              <a:t>Body Level Five</a:t>
            </a:r>
          </a:p>
        </p:txBody>
      </p:sp>
      <p:sp>
        <p:nvSpPr>
          <p:cNvPr id="53" name="Shape 53"/>
          <p:cNvSpPr/>
          <p:nvPr>
            <p:ph type="sldNum" sz="quarter" idx="2"/>
          </p:nvPr>
        </p:nvSpPr>
        <p:spPr>
          <a:xfrm>
            <a:off x="8802526" y="6676826"/>
            <a:ext cx="139837" cy="127001"/>
          </a:xfrm>
          <a:prstGeom prst="rect">
            <a:avLst/>
          </a:prstGeom>
        </p:spPr>
        <p:txBody>
          <a:bodyPr/>
          <a:lstStyle>
            <a:lvl1pPr defTabSz="825500">
              <a:defRPr sz="900"/>
            </a:lvl1pPr>
          </a:lstStyle>
          <a:p>
            <a:pPr lvl="0"/>
            <a:fld id="{86CB4B4D-7CA3-9044-876B-883B54F8677D}" type="slidenum"/>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0" showMasterPhAnim="1">
  <p:cSld name="Bullet Slide">
    <p:spTree>
      <p:nvGrpSpPr>
        <p:cNvPr id="1" name=""/>
        <p:cNvGrpSpPr/>
        <p:nvPr/>
      </p:nvGrpSpPr>
      <p:grpSpPr>
        <a:xfrm>
          <a:off x="0" y="0"/>
          <a:ext cx="0" cy="0"/>
          <a:chOff x="0" y="0"/>
          <a:chExt cx="0" cy="0"/>
        </a:xfrm>
      </p:grpSpPr>
      <p:sp>
        <p:nvSpPr>
          <p:cNvPr id="55" name="Shape 55"/>
          <p:cNvSpPr/>
          <p:nvPr/>
        </p:nvSpPr>
        <p:spPr>
          <a:xfrm>
            <a:off x="0" y="0"/>
            <a:ext cx="9144000" cy="1143000"/>
          </a:xfrm>
          <a:prstGeom prst="rect">
            <a:avLst/>
          </a:prstGeom>
          <a:solidFill>
            <a:srgbClr val="5D70B7"/>
          </a:solidFill>
          <a:ln>
            <a:round/>
          </a:ln>
        </p:spPr>
        <p:txBody>
          <a:bodyPr lIns="35718" tIns="35718" rIns="35718" bIns="35718" anchor="ctr"/>
          <a:lstStyle/>
          <a:p>
            <a:pPr lvl="0" marL="57799" marR="57799" defTabSz="1295400">
              <a:defRPr sz="1400"/>
            </a:pPr>
          </a:p>
        </p:txBody>
      </p:sp>
      <p:pic>
        <p:nvPicPr>
          <p:cNvPr id="56" name="pwg-4dark-bkgrnd-transparency.png"/>
          <p:cNvPicPr/>
          <p:nvPr/>
        </p:nvPicPr>
        <p:blipFill>
          <a:blip r:embed="rId2">
            <a:extLst/>
          </a:blip>
          <a:stretch>
            <a:fillRect/>
          </a:stretch>
        </p:blipFill>
        <p:spPr>
          <a:xfrm>
            <a:off x="8161734" y="125015"/>
            <a:ext cx="855607" cy="892970"/>
          </a:xfrm>
          <a:prstGeom prst="rect">
            <a:avLst/>
          </a:prstGeom>
          <a:ln>
            <a:round/>
          </a:ln>
        </p:spPr>
      </p:pic>
      <p:sp>
        <p:nvSpPr>
          <p:cNvPr id="57" name="Shape 57"/>
          <p:cNvSpPr/>
          <p:nvPr/>
        </p:nvSpPr>
        <p:spPr>
          <a:xfrm>
            <a:off x="0" y="6625828"/>
            <a:ext cx="9144000" cy="232172"/>
          </a:xfrm>
          <a:prstGeom prst="rect">
            <a:avLst/>
          </a:prstGeom>
          <a:solidFill>
            <a:srgbClr val="5D70B7"/>
          </a:solidFill>
          <a:ln>
            <a:miter lim="400000"/>
          </a:ln>
        </p:spPr>
        <p:txBody>
          <a:bodyPr lIns="35718" tIns="35718" rIns="35718" bIns="35718" anchor="ctr"/>
          <a:lstStyle/>
          <a:p>
            <a:pPr lvl="0" marL="57799" marR="57799" defTabSz="1295400">
              <a:defRPr sz="1400"/>
            </a:pPr>
          </a:p>
        </p:txBody>
      </p:sp>
      <p:sp>
        <p:nvSpPr>
          <p:cNvPr id="58" name="Shape 58"/>
          <p:cNvSpPr/>
          <p:nvPr/>
        </p:nvSpPr>
        <p:spPr>
          <a:xfrm>
            <a:off x="125015" y="6668889"/>
            <a:ext cx="8483204" cy="14287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marL="57799" marR="57799" defTabSz="1295400">
              <a:buClr>
                <a:srgbClr val="000000"/>
              </a:buClr>
              <a:buFont typeface="Arial"/>
              <a:defRPr sz="900">
                <a:solidFill>
                  <a:srgbClr val="FFFFFF"/>
                </a:solidFill>
                <a:uFill>
                  <a:solidFill>
                    <a:srgbClr val="FFFFFF"/>
                  </a:solidFill>
                </a:uFill>
              </a:defRPr>
            </a:lvl1pPr>
          </a:lstStyle>
          <a:p>
            <a:pPr lvl="0">
              <a:defRPr sz="1800">
                <a:solidFill>
                  <a:srgbClr val="000000"/>
                </a:solidFill>
                <a:uFillTx/>
              </a:defRPr>
            </a:pPr>
            <a:r>
              <a:rPr sz="900">
                <a:solidFill>
                  <a:srgbClr val="FFFFFF"/>
                </a:solidFill>
                <a:uFill>
                  <a:solidFill>
                    <a:srgbClr val="FFFFFF"/>
                  </a:solidFill>
                </a:uFill>
              </a:rPr>
              <a:t>Copyright © 2015 The Printer Working Group. All rights reserved. The IPP Everywhere and PWG logos are trademarks of The Printer Working Group.</a:t>
            </a:r>
          </a:p>
        </p:txBody>
      </p:sp>
      <p:sp>
        <p:nvSpPr>
          <p:cNvPr id="59" name="Shape 59"/>
          <p:cNvSpPr/>
          <p:nvPr/>
        </p:nvSpPr>
        <p:spPr>
          <a:xfrm>
            <a:off x="8840390" y="812601"/>
            <a:ext cx="196948" cy="127001"/>
          </a:xfrm>
          <a:prstGeom prst="rect">
            <a:avLst/>
          </a:prstGeom>
          <a:ln w="12700">
            <a:miter lim="400000"/>
          </a:ln>
          <a:extLst>
            <a:ext uri="{C572A759-6A51-4108-AA02-DFA0A04FC94B}">
              <ma14:wrappingTextBoxFlag xmlns:ma14="http://schemas.microsoft.com/office/mac/drawingml/2011/main" val="1"/>
            </a:ext>
          </a:extLst>
        </p:spPr>
        <p:txBody>
          <a:bodyPr wrap="none" lIns="35718" tIns="35718" rIns="35718" bIns="35718">
            <a:spAutoFit/>
          </a:bodyPr>
          <a:lstStyle>
            <a:lvl1pPr marL="57799" marR="57799" defTabSz="1295400">
              <a:defRPr sz="300"/>
            </a:lvl1pPr>
          </a:lstStyle>
          <a:p>
            <a:pPr lvl="0">
              <a:defRPr sz="1800">
                <a:uFillTx/>
              </a:defRPr>
            </a:pPr>
            <a:r>
              <a:rPr sz="300">
                <a:uFill>
                  <a:solidFill/>
                </a:uFill>
              </a:rPr>
              <a:t>TM</a:t>
            </a:r>
          </a:p>
        </p:txBody>
      </p:sp>
      <p:sp>
        <p:nvSpPr>
          <p:cNvPr id="60" name="Shape 60"/>
          <p:cNvSpPr/>
          <p:nvPr>
            <p:ph type="title"/>
          </p:nvPr>
        </p:nvSpPr>
        <p:spPr>
          <a:xfrm>
            <a:off x="455414" y="46037"/>
            <a:ext cx="7572376" cy="1017985"/>
          </a:xfrm>
          <a:prstGeom prst="rect">
            <a:avLst/>
          </a:prstGeom>
        </p:spPr>
        <p:txBody>
          <a:bodyPr lIns="35718" tIns="35718" rIns="35718" bIns="35718"/>
          <a:lstStyle>
            <a:lvl1pPr marL="57799" marR="57799" indent="0" defTabSz="1295400">
              <a:defRPr sz="2800"/>
            </a:lvl1pPr>
          </a:lstStyle>
          <a:p>
            <a:pPr lvl="0">
              <a:defRPr sz="1800">
                <a:solidFill>
                  <a:srgbClr val="000000"/>
                </a:solidFill>
                <a:uFillTx/>
              </a:defRPr>
            </a:pPr>
            <a:r>
              <a:rPr sz="2800">
                <a:solidFill>
                  <a:srgbClr val="FFFFFF"/>
                </a:solidFill>
                <a:uFill>
                  <a:solidFill>
                    <a:srgbClr val="FFFFFF"/>
                  </a:solidFill>
                </a:uFill>
              </a:rPr>
              <a:t>Title Text</a:t>
            </a:r>
          </a:p>
        </p:txBody>
      </p:sp>
      <p:sp>
        <p:nvSpPr>
          <p:cNvPr id="61" name="Shape 61"/>
          <p:cNvSpPr/>
          <p:nvPr>
            <p:ph type="body" idx="1"/>
          </p:nvPr>
        </p:nvSpPr>
        <p:spPr>
          <a:xfrm>
            <a:off x="455414" y="1375171"/>
            <a:ext cx="8233172" cy="5259587"/>
          </a:xfrm>
          <a:prstGeom prst="rect">
            <a:avLst/>
          </a:prstGeom>
        </p:spPr>
        <p:txBody>
          <a:bodyPr lIns="35718" tIns="35718" rIns="35718" bIns="35718"/>
          <a:lstStyle>
            <a:lvl1pPr marL="269240" marR="57799" indent="-228600" defTabSz="1295400">
              <a:spcBef>
                <a:spcPts val="800"/>
              </a:spcBef>
              <a:defRPr sz="2000"/>
            </a:lvl1pPr>
            <a:lvl2pPr marL="688340" marR="57799" indent="-190500" defTabSz="1295400">
              <a:spcBef>
                <a:spcPts val="600"/>
              </a:spcBef>
              <a:defRPr sz="1600"/>
            </a:lvl2pPr>
            <a:lvl3pPr marL="1107439" marR="57799" indent="-152400" defTabSz="1295400">
              <a:spcBef>
                <a:spcPts val="800"/>
              </a:spcBef>
              <a:defRPr sz="1600"/>
            </a:lvl3pPr>
            <a:lvl4pPr marL="1564639" marR="57799" indent="-152400" defTabSz="1295400">
              <a:defRPr sz="1200"/>
            </a:lvl4pPr>
            <a:lvl5pPr marL="2021839" marR="57799" indent="-152400" defTabSz="1295400">
              <a:defRPr sz="1200"/>
            </a:lvl5pPr>
          </a:lstStyle>
          <a:p>
            <a:pPr lvl="0">
              <a:defRPr sz="1800">
                <a:uFillTx/>
              </a:defRPr>
            </a:pPr>
            <a:r>
              <a:rPr sz="2000">
                <a:uFill>
                  <a:solidFill/>
                </a:uFill>
              </a:rPr>
              <a:t>Body Level One</a:t>
            </a:r>
            <a:endParaRPr sz="2000">
              <a:uFill>
                <a:solidFill/>
              </a:uFill>
            </a:endParaRPr>
          </a:p>
          <a:p>
            <a:pPr lvl="1">
              <a:defRPr sz="1800">
                <a:uFillTx/>
              </a:defRPr>
            </a:pPr>
            <a:r>
              <a:rPr sz="1600">
                <a:uFill>
                  <a:solidFill/>
                </a:uFill>
              </a:rPr>
              <a:t>Body Level Two</a:t>
            </a:r>
            <a:endParaRPr sz="1600">
              <a:uFill>
                <a:solidFill/>
              </a:uFill>
            </a:endParaRPr>
          </a:p>
          <a:p>
            <a:pPr lvl="2">
              <a:defRPr sz="1800">
                <a:uFillTx/>
              </a:defRPr>
            </a:pPr>
            <a:r>
              <a:rPr sz="1600">
                <a:uFill>
                  <a:solidFill/>
                </a:uFill>
              </a:rPr>
              <a:t>Body Level Three</a:t>
            </a:r>
            <a:endParaRPr sz="1600">
              <a:uFill>
                <a:solidFill/>
              </a:uFill>
            </a:endParaRPr>
          </a:p>
          <a:p>
            <a:pPr lvl="3">
              <a:defRPr sz="1800">
                <a:uFillTx/>
              </a:defRPr>
            </a:pPr>
            <a:r>
              <a:rPr sz="1200">
                <a:uFill>
                  <a:solidFill/>
                </a:uFill>
              </a:rPr>
              <a:t>Body Level Four</a:t>
            </a:r>
            <a:endParaRPr sz="1200">
              <a:uFill>
                <a:solidFill/>
              </a:uFill>
            </a:endParaRPr>
          </a:p>
          <a:p>
            <a:pPr lvl="4">
              <a:defRPr sz="1800">
                <a:uFillTx/>
              </a:defRPr>
            </a:pPr>
            <a:r>
              <a:rPr sz="1200">
                <a:uFill>
                  <a:solidFill/>
                </a:uFill>
              </a:rPr>
              <a:t>Body Level Five</a:t>
            </a:r>
          </a:p>
        </p:txBody>
      </p:sp>
      <p:sp>
        <p:nvSpPr>
          <p:cNvPr id="62" name="Shape 62"/>
          <p:cNvSpPr/>
          <p:nvPr>
            <p:ph type="sldNum" sz="quarter" idx="2"/>
          </p:nvPr>
        </p:nvSpPr>
        <p:spPr>
          <a:xfrm>
            <a:off x="8802526" y="6676826"/>
            <a:ext cx="139837" cy="127001"/>
          </a:xfrm>
          <a:prstGeom prst="rect">
            <a:avLst/>
          </a:prstGeom>
        </p:spPr>
        <p:txBody>
          <a:bodyPr/>
          <a:lstStyle>
            <a:lvl1pPr defTabSz="825500">
              <a:defRPr sz="900"/>
            </a:lvl1pPr>
          </a:lstStyle>
          <a:p>
            <a:pPr lvl="0"/>
            <a:fld id="{86CB4B4D-7CA3-9044-876B-883B54F8677D}" type="slidenum"/>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0" showMasterPhAnim="1">
  <p:cSld name="Bullet Slide">
    <p:spTree>
      <p:nvGrpSpPr>
        <p:cNvPr id="1" name=""/>
        <p:cNvGrpSpPr/>
        <p:nvPr/>
      </p:nvGrpSpPr>
      <p:grpSpPr>
        <a:xfrm>
          <a:off x="0" y="0"/>
          <a:ext cx="0" cy="0"/>
          <a:chOff x="0" y="0"/>
          <a:chExt cx="0" cy="0"/>
        </a:xfrm>
      </p:grpSpPr>
      <p:sp>
        <p:nvSpPr>
          <p:cNvPr id="64" name="Shape 64"/>
          <p:cNvSpPr/>
          <p:nvPr/>
        </p:nvSpPr>
        <p:spPr>
          <a:xfrm>
            <a:off x="0" y="0"/>
            <a:ext cx="9144000" cy="1143000"/>
          </a:xfrm>
          <a:prstGeom prst="rect">
            <a:avLst/>
          </a:prstGeom>
          <a:solidFill>
            <a:srgbClr val="5D70B7"/>
          </a:solidFill>
          <a:ln>
            <a:round/>
          </a:ln>
        </p:spPr>
        <p:txBody>
          <a:bodyPr lIns="35718" tIns="35718" rIns="35718" bIns="35718" anchor="ctr"/>
          <a:lstStyle/>
          <a:p>
            <a:pPr lvl="0" marL="57799" marR="57799" defTabSz="1295400">
              <a:defRPr sz="1400"/>
            </a:pPr>
          </a:p>
        </p:txBody>
      </p:sp>
      <p:pic>
        <p:nvPicPr>
          <p:cNvPr id="65" name="pwg-4dark-bkgrnd-transparency.png"/>
          <p:cNvPicPr/>
          <p:nvPr/>
        </p:nvPicPr>
        <p:blipFill>
          <a:blip r:embed="rId2">
            <a:extLst/>
          </a:blip>
          <a:stretch>
            <a:fillRect/>
          </a:stretch>
        </p:blipFill>
        <p:spPr>
          <a:xfrm>
            <a:off x="8161734" y="125015"/>
            <a:ext cx="855607" cy="892970"/>
          </a:xfrm>
          <a:prstGeom prst="rect">
            <a:avLst/>
          </a:prstGeom>
          <a:ln>
            <a:round/>
          </a:ln>
        </p:spPr>
      </p:pic>
      <p:sp>
        <p:nvSpPr>
          <p:cNvPr id="66" name="Shape 66"/>
          <p:cNvSpPr/>
          <p:nvPr/>
        </p:nvSpPr>
        <p:spPr>
          <a:xfrm>
            <a:off x="0" y="6625828"/>
            <a:ext cx="9144000" cy="232172"/>
          </a:xfrm>
          <a:prstGeom prst="rect">
            <a:avLst/>
          </a:prstGeom>
          <a:solidFill>
            <a:srgbClr val="5D70B7"/>
          </a:solidFill>
          <a:ln>
            <a:miter lim="400000"/>
          </a:ln>
        </p:spPr>
        <p:txBody>
          <a:bodyPr lIns="35718" tIns="35718" rIns="35718" bIns="35718" anchor="ctr"/>
          <a:lstStyle/>
          <a:p>
            <a:pPr lvl="0" marL="57799" marR="57799" defTabSz="1295400">
              <a:defRPr sz="1400"/>
            </a:pPr>
          </a:p>
        </p:txBody>
      </p:sp>
      <p:sp>
        <p:nvSpPr>
          <p:cNvPr id="67" name="Shape 67"/>
          <p:cNvSpPr/>
          <p:nvPr/>
        </p:nvSpPr>
        <p:spPr>
          <a:xfrm>
            <a:off x="125015" y="6668889"/>
            <a:ext cx="8483204" cy="14287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marL="57799" marR="57799" defTabSz="1295400">
              <a:buClr>
                <a:srgbClr val="000000"/>
              </a:buClr>
              <a:buFont typeface="Arial"/>
              <a:defRPr sz="900">
                <a:solidFill>
                  <a:srgbClr val="FFFFFF"/>
                </a:solidFill>
                <a:uFill>
                  <a:solidFill>
                    <a:srgbClr val="FFFFFF"/>
                  </a:solidFill>
                </a:uFill>
              </a:defRPr>
            </a:lvl1pPr>
          </a:lstStyle>
          <a:p>
            <a:pPr lvl="0">
              <a:defRPr sz="1800">
                <a:solidFill>
                  <a:srgbClr val="000000"/>
                </a:solidFill>
                <a:uFillTx/>
              </a:defRPr>
            </a:pPr>
            <a:r>
              <a:rPr sz="900">
                <a:solidFill>
                  <a:srgbClr val="FFFFFF"/>
                </a:solidFill>
                <a:uFill>
                  <a:solidFill>
                    <a:srgbClr val="FFFFFF"/>
                  </a:solidFill>
                </a:uFill>
              </a:rPr>
              <a:t>Copyright © 2015 The Printer Working Group. All rights reserved. The IPP Everywhere and PWG logos are trademarks of The Printer Working Group.</a:t>
            </a:r>
          </a:p>
        </p:txBody>
      </p:sp>
      <p:sp>
        <p:nvSpPr>
          <p:cNvPr id="68" name="Shape 68"/>
          <p:cNvSpPr/>
          <p:nvPr/>
        </p:nvSpPr>
        <p:spPr>
          <a:xfrm>
            <a:off x="8840390" y="812601"/>
            <a:ext cx="196948" cy="127001"/>
          </a:xfrm>
          <a:prstGeom prst="rect">
            <a:avLst/>
          </a:prstGeom>
          <a:ln w="12700">
            <a:miter lim="400000"/>
          </a:ln>
          <a:extLst>
            <a:ext uri="{C572A759-6A51-4108-AA02-DFA0A04FC94B}">
              <ma14:wrappingTextBoxFlag xmlns:ma14="http://schemas.microsoft.com/office/mac/drawingml/2011/main" val="1"/>
            </a:ext>
          </a:extLst>
        </p:spPr>
        <p:txBody>
          <a:bodyPr wrap="none" lIns="35718" tIns="35718" rIns="35718" bIns="35718">
            <a:spAutoFit/>
          </a:bodyPr>
          <a:lstStyle>
            <a:lvl1pPr marL="57799" marR="57799" defTabSz="1295400">
              <a:defRPr sz="300"/>
            </a:lvl1pPr>
          </a:lstStyle>
          <a:p>
            <a:pPr lvl="0">
              <a:defRPr sz="1800">
                <a:uFillTx/>
              </a:defRPr>
            </a:pPr>
            <a:r>
              <a:rPr sz="300">
                <a:uFill>
                  <a:solidFill/>
                </a:uFill>
              </a:rPr>
              <a:t>TM</a:t>
            </a:r>
          </a:p>
        </p:txBody>
      </p:sp>
      <p:sp>
        <p:nvSpPr>
          <p:cNvPr id="69" name="Shape 69"/>
          <p:cNvSpPr/>
          <p:nvPr>
            <p:ph type="title"/>
          </p:nvPr>
        </p:nvSpPr>
        <p:spPr>
          <a:xfrm>
            <a:off x="455414" y="46037"/>
            <a:ext cx="7572376" cy="1017985"/>
          </a:xfrm>
          <a:prstGeom prst="rect">
            <a:avLst/>
          </a:prstGeom>
        </p:spPr>
        <p:txBody>
          <a:bodyPr lIns="35718" tIns="35718" rIns="35718" bIns="35718"/>
          <a:lstStyle>
            <a:lvl1pPr marL="57799" marR="57799" indent="0" defTabSz="1295400">
              <a:defRPr sz="2800"/>
            </a:lvl1pPr>
          </a:lstStyle>
          <a:p>
            <a:pPr lvl="0">
              <a:defRPr sz="1800">
                <a:solidFill>
                  <a:srgbClr val="000000"/>
                </a:solidFill>
                <a:uFillTx/>
              </a:defRPr>
            </a:pPr>
            <a:r>
              <a:rPr sz="2800">
                <a:solidFill>
                  <a:srgbClr val="FFFFFF"/>
                </a:solidFill>
                <a:uFill>
                  <a:solidFill>
                    <a:srgbClr val="FFFFFF"/>
                  </a:solidFill>
                </a:uFill>
              </a:rPr>
              <a:t>Title Text</a:t>
            </a:r>
          </a:p>
        </p:txBody>
      </p:sp>
      <p:sp>
        <p:nvSpPr>
          <p:cNvPr id="70" name="Shape 70"/>
          <p:cNvSpPr/>
          <p:nvPr>
            <p:ph type="body" idx="1"/>
          </p:nvPr>
        </p:nvSpPr>
        <p:spPr>
          <a:xfrm>
            <a:off x="455414" y="1375171"/>
            <a:ext cx="8233172" cy="5259587"/>
          </a:xfrm>
          <a:prstGeom prst="rect">
            <a:avLst/>
          </a:prstGeom>
        </p:spPr>
        <p:txBody>
          <a:bodyPr lIns="35718" tIns="35718" rIns="35718" bIns="35718"/>
          <a:lstStyle>
            <a:lvl1pPr marL="269240" marR="57799" indent="-228600" defTabSz="1295400">
              <a:spcBef>
                <a:spcPts val="800"/>
              </a:spcBef>
              <a:defRPr sz="2000"/>
            </a:lvl1pPr>
            <a:lvl2pPr marL="688340" marR="57799" indent="-190500" defTabSz="1295400">
              <a:spcBef>
                <a:spcPts val="600"/>
              </a:spcBef>
              <a:defRPr sz="1600"/>
            </a:lvl2pPr>
            <a:lvl3pPr marL="1107439" marR="57799" indent="-152400" defTabSz="1295400">
              <a:spcBef>
                <a:spcPts val="800"/>
              </a:spcBef>
              <a:defRPr sz="1600"/>
            </a:lvl3pPr>
            <a:lvl4pPr marL="1564639" marR="57799" indent="-152400" defTabSz="1295400">
              <a:defRPr sz="1200"/>
            </a:lvl4pPr>
            <a:lvl5pPr marL="2021839" marR="57799" indent="-152400" defTabSz="1295400">
              <a:defRPr sz="1200"/>
            </a:lvl5pPr>
          </a:lstStyle>
          <a:p>
            <a:pPr lvl="0">
              <a:defRPr sz="1800">
                <a:uFillTx/>
              </a:defRPr>
            </a:pPr>
            <a:r>
              <a:rPr sz="2000">
                <a:uFill>
                  <a:solidFill/>
                </a:uFill>
              </a:rPr>
              <a:t>Body Level One</a:t>
            </a:r>
            <a:endParaRPr sz="2000">
              <a:uFill>
                <a:solidFill/>
              </a:uFill>
            </a:endParaRPr>
          </a:p>
          <a:p>
            <a:pPr lvl="1">
              <a:defRPr sz="1800">
                <a:uFillTx/>
              </a:defRPr>
            </a:pPr>
            <a:r>
              <a:rPr sz="1600">
                <a:uFill>
                  <a:solidFill/>
                </a:uFill>
              </a:rPr>
              <a:t>Body Level Two</a:t>
            </a:r>
            <a:endParaRPr sz="1600">
              <a:uFill>
                <a:solidFill/>
              </a:uFill>
            </a:endParaRPr>
          </a:p>
          <a:p>
            <a:pPr lvl="2">
              <a:defRPr sz="1800">
                <a:uFillTx/>
              </a:defRPr>
            </a:pPr>
            <a:r>
              <a:rPr sz="1600">
                <a:uFill>
                  <a:solidFill/>
                </a:uFill>
              </a:rPr>
              <a:t>Body Level Three</a:t>
            </a:r>
            <a:endParaRPr sz="1600">
              <a:uFill>
                <a:solidFill/>
              </a:uFill>
            </a:endParaRPr>
          </a:p>
          <a:p>
            <a:pPr lvl="3">
              <a:defRPr sz="1800">
                <a:uFillTx/>
              </a:defRPr>
            </a:pPr>
            <a:r>
              <a:rPr sz="1200">
                <a:uFill>
                  <a:solidFill/>
                </a:uFill>
              </a:rPr>
              <a:t>Body Level Four</a:t>
            </a:r>
            <a:endParaRPr sz="1200">
              <a:uFill>
                <a:solidFill/>
              </a:uFill>
            </a:endParaRPr>
          </a:p>
          <a:p>
            <a:pPr lvl="4">
              <a:defRPr sz="1800">
                <a:uFillTx/>
              </a:defRPr>
            </a:pPr>
            <a:r>
              <a:rPr sz="1200">
                <a:uFill>
                  <a:solidFill/>
                </a:uFill>
              </a:rPr>
              <a:t>Body Level Five</a:t>
            </a:r>
          </a:p>
        </p:txBody>
      </p:sp>
      <p:sp>
        <p:nvSpPr>
          <p:cNvPr id="71" name="Shape 71"/>
          <p:cNvSpPr/>
          <p:nvPr>
            <p:ph type="sldNum" sz="quarter" idx="2"/>
          </p:nvPr>
        </p:nvSpPr>
        <p:spPr>
          <a:xfrm>
            <a:off x="8802526" y="6676826"/>
            <a:ext cx="139837" cy="127001"/>
          </a:xfrm>
          <a:prstGeom prst="rect">
            <a:avLst/>
          </a:prstGeom>
        </p:spPr>
        <p:txBody>
          <a:bodyPr/>
          <a:lstStyle>
            <a:lvl1pPr defTabSz="825500">
              <a:defRPr sz="900"/>
            </a:lvl1pPr>
          </a:lstStyle>
          <a:p>
            <a:pPr lvl="0"/>
            <a:fld id="{86CB4B4D-7CA3-9044-876B-883B54F8677D}" type="slidenum"/>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0" showMasterPhAnim="1">
  <p:cSld name="Bullet Slide">
    <p:spTree>
      <p:nvGrpSpPr>
        <p:cNvPr id="1" name=""/>
        <p:cNvGrpSpPr/>
        <p:nvPr/>
      </p:nvGrpSpPr>
      <p:grpSpPr>
        <a:xfrm>
          <a:off x="0" y="0"/>
          <a:ext cx="0" cy="0"/>
          <a:chOff x="0" y="0"/>
          <a:chExt cx="0" cy="0"/>
        </a:xfrm>
      </p:grpSpPr>
      <p:sp>
        <p:nvSpPr>
          <p:cNvPr id="73" name="Shape 73"/>
          <p:cNvSpPr/>
          <p:nvPr/>
        </p:nvSpPr>
        <p:spPr>
          <a:xfrm>
            <a:off x="0" y="0"/>
            <a:ext cx="9144000" cy="1143000"/>
          </a:xfrm>
          <a:prstGeom prst="rect">
            <a:avLst/>
          </a:prstGeom>
          <a:solidFill>
            <a:srgbClr val="5D70B7"/>
          </a:solidFill>
          <a:ln>
            <a:round/>
          </a:ln>
        </p:spPr>
        <p:txBody>
          <a:bodyPr lIns="35718" tIns="35718" rIns="35718" bIns="35718" anchor="ctr"/>
          <a:lstStyle/>
          <a:p>
            <a:pPr lvl="0" marL="57799" marR="57799" defTabSz="1295400">
              <a:defRPr sz="1400"/>
            </a:pPr>
          </a:p>
        </p:txBody>
      </p:sp>
      <p:pic>
        <p:nvPicPr>
          <p:cNvPr id="74" name="pwg-4dark-bkgrnd-transparency.png"/>
          <p:cNvPicPr/>
          <p:nvPr/>
        </p:nvPicPr>
        <p:blipFill>
          <a:blip r:embed="rId2">
            <a:extLst/>
          </a:blip>
          <a:stretch>
            <a:fillRect/>
          </a:stretch>
        </p:blipFill>
        <p:spPr>
          <a:xfrm>
            <a:off x="8161734" y="125015"/>
            <a:ext cx="855607" cy="892970"/>
          </a:xfrm>
          <a:prstGeom prst="rect">
            <a:avLst/>
          </a:prstGeom>
          <a:ln>
            <a:round/>
          </a:ln>
        </p:spPr>
      </p:pic>
      <p:sp>
        <p:nvSpPr>
          <p:cNvPr id="75" name="Shape 75"/>
          <p:cNvSpPr/>
          <p:nvPr/>
        </p:nvSpPr>
        <p:spPr>
          <a:xfrm>
            <a:off x="0" y="6625828"/>
            <a:ext cx="9144000" cy="232172"/>
          </a:xfrm>
          <a:prstGeom prst="rect">
            <a:avLst/>
          </a:prstGeom>
          <a:solidFill>
            <a:srgbClr val="5D70B7"/>
          </a:solidFill>
          <a:ln>
            <a:miter lim="400000"/>
          </a:ln>
        </p:spPr>
        <p:txBody>
          <a:bodyPr lIns="35718" tIns="35718" rIns="35718" bIns="35718" anchor="ctr"/>
          <a:lstStyle/>
          <a:p>
            <a:pPr lvl="0" marL="57799" marR="57799" defTabSz="1295400">
              <a:defRPr sz="1400"/>
            </a:pPr>
          </a:p>
        </p:txBody>
      </p:sp>
      <p:sp>
        <p:nvSpPr>
          <p:cNvPr id="76" name="Shape 76"/>
          <p:cNvSpPr/>
          <p:nvPr/>
        </p:nvSpPr>
        <p:spPr>
          <a:xfrm>
            <a:off x="125015" y="6668889"/>
            <a:ext cx="8483204" cy="14287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marL="57799" marR="57799" defTabSz="1295400">
              <a:buClr>
                <a:srgbClr val="000000"/>
              </a:buClr>
              <a:buFont typeface="Arial"/>
              <a:defRPr sz="900">
                <a:solidFill>
                  <a:srgbClr val="FFFFFF"/>
                </a:solidFill>
                <a:uFill>
                  <a:solidFill>
                    <a:srgbClr val="FFFFFF"/>
                  </a:solidFill>
                </a:uFill>
              </a:defRPr>
            </a:lvl1pPr>
          </a:lstStyle>
          <a:p>
            <a:pPr lvl="0">
              <a:defRPr sz="1800">
                <a:solidFill>
                  <a:srgbClr val="000000"/>
                </a:solidFill>
                <a:uFillTx/>
              </a:defRPr>
            </a:pPr>
            <a:r>
              <a:rPr sz="900">
                <a:solidFill>
                  <a:srgbClr val="FFFFFF"/>
                </a:solidFill>
                <a:uFill>
                  <a:solidFill>
                    <a:srgbClr val="FFFFFF"/>
                  </a:solidFill>
                </a:uFill>
              </a:rPr>
              <a:t>Copyright © 2015 The Printer Working Group. All rights reserved. The IPP Everywhere and PWG logos are trademarks of The Printer Working Group.</a:t>
            </a:r>
          </a:p>
        </p:txBody>
      </p:sp>
      <p:sp>
        <p:nvSpPr>
          <p:cNvPr id="77" name="Shape 77"/>
          <p:cNvSpPr/>
          <p:nvPr/>
        </p:nvSpPr>
        <p:spPr>
          <a:xfrm>
            <a:off x="8840390" y="812601"/>
            <a:ext cx="196948" cy="127001"/>
          </a:xfrm>
          <a:prstGeom prst="rect">
            <a:avLst/>
          </a:prstGeom>
          <a:ln w="12700">
            <a:miter lim="400000"/>
          </a:ln>
          <a:extLst>
            <a:ext uri="{C572A759-6A51-4108-AA02-DFA0A04FC94B}">
              <ma14:wrappingTextBoxFlag xmlns:ma14="http://schemas.microsoft.com/office/mac/drawingml/2011/main" val="1"/>
            </a:ext>
          </a:extLst>
        </p:spPr>
        <p:txBody>
          <a:bodyPr wrap="none" lIns="35718" tIns="35718" rIns="35718" bIns="35718">
            <a:spAutoFit/>
          </a:bodyPr>
          <a:lstStyle>
            <a:lvl1pPr marL="57799" marR="57799" defTabSz="1295400">
              <a:defRPr sz="300"/>
            </a:lvl1pPr>
          </a:lstStyle>
          <a:p>
            <a:pPr lvl="0">
              <a:defRPr sz="1800">
                <a:uFillTx/>
              </a:defRPr>
            </a:pPr>
            <a:r>
              <a:rPr sz="300">
                <a:uFill>
                  <a:solidFill/>
                </a:uFill>
              </a:rPr>
              <a:t>TM</a:t>
            </a:r>
          </a:p>
        </p:txBody>
      </p:sp>
      <p:sp>
        <p:nvSpPr>
          <p:cNvPr id="78" name="Shape 78"/>
          <p:cNvSpPr/>
          <p:nvPr>
            <p:ph type="title"/>
          </p:nvPr>
        </p:nvSpPr>
        <p:spPr>
          <a:xfrm>
            <a:off x="455414" y="46037"/>
            <a:ext cx="7572376" cy="1017985"/>
          </a:xfrm>
          <a:prstGeom prst="rect">
            <a:avLst/>
          </a:prstGeom>
        </p:spPr>
        <p:txBody>
          <a:bodyPr lIns="35718" tIns="35718" rIns="35718" bIns="35718"/>
          <a:lstStyle>
            <a:lvl1pPr marL="57799" marR="57799" indent="0" defTabSz="1295400">
              <a:defRPr sz="2800"/>
            </a:lvl1pPr>
          </a:lstStyle>
          <a:p>
            <a:pPr lvl="0">
              <a:defRPr sz="1800">
                <a:solidFill>
                  <a:srgbClr val="000000"/>
                </a:solidFill>
                <a:uFillTx/>
              </a:defRPr>
            </a:pPr>
            <a:r>
              <a:rPr sz="2800">
                <a:solidFill>
                  <a:srgbClr val="FFFFFF"/>
                </a:solidFill>
                <a:uFill>
                  <a:solidFill>
                    <a:srgbClr val="FFFFFF"/>
                  </a:solidFill>
                </a:uFill>
              </a:rPr>
              <a:t>Title Text</a:t>
            </a:r>
          </a:p>
        </p:txBody>
      </p:sp>
      <p:sp>
        <p:nvSpPr>
          <p:cNvPr id="79" name="Shape 79"/>
          <p:cNvSpPr/>
          <p:nvPr>
            <p:ph type="body" idx="1"/>
          </p:nvPr>
        </p:nvSpPr>
        <p:spPr>
          <a:xfrm>
            <a:off x="455414" y="1375171"/>
            <a:ext cx="8233172" cy="5259587"/>
          </a:xfrm>
          <a:prstGeom prst="rect">
            <a:avLst/>
          </a:prstGeom>
        </p:spPr>
        <p:txBody>
          <a:bodyPr lIns="35718" tIns="35718" rIns="35718" bIns="35718"/>
          <a:lstStyle>
            <a:lvl1pPr marL="269240" marR="57799" indent="-228600" defTabSz="1295400">
              <a:spcBef>
                <a:spcPts val="800"/>
              </a:spcBef>
              <a:defRPr sz="2000"/>
            </a:lvl1pPr>
            <a:lvl2pPr marL="688340" marR="57799" indent="-190500" defTabSz="1295400">
              <a:spcBef>
                <a:spcPts val="600"/>
              </a:spcBef>
              <a:defRPr sz="1600"/>
            </a:lvl2pPr>
            <a:lvl3pPr marL="1107439" marR="57799" indent="-152400" defTabSz="1295400">
              <a:spcBef>
                <a:spcPts val="800"/>
              </a:spcBef>
              <a:defRPr sz="1600"/>
            </a:lvl3pPr>
            <a:lvl4pPr marL="1564639" marR="57799" indent="-152400" defTabSz="1295400">
              <a:defRPr sz="1200"/>
            </a:lvl4pPr>
            <a:lvl5pPr marL="2021839" marR="57799" indent="-152400" defTabSz="1295400">
              <a:defRPr sz="1200"/>
            </a:lvl5pPr>
          </a:lstStyle>
          <a:p>
            <a:pPr lvl="0">
              <a:defRPr sz="1800">
                <a:uFillTx/>
              </a:defRPr>
            </a:pPr>
            <a:r>
              <a:rPr sz="2000">
                <a:uFill>
                  <a:solidFill/>
                </a:uFill>
              </a:rPr>
              <a:t>Body Level One</a:t>
            </a:r>
            <a:endParaRPr sz="2000">
              <a:uFill>
                <a:solidFill/>
              </a:uFill>
            </a:endParaRPr>
          </a:p>
          <a:p>
            <a:pPr lvl="1">
              <a:defRPr sz="1800">
                <a:uFillTx/>
              </a:defRPr>
            </a:pPr>
            <a:r>
              <a:rPr sz="1600">
                <a:uFill>
                  <a:solidFill/>
                </a:uFill>
              </a:rPr>
              <a:t>Body Level Two</a:t>
            </a:r>
            <a:endParaRPr sz="1600">
              <a:uFill>
                <a:solidFill/>
              </a:uFill>
            </a:endParaRPr>
          </a:p>
          <a:p>
            <a:pPr lvl="2">
              <a:defRPr sz="1800">
                <a:uFillTx/>
              </a:defRPr>
            </a:pPr>
            <a:r>
              <a:rPr sz="1600">
                <a:uFill>
                  <a:solidFill/>
                </a:uFill>
              </a:rPr>
              <a:t>Body Level Three</a:t>
            </a:r>
            <a:endParaRPr sz="1600">
              <a:uFill>
                <a:solidFill/>
              </a:uFill>
            </a:endParaRPr>
          </a:p>
          <a:p>
            <a:pPr lvl="3">
              <a:defRPr sz="1800">
                <a:uFillTx/>
              </a:defRPr>
            </a:pPr>
            <a:r>
              <a:rPr sz="1200">
                <a:uFill>
                  <a:solidFill/>
                </a:uFill>
              </a:rPr>
              <a:t>Body Level Four</a:t>
            </a:r>
            <a:endParaRPr sz="1200">
              <a:uFill>
                <a:solidFill/>
              </a:uFill>
            </a:endParaRPr>
          </a:p>
          <a:p>
            <a:pPr lvl="4">
              <a:defRPr sz="1800">
                <a:uFillTx/>
              </a:defRPr>
            </a:pPr>
            <a:r>
              <a:rPr sz="1200">
                <a:uFill>
                  <a:solidFill/>
                </a:uFill>
              </a:rPr>
              <a:t>Body Level Five</a:t>
            </a:r>
          </a:p>
        </p:txBody>
      </p:sp>
      <p:sp>
        <p:nvSpPr>
          <p:cNvPr id="80" name="Shape 80"/>
          <p:cNvSpPr/>
          <p:nvPr>
            <p:ph type="sldNum" sz="quarter" idx="2"/>
          </p:nvPr>
        </p:nvSpPr>
        <p:spPr>
          <a:xfrm>
            <a:off x="8802526" y="6676826"/>
            <a:ext cx="139837" cy="127001"/>
          </a:xfrm>
          <a:prstGeom prst="rect">
            <a:avLst/>
          </a:prstGeom>
        </p:spPr>
        <p:txBody>
          <a:bodyPr/>
          <a:lstStyle>
            <a:lvl1pPr defTabSz="825500">
              <a:defRPr sz="900"/>
            </a:lvl1pPr>
          </a:lstStyle>
          <a:p>
            <a:pPr lvl="0"/>
            <a:fld id="{86CB4B4D-7CA3-9044-876B-883B54F8677D}" type="slidenum"/>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82" name="Shape 82"/>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Title Text</a:t>
            </a:r>
          </a:p>
        </p:txBody>
      </p:sp>
      <p:sp>
        <p:nvSpPr>
          <p:cNvPr id="83" name="Shape 83"/>
          <p:cNvSpPr/>
          <p:nvPr>
            <p:ph type="body" idx="1"/>
          </p:nvPr>
        </p:nvSpPr>
        <p:spPr>
          <a:prstGeom prst="rect">
            <a:avLst/>
          </a:prstGeom>
        </p:spPr>
        <p:txBody>
          <a:bodyPr/>
          <a:lstStyle/>
          <a:p>
            <a:pPr lvl="0">
              <a:defRPr sz="1800">
                <a:uFillTx/>
              </a:defRPr>
            </a:pPr>
            <a:r>
              <a:rPr sz="2200">
                <a:uFill>
                  <a:solidFill/>
                </a:uFill>
              </a:rPr>
              <a:t>Body Level One</a:t>
            </a:r>
            <a:endParaRPr sz="2200">
              <a:uFill>
                <a:solidFill/>
              </a:uFill>
            </a:endParaRPr>
          </a:p>
          <a:p>
            <a:pPr lvl="1">
              <a:defRPr sz="1800">
                <a:uFillTx/>
              </a:defRPr>
            </a:pPr>
            <a:r>
              <a:rPr sz="2200">
                <a:uFill>
                  <a:solidFill/>
                </a:uFill>
              </a:rPr>
              <a:t>Body Level Two</a:t>
            </a:r>
            <a:endParaRPr sz="2200">
              <a:uFill>
                <a:solidFill/>
              </a:uFill>
            </a:endParaRPr>
          </a:p>
          <a:p>
            <a:pPr lvl="2">
              <a:defRPr sz="1800">
                <a:uFillTx/>
              </a:defRPr>
            </a:pPr>
            <a:r>
              <a:rPr sz="2200">
                <a:uFill>
                  <a:solidFill/>
                </a:uFill>
              </a:rPr>
              <a:t>Body Level Three</a:t>
            </a:r>
            <a:endParaRPr sz="2200">
              <a:uFill>
                <a:solidFill/>
              </a:uFill>
            </a:endParaRPr>
          </a:p>
          <a:p>
            <a:pPr lvl="3">
              <a:defRPr sz="1800">
                <a:uFillTx/>
              </a:defRPr>
            </a:pPr>
            <a:r>
              <a:rPr sz="2200">
                <a:uFill>
                  <a:solidFill/>
                </a:uFill>
              </a:rPr>
              <a:t>Body Level Four</a:t>
            </a:r>
            <a:endParaRPr sz="2200">
              <a:uFill>
                <a:solidFill/>
              </a:uFill>
            </a:endParaRPr>
          </a:p>
          <a:p>
            <a:pPr lvl="4">
              <a:defRPr sz="1800">
                <a:uFillTx/>
              </a:defRPr>
            </a:pPr>
            <a:r>
              <a:rPr sz="2200">
                <a:uFill>
                  <a:solidFill/>
                </a:uFill>
              </a:rPr>
              <a:t>Body Level Five</a:t>
            </a:r>
          </a:p>
        </p:txBody>
      </p:sp>
      <p:sp>
        <p:nvSpPr>
          <p:cNvPr id="84" name="Shape 84"/>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nvSpPr>
        <p:spPr>
          <a:xfrm>
            <a:off x="0" y="0"/>
            <a:ext cx="9144000" cy="1143000"/>
          </a:xfrm>
          <a:prstGeom prst="rect">
            <a:avLst/>
          </a:prstGeom>
          <a:solidFill>
            <a:srgbClr val="5D70B7"/>
          </a:solidFill>
          <a:ln w="12700">
            <a:miter lim="400000"/>
          </a:ln>
        </p:spPr>
        <p:txBody>
          <a:bodyPr lIns="0" tIns="0" rIns="0" bIns="0" anchor="ctr"/>
          <a:lstStyle/>
          <a:p>
            <a:pPr lvl="0" marL="0"/>
          </a:p>
        </p:txBody>
      </p:sp>
      <p:pic>
        <p:nvPicPr>
          <p:cNvPr id="3" name="image1.png"/>
          <p:cNvPicPr/>
          <p:nvPr/>
        </p:nvPicPr>
        <p:blipFill>
          <a:blip r:embed="rId2">
            <a:extLst/>
          </a:blip>
          <a:stretch>
            <a:fillRect/>
          </a:stretch>
        </p:blipFill>
        <p:spPr>
          <a:xfrm>
            <a:off x="8166100" y="127000"/>
            <a:ext cx="851805" cy="889001"/>
          </a:xfrm>
          <a:prstGeom prst="rect">
            <a:avLst/>
          </a:prstGeom>
          <a:ln w="12700">
            <a:miter lim="400000"/>
          </a:ln>
        </p:spPr>
      </p:pic>
      <p:sp>
        <p:nvSpPr>
          <p:cNvPr id="4" name="Shape 4"/>
          <p:cNvSpPr/>
          <p:nvPr/>
        </p:nvSpPr>
        <p:spPr>
          <a:xfrm>
            <a:off x="0" y="6629400"/>
            <a:ext cx="9144000" cy="228600"/>
          </a:xfrm>
          <a:prstGeom prst="rect">
            <a:avLst/>
          </a:prstGeom>
          <a:solidFill>
            <a:srgbClr val="5D70B7"/>
          </a:solidFill>
          <a:ln w="12700">
            <a:miter lim="400000"/>
          </a:ln>
        </p:spPr>
        <p:txBody>
          <a:bodyPr lIns="0" tIns="0" rIns="0" bIns="0" anchor="ctr"/>
          <a:lstStyle/>
          <a:p>
            <a:pPr lvl="0" marL="0"/>
          </a:p>
        </p:txBody>
      </p:sp>
      <p:sp>
        <p:nvSpPr>
          <p:cNvPr id="5" name="Shape 5"/>
          <p:cNvSpPr/>
          <p:nvPr/>
        </p:nvSpPr>
        <p:spPr>
          <a:xfrm>
            <a:off x="127000" y="6670967"/>
            <a:ext cx="8483600" cy="13554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marL="0" indent="40640">
              <a:defRPr sz="1000">
                <a:solidFill>
                  <a:srgbClr val="FFFFFF"/>
                </a:solidFill>
                <a:uFill>
                  <a:solidFill>
                    <a:srgbClr val="FFFFFF"/>
                  </a:solidFill>
                </a:uFill>
              </a:defRPr>
            </a:lvl1pPr>
          </a:lstStyle>
          <a:p>
            <a:pPr lvl="0">
              <a:defRPr sz="1800">
                <a:solidFill>
                  <a:srgbClr val="000000"/>
                </a:solidFill>
                <a:uFillTx/>
              </a:defRPr>
            </a:pPr>
            <a:r>
              <a:rPr sz="1000">
                <a:solidFill>
                  <a:srgbClr val="FFFFFF"/>
                </a:solidFill>
                <a:uFill>
                  <a:solidFill>
                    <a:srgbClr val="FFFFFF"/>
                  </a:solidFill>
                </a:uFill>
              </a:rPr>
              <a:t>Copyright © 2015 The Printer Working Group. All rights reserved. The IPP Everywhere and PWG logos are trademarks of The Printer Working Group.</a:t>
            </a:r>
          </a:p>
        </p:txBody>
      </p:sp>
      <p:sp>
        <p:nvSpPr>
          <p:cNvPr id="6" name="Shape 6"/>
          <p:cNvSpPr/>
          <p:nvPr/>
        </p:nvSpPr>
        <p:spPr>
          <a:xfrm>
            <a:off x="8813800" y="787400"/>
            <a:ext cx="143847" cy="12700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marL="0" marR="57798" indent="57798" defTabSz="1295400">
              <a:defRPr sz="400"/>
            </a:lvl1pPr>
          </a:lstStyle>
          <a:p>
            <a:pPr lvl="0">
              <a:defRPr sz="1800">
                <a:uFillTx/>
              </a:defRPr>
            </a:pPr>
            <a:r>
              <a:rPr sz="400">
                <a:uFill>
                  <a:solidFill/>
                </a:uFill>
              </a:rPr>
              <a:t>TM</a:t>
            </a:r>
          </a:p>
        </p:txBody>
      </p:sp>
      <p:sp>
        <p:nvSpPr>
          <p:cNvPr id="7" name="Shape 7"/>
          <p:cNvSpPr/>
          <p:nvPr>
            <p:ph type="title"/>
          </p:nvPr>
        </p:nvSpPr>
        <p:spPr>
          <a:xfrm>
            <a:off x="457200" y="0"/>
            <a:ext cx="7569200" cy="1062038"/>
          </a:xfrm>
          <a:prstGeom prst="rect">
            <a:avLst/>
          </a:prstGeom>
          <a:ln w="12700">
            <a:miter lim="400000"/>
          </a:ln>
          <a:extLst>
            <a:ext uri="{C572A759-6A51-4108-AA02-DFA0A04FC94B}">
              <ma14:wrappingTextBoxFlag xmlns:ma14="http://schemas.microsoft.com/office/mac/drawingml/2011/main" val="1"/>
            </a:ext>
          </a:extLst>
        </p:spPr>
        <p:txBody>
          <a:bodyPr lIns="0" tIns="0" rIns="0" bIns="0" anchor="b"/>
          <a:lstStyle/>
          <a:p>
            <a:pPr lvl="0">
              <a:defRPr sz="1800">
                <a:solidFill>
                  <a:srgbClr val="000000"/>
                </a:solidFill>
                <a:uFillTx/>
              </a:defRPr>
            </a:pPr>
            <a:r>
              <a:rPr sz="3000">
                <a:solidFill>
                  <a:srgbClr val="FFFFFF"/>
                </a:solidFill>
                <a:uFill>
                  <a:solidFill>
                    <a:srgbClr val="FFFFFF"/>
                  </a:solidFill>
                </a:uFill>
              </a:rPr>
              <a:t>Title Text</a:t>
            </a:r>
          </a:p>
        </p:txBody>
      </p:sp>
      <p:sp>
        <p:nvSpPr>
          <p:cNvPr id="8" name="Shape 8"/>
          <p:cNvSpPr/>
          <p:nvPr>
            <p:ph type="body" idx="1"/>
          </p:nvPr>
        </p:nvSpPr>
        <p:spPr>
          <a:xfrm>
            <a:off x="457200" y="1371600"/>
            <a:ext cx="8229600" cy="548640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a:defRPr sz="1800">
                <a:uFillTx/>
              </a:defRPr>
            </a:pPr>
            <a:r>
              <a:rPr sz="2200">
                <a:uFill>
                  <a:solidFill/>
                </a:uFill>
              </a:rPr>
              <a:t>Body Level One</a:t>
            </a:r>
            <a:endParaRPr sz="2200">
              <a:uFill>
                <a:solidFill/>
              </a:uFill>
            </a:endParaRPr>
          </a:p>
          <a:p>
            <a:pPr lvl="1">
              <a:defRPr sz="1800">
                <a:uFillTx/>
              </a:defRPr>
            </a:pPr>
            <a:r>
              <a:rPr sz="2200">
                <a:uFill>
                  <a:solidFill/>
                </a:uFill>
              </a:rPr>
              <a:t>Body Level Two</a:t>
            </a:r>
            <a:endParaRPr sz="2200">
              <a:uFill>
                <a:solidFill/>
              </a:uFill>
            </a:endParaRPr>
          </a:p>
          <a:p>
            <a:pPr lvl="2">
              <a:defRPr sz="1800">
                <a:uFillTx/>
              </a:defRPr>
            </a:pPr>
            <a:r>
              <a:rPr sz="2200">
                <a:uFill>
                  <a:solidFill/>
                </a:uFill>
              </a:rPr>
              <a:t>Body Level Three</a:t>
            </a:r>
            <a:endParaRPr sz="2200">
              <a:uFill>
                <a:solidFill/>
              </a:uFill>
            </a:endParaRPr>
          </a:p>
          <a:p>
            <a:pPr lvl="3">
              <a:defRPr sz="1800">
                <a:uFillTx/>
              </a:defRPr>
            </a:pPr>
            <a:r>
              <a:rPr sz="2200">
                <a:uFill>
                  <a:solidFill/>
                </a:uFill>
              </a:rPr>
              <a:t>Body Level Four</a:t>
            </a:r>
            <a:endParaRPr sz="2200">
              <a:uFill>
                <a:solidFill/>
              </a:uFill>
            </a:endParaRPr>
          </a:p>
          <a:p>
            <a:pPr lvl="4">
              <a:defRPr sz="1800">
                <a:uFillTx/>
              </a:defRPr>
            </a:pPr>
            <a:r>
              <a:rPr sz="2200">
                <a:uFill>
                  <a:solidFill/>
                </a:uFill>
              </a:rPr>
              <a:t>Body Level Five</a:t>
            </a:r>
          </a:p>
        </p:txBody>
      </p:sp>
      <p:sp>
        <p:nvSpPr>
          <p:cNvPr id="9" name="Shape 9"/>
          <p:cNvSpPr/>
          <p:nvPr>
            <p:ph type="sldNum" sz="quarter" idx="2"/>
          </p:nvPr>
        </p:nvSpPr>
        <p:spPr>
          <a:xfrm>
            <a:off x="8795462" y="6670966"/>
            <a:ext cx="153964" cy="135546"/>
          </a:xfrm>
          <a:prstGeom prst="rect">
            <a:avLst/>
          </a:prstGeom>
          <a:ln w="12700">
            <a:miter lim="400000"/>
          </a:ln>
        </p:spPr>
        <p:txBody>
          <a:bodyPr wrap="none" lIns="0" tIns="0" rIns="0" bIns="0" anchor="ctr">
            <a:spAutoFit/>
          </a:bodyPr>
          <a:lstStyle>
            <a:lvl1pPr marL="0" marR="0" algn="ctr" defTabSz="584200">
              <a:defRPr sz="1000">
                <a:solidFill>
                  <a:srgbClr val="FFFFFF"/>
                </a:solidFill>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transition spd="med" advClick="1"/>
  <p:txStyles>
    <p:titleStyle>
      <a:lvl1pPr marR="40640" indent="40640">
        <a:defRPr sz="3000">
          <a:solidFill>
            <a:srgbClr val="FFFFFF"/>
          </a:solidFill>
          <a:uFill>
            <a:solidFill>
              <a:srgbClr val="FFFFFF"/>
            </a:solidFill>
          </a:uFill>
          <a:latin typeface="+mn-lt"/>
          <a:ea typeface="+mn-ea"/>
          <a:cs typeface="+mn-cs"/>
          <a:sym typeface="Verdana"/>
        </a:defRPr>
      </a:lvl1pPr>
      <a:lvl2pPr marR="40640" indent="40640">
        <a:defRPr sz="3000">
          <a:solidFill>
            <a:srgbClr val="FFFFFF"/>
          </a:solidFill>
          <a:uFill>
            <a:solidFill>
              <a:srgbClr val="FFFFFF"/>
            </a:solidFill>
          </a:uFill>
          <a:latin typeface="+mn-lt"/>
          <a:ea typeface="+mn-ea"/>
          <a:cs typeface="+mn-cs"/>
          <a:sym typeface="Verdana"/>
        </a:defRPr>
      </a:lvl2pPr>
      <a:lvl3pPr marR="40640" indent="40640">
        <a:defRPr sz="3000">
          <a:solidFill>
            <a:srgbClr val="FFFFFF"/>
          </a:solidFill>
          <a:uFill>
            <a:solidFill>
              <a:srgbClr val="FFFFFF"/>
            </a:solidFill>
          </a:uFill>
          <a:latin typeface="+mn-lt"/>
          <a:ea typeface="+mn-ea"/>
          <a:cs typeface="+mn-cs"/>
          <a:sym typeface="Verdana"/>
        </a:defRPr>
      </a:lvl3pPr>
      <a:lvl4pPr marR="40640" indent="40640">
        <a:defRPr sz="3000">
          <a:solidFill>
            <a:srgbClr val="FFFFFF"/>
          </a:solidFill>
          <a:uFill>
            <a:solidFill>
              <a:srgbClr val="FFFFFF"/>
            </a:solidFill>
          </a:uFill>
          <a:latin typeface="+mn-lt"/>
          <a:ea typeface="+mn-ea"/>
          <a:cs typeface="+mn-cs"/>
          <a:sym typeface="Verdana"/>
        </a:defRPr>
      </a:lvl4pPr>
      <a:lvl5pPr marR="40640" indent="40640">
        <a:defRPr sz="3000">
          <a:solidFill>
            <a:srgbClr val="FFFFFF"/>
          </a:solidFill>
          <a:uFill>
            <a:solidFill>
              <a:srgbClr val="FFFFFF"/>
            </a:solidFill>
          </a:uFill>
          <a:latin typeface="+mn-lt"/>
          <a:ea typeface="+mn-ea"/>
          <a:cs typeface="+mn-cs"/>
          <a:sym typeface="Verdana"/>
        </a:defRPr>
      </a:lvl5pPr>
      <a:lvl6pPr marR="40640" indent="40640">
        <a:defRPr sz="3000">
          <a:solidFill>
            <a:srgbClr val="FFFFFF"/>
          </a:solidFill>
          <a:uFill>
            <a:solidFill>
              <a:srgbClr val="FFFFFF"/>
            </a:solidFill>
          </a:uFill>
          <a:latin typeface="+mn-lt"/>
          <a:ea typeface="+mn-ea"/>
          <a:cs typeface="+mn-cs"/>
          <a:sym typeface="Verdana"/>
        </a:defRPr>
      </a:lvl6pPr>
      <a:lvl7pPr marR="40640" indent="40640">
        <a:defRPr sz="3000">
          <a:solidFill>
            <a:srgbClr val="FFFFFF"/>
          </a:solidFill>
          <a:uFill>
            <a:solidFill>
              <a:srgbClr val="FFFFFF"/>
            </a:solidFill>
          </a:uFill>
          <a:latin typeface="+mn-lt"/>
          <a:ea typeface="+mn-ea"/>
          <a:cs typeface="+mn-cs"/>
          <a:sym typeface="Verdana"/>
        </a:defRPr>
      </a:lvl7pPr>
      <a:lvl8pPr marR="40640" indent="40640">
        <a:defRPr sz="3000">
          <a:solidFill>
            <a:srgbClr val="FFFFFF"/>
          </a:solidFill>
          <a:uFill>
            <a:solidFill>
              <a:srgbClr val="FFFFFF"/>
            </a:solidFill>
          </a:uFill>
          <a:latin typeface="+mn-lt"/>
          <a:ea typeface="+mn-ea"/>
          <a:cs typeface="+mn-cs"/>
          <a:sym typeface="Verdana"/>
        </a:defRPr>
      </a:lvl8pPr>
      <a:lvl9pPr marR="40640" indent="40640">
        <a:defRPr sz="3000">
          <a:solidFill>
            <a:srgbClr val="FFFFFF"/>
          </a:solidFill>
          <a:uFill>
            <a:solidFill>
              <a:srgbClr val="FFFFFF"/>
            </a:solidFill>
          </a:uFill>
          <a:latin typeface="+mn-lt"/>
          <a:ea typeface="+mn-ea"/>
          <a:cs typeface="+mn-cs"/>
          <a:sym typeface="Verdana"/>
        </a:defRPr>
      </a:lvl9pPr>
    </p:titleStyle>
    <p:bodyStyle>
      <a:lvl1pPr marL="383540" marR="40640" indent="-342900">
        <a:spcBef>
          <a:spcPts val="500"/>
        </a:spcBef>
        <a:buSzPct val="100000"/>
        <a:buChar char="•"/>
        <a:defRPr sz="2200">
          <a:uFill>
            <a:solidFill/>
          </a:uFill>
          <a:latin typeface="+mn-lt"/>
          <a:ea typeface="+mn-ea"/>
          <a:cs typeface="+mn-cs"/>
          <a:sym typeface="Verdana"/>
        </a:defRPr>
      </a:lvl1pPr>
      <a:lvl2pPr marL="847089" marR="40640" indent="-349249">
        <a:spcBef>
          <a:spcPts val="500"/>
        </a:spcBef>
        <a:buSzPct val="100000"/>
        <a:buChar char="•"/>
        <a:defRPr sz="2200">
          <a:uFill>
            <a:solidFill/>
          </a:uFill>
          <a:latin typeface="+mn-lt"/>
          <a:ea typeface="+mn-ea"/>
          <a:cs typeface="+mn-cs"/>
          <a:sym typeface="Verdana"/>
        </a:defRPr>
      </a:lvl2pPr>
      <a:lvl3pPr marL="1234438" marR="40640" indent="-279400">
        <a:spcBef>
          <a:spcPts val="500"/>
        </a:spcBef>
        <a:buSzPct val="100000"/>
        <a:buChar char="•"/>
        <a:defRPr sz="2200">
          <a:uFill>
            <a:solidFill/>
          </a:uFill>
          <a:latin typeface="+mn-lt"/>
          <a:ea typeface="+mn-ea"/>
          <a:cs typeface="+mn-cs"/>
          <a:sym typeface="Verdana"/>
        </a:defRPr>
      </a:lvl3pPr>
      <a:lvl4pPr marL="1771467" marR="40640" indent="-359228">
        <a:spcBef>
          <a:spcPts val="500"/>
        </a:spcBef>
        <a:buSzPct val="100000"/>
        <a:buChar char="•"/>
        <a:defRPr sz="2200">
          <a:uFill>
            <a:solidFill/>
          </a:uFill>
          <a:latin typeface="+mn-lt"/>
          <a:ea typeface="+mn-ea"/>
          <a:cs typeface="+mn-cs"/>
          <a:sym typeface="Verdana"/>
        </a:defRPr>
      </a:lvl4pPr>
      <a:lvl5pPr marL="2228667" marR="40640" indent="-359228">
        <a:spcBef>
          <a:spcPts val="500"/>
        </a:spcBef>
        <a:buSzPct val="100000"/>
        <a:buChar char="•"/>
        <a:defRPr sz="2200">
          <a:uFill>
            <a:solidFill/>
          </a:uFill>
          <a:latin typeface="+mn-lt"/>
          <a:ea typeface="+mn-ea"/>
          <a:cs typeface="+mn-cs"/>
          <a:sym typeface="Verdana"/>
        </a:defRPr>
      </a:lvl5pPr>
      <a:lvl6pPr marL="2228668" marR="40640" indent="-359228">
        <a:spcBef>
          <a:spcPts val="500"/>
        </a:spcBef>
        <a:buSzPct val="100000"/>
        <a:buChar char="•"/>
        <a:defRPr sz="2200">
          <a:uFill>
            <a:solidFill/>
          </a:uFill>
          <a:latin typeface="+mn-lt"/>
          <a:ea typeface="+mn-ea"/>
          <a:cs typeface="+mn-cs"/>
          <a:sym typeface="Verdana"/>
        </a:defRPr>
      </a:lvl6pPr>
      <a:lvl7pPr marL="2228668" marR="40640" indent="-359228">
        <a:spcBef>
          <a:spcPts val="500"/>
        </a:spcBef>
        <a:buSzPct val="100000"/>
        <a:buChar char="•"/>
        <a:defRPr sz="2200">
          <a:uFill>
            <a:solidFill/>
          </a:uFill>
          <a:latin typeface="+mn-lt"/>
          <a:ea typeface="+mn-ea"/>
          <a:cs typeface="+mn-cs"/>
          <a:sym typeface="Verdana"/>
        </a:defRPr>
      </a:lvl7pPr>
      <a:lvl8pPr marL="2228668" marR="40640" indent="-359228">
        <a:spcBef>
          <a:spcPts val="500"/>
        </a:spcBef>
        <a:buSzPct val="100000"/>
        <a:buChar char="•"/>
        <a:defRPr sz="2200">
          <a:uFill>
            <a:solidFill/>
          </a:uFill>
          <a:latin typeface="+mn-lt"/>
          <a:ea typeface="+mn-ea"/>
          <a:cs typeface="+mn-cs"/>
          <a:sym typeface="Verdana"/>
        </a:defRPr>
      </a:lvl8pPr>
      <a:lvl9pPr marL="2228668" marR="40640" indent="-359228">
        <a:spcBef>
          <a:spcPts val="500"/>
        </a:spcBef>
        <a:buSzPct val="100000"/>
        <a:buChar char="•"/>
        <a:defRPr sz="2200">
          <a:uFill>
            <a:solidFill/>
          </a:uFill>
          <a:latin typeface="+mn-lt"/>
          <a:ea typeface="+mn-ea"/>
          <a:cs typeface="+mn-cs"/>
          <a:sym typeface="Verdana"/>
        </a:defRPr>
      </a:lvl9pPr>
    </p:bodyStyle>
    <p:otherStyle>
      <a:lvl1pPr algn="ctr" defTabSz="584200">
        <a:defRPr sz="1000">
          <a:solidFill>
            <a:schemeClr val="tx1"/>
          </a:solidFill>
          <a:uFill>
            <a:solidFill/>
          </a:uFill>
          <a:latin typeface="+mn-lt"/>
          <a:ea typeface="+mn-ea"/>
          <a:cs typeface="+mn-cs"/>
          <a:sym typeface="Arial"/>
        </a:defRPr>
      </a:lvl1pPr>
      <a:lvl2pPr indent="40640" algn="ctr" defTabSz="584200">
        <a:defRPr sz="1000">
          <a:solidFill>
            <a:schemeClr val="tx1"/>
          </a:solidFill>
          <a:uFill>
            <a:solidFill/>
          </a:uFill>
          <a:latin typeface="+mn-lt"/>
          <a:ea typeface="+mn-ea"/>
          <a:cs typeface="+mn-cs"/>
          <a:sym typeface="Arial"/>
        </a:defRPr>
      </a:lvl2pPr>
      <a:lvl3pPr indent="40640" algn="ctr" defTabSz="584200">
        <a:defRPr sz="1000">
          <a:solidFill>
            <a:schemeClr val="tx1"/>
          </a:solidFill>
          <a:uFill>
            <a:solidFill/>
          </a:uFill>
          <a:latin typeface="+mn-lt"/>
          <a:ea typeface="+mn-ea"/>
          <a:cs typeface="+mn-cs"/>
          <a:sym typeface="Arial"/>
        </a:defRPr>
      </a:lvl3pPr>
      <a:lvl4pPr indent="40640" algn="ctr" defTabSz="584200">
        <a:defRPr sz="1000">
          <a:solidFill>
            <a:schemeClr val="tx1"/>
          </a:solidFill>
          <a:uFill>
            <a:solidFill/>
          </a:uFill>
          <a:latin typeface="+mn-lt"/>
          <a:ea typeface="+mn-ea"/>
          <a:cs typeface="+mn-cs"/>
          <a:sym typeface="Arial"/>
        </a:defRPr>
      </a:lvl4pPr>
      <a:lvl5pPr indent="40640" algn="ctr" defTabSz="584200">
        <a:defRPr sz="1000">
          <a:solidFill>
            <a:schemeClr val="tx1"/>
          </a:solidFill>
          <a:uFill>
            <a:solidFill/>
          </a:uFill>
          <a:latin typeface="+mn-lt"/>
          <a:ea typeface="+mn-ea"/>
          <a:cs typeface="+mn-cs"/>
          <a:sym typeface="Arial"/>
        </a:defRPr>
      </a:lvl5pPr>
      <a:lvl6pPr indent="40640" algn="ctr" defTabSz="584200">
        <a:defRPr sz="1000">
          <a:solidFill>
            <a:schemeClr val="tx1"/>
          </a:solidFill>
          <a:uFill>
            <a:solidFill/>
          </a:uFill>
          <a:latin typeface="+mn-lt"/>
          <a:ea typeface="+mn-ea"/>
          <a:cs typeface="+mn-cs"/>
          <a:sym typeface="Arial"/>
        </a:defRPr>
      </a:lvl6pPr>
      <a:lvl7pPr indent="40640" algn="ctr" defTabSz="584200">
        <a:defRPr sz="1000">
          <a:solidFill>
            <a:schemeClr val="tx1"/>
          </a:solidFill>
          <a:uFill>
            <a:solidFill/>
          </a:uFill>
          <a:latin typeface="+mn-lt"/>
          <a:ea typeface="+mn-ea"/>
          <a:cs typeface="+mn-cs"/>
          <a:sym typeface="Arial"/>
        </a:defRPr>
      </a:lvl7pPr>
      <a:lvl8pPr indent="40640" algn="ctr" defTabSz="584200">
        <a:defRPr sz="1000">
          <a:solidFill>
            <a:schemeClr val="tx1"/>
          </a:solidFill>
          <a:uFill>
            <a:solidFill/>
          </a:uFill>
          <a:latin typeface="+mn-lt"/>
          <a:ea typeface="+mn-ea"/>
          <a:cs typeface="+mn-cs"/>
          <a:sym typeface="Arial"/>
        </a:defRPr>
      </a:lvl8pPr>
      <a:lvl9pPr indent="40640" algn="ctr" defTabSz="584200">
        <a:defRPr sz="1000">
          <a:solidFill>
            <a:schemeClr val="tx1"/>
          </a:solidFill>
          <a:uFill>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4.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wg.org/sm" TargetMode="External"/><Relationship Id="rId3" Type="http://schemas.openxmlformats.org/officeDocument/2006/relationships/hyperlink" Target="https://www.pwg.org/mailman/listinfo/sm3" TargetMode="Externa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www.pwg.org/ipp/ipp-registrations.xml" TargetMode="External"/></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www.pwg.org/ipp/index.html" TargetMode="External"/><Relationship Id="rId3" Type="http://schemas.openxmlformats.org/officeDocument/2006/relationships/hyperlink" Target="http://www.pwg.org/mailman/listinfo/ipp" TargetMode="Externa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sweet.org/" TargetMode="External"/></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hyperlink" Target="http://www.trustedcomputinggroup.org/resources/tss_system_level_api_and_tpm_command_transmission_interface_specification" TargetMode="External"/><Relationship Id="rId3" Type="http://schemas.openxmlformats.org/officeDocument/2006/relationships/hyperlink" Target="http://www.trustedcomputinggroup.org/resources/tss_feature_api_specification" TargetMode="External"/><Relationship Id="rId4" Type="http://schemas.openxmlformats.org/officeDocument/2006/relationships/hyperlink" Target="http://www.trustedcomputinggroup.org/resources/tss_tab_and_resource_manager" TargetMode="External"/></Relationships>

</file>

<file path=ppt/slides/_rels/slide44.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hyperlink" Target="http://www.trustedcomputinggroup.org/resources/tcg_tpm_20_library_profile_for_automotivethin" TargetMode="External"/><Relationship Id="rId3" Type="http://schemas.openxmlformats.org/officeDocument/2006/relationships/hyperlink" Target="http://www.trustedcomputinggroup.org/resources/tcg_guidance_for_securing_iot" TargetMode="External"/><Relationship Id="rId4" Type="http://schemas.openxmlformats.org/officeDocument/2006/relationships/hyperlink" Target="http://www.trustedcomputinggroup.org/resources/pc_client_platform_tpm_profile_ptp_specification" TargetMode="External"/><Relationship Id="rId5" Type="http://schemas.openxmlformats.org/officeDocument/2006/relationships/hyperlink" Target="http://www.trustedcomputinggroup.org/resources/tcg_efi_protocol_specification" TargetMode="External"/></Relationships>

</file>

<file path=ppt/slides/_rels/slide45.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hyperlink" Target="http://www.trustedcomputinggroup.org/resources/tpm_20_mobile_reference_architecture_specification" TargetMode="External"/><Relationship Id="rId3" Type="http://schemas.openxmlformats.org/officeDocument/2006/relationships/hyperlink" Target="http://www.trustedcomputinggroup.org/resources/tpm_20_mobile_command_response_buffer_interface_specification" TargetMode="External"/><Relationship Id="rId4" Type="http://schemas.openxmlformats.org/officeDocument/2006/relationships/hyperlink" Target="http://www.trustedcomputinggroup.org/resources/tcg_tpm_20_mobile_common_profile" TargetMode="External"/></Relationships>

</file>

<file path=ppt/slides/_rels/slide46.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hyperlink" Target="http://www.trustedcomputinggroup.org/resources/tms_use_cases__bring_your_own_device_byod" TargetMode="External"/><Relationship Id="rId3" Type="http://schemas.openxmlformats.org/officeDocument/2006/relationships/hyperlink" Target="http://www.trustedcomputinggroup.org/resources/trusted_multitenant_infrastructure_reference_framework" TargetMode="External"/><Relationship Id="rId4" Type="http://schemas.openxmlformats.org/officeDocument/2006/relationships/hyperlink" Target="http://www.trustedcomputinggroup.org/resources/tcg_trusted_multitenant_infrastructure_use_cases" TargetMode="External"/></Relationships>

</file>

<file path=ppt/slides/_rels/slide4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8" name="Shape 88"/>
          <p:cNvSpPr/>
          <p:nvPr>
            <p:ph type="title"/>
          </p:nvPr>
        </p:nvSpPr>
        <p:spPr>
          <a:prstGeom prst="rect">
            <a:avLst/>
          </a:prstGeom>
        </p:spPr>
        <p:txBody>
          <a:bodyPr/>
          <a:lstStyle/>
          <a:p>
            <a:pPr lvl="0">
              <a:defRPr sz="1800">
                <a:uFillTx/>
              </a:defRPr>
            </a:pPr>
            <a:r>
              <a:rPr sz="3000">
                <a:uFill>
                  <a:solidFill/>
                </a:uFill>
              </a:rPr>
              <a:t>Printer Working Group Plenary Session</a:t>
            </a:r>
          </a:p>
        </p:txBody>
      </p:sp>
      <p:sp>
        <p:nvSpPr>
          <p:cNvPr id="89" name="Shape 89"/>
          <p:cNvSpPr/>
          <p:nvPr>
            <p:ph type="body" idx="1"/>
          </p:nvPr>
        </p:nvSpPr>
        <p:spPr>
          <a:prstGeom prst="rect">
            <a:avLst/>
          </a:prstGeom>
        </p:spPr>
        <p:txBody>
          <a:bodyPr/>
          <a:lstStyle/>
          <a:p>
            <a:pPr lvl="0">
              <a:defRPr sz="1800">
                <a:uFillTx/>
              </a:defRPr>
            </a:pPr>
            <a:r>
              <a:rPr sz="2400">
                <a:uFill>
                  <a:solidFill/>
                </a:uFill>
              </a:rPr>
              <a:t>April 28, 2015</a:t>
            </a:r>
            <a:endParaRPr sz="2400">
              <a:uFill>
                <a:solidFill/>
              </a:uFill>
            </a:endParaRPr>
          </a:p>
          <a:p>
            <a:pPr lvl="0">
              <a:defRPr sz="1800">
                <a:uFillTx/>
              </a:defRPr>
            </a:pPr>
            <a:r>
              <a:rPr sz="2400">
                <a:uFill>
                  <a:solidFill/>
                </a:uFill>
              </a:rPr>
              <a:t>PWG F2F Meeting</a:t>
            </a:r>
            <a:endParaRPr sz="2400">
              <a:uFill>
                <a:solidFill/>
              </a:uFill>
            </a:endParaRPr>
          </a:p>
          <a:p>
            <a:pPr lvl="0">
              <a:defRPr sz="1800">
                <a:uFillTx/>
              </a:defRPr>
            </a:pPr>
            <a:r>
              <a:rPr sz="2400">
                <a:uFill>
                  <a:solidFill/>
                </a:uFill>
              </a:rPr>
              <a:t>Sunnyvale, CA (Hosted by Apple)</a:t>
            </a:r>
            <a:endParaRPr sz="2400">
              <a:uFill>
                <a:solidFill/>
              </a:uFill>
            </a:endParaRPr>
          </a:p>
          <a:p>
            <a:pPr lvl="0">
              <a:defRPr sz="1800">
                <a:uFillTx/>
              </a:defRPr>
            </a:pPr>
            <a:r>
              <a:rPr sz="2400">
                <a:uFill>
                  <a:solidFill/>
                </a:uFill>
              </a:rPr>
              <a:t>Michael Sweet (Apple)</a:t>
            </a:r>
          </a:p>
        </p:txBody>
      </p:sp>
      <p:sp>
        <p:nvSpPr>
          <p:cNvPr id="90" name="Shape 90"/>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4" name="Shape 124"/>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Agenda for the Week</a:t>
            </a:r>
          </a:p>
        </p:txBody>
      </p:sp>
      <p:sp>
        <p:nvSpPr>
          <p:cNvPr id="125" name="Shape 125"/>
          <p:cNvSpPr/>
          <p:nvPr>
            <p:ph type="body" idx="1"/>
          </p:nvPr>
        </p:nvSpPr>
        <p:spPr>
          <a:prstGeom prst="rect">
            <a:avLst/>
          </a:prstGeom>
        </p:spPr>
        <p:txBody>
          <a:bodyPr/>
          <a:lstStyle/>
          <a:p>
            <a:pPr lvl="0">
              <a:defRPr sz="1800">
                <a:uFillTx/>
              </a:defRPr>
            </a:pPr>
            <a:r>
              <a:rPr sz="2200">
                <a:uFill>
                  <a:solidFill/>
                </a:uFill>
              </a:rPr>
              <a:t>Thursday, April 30</a:t>
            </a:r>
            <a:endParaRPr sz="2200">
              <a:uFill>
                <a:solidFill/>
              </a:uFill>
            </a:endParaRPr>
          </a:p>
          <a:p>
            <a:pPr lvl="1">
              <a:defRPr>
                <a:uFillTx/>
              </a:defRPr>
            </a:pPr>
            <a:r>
              <a:rPr>
                <a:uFill>
                  <a:solidFill/>
                </a:uFill>
              </a:rPr>
              <a:t>9:00 - 12:00	IPP - SYSTEM, SELFCERT+tools</a:t>
            </a:r>
            <a:endParaRPr>
              <a:uFill>
                <a:solidFill/>
              </a:uFill>
            </a:endParaRPr>
          </a:p>
          <a:p>
            <a:pPr lvl="1">
              <a:defRPr>
                <a:uFillTx/>
              </a:defRPr>
            </a:pPr>
            <a:r>
              <a:rPr>
                <a:uFill>
                  <a:solidFill/>
                </a:uFill>
              </a:rPr>
              <a:t>12:00 - 1:00	Lunch</a:t>
            </a:r>
            <a:endParaRPr>
              <a:uFill>
                <a:solidFill/>
              </a:uFill>
            </a:endParaRPr>
          </a:p>
          <a:p>
            <a:pPr lvl="1">
              <a:defRPr>
                <a:uFillTx/>
              </a:defRPr>
            </a:pPr>
            <a:r>
              <a:rPr>
                <a:uFill>
                  <a:solidFill/>
                </a:uFill>
              </a:rPr>
              <a:t>1:00 - 3:00	IPP - IETF IPP/1.1, IEEE IPP/2.0</a:t>
            </a:r>
            <a:endParaRPr>
              <a:uFill>
                <a:solidFill/>
              </a:uFill>
            </a:endParaRPr>
          </a:p>
          <a:p>
            <a:pPr lvl="1">
              <a:defRPr>
                <a:uFillTx/>
              </a:defRPr>
            </a:pPr>
            <a:r>
              <a:rPr>
                <a:uFill>
                  <a:solidFill/>
                </a:uFill>
              </a:rPr>
              <a:t>3:00 - 3:15	Break</a:t>
            </a:r>
            <a:endParaRPr>
              <a:uFill>
                <a:solidFill/>
              </a:uFill>
            </a:endParaRPr>
          </a:p>
          <a:p>
            <a:pPr lvl="1">
              <a:defRPr>
                <a:uFillTx/>
              </a:defRPr>
            </a:pPr>
            <a:r>
              <a:rPr>
                <a:uFill>
                  <a:solidFill/>
                </a:uFill>
              </a:rPr>
              <a:t>3:15 - 4:30	IPP - Proposals and Next Steps</a:t>
            </a:r>
            <a:br>
              <a:rPr>
                <a:uFill>
                  <a:solidFill/>
                </a:uFill>
              </a:rPr>
            </a:br>
            <a:endParaRPr>
              <a:uFill>
                <a:solidFill/>
              </a:uFill>
            </a:endParaRPr>
          </a:p>
          <a:p>
            <a:pPr lvl="0">
              <a:defRPr sz="1800">
                <a:uFillTx/>
              </a:defRPr>
            </a:pPr>
            <a:r>
              <a:rPr sz="2200">
                <a:uFill>
                  <a:solidFill/>
                </a:uFill>
              </a:rPr>
              <a:t>Friday, May 1</a:t>
            </a:r>
            <a:endParaRPr sz="2200">
              <a:uFill>
                <a:solidFill/>
              </a:uFill>
            </a:endParaRPr>
          </a:p>
          <a:p>
            <a:pPr lvl="1">
              <a:defRPr>
                <a:uFillTx/>
              </a:defRPr>
            </a:pPr>
            <a:r>
              <a:rPr>
                <a:uFill>
                  <a:solidFill/>
                </a:uFill>
              </a:rPr>
              <a:t>9:00 - 12:00	IDS - HCD TC PP, CC, MOD, IAA, TNC, XYZ,</a:t>
            </a:r>
            <a:br>
              <a:rPr>
                <a:uFill>
                  <a:solidFill/>
                </a:uFill>
              </a:rPr>
            </a:br>
            <a:r>
              <a:rPr>
                <a:uFill>
                  <a:solidFill/>
                </a:uFill>
              </a:rPr>
              <a:t>			RES PE CT</a:t>
            </a:r>
          </a:p>
        </p:txBody>
      </p:sp>
      <p:sp>
        <p:nvSpPr>
          <p:cNvPr id="126" name="Shape 126"/>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Shape 128"/>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2015 PWG Meetings</a:t>
            </a:r>
          </a:p>
        </p:txBody>
      </p:sp>
      <p:sp>
        <p:nvSpPr>
          <p:cNvPr id="129" name="Shape 129"/>
          <p:cNvSpPr/>
          <p:nvPr>
            <p:ph type="body" idx="1"/>
          </p:nvPr>
        </p:nvSpPr>
        <p:spPr>
          <a:prstGeom prst="rect">
            <a:avLst/>
          </a:prstGeom>
        </p:spPr>
        <p:txBody>
          <a:bodyPr/>
          <a:lstStyle/>
          <a:p>
            <a:pPr lvl="0">
              <a:defRPr sz="1800">
                <a:uFillTx/>
              </a:defRPr>
            </a:pPr>
            <a:r>
              <a:rPr sz="2200">
                <a:uFill>
                  <a:solidFill/>
                </a:uFill>
              </a:rPr>
              <a:t>August 11-13 (Camas, WA, hosted by Sharp)</a:t>
            </a:r>
            <a:endParaRPr sz="2200">
              <a:uFill>
                <a:solidFill/>
              </a:uFill>
            </a:endParaRPr>
          </a:p>
          <a:p>
            <a:pPr lvl="0">
              <a:defRPr sz="1800">
                <a:uFillTx/>
              </a:defRPr>
            </a:pPr>
            <a:r>
              <a:rPr sz="2200">
                <a:uFill>
                  <a:solidFill/>
                </a:uFill>
              </a:rPr>
              <a:t>November 3-5 (Location TBD, hoping for Eastern US)</a:t>
            </a:r>
          </a:p>
        </p:txBody>
      </p:sp>
      <p:sp>
        <p:nvSpPr>
          <p:cNvPr id="130" name="Shape 130"/>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2" name="Shape 132"/>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2015 Membership</a:t>
            </a:r>
          </a:p>
        </p:txBody>
      </p:sp>
      <p:sp>
        <p:nvSpPr>
          <p:cNvPr id="133" name="Shape 13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graphicFrame>
        <p:nvGraphicFramePr>
          <p:cNvPr id="134" name="Table 134"/>
          <p:cNvGraphicFramePr/>
          <p:nvPr/>
        </p:nvGraphicFramePr>
        <p:xfrm>
          <a:off x="1092199" y="1590039"/>
          <a:ext cx="6972301" cy="4572001"/>
        </p:xfrm>
        <a:graphic xmlns:a="http://schemas.openxmlformats.org/drawingml/2006/main">
          <a:graphicData uri="http://schemas.openxmlformats.org/drawingml/2006/table">
            <a:tbl>
              <a:tblPr firstCol="0" firstRow="0" lastCol="0" lastRow="0" bandCol="0" bandRow="0" rtl="0">
                <a:tableStyleId>{8F44A2F1-9E1F-4B54-A3A2-5F16C0AD49E2}</a:tableStyleId>
              </a:tblPr>
              <a:tblGrid>
                <a:gridCol w="1743075"/>
                <a:gridCol w="1743075"/>
                <a:gridCol w="1743075"/>
                <a:gridCol w="1743075"/>
              </a:tblGrid>
              <a:tr h="508000">
                <a:tc>
                  <a:txBody>
                    <a:bodyPr/>
                    <a:lstStyle/>
                    <a:p>
                      <a:pPr lvl="0" marR="40640" defTabSz="914400">
                        <a:spcBef>
                          <a:spcPts val="400"/>
                        </a:spcBef>
                        <a:tabLst>
                          <a:tab pos="914400" algn="l"/>
                        </a:tabLst>
                        <a:defRPr sz="1800">
                          <a:uFillTx/>
                        </a:defRPr>
                      </a:pPr>
                      <a:r>
                        <a:rPr sz="1100">
                          <a:uFill>
                            <a:solidFill/>
                          </a:uFill>
                          <a:sym typeface="Verdana"/>
                        </a:rPr>
                        <a:t>Apple</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Fenestrae B.V.</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Microsoft</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Sharp Labs</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08000">
                <a:tc>
                  <a:txBody>
                    <a:bodyPr/>
                    <a:lstStyle/>
                    <a:p>
                      <a:pPr lvl="0" marR="40640" defTabSz="914400">
                        <a:spcBef>
                          <a:spcPts val="400"/>
                        </a:spcBef>
                        <a:tabLst>
                          <a:tab pos="914400" algn="l"/>
                        </a:tabLst>
                        <a:defRPr sz="1800">
                          <a:uFillTx/>
                        </a:defRPr>
                      </a:pPr>
                      <a:r>
                        <a:rPr sz="1100">
                          <a:uFill>
                            <a:solidFill/>
                          </a:uFill>
                          <a:sym typeface="Verdana"/>
                        </a:rPr>
                        <a:t>Brother Industries</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Fuji Xerox</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MPI Tech</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Technical Interface Consulting (N-V)</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08000">
                <a:tc>
                  <a:txBody>
                    <a:bodyPr/>
                    <a:lstStyle/>
                    <a:p>
                      <a:pPr lvl="0" marR="40640" defTabSz="914400">
                        <a:spcBef>
                          <a:spcPts val="400"/>
                        </a:spcBef>
                        <a:tabLst>
                          <a:tab pos="914400" algn="l"/>
                        </a:tabLst>
                        <a:defRPr sz="1800">
                          <a:uFillTx/>
                        </a:defRPr>
                      </a:pPr>
                      <a:r>
                        <a:rPr sz="1100">
                          <a:uFill>
                            <a:solidFill/>
                          </a:uFill>
                          <a:sym typeface="Verdana"/>
                        </a:rPr>
                        <a:t>Canon</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Hewlett Packard</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MWA Intelligence</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Thinxtream Technologies</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08000">
                <a:tc>
                  <a:txBody>
                    <a:bodyPr/>
                    <a:lstStyle/>
                    <a:p>
                      <a:pPr lvl="0" marR="40640" defTabSz="914400">
                        <a:spcBef>
                          <a:spcPts val="400"/>
                        </a:spcBef>
                        <a:tabLst>
                          <a:tab pos="914400" algn="l"/>
                        </a:tabLst>
                        <a:defRPr sz="1800">
                          <a:uFillTx/>
                        </a:defRPr>
                      </a:pPr>
                      <a:r>
                        <a:rPr sz="1100">
                          <a:uFill>
                            <a:solidFill/>
                          </a:uFill>
                          <a:sym typeface="Verdana"/>
                        </a:rPr>
                        <a:t>Conexant Systems</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High North</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Nancy Chen</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Toshiba America Business Solutions</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08000">
                <a:tc>
                  <a:txBody>
                    <a:bodyPr/>
                    <a:lstStyle/>
                    <a:p>
                      <a:pPr lvl="0" marR="40640" defTabSz="914400">
                        <a:spcBef>
                          <a:spcPts val="400"/>
                        </a:spcBef>
                        <a:tabLst>
                          <a:tab pos="914400" algn="l"/>
                        </a:tabLst>
                        <a:defRPr sz="1800">
                          <a:uFillTx/>
                        </a:defRPr>
                      </a:pPr>
                      <a:r>
                        <a:rPr sz="1100">
                          <a:uFill>
                            <a:solidFill/>
                          </a:uFill>
                          <a:sym typeface="Verdana"/>
                        </a:rPr>
                        <a:t>CSR</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Intel</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Northlake</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Tykodi Consulting Services LLC</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solidFill>
                      <a:srgbClr val="FFFB00"/>
                    </a:solidFill>
                  </a:tcPr>
                </a:tc>
              </a:tr>
              <a:tr h="508000">
                <a:tc>
                  <a:txBody>
                    <a:bodyPr/>
                    <a:lstStyle/>
                    <a:p>
                      <a:pPr lvl="0" marR="40640" defTabSz="914400">
                        <a:spcBef>
                          <a:spcPts val="400"/>
                        </a:spcBef>
                        <a:tabLst>
                          <a:tab pos="914400" algn="l"/>
                        </a:tabLst>
                        <a:defRPr sz="1800">
                          <a:uFillTx/>
                        </a:defRPr>
                      </a:pPr>
                      <a:r>
                        <a:rPr sz="1100">
                          <a:uFill>
                            <a:solidFill/>
                          </a:uFill>
                          <a:sym typeface="Verdana"/>
                        </a:rPr>
                        <a:t>Danny Brennan</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Konica Minolta</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Oki Data</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Xerox</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solidFill>
                      <a:srgbClr val="FFFB00"/>
                    </a:solidFill>
                  </a:tcPr>
                </a:tc>
              </a:tr>
              <a:tr h="508000">
                <a:tc>
                  <a:txBody>
                    <a:bodyPr/>
                    <a:lstStyle/>
                    <a:p>
                      <a:pPr lvl="0" marR="40640" defTabSz="914400">
                        <a:spcBef>
                          <a:spcPts val="400"/>
                        </a:spcBef>
                        <a:tabLst>
                          <a:tab pos="914400" algn="l"/>
                        </a:tabLst>
                        <a:defRPr sz="1800">
                          <a:uFillTx/>
                        </a:defRPr>
                      </a:pPr>
                      <a:r>
                        <a:rPr sz="1100">
                          <a:uFill>
                            <a:solidFill/>
                          </a:uFill>
                          <a:sym typeface="Verdana"/>
                        </a:rPr>
                        <a:t>Daniel Dressler (N-V)</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Kyocera Document Solutions Inc.</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PageTech (N-V)</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algn="l" defTabSz="914400">
                        <a:spcBef>
                          <a:spcPts val="400"/>
                        </a:spcBef>
                        <a:tabLst>
                          <a:tab pos="914400" algn="l"/>
                        </a:tabLst>
                        <a:defRPr sz="1800">
                          <a:sym typeface="Verdana"/>
                        </a:defRPr>
                      </a:pPr>
                    </a:p>
                  </a:txBody>
                  <a:tcPr marL="50800" marR="50800" marT="50800" marB="50800" anchor="t"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08000">
                <a:tc>
                  <a:txBody>
                    <a:bodyPr/>
                    <a:lstStyle/>
                    <a:p>
                      <a:pPr lvl="0" marR="40640" defTabSz="914400">
                        <a:spcBef>
                          <a:spcPts val="400"/>
                        </a:spcBef>
                        <a:tabLst>
                          <a:tab pos="914400" algn="l"/>
                        </a:tabLst>
                        <a:defRPr sz="1800">
                          <a:uFillTx/>
                        </a:defRPr>
                      </a:pPr>
                      <a:r>
                        <a:rPr sz="1100">
                          <a:uFill>
                            <a:solidFill/>
                          </a:uFill>
                          <a:sym typeface="Verdana"/>
                        </a:rPr>
                        <a:t>Digital Imaging Technologies</a:t>
                      </a:r>
                    </a:p>
                  </a:txBody>
                  <a:tcPr marL="50800" marR="50800" marT="50800" marB="50800" anchor="t"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solidFill>
                      <a:srgbClr val="FFFB00"/>
                    </a:solidFill>
                  </a:tcPr>
                </a:tc>
                <a:tc>
                  <a:txBody>
                    <a:bodyPr/>
                    <a:lstStyle/>
                    <a:p>
                      <a:pPr lvl="0" marR="40640" defTabSz="914400">
                        <a:spcBef>
                          <a:spcPts val="400"/>
                        </a:spcBef>
                        <a:tabLst>
                          <a:tab pos="914400" algn="l"/>
                        </a:tabLst>
                        <a:defRPr sz="1800">
                          <a:uFillTx/>
                        </a:defRPr>
                      </a:pPr>
                      <a:r>
                        <a:rPr sz="1100">
                          <a:uFill>
                            <a:solidFill/>
                          </a:uFill>
                          <a:sym typeface="Verdana"/>
                        </a:rPr>
                        <a:t>Lexmark</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Ricoh</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algn="l" defTabSz="914400">
                        <a:spcBef>
                          <a:spcPts val="400"/>
                        </a:spcBef>
                        <a:tabLst>
                          <a:tab pos="914400" algn="l"/>
                        </a:tabLst>
                        <a:defRPr sz="1800">
                          <a:sym typeface="Verdana"/>
                        </a:defRPr>
                      </a:pPr>
                    </a:p>
                  </a:txBody>
                  <a:tcPr marL="50800" marR="50800" marT="50800" marB="50800" anchor="t"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r h="508000">
                <a:tc>
                  <a:txBody>
                    <a:bodyPr/>
                    <a:lstStyle/>
                    <a:p>
                      <a:pPr lvl="0" marR="40640" defTabSz="914400">
                        <a:spcBef>
                          <a:spcPts val="400"/>
                        </a:spcBef>
                        <a:tabLst>
                          <a:tab pos="914400" algn="l"/>
                        </a:tabLst>
                        <a:defRPr sz="1800">
                          <a:uFillTx/>
                        </a:defRPr>
                      </a:pPr>
                      <a:r>
                        <a:rPr sz="1100">
                          <a:uFill>
                            <a:solidFill/>
                          </a:uFill>
                          <a:sym typeface="Verdana"/>
                        </a:rPr>
                        <a:t>Epson</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Meteor Network</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defTabSz="914400">
                        <a:spcBef>
                          <a:spcPts val="400"/>
                        </a:spcBef>
                        <a:tabLst>
                          <a:tab pos="914400" algn="l"/>
                        </a:tabLst>
                        <a:defRPr sz="1800">
                          <a:uFillTx/>
                        </a:defRPr>
                      </a:pPr>
                      <a:r>
                        <a:rPr sz="1100">
                          <a:uFill>
                            <a:solidFill/>
                          </a:uFill>
                          <a:sym typeface="Verdana"/>
                        </a:rPr>
                        <a:t>Samsung</a:t>
                      </a:r>
                    </a:p>
                  </a:txBody>
                  <a:tcPr marL="50800" marR="50800" marT="50800" marB="50800" anchor="ctr"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c>
                  <a:txBody>
                    <a:bodyPr/>
                    <a:lstStyle/>
                    <a:p>
                      <a:pPr lvl="0" marR="40640" algn="l" defTabSz="914400">
                        <a:spcBef>
                          <a:spcPts val="400"/>
                        </a:spcBef>
                        <a:tabLst>
                          <a:tab pos="914400" algn="l"/>
                        </a:tabLst>
                        <a:defRPr sz="1800">
                          <a:sym typeface="Verdana"/>
                        </a:defRPr>
                      </a:pPr>
                    </a:p>
                  </a:txBody>
                  <a:tcPr marL="50800" marR="50800" marT="50800" marB="50800" anchor="t" anchorCtr="0" horzOverflow="overflow">
                    <a:lnL w="12700">
                      <a:solidFill>
                        <a:srgbClr val="929292"/>
                      </a:solidFill>
                      <a:miter lim="400000"/>
                    </a:lnL>
                    <a:lnR w="12700">
                      <a:solidFill>
                        <a:srgbClr val="929292"/>
                      </a:solidFill>
                      <a:miter lim="400000"/>
                    </a:lnR>
                    <a:lnT w="12700">
                      <a:solidFill>
                        <a:srgbClr val="929292"/>
                      </a:solidFill>
                      <a:miter lim="400000"/>
                    </a:lnT>
                    <a:lnB w="12700">
                      <a:solidFill>
                        <a:srgbClr val="929292"/>
                      </a:solidFill>
                      <a:miter lim="400000"/>
                    </a:lnB>
                  </a:tcPr>
                </a:tc>
              </a:tr>
            </a:tbl>
          </a:graphicData>
        </a:graphic>
      </p:graphicFrame>
      <p:sp>
        <p:nvSpPr>
          <p:cNvPr id="135" name="Shape 135"/>
          <p:cNvSpPr/>
          <p:nvPr/>
        </p:nvSpPr>
        <p:spPr>
          <a:xfrm>
            <a:off x="457200" y="1219200"/>
            <a:ext cx="8356600" cy="3429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b="1">
                <a:latin typeface="+mn-lt"/>
                <a:ea typeface="+mn-ea"/>
                <a:cs typeface="+mn-cs"/>
                <a:sym typeface="Verdana"/>
              </a:defRPr>
            </a:lvl1pPr>
          </a:lstStyle>
          <a:p>
            <a:pPr lvl="0">
              <a:defRPr b="0" sz="1800">
                <a:uFillTx/>
              </a:defRPr>
            </a:pPr>
            <a:r>
              <a:rPr b="1" sz="1600">
                <a:uFill>
                  <a:solidFill/>
                </a:uFill>
              </a:rPr>
              <a:t>33 Members (30 Voting, 3 Non-Voting)</a:t>
            </a:r>
          </a:p>
        </p:txBody>
      </p:sp>
      <p:sp>
        <p:nvSpPr>
          <p:cNvPr id="136" name="Shape 136"/>
          <p:cNvSpPr/>
          <p:nvPr/>
        </p:nvSpPr>
        <p:spPr>
          <a:xfrm>
            <a:off x="2687210" y="6189979"/>
            <a:ext cx="3769580" cy="323553"/>
          </a:xfrm>
          <a:prstGeom prst="rect">
            <a:avLst/>
          </a:prstGeom>
          <a:solidFill>
            <a:srgbClr val="FFFC41"/>
          </a:solidFill>
          <a:ln w="12700">
            <a:miter lim="400000"/>
          </a:ln>
          <a:extLst>
            <a:ext uri="{C572A759-6A51-4108-AA02-DFA0A04FC94B}">
              <ma14:wrappingTextBoxFlag xmlns:ma14="http://schemas.microsoft.com/office/mac/drawingml/2011/main" val="1"/>
            </a:ext>
          </a:extLst>
        </p:spPr>
        <p:txBody>
          <a:bodyPr wrap="none" lIns="0" tIns="0" rIns="0" bIns="0">
            <a:spAutoFit/>
          </a:bodyPr>
          <a:lstStyle>
            <a:lvl1pPr algn="ctr"/>
          </a:lstStyle>
          <a:p>
            <a:pPr lvl="0">
              <a:defRPr sz="1800">
                <a:uFillTx/>
              </a:defRPr>
            </a:pPr>
            <a:r>
              <a:rPr sz="1600">
                <a:uFill>
                  <a:solidFill/>
                </a:uFill>
              </a:rPr>
              <a:t>2015 Invoices Past Due</a:t>
            </a:r>
          </a:p>
        </p:txBody>
      </p:sp>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8" name="Shape 138"/>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PWG Officers (2013-2015 Term)</a:t>
            </a:r>
          </a:p>
        </p:txBody>
      </p:sp>
      <p:sp>
        <p:nvSpPr>
          <p:cNvPr id="139" name="Shape 139"/>
          <p:cNvSpPr/>
          <p:nvPr>
            <p:ph type="body" idx="1"/>
          </p:nvPr>
        </p:nvSpPr>
        <p:spPr>
          <a:prstGeom prst="rect">
            <a:avLst/>
          </a:prstGeom>
        </p:spPr>
        <p:txBody>
          <a:bodyPr/>
          <a:lstStyle/>
          <a:p>
            <a:pPr lvl="0">
              <a:defRPr sz="1800">
                <a:uFillTx/>
              </a:defRPr>
            </a:pPr>
            <a:r>
              <a:rPr sz="2200">
                <a:uFill>
                  <a:solidFill/>
                </a:uFill>
              </a:rPr>
              <a:t>PWG Chair: Michael Sweet, Apple</a:t>
            </a:r>
            <a:endParaRPr sz="2200">
              <a:uFill>
                <a:solidFill/>
              </a:uFill>
            </a:endParaRPr>
          </a:p>
          <a:p>
            <a:pPr lvl="1">
              <a:defRPr>
                <a:uFillTx/>
              </a:defRPr>
            </a:pPr>
            <a:r>
              <a:rPr i="1">
                <a:uFill>
                  <a:solidFill/>
                </a:uFill>
              </a:rPr>
              <a:t>New chair needed for 2015-2017 term</a:t>
            </a:r>
            <a:endParaRPr i="1">
              <a:uFill>
                <a:solidFill/>
              </a:uFill>
            </a:endParaRPr>
          </a:p>
          <a:p>
            <a:pPr lvl="1">
              <a:defRPr>
                <a:uFillTx/>
              </a:defRPr>
            </a:pPr>
            <a:endParaRPr>
              <a:uFill>
                <a:solidFill/>
              </a:uFill>
            </a:endParaRPr>
          </a:p>
          <a:p>
            <a:pPr lvl="0">
              <a:defRPr sz="1800">
                <a:uFillTx/>
              </a:defRPr>
            </a:pPr>
            <a:r>
              <a:rPr sz="2200">
                <a:uFill>
                  <a:solidFill/>
                </a:uFill>
              </a:rPr>
              <a:t>PWG Vice-Chair: Nancy Chen</a:t>
            </a:r>
            <a:endParaRPr sz="2200">
              <a:uFill>
                <a:solidFill/>
              </a:uFill>
            </a:endParaRPr>
          </a:p>
          <a:p>
            <a:pPr lvl="1">
              <a:defRPr>
                <a:uFillTx/>
              </a:defRPr>
            </a:pPr>
            <a:r>
              <a:rPr i="1">
                <a:uFill>
                  <a:solidFill/>
                </a:uFill>
              </a:rPr>
              <a:t>New vice-chair needed for 2015-2017 term</a:t>
            </a:r>
            <a:endParaRPr i="1">
              <a:uFill>
                <a:solidFill/>
              </a:uFill>
            </a:endParaRPr>
          </a:p>
          <a:p>
            <a:pPr lvl="1">
              <a:defRPr>
                <a:uFillTx/>
              </a:defRPr>
            </a:pPr>
            <a:endParaRPr>
              <a:uFill>
                <a:solidFill/>
              </a:uFill>
            </a:endParaRPr>
          </a:p>
          <a:p>
            <a:pPr lvl="0">
              <a:defRPr sz="1800">
                <a:uFillTx/>
              </a:defRPr>
            </a:pPr>
            <a:r>
              <a:rPr sz="2200">
                <a:uFill>
                  <a:solidFill/>
                </a:uFill>
              </a:rPr>
              <a:t>PWG Secretary: Ira McDonald, High North</a:t>
            </a:r>
            <a:endParaRPr sz="2200">
              <a:uFill>
                <a:solidFill/>
              </a:uFill>
            </a:endParaRPr>
          </a:p>
          <a:p>
            <a:pPr lvl="1">
              <a:defRPr>
                <a:uFillTx/>
              </a:defRPr>
            </a:pPr>
            <a:r>
              <a:rPr i="1">
                <a:uFill>
                  <a:solidFill/>
                </a:uFill>
              </a:rPr>
              <a:t>Willing to serve 2015-2017 term</a:t>
            </a:r>
            <a:endParaRPr i="1">
              <a:uFill>
                <a:solidFill/>
              </a:uFill>
            </a:endParaRPr>
          </a:p>
          <a:p>
            <a:pPr lvl="0">
              <a:defRPr sz="1800">
                <a:uFillTx/>
              </a:defRPr>
            </a:pPr>
            <a:endParaRPr sz="2200">
              <a:uFill>
                <a:solidFill/>
              </a:uFill>
            </a:endParaRPr>
          </a:p>
          <a:p>
            <a:pPr lvl="0">
              <a:defRPr sz="1800">
                <a:uFillTx/>
              </a:defRPr>
            </a:pPr>
            <a:r>
              <a:rPr sz="2200">
                <a:uFill>
                  <a:solidFill/>
                </a:uFill>
              </a:rPr>
              <a:t>Please volunteer to serve as a PWG officer</a:t>
            </a:r>
            <a:endParaRPr sz="2200">
              <a:uFill>
                <a:solidFill/>
              </a:uFill>
            </a:endParaRPr>
          </a:p>
          <a:p>
            <a:pPr lvl="1">
              <a:defRPr>
                <a:uFillTx/>
              </a:defRPr>
            </a:pPr>
            <a:r>
              <a:rPr i="1">
                <a:uFill>
                  <a:solidFill/>
                </a:uFill>
              </a:rPr>
              <a:t>Any voting PWG member may serve</a:t>
            </a:r>
            <a:endParaRPr i="1">
              <a:uFill>
                <a:solidFill/>
              </a:uFill>
            </a:endParaRPr>
          </a:p>
          <a:p>
            <a:pPr lvl="0">
              <a:defRPr sz="1800">
                <a:uFillTx/>
              </a:defRPr>
            </a:pPr>
            <a:r>
              <a:rPr sz="2200">
                <a:uFill>
                  <a:solidFill/>
                </a:uFill>
              </a:rPr>
              <a:t>Voting for officers will be conducted after the August 2015 F2F meeting.</a:t>
            </a:r>
          </a:p>
        </p:txBody>
      </p:sp>
      <p:sp>
        <p:nvSpPr>
          <p:cNvPr id="140" name="Shape 140"/>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2" name="Shape 142"/>
          <p:cNvSpPr/>
          <p:nvPr>
            <p:ph type="title"/>
          </p:nvPr>
        </p:nvSpPr>
        <p:spPr>
          <a:prstGeom prst="rect">
            <a:avLst/>
          </a:prstGeom>
        </p:spPr>
        <p:txBody>
          <a:bodyPr/>
          <a:lstStyle/>
          <a:p>
            <a:pPr lvl="0">
              <a:defRPr sz="1800">
                <a:uFillTx/>
              </a:defRPr>
            </a:pPr>
            <a:r>
              <a:rPr sz="3000">
                <a:uFill>
                  <a:solidFill/>
                </a:uFill>
              </a:rPr>
              <a:t>PWG Workgroup Status</a:t>
            </a:r>
          </a:p>
        </p:txBody>
      </p:sp>
      <p:sp>
        <p:nvSpPr>
          <p:cNvPr id="143" name="Shape 143"/>
          <p:cNvSpPr/>
          <p:nvPr>
            <p:ph type="body" idx="1"/>
          </p:nvPr>
        </p:nvSpPr>
        <p:spPr>
          <a:prstGeom prst="rect">
            <a:avLst/>
          </a:prstGeom>
        </p:spPr>
        <p:txBody>
          <a:bodyPr/>
          <a:lstStyle/>
          <a:p>
            <a:pPr lvl="0"/>
          </a:p>
        </p:txBody>
      </p:sp>
      <p:sp>
        <p:nvSpPr>
          <p:cNvPr id="144" name="Shape 144"/>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Shape 146"/>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Work In Progress</a:t>
            </a:r>
          </a:p>
        </p:txBody>
      </p:sp>
      <p:sp>
        <p:nvSpPr>
          <p:cNvPr id="147" name="Shape 147"/>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148" name="Shape 148"/>
          <p:cNvSpPr/>
          <p:nvPr/>
        </p:nvSpPr>
        <p:spPr>
          <a:xfrm>
            <a:off x="3810000" y="5791200"/>
            <a:ext cx="1524000" cy="381000"/>
          </a:xfrm>
          <a:prstGeom prst="roundRect">
            <a:avLst>
              <a:gd name="adj" fmla="val 21180"/>
            </a:avLst>
          </a:prstGeom>
          <a:gradFill>
            <a:gsLst>
              <a:gs pos="0">
                <a:srgbClr val="FF2600"/>
              </a:gs>
              <a:gs pos="100000">
                <a:srgbClr val="BF1903"/>
              </a:gs>
            </a:gsLst>
            <a:lin ang="5400000"/>
          </a:gradFill>
          <a:ln>
            <a:round/>
          </a:ln>
          <a:effectLst>
            <a:outerShdw sx="100000" sy="100000" kx="0" ky="0" algn="b" rotWithShape="0" blurRad="63500" dist="50800" dir="2700000">
              <a:srgbClr val="000000">
                <a:alpha val="50000"/>
              </a:srgbClr>
            </a:outerShdw>
          </a:effectLst>
          <a:extLst>
            <a:ext uri="{C572A759-6A51-4108-AA02-DFA0A04FC94B}">
              <ma14:wrappingTextBoxFlag xmlns:ma14="http://schemas.microsoft.com/office/mac/drawingml/2011/main" val="1"/>
            </a:ext>
          </a:extLst>
        </p:spPr>
        <p:txBody>
          <a:bodyPr lIns="0" tIns="0" rIns="0" bIns="0" anchor="ctr"/>
          <a:lstStyle>
            <a:lvl1pPr algn="ctr">
              <a:defRPr b="1">
                <a:solidFill>
                  <a:srgbClr val="FFFFFF"/>
                </a:solidFill>
                <a:uFill>
                  <a:solidFill>
                    <a:srgbClr val="FFFFFF"/>
                  </a:solidFill>
                </a:uFill>
              </a:defRPr>
            </a:lvl1pPr>
          </a:lstStyle>
          <a:p>
            <a:pPr lvl="0">
              <a:defRPr b="0" sz="1800">
                <a:solidFill>
                  <a:srgbClr val="000000"/>
                </a:solidFill>
                <a:uFillTx/>
              </a:defRPr>
            </a:pPr>
            <a:r>
              <a:rPr b="1" sz="1600">
                <a:solidFill>
                  <a:srgbClr val="FFFFFF"/>
                </a:solidFill>
                <a:uFill>
                  <a:solidFill>
                    <a:srgbClr val="FFFFFF"/>
                  </a:solidFill>
                </a:uFill>
              </a:rPr>
              <a:t>Prototype</a:t>
            </a:r>
          </a:p>
        </p:txBody>
      </p:sp>
      <p:sp>
        <p:nvSpPr>
          <p:cNvPr id="149" name="Shape 149"/>
          <p:cNvSpPr/>
          <p:nvPr/>
        </p:nvSpPr>
        <p:spPr>
          <a:xfrm>
            <a:off x="5461000" y="5791200"/>
            <a:ext cx="1524000" cy="381000"/>
          </a:xfrm>
          <a:prstGeom prst="roundRect">
            <a:avLst>
              <a:gd name="adj" fmla="val 21180"/>
            </a:avLst>
          </a:prstGeom>
          <a:gradFill>
            <a:gsLst>
              <a:gs pos="0">
                <a:srgbClr val="FFA941"/>
              </a:gs>
              <a:gs pos="100000">
                <a:srgbClr val="D96C00"/>
              </a:gs>
            </a:gsLst>
            <a:lin ang="5400000"/>
          </a:gradFill>
          <a:ln>
            <a:round/>
          </a:ln>
          <a:effectLst>
            <a:outerShdw sx="100000" sy="100000" kx="0" ky="0" algn="b" rotWithShape="0" blurRad="63500" dist="50800" dir="2700000">
              <a:srgbClr val="000000">
                <a:alpha val="50000"/>
              </a:srgbClr>
            </a:outerShdw>
          </a:effectLst>
          <a:extLst>
            <a:ext uri="{C572A759-6A51-4108-AA02-DFA0A04FC94B}">
              <ma14:wrappingTextBoxFlag xmlns:ma14="http://schemas.microsoft.com/office/mac/drawingml/2011/main" val="1"/>
            </a:ext>
          </a:extLst>
        </p:spPr>
        <p:txBody>
          <a:bodyPr lIns="0" tIns="0" rIns="0" bIns="0" anchor="ctr"/>
          <a:lstStyle>
            <a:lvl1pPr algn="ctr">
              <a:defRPr b="1">
                <a:solidFill>
                  <a:srgbClr val="FFFFFF"/>
                </a:solidFill>
                <a:uFill>
                  <a:solidFill>
                    <a:srgbClr val="FFFFFF"/>
                  </a:solidFill>
                </a:uFill>
              </a:defRPr>
            </a:lvl1pPr>
          </a:lstStyle>
          <a:p>
            <a:pPr lvl="0">
              <a:defRPr b="0" sz="1800">
                <a:solidFill>
                  <a:srgbClr val="000000"/>
                </a:solidFill>
                <a:uFillTx/>
              </a:defRPr>
            </a:pPr>
            <a:r>
              <a:rPr b="1" sz="1600">
                <a:solidFill>
                  <a:srgbClr val="FFFFFF"/>
                </a:solidFill>
                <a:uFill>
                  <a:solidFill>
                    <a:srgbClr val="FFFFFF"/>
                  </a:solidFill>
                </a:uFill>
              </a:rPr>
              <a:t>Prototyped</a:t>
            </a:r>
          </a:p>
        </p:txBody>
      </p:sp>
      <p:sp>
        <p:nvSpPr>
          <p:cNvPr id="150" name="Shape 150"/>
          <p:cNvSpPr/>
          <p:nvPr/>
        </p:nvSpPr>
        <p:spPr>
          <a:xfrm>
            <a:off x="7112000" y="5791200"/>
            <a:ext cx="1524000" cy="381000"/>
          </a:xfrm>
          <a:prstGeom prst="roundRect">
            <a:avLst>
              <a:gd name="adj" fmla="val 21180"/>
            </a:avLst>
          </a:prstGeom>
          <a:gradFill>
            <a:gsLst>
              <a:gs pos="0">
                <a:srgbClr val="E5E500"/>
              </a:gs>
              <a:gs pos="100000">
                <a:srgbClr val="AAAA00"/>
              </a:gs>
            </a:gsLst>
            <a:lin ang="5400000"/>
          </a:gradFill>
          <a:ln>
            <a:round/>
          </a:ln>
          <a:effectLst>
            <a:outerShdw sx="100000" sy="100000" kx="0" ky="0" algn="b" rotWithShape="0" blurRad="63500" dist="50800" dir="2700000">
              <a:srgbClr val="000000">
                <a:alpha val="50000"/>
              </a:srgbClr>
            </a:outerShdw>
          </a:effectLst>
          <a:extLst>
            <a:ext uri="{C572A759-6A51-4108-AA02-DFA0A04FC94B}">
              <ma14:wrappingTextBoxFlag xmlns:ma14="http://schemas.microsoft.com/office/mac/drawingml/2011/main" val="1"/>
            </a:ext>
          </a:extLst>
        </p:spPr>
        <p:txBody>
          <a:bodyPr lIns="0" tIns="0" rIns="0" bIns="0" anchor="ctr"/>
          <a:lstStyle>
            <a:lvl1pPr algn="ctr">
              <a:defRPr b="1">
                <a:solidFill>
                  <a:srgbClr val="FFFFFF"/>
                </a:solidFill>
                <a:uFill>
                  <a:solidFill>
                    <a:srgbClr val="FFFFFF"/>
                  </a:solidFill>
                </a:uFill>
              </a:defRPr>
            </a:lvl1pPr>
          </a:lstStyle>
          <a:p>
            <a:pPr lvl="0">
              <a:defRPr b="0" sz="1800">
                <a:solidFill>
                  <a:srgbClr val="000000"/>
                </a:solidFill>
                <a:uFillTx/>
              </a:defRPr>
            </a:pPr>
            <a:r>
              <a:rPr b="1" sz="1600">
                <a:solidFill>
                  <a:srgbClr val="FFFFFF"/>
                </a:solidFill>
                <a:uFill>
                  <a:solidFill>
                    <a:srgbClr val="FFFFFF"/>
                  </a:solidFill>
                </a:uFill>
              </a:rPr>
              <a:t>Stable</a:t>
            </a:r>
          </a:p>
        </p:txBody>
      </p:sp>
      <p:sp>
        <p:nvSpPr>
          <p:cNvPr id="151" name="Shape 151"/>
          <p:cNvSpPr/>
          <p:nvPr/>
        </p:nvSpPr>
        <p:spPr>
          <a:xfrm>
            <a:off x="2159000" y="5791200"/>
            <a:ext cx="1524000" cy="381000"/>
          </a:xfrm>
          <a:prstGeom prst="roundRect">
            <a:avLst>
              <a:gd name="adj" fmla="val 21180"/>
            </a:avLst>
          </a:prstGeom>
          <a:gradFill>
            <a:gsLst>
              <a:gs pos="0">
                <a:srgbClr val="809FFF"/>
              </a:gs>
              <a:gs pos="100000">
                <a:srgbClr val="5268BF"/>
              </a:gs>
            </a:gsLst>
            <a:lin ang="5400000"/>
          </a:gradFill>
          <a:ln>
            <a:round/>
          </a:ln>
          <a:effectLst>
            <a:outerShdw sx="100000" sy="100000" kx="0" ky="0" algn="b" rotWithShape="0" blurRad="63500" dist="50800" dir="2700000">
              <a:srgbClr val="000000">
                <a:alpha val="50000"/>
              </a:srgbClr>
            </a:outerShdw>
          </a:effectLst>
          <a:extLst>
            <a:ext uri="{C572A759-6A51-4108-AA02-DFA0A04FC94B}">
              <ma14:wrappingTextBoxFlag xmlns:ma14="http://schemas.microsoft.com/office/mac/drawingml/2011/main" val="1"/>
            </a:ext>
          </a:extLst>
        </p:spPr>
        <p:txBody>
          <a:bodyPr lIns="0" tIns="0" rIns="0" bIns="0" anchor="ctr"/>
          <a:lstStyle>
            <a:lvl1pPr algn="ctr">
              <a:defRPr b="1">
                <a:solidFill>
                  <a:srgbClr val="FFFFFF"/>
                </a:solidFill>
                <a:uFill>
                  <a:solidFill>
                    <a:srgbClr val="FFFFFF"/>
                  </a:solidFill>
                </a:uFill>
              </a:defRPr>
            </a:lvl1pPr>
          </a:lstStyle>
          <a:p>
            <a:pPr lvl="0">
              <a:defRPr b="0" sz="1800">
                <a:solidFill>
                  <a:srgbClr val="000000"/>
                </a:solidFill>
                <a:uFillTx/>
              </a:defRPr>
            </a:pPr>
            <a:r>
              <a:rPr b="1" sz="1600">
                <a:solidFill>
                  <a:srgbClr val="FFFFFF"/>
                </a:solidFill>
                <a:uFill>
                  <a:solidFill>
                    <a:srgbClr val="FFFFFF"/>
                  </a:solidFill>
                </a:uFill>
              </a:rPr>
              <a:t>Interim</a:t>
            </a:r>
          </a:p>
        </p:txBody>
      </p:sp>
      <p:sp>
        <p:nvSpPr>
          <p:cNvPr id="152" name="Shape 152"/>
          <p:cNvSpPr/>
          <p:nvPr/>
        </p:nvSpPr>
        <p:spPr>
          <a:xfrm>
            <a:off x="508000" y="5791200"/>
            <a:ext cx="1524000" cy="381000"/>
          </a:xfrm>
          <a:prstGeom prst="roundRect">
            <a:avLst>
              <a:gd name="adj" fmla="val 21180"/>
            </a:avLst>
          </a:prstGeom>
          <a:gradFill>
            <a:gsLst>
              <a:gs pos="0">
                <a:srgbClr val="808080"/>
              </a:gs>
              <a:gs pos="100000">
                <a:srgbClr val="414141"/>
              </a:gs>
            </a:gsLst>
            <a:lin ang="5400000"/>
          </a:gradFill>
          <a:ln>
            <a:round/>
          </a:ln>
          <a:effectLst>
            <a:outerShdw sx="100000" sy="100000" kx="0" ky="0" algn="b" rotWithShape="0" blurRad="63500" dist="50800" dir="2700000">
              <a:srgbClr val="000000">
                <a:alpha val="50000"/>
              </a:srgbClr>
            </a:outerShdw>
          </a:effectLst>
          <a:extLst>
            <a:ext uri="{C572A759-6A51-4108-AA02-DFA0A04FC94B}">
              <ma14:wrappingTextBoxFlag xmlns:ma14="http://schemas.microsoft.com/office/mac/drawingml/2011/main" val="1"/>
            </a:ext>
          </a:extLst>
        </p:spPr>
        <p:txBody>
          <a:bodyPr lIns="0" tIns="0" rIns="0" bIns="0" anchor="ctr"/>
          <a:lstStyle>
            <a:lvl1pPr algn="ctr">
              <a:defRPr b="1">
                <a:solidFill>
                  <a:srgbClr val="FFFFFF"/>
                </a:solidFill>
                <a:uFill>
                  <a:solidFill>
                    <a:srgbClr val="FFFFFF"/>
                  </a:solidFill>
                </a:uFill>
              </a:defRPr>
            </a:lvl1pPr>
          </a:lstStyle>
          <a:p>
            <a:pPr lvl="0">
              <a:defRPr b="0" sz="1800">
                <a:solidFill>
                  <a:srgbClr val="000000"/>
                </a:solidFill>
                <a:uFillTx/>
              </a:defRPr>
            </a:pPr>
            <a:r>
              <a:rPr b="1" sz="1600">
                <a:solidFill>
                  <a:srgbClr val="FFFFFF"/>
                </a:solidFill>
                <a:uFill>
                  <a:solidFill>
                    <a:srgbClr val="FFFFFF"/>
                  </a:solidFill>
                </a:uFill>
              </a:rPr>
              <a:t>Planned</a:t>
            </a:r>
          </a:p>
        </p:txBody>
      </p:sp>
      <p:pic>
        <p:nvPicPr>
          <p:cNvPr id="153" name="PWG Schedule.png"/>
          <p:cNvPicPr/>
          <p:nvPr/>
        </p:nvPicPr>
        <p:blipFill>
          <a:blip r:embed="rId2">
            <a:extLst/>
          </a:blip>
          <a:srcRect l="0" t="0" r="19923" b="0"/>
          <a:stretch>
            <a:fillRect/>
          </a:stretch>
        </p:blipFill>
        <p:spPr>
          <a:xfrm>
            <a:off x="-1" y="1404739"/>
            <a:ext cx="9144002" cy="4124669"/>
          </a:xfrm>
          <a:prstGeom prst="rect">
            <a:avLst/>
          </a:prstGeom>
          <a:ln>
            <a:round/>
          </a:ln>
        </p:spPr>
      </p:pic>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5" name="Shape 155"/>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156" name="Shape 156"/>
          <p:cNvSpPr/>
          <p:nvPr>
            <p:ph type="title"/>
          </p:nvPr>
        </p:nvSpPr>
        <p:spPr>
          <a:prstGeom prst="rect">
            <a:avLst/>
          </a:prstGeom>
        </p:spPr>
        <p:txBody>
          <a:bodyPr/>
          <a:lstStyle/>
          <a:p>
            <a:pPr lvl="0">
              <a:defRPr sz="1800">
                <a:uFillTx/>
              </a:defRPr>
            </a:pPr>
            <a:r>
              <a:rPr sz="3000">
                <a:uFill>
                  <a:solidFill/>
                </a:uFill>
              </a:rPr>
              <a:t>Semantic Model Workgroup Status</a:t>
            </a:r>
          </a:p>
        </p:txBody>
      </p:sp>
      <p:sp>
        <p:nvSpPr>
          <p:cNvPr id="157" name="Shape 157"/>
          <p:cNvSpPr/>
          <p:nvPr>
            <p:ph type="body" idx="1"/>
          </p:nvPr>
        </p:nvSpPr>
        <p:spPr>
          <a:prstGeom prst="rect">
            <a:avLst/>
          </a:prstGeom>
        </p:spPr>
        <p:txBody>
          <a:bodyPr/>
          <a:lstStyle/>
          <a:p>
            <a:pPr lvl="0">
              <a:defRPr sz="1800">
                <a:uFillTx/>
              </a:defRPr>
            </a:pPr>
            <a:r>
              <a:rPr sz="2400">
                <a:uFill>
                  <a:solidFill/>
                </a:uFill>
              </a:rPr>
              <a:t>Daniel Manchala (Xerox)</a:t>
            </a:r>
          </a:p>
        </p:txBody>
      </p:sp>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9" name="Shape 159"/>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160" name="Shape 160"/>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Purpose of the effort	</a:t>
            </a:r>
          </a:p>
        </p:txBody>
      </p:sp>
      <p:sp>
        <p:nvSpPr>
          <p:cNvPr id="161" name="Shape 161"/>
          <p:cNvSpPr/>
          <p:nvPr>
            <p:ph type="body" idx="1"/>
          </p:nvPr>
        </p:nvSpPr>
        <p:spPr>
          <a:prstGeom prst="rect">
            <a:avLst/>
          </a:prstGeom>
        </p:spPr>
        <p:txBody>
          <a:bodyPr/>
          <a:lstStyle/>
          <a:p>
            <a:pPr lvl="0">
              <a:defRPr sz="1800">
                <a:uFillTx/>
              </a:defRPr>
            </a:pPr>
            <a:r>
              <a:rPr sz="2200">
                <a:uFill>
                  <a:solidFill/>
                </a:uFill>
              </a:rPr>
              <a:t>The Semantic Model working group is concerned with the modeling of imaging services and subunits that comprise a network connected Imaging System. The Objectives are: </a:t>
            </a:r>
            <a:endParaRPr sz="2200">
              <a:uFill>
                <a:solidFill/>
              </a:uFill>
            </a:endParaRPr>
          </a:p>
          <a:p>
            <a:pPr lvl="1">
              <a:defRPr>
                <a:uFillTx/>
              </a:defRPr>
            </a:pPr>
            <a:r>
              <a:rPr>
                <a:uFill>
                  <a:solidFill/>
                </a:uFill>
              </a:rPr>
              <a:t>The definition of a framework for the complete Imaging Semantic Model.</a:t>
            </a:r>
            <a:endParaRPr>
              <a:uFill>
                <a:solidFill/>
              </a:uFill>
            </a:endParaRPr>
          </a:p>
          <a:p>
            <a:pPr lvl="1">
              <a:defRPr>
                <a:uFillTx/>
              </a:defRPr>
            </a:pPr>
            <a:r>
              <a:rPr>
                <a:uFill>
                  <a:solidFill/>
                </a:uFill>
              </a:rPr>
              <a:t>Drive to a standard semantic definition for an Imaging System’s Subunits, Services, Jobs and Documents.</a:t>
            </a:r>
            <a:endParaRPr>
              <a:uFill>
                <a:solidFill/>
              </a:uFill>
            </a:endParaRPr>
          </a:p>
          <a:p>
            <a:pPr lvl="1">
              <a:defRPr>
                <a:uFillTx/>
              </a:defRPr>
            </a:pPr>
            <a:r>
              <a:rPr>
                <a:uFill>
                  <a:solidFill/>
                </a:uFill>
              </a:rPr>
              <a:t>Agreement on the semantics of their attributes, operations and parameters. </a:t>
            </a:r>
          </a:p>
        </p:txBody>
      </p:sp>
    </p:spTree>
  </p:cSld>
  <p:clrMapOvr>
    <a:masterClrMapping/>
  </p:clrMapOvr>
  <p:transitio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3" name="Shape 16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164" name="Shape 164"/>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Semantic Model WG Officers</a:t>
            </a:r>
          </a:p>
        </p:txBody>
      </p:sp>
      <p:sp>
        <p:nvSpPr>
          <p:cNvPr id="165" name="Shape 165"/>
          <p:cNvSpPr/>
          <p:nvPr>
            <p:ph type="body" idx="1"/>
          </p:nvPr>
        </p:nvSpPr>
        <p:spPr>
          <a:prstGeom prst="rect">
            <a:avLst/>
          </a:prstGeom>
        </p:spPr>
        <p:txBody>
          <a:bodyPr/>
          <a:lstStyle/>
          <a:p>
            <a:pPr lvl="0">
              <a:defRPr sz="1800">
                <a:uFillTx/>
              </a:defRPr>
            </a:pPr>
            <a:r>
              <a:rPr sz="2200">
                <a:uFill>
                  <a:solidFill/>
                </a:uFill>
              </a:rPr>
              <a:t>SM WG Chair:</a:t>
            </a:r>
            <a:endParaRPr sz="2200">
              <a:uFill>
                <a:solidFill/>
              </a:uFill>
            </a:endParaRPr>
          </a:p>
          <a:p>
            <a:pPr lvl="1">
              <a:defRPr>
                <a:uFillTx/>
              </a:defRPr>
            </a:pPr>
            <a:r>
              <a:rPr>
                <a:uFill>
                  <a:solidFill/>
                </a:uFill>
              </a:rPr>
              <a:t>Daniel Manchala (Xerox)</a:t>
            </a:r>
            <a:endParaRPr>
              <a:uFill>
                <a:solidFill/>
              </a:uFill>
            </a:endParaRPr>
          </a:p>
          <a:p>
            <a:pPr lvl="0">
              <a:defRPr sz="1800">
                <a:uFillTx/>
              </a:defRPr>
            </a:pPr>
            <a:r>
              <a:rPr sz="2200">
                <a:uFill>
                  <a:solidFill/>
                </a:uFill>
              </a:rPr>
              <a:t>SM WG Vice-Chair</a:t>
            </a:r>
            <a:endParaRPr sz="2200">
              <a:uFill>
                <a:solidFill/>
              </a:uFill>
            </a:endParaRPr>
          </a:p>
          <a:p>
            <a:pPr lvl="1">
              <a:defRPr>
                <a:uFillTx/>
              </a:defRPr>
            </a:pPr>
            <a:r>
              <a:rPr>
                <a:uFill>
                  <a:solidFill/>
                </a:uFill>
              </a:rPr>
              <a:t>Paul Tykodi (TCS)</a:t>
            </a:r>
            <a:endParaRPr>
              <a:uFill>
                <a:solidFill/>
              </a:uFill>
            </a:endParaRPr>
          </a:p>
          <a:p>
            <a:pPr lvl="0">
              <a:defRPr sz="1800">
                <a:uFillTx/>
              </a:defRPr>
            </a:pPr>
            <a:r>
              <a:rPr sz="2200">
                <a:uFill>
                  <a:solidFill/>
                </a:uFill>
              </a:rPr>
              <a:t>SM WG Secretary:</a:t>
            </a:r>
            <a:endParaRPr sz="2200">
              <a:uFill>
                <a:solidFill/>
              </a:uFill>
            </a:endParaRPr>
          </a:p>
          <a:p>
            <a:pPr lvl="1">
              <a:defRPr>
                <a:uFillTx/>
              </a:defRPr>
            </a:pPr>
            <a:r>
              <a:rPr>
                <a:uFill>
                  <a:solidFill/>
                </a:uFill>
              </a:rPr>
              <a:t>TBD (volunteers needed)</a:t>
            </a:r>
            <a:endParaRPr>
              <a:uFill>
                <a:solidFill/>
              </a:uFill>
            </a:endParaRPr>
          </a:p>
          <a:p>
            <a:pPr lvl="0">
              <a:defRPr sz="1800">
                <a:uFillTx/>
              </a:defRPr>
            </a:pPr>
            <a:r>
              <a:rPr sz="2200">
                <a:uFill>
                  <a:solidFill/>
                </a:uFill>
              </a:rPr>
              <a:t>SM WG Document Editors:</a:t>
            </a:r>
            <a:endParaRPr sz="2200">
              <a:uFill>
                <a:solidFill/>
              </a:uFill>
            </a:endParaRPr>
          </a:p>
          <a:p>
            <a:pPr lvl="1">
              <a:defRPr>
                <a:uFillTx/>
              </a:defRPr>
            </a:pPr>
            <a:r>
              <a:rPr>
                <a:uFill>
                  <a:solidFill/>
                </a:uFill>
              </a:rPr>
              <a:t>Jeremy Leber (Lexmark) - SM3</a:t>
            </a:r>
            <a:endParaRPr>
              <a:uFill>
                <a:solidFill/>
              </a:uFill>
            </a:endParaRPr>
          </a:p>
          <a:p>
            <a:pPr lvl="1">
              <a:defRPr>
                <a:uFillTx/>
              </a:defRPr>
            </a:pPr>
            <a:r>
              <a:rPr>
                <a:uFill>
                  <a:solidFill/>
                </a:uFill>
              </a:rPr>
              <a:t>Daniel Manchala (Xerox) - SM3, SM3 Schema</a:t>
            </a:r>
            <a:endParaRPr>
              <a:uFill>
                <a:solidFill/>
              </a:uFill>
            </a:endParaRPr>
          </a:p>
          <a:p>
            <a:pPr lvl="1">
              <a:defRPr>
                <a:uFillTx/>
              </a:defRPr>
            </a:pPr>
            <a:r>
              <a:rPr>
                <a:uFill>
                  <a:solidFill/>
                </a:uFill>
              </a:rPr>
              <a:t>Ira McDonald (High North) – JDFMAP</a:t>
            </a:r>
            <a:endParaRPr>
              <a:uFill>
                <a:solidFill/>
              </a:uFill>
            </a:endParaRPr>
          </a:p>
          <a:p>
            <a:pPr lvl="1">
              <a:defRPr>
                <a:uFillTx/>
              </a:defRPr>
            </a:pPr>
            <a:r>
              <a:rPr>
                <a:uFill>
                  <a:solidFill/>
                </a:uFill>
              </a:rPr>
              <a:t>Paul Tykodi (TCS) - SM3</a:t>
            </a:r>
            <a:endParaRPr>
              <a:uFill>
                <a:solidFill/>
              </a:uFill>
            </a:endParaRPr>
          </a:p>
          <a:p>
            <a:pPr lvl="1">
              <a:defRPr>
                <a:uFillTx/>
              </a:defRPr>
            </a:pPr>
            <a:r>
              <a:rPr>
                <a:uFill>
                  <a:solidFill/>
                </a:uFill>
              </a:rPr>
              <a:t>Bill Wagner (TIC) - SM3</a:t>
            </a:r>
            <a:endParaRPr>
              <a:uFill>
                <a:solidFill/>
              </a:uFill>
            </a:endParaRPr>
          </a:p>
          <a:p>
            <a:pPr lvl="1">
              <a:defRPr>
                <a:uFillTx/>
              </a:defRPr>
            </a:pPr>
            <a:r>
              <a:rPr>
                <a:uFill>
                  <a:solidFill/>
                </a:uFill>
              </a:rPr>
              <a:t>Rick Yardumian (Canon) - JDFMAP</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7" name="Shape 167"/>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168" name="Shape 168"/>
          <p:cNvSpPr/>
          <p:nvPr>
            <p:ph type="title"/>
          </p:nvPr>
        </p:nvSpPr>
        <p:spPr>
          <a:prstGeom prst="rect">
            <a:avLst/>
          </a:prstGeom>
        </p:spPr>
        <p:txBody>
          <a:bodyPr/>
          <a:lstStyle/>
          <a:p>
            <a:pPr lvl="0">
              <a:defRPr sz="1800">
                <a:solidFill>
                  <a:srgbClr val="000000"/>
                </a:solidFill>
                <a:uFillTx/>
              </a:defRPr>
            </a:pPr>
            <a:br>
              <a:rPr sz="3000">
                <a:solidFill>
                  <a:srgbClr val="FFFFFF"/>
                </a:solidFill>
                <a:uFill>
                  <a:solidFill>
                    <a:srgbClr val="FFFFFF"/>
                  </a:solidFill>
                </a:uFill>
              </a:rPr>
            </a:br>
            <a:r>
              <a:rPr sz="3000">
                <a:solidFill>
                  <a:srgbClr val="FFFFFF"/>
                </a:solidFill>
                <a:uFill>
                  <a:solidFill>
                    <a:srgbClr val="FFFFFF"/>
                  </a:solidFill>
                </a:uFill>
              </a:rPr>
              <a:t>Approved Documents:</a:t>
            </a:r>
          </a:p>
        </p:txBody>
      </p:sp>
      <p:sp>
        <p:nvSpPr>
          <p:cNvPr id="169" name="Shape 169"/>
          <p:cNvSpPr/>
          <p:nvPr>
            <p:ph type="body" idx="1"/>
          </p:nvPr>
        </p:nvSpPr>
        <p:spPr>
          <a:prstGeom prst="rect">
            <a:avLst/>
          </a:prstGeom>
        </p:spPr>
        <p:txBody>
          <a:bodyPr/>
          <a:lstStyle/>
          <a:p>
            <a:pPr lvl="0" marL="305608" indent="-264968">
              <a:defRPr sz="1800">
                <a:uFillTx/>
              </a:defRPr>
            </a:pPr>
            <a:r>
              <a:rPr sz="1700">
                <a:uFill>
                  <a:solidFill/>
                </a:uFill>
              </a:rPr>
              <a:t>Multifunction Device Service Model Requirements (September 1, 2010) </a:t>
            </a:r>
            <a:endParaRPr sz="1700">
              <a:uFill>
                <a:solidFill/>
              </a:uFill>
            </a:endParaRPr>
          </a:p>
          <a:p>
            <a:pPr lvl="0" marL="305608" indent="-264968">
              <a:defRPr sz="1800">
                <a:uFillTx/>
              </a:defRPr>
            </a:pPr>
            <a:r>
              <a:rPr sz="1700">
                <a:uFill>
                  <a:solidFill/>
                </a:uFill>
              </a:rPr>
              <a:t>PWG 5105.1-2004: PWG Semantic Model Specification Version 1.00</a:t>
            </a:r>
            <a:endParaRPr sz="1700">
              <a:uFill>
                <a:solidFill/>
              </a:uFill>
            </a:endParaRPr>
          </a:p>
          <a:p>
            <a:pPr lvl="0" marL="305608" indent="-264968">
              <a:defRPr sz="1800">
                <a:uFillTx/>
              </a:defRPr>
            </a:pPr>
            <a:r>
              <a:rPr sz="1700">
                <a:uFill>
                  <a:solidFill/>
                </a:uFill>
              </a:rPr>
              <a:t>PWG 5108.1-2011: MFD Model and Common Semantics Version 1.00</a:t>
            </a:r>
            <a:endParaRPr sz="1700">
              <a:uFill>
                <a:solidFill/>
              </a:uFill>
            </a:endParaRPr>
          </a:p>
          <a:p>
            <a:pPr lvl="0" marL="305608" indent="-264968">
              <a:defRPr sz="1800">
                <a:uFillTx/>
              </a:defRPr>
            </a:pPr>
            <a:r>
              <a:rPr sz="1700">
                <a:uFill>
                  <a:solidFill/>
                </a:uFill>
              </a:rPr>
              <a:t>PWG 5108.02-2009: Network Scan Service Semantic Model and Service Interface Version 1.0 </a:t>
            </a:r>
            <a:endParaRPr sz="1700">
              <a:uFill>
                <a:solidFill/>
              </a:uFill>
            </a:endParaRPr>
          </a:p>
          <a:p>
            <a:pPr lvl="0" marL="305608" indent="-264968">
              <a:defRPr sz="1800">
                <a:uFillTx/>
              </a:defRPr>
            </a:pPr>
            <a:r>
              <a:rPr sz="1700">
                <a:uFill>
                  <a:solidFill/>
                </a:uFill>
              </a:rPr>
              <a:t>PWG 5108.03-2009: Network Resource Service Semantic Model and Service Interface Version 1.0 </a:t>
            </a:r>
            <a:endParaRPr sz="1700">
              <a:uFill>
                <a:solidFill/>
              </a:uFill>
            </a:endParaRPr>
          </a:p>
          <a:p>
            <a:pPr lvl="0" marL="305608" indent="-264968">
              <a:defRPr sz="1800">
                <a:uFillTx/>
              </a:defRPr>
            </a:pPr>
            <a:r>
              <a:rPr sz="1700">
                <a:uFill>
                  <a:solidFill/>
                </a:uFill>
              </a:rPr>
              <a:t>PWG 5108.04-2011: Copy Service Semantic Model and Service Interface Version 1.00 </a:t>
            </a:r>
            <a:endParaRPr sz="1700">
              <a:uFill>
                <a:solidFill/>
              </a:uFill>
            </a:endParaRPr>
          </a:p>
          <a:p>
            <a:pPr lvl="0" marL="305608" indent="-264968">
              <a:defRPr sz="1800">
                <a:uFillTx/>
              </a:defRPr>
            </a:pPr>
            <a:r>
              <a:rPr sz="1700">
                <a:uFill>
                  <a:solidFill/>
                </a:uFill>
              </a:rPr>
              <a:t>PWG 5108.05-2011: FaxOut Semantic Model and Service Interface</a:t>
            </a:r>
            <a:endParaRPr sz="1700">
              <a:uFill>
                <a:solidFill/>
              </a:uFill>
            </a:endParaRPr>
          </a:p>
          <a:p>
            <a:pPr lvl="0" marL="305608" indent="-264968">
              <a:defRPr sz="1800">
                <a:uFillTx/>
              </a:defRPr>
            </a:pPr>
            <a:r>
              <a:rPr sz="1700">
                <a:uFill>
                  <a:solidFill/>
                </a:uFill>
              </a:rPr>
              <a:t>PWG 5108.06-2011: System Object and System Control Service Semantics Version 1.0</a:t>
            </a:r>
            <a:endParaRPr sz="1700">
              <a:uFill>
                <a:solidFill/>
              </a:uFill>
            </a:endParaRPr>
          </a:p>
          <a:p>
            <a:pPr lvl="0" marL="305608" indent="-264968">
              <a:defRPr sz="1800">
                <a:uFillTx/>
              </a:defRPr>
            </a:pPr>
            <a:r>
              <a:rPr sz="1700">
                <a:uFill>
                  <a:solidFill/>
                </a:uFill>
              </a:rPr>
              <a:t>PWG 5108.07-2012: PWG Print Job Ticket and Associated Capabilities Version 1.0</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2" name="Shape 92"/>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Plenary Agenda</a:t>
            </a:r>
          </a:p>
        </p:txBody>
      </p:sp>
      <p:sp>
        <p:nvSpPr>
          <p:cNvPr id="93" name="Shape 93"/>
          <p:cNvSpPr/>
          <p:nvPr>
            <p:ph type="body" idx="1"/>
          </p:nvPr>
        </p:nvSpPr>
        <p:spPr>
          <a:prstGeom prst="rect">
            <a:avLst/>
          </a:prstGeom>
        </p:spPr>
        <p:txBody>
          <a:bodyPr/>
          <a:lstStyle/>
          <a:p>
            <a:pPr lvl="0">
              <a:defRPr sz="1800">
                <a:uFillTx/>
              </a:defRPr>
            </a:pPr>
            <a:r>
              <a:rPr sz="2200">
                <a:uFill>
                  <a:solidFill/>
                </a:uFill>
              </a:rPr>
              <a:t>Administrivia</a:t>
            </a:r>
            <a:endParaRPr sz="2200">
              <a:uFill>
                <a:solidFill/>
              </a:uFill>
            </a:endParaRPr>
          </a:p>
          <a:p>
            <a:pPr lvl="0">
              <a:defRPr sz="1800">
                <a:uFillTx/>
              </a:defRPr>
            </a:pPr>
            <a:r>
              <a:rPr sz="2200">
                <a:uFill>
                  <a:solidFill/>
                </a:uFill>
              </a:rPr>
              <a:t>PWG Workgroup Status [WG Chairs]</a:t>
            </a:r>
            <a:endParaRPr sz="2200">
              <a:uFill>
                <a:solidFill/>
              </a:uFill>
            </a:endParaRPr>
          </a:p>
          <a:p>
            <a:pPr lvl="1">
              <a:defRPr>
                <a:uFillTx/>
              </a:defRPr>
            </a:pPr>
            <a:r>
              <a:rPr>
                <a:uFill>
                  <a:solidFill/>
                </a:uFill>
              </a:rPr>
              <a:t>Semantic Model (SM)</a:t>
            </a:r>
            <a:endParaRPr>
              <a:uFill>
                <a:solidFill/>
              </a:uFill>
            </a:endParaRPr>
          </a:p>
          <a:p>
            <a:pPr lvl="1">
              <a:defRPr>
                <a:uFillTx/>
              </a:defRPr>
            </a:pPr>
            <a:r>
              <a:rPr>
                <a:uFill>
                  <a:solidFill/>
                </a:uFill>
              </a:rPr>
              <a:t>Internet Printing Protocol (IPP)</a:t>
            </a:r>
            <a:endParaRPr>
              <a:uFill>
                <a:solidFill/>
              </a:uFill>
            </a:endParaRPr>
          </a:p>
          <a:p>
            <a:pPr lvl="1">
              <a:defRPr>
                <a:uFillTx/>
              </a:defRPr>
            </a:pPr>
            <a:r>
              <a:rPr>
                <a:uFill>
                  <a:solidFill/>
                </a:uFill>
              </a:rPr>
              <a:t>Imaging Device Security (IDS)</a:t>
            </a:r>
            <a:endParaRPr>
              <a:uFill>
                <a:solidFill/>
              </a:uFill>
            </a:endParaRPr>
          </a:p>
          <a:p>
            <a:pPr lvl="1">
              <a:defRPr>
                <a:uFillTx/>
              </a:defRPr>
            </a:pPr>
            <a:r>
              <a:rPr>
                <a:uFill>
                  <a:solidFill/>
                </a:uFill>
              </a:rPr>
              <a:t>Cloud Imaging Model (Cloud)</a:t>
            </a:r>
            <a:endParaRPr>
              <a:uFill>
                <a:solidFill/>
              </a:uFill>
            </a:endParaRPr>
          </a:p>
          <a:p>
            <a:pPr lvl="0">
              <a:defRPr sz="1800">
                <a:uFillTx/>
              </a:defRPr>
            </a:pPr>
            <a:r>
              <a:rPr sz="2200">
                <a:uFill>
                  <a:solidFill/>
                </a:uFill>
              </a:rPr>
              <a:t>Liaison Status</a:t>
            </a:r>
            <a:endParaRPr sz="2200">
              <a:uFill>
                <a:solidFill/>
              </a:uFill>
            </a:endParaRPr>
          </a:p>
          <a:p>
            <a:pPr lvl="1">
              <a:defRPr>
                <a:uFillTx/>
              </a:defRPr>
            </a:pPr>
            <a:r>
              <a:rPr>
                <a:uFill>
                  <a:solidFill/>
                </a:uFill>
              </a:rPr>
              <a:t>Trusted Computing Group (TCG)</a:t>
            </a:r>
            <a:endParaRPr>
              <a:uFill>
                <a:solidFill/>
              </a:uFill>
            </a:endParaRPr>
          </a:p>
          <a:p>
            <a:pPr lvl="0">
              <a:defRPr sz="1800">
                <a:uFillTx/>
              </a:defRPr>
            </a:pPr>
            <a:r>
              <a:rPr sz="2200">
                <a:uFill>
                  <a:solidFill/>
                </a:uFill>
              </a:rPr>
              <a:t>Next Meeting Details</a:t>
            </a:r>
          </a:p>
        </p:txBody>
      </p:sp>
      <p:sp>
        <p:nvSpPr>
          <p:cNvPr id="94" name="Shape 94"/>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Shape 17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172" name="Shape 172"/>
          <p:cNvSpPr/>
          <p:nvPr>
            <p:ph type="title"/>
          </p:nvPr>
        </p:nvSpPr>
        <p:spPr>
          <a:prstGeom prst="rect">
            <a:avLst/>
          </a:prstGeom>
        </p:spPr>
        <p:txBody>
          <a:bodyPr/>
          <a:lstStyle/>
          <a:p>
            <a:pPr lvl="0">
              <a:defRPr sz="1800">
                <a:solidFill>
                  <a:srgbClr val="000000"/>
                </a:solidFill>
                <a:uFillTx/>
              </a:defRPr>
            </a:pPr>
            <a:br>
              <a:rPr sz="3000">
                <a:solidFill>
                  <a:srgbClr val="FFFFFF"/>
                </a:solidFill>
                <a:uFill>
                  <a:solidFill>
                    <a:srgbClr val="FFFFFF"/>
                  </a:solidFill>
                </a:uFill>
              </a:rPr>
            </a:br>
            <a:r>
              <a:rPr sz="3000">
                <a:solidFill>
                  <a:srgbClr val="FFFFFF"/>
                </a:solidFill>
                <a:uFill>
                  <a:solidFill>
                    <a:srgbClr val="FFFFFF"/>
                  </a:solidFill>
                </a:uFill>
              </a:rPr>
              <a:t>Active Documents:</a:t>
            </a:r>
          </a:p>
        </p:txBody>
      </p:sp>
      <p:sp>
        <p:nvSpPr>
          <p:cNvPr id="173" name="Shape 173"/>
          <p:cNvSpPr/>
          <p:nvPr>
            <p:ph type="body" idx="1"/>
          </p:nvPr>
        </p:nvSpPr>
        <p:spPr>
          <a:prstGeom prst="rect">
            <a:avLst/>
          </a:prstGeom>
        </p:spPr>
        <p:txBody>
          <a:bodyPr/>
          <a:lstStyle/>
          <a:p>
            <a:pPr lvl="0">
              <a:defRPr sz="1800">
                <a:uFillTx/>
              </a:defRPr>
            </a:pPr>
            <a:r>
              <a:rPr sz="2200">
                <a:uFill>
                  <a:solidFill/>
                </a:uFill>
              </a:rPr>
              <a:t>Mapping Related Standards</a:t>
            </a:r>
            <a:endParaRPr sz="2200">
              <a:uFill>
                <a:solidFill/>
              </a:uFill>
            </a:endParaRPr>
          </a:p>
          <a:p>
            <a:pPr lvl="1">
              <a:defRPr>
                <a:uFillTx/>
              </a:defRPr>
            </a:pPr>
            <a:r>
              <a:rPr>
                <a:uFill>
                  <a:solidFill/>
                </a:uFill>
              </a:rPr>
              <a:t>CIP4 JDF to PWG PJT mapping (JDFMAP)</a:t>
            </a:r>
            <a:endParaRPr>
              <a:uFill>
                <a:solidFill/>
              </a:uFill>
            </a:endParaRPr>
          </a:p>
          <a:p>
            <a:pPr lvl="2">
              <a:defRPr>
                <a:uFillTx/>
              </a:defRPr>
            </a:pPr>
            <a:r>
              <a:rPr>
                <a:uFill>
                  <a:solidFill/>
                </a:uFill>
              </a:rPr>
              <a:t>Completed most of the elements in the table (except for JDF binding objects to PJT Binding collection)</a:t>
            </a:r>
            <a:endParaRPr>
              <a:uFill>
                <a:solidFill/>
              </a:uFill>
            </a:endParaRPr>
          </a:p>
          <a:p>
            <a:pPr lvl="1">
              <a:defRPr>
                <a:uFillTx/>
              </a:defRPr>
            </a:pPr>
            <a:r>
              <a:rPr>
                <a:uFill>
                  <a:solidFill/>
                </a:uFill>
              </a:rPr>
              <a:t>Adobe PPD to PWG PJT mapping (PPDMAP)</a:t>
            </a:r>
            <a:endParaRPr>
              <a:uFill>
                <a:solidFill/>
              </a:uFill>
            </a:endParaRPr>
          </a:p>
          <a:p>
            <a:pPr lvl="2">
              <a:defRPr>
                <a:uFillTx/>
              </a:defRPr>
            </a:pPr>
            <a:r>
              <a:rPr>
                <a:uFill>
                  <a:solidFill/>
                </a:uFill>
              </a:rPr>
              <a:t>This effort has been abandoned</a:t>
            </a:r>
            <a:endParaRPr>
              <a:uFill>
                <a:solidFill/>
              </a:uFill>
            </a:endParaRPr>
          </a:p>
          <a:p>
            <a:pPr lvl="0">
              <a:defRPr sz="1800">
                <a:uFillTx/>
              </a:defRPr>
            </a:pPr>
            <a:r>
              <a:rPr sz="2200">
                <a:uFill>
                  <a:solidFill/>
                </a:uFill>
              </a:rPr>
              <a:t>Semantic Model 3.0</a:t>
            </a:r>
            <a:endParaRPr sz="2200">
              <a:uFill>
                <a:solidFill/>
              </a:uFill>
            </a:endParaRPr>
          </a:p>
          <a:p>
            <a:pPr lvl="1">
              <a:defRPr>
                <a:uFillTx/>
              </a:defRPr>
            </a:pPr>
            <a:r>
              <a:rPr>
                <a:uFill>
                  <a:solidFill/>
                </a:uFill>
              </a:rPr>
              <a:t>Part 1: Imaging System (with Services and Subunits)</a:t>
            </a:r>
            <a:endParaRPr>
              <a:uFill>
                <a:solidFill/>
              </a:uFill>
            </a:endParaRPr>
          </a:p>
          <a:p>
            <a:pPr lvl="2">
              <a:defRPr>
                <a:uFillTx/>
              </a:defRPr>
            </a:pPr>
            <a:r>
              <a:rPr>
                <a:uFill>
                  <a:solidFill/>
                </a:uFill>
              </a:rPr>
              <a:t>Add Transform Spec and Use-cases</a:t>
            </a:r>
            <a:endParaRPr>
              <a:uFill>
                <a:solidFill/>
              </a:uFill>
            </a:endParaRPr>
          </a:p>
          <a:p>
            <a:pPr lvl="2">
              <a:defRPr>
                <a:uFillTx/>
              </a:defRPr>
            </a:pPr>
            <a:r>
              <a:rPr>
                <a:uFill>
                  <a:solidFill/>
                </a:uFill>
              </a:rPr>
              <a:t>Subscriptions and Notifications (to Schema and Spec) </a:t>
            </a:r>
            <a:endParaRPr>
              <a:uFill>
                <a:solidFill/>
              </a:uFill>
            </a:endParaRPr>
          </a:p>
          <a:p>
            <a:pPr lvl="1">
              <a:defRPr>
                <a:uFillTx/>
              </a:defRPr>
            </a:pPr>
            <a:r>
              <a:rPr>
                <a:uFill>
                  <a:solidFill/>
                </a:uFill>
              </a:rPr>
              <a:t>Part 2: Jobs and Documents</a:t>
            </a:r>
            <a:endParaRPr>
              <a:uFill>
                <a:solidFill/>
              </a:uFill>
            </a:endParaRPr>
          </a:p>
          <a:p>
            <a:pPr lvl="2">
              <a:defRPr>
                <a:uFillTx/>
              </a:defRPr>
            </a:pPr>
            <a:r>
              <a:rPr>
                <a:uFill>
                  <a:solidFill/>
                </a:uFill>
              </a:rPr>
              <a:t>Includes capabilities and job/document tickets, receipts, and status</a:t>
            </a:r>
          </a:p>
        </p:txBody>
      </p:sp>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5" name="Shape 175"/>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176" name="Shape 176"/>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Schema Status</a:t>
            </a:r>
          </a:p>
        </p:txBody>
      </p:sp>
      <p:sp>
        <p:nvSpPr>
          <p:cNvPr id="177" name="Shape 177"/>
          <p:cNvSpPr/>
          <p:nvPr>
            <p:ph type="body" idx="1"/>
          </p:nvPr>
        </p:nvSpPr>
        <p:spPr>
          <a:prstGeom prst="rect">
            <a:avLst/>
          </a:prstGeom>
        </p:spPr>
        <p:txBody>
          <a:bodyPr/>
          <a:lstStyle/>
          <a:p>
            <a:pPr lvl="0">
              <a:defRPr sz="1800">
                <a:uFillTx/>
              </a:defRPr>
            </a:pPr>
            <a:r>
              <a:rPr sz="2200">
                <a:uFill>
                  <a:solidFill/>
                </a:uFill>
              </a:rPr>
              <a:t>Named version (v1.180) published for PWG Print Job Ticket and Associated Capabilities</a:t>
            </a:r>
            <a:endParaRPr sz="2200">
              <a:uFill>
                <a:solidFill/>
              </a:uFill>
            </a:endParaRPr>
          </a:p>
          <a:p>
            <a:pPr lvl="0">
              <a:defRPr sz="1800">
                <a:uFillTx/>
              </a:defRPr>
            </a:pPr>
            <a:r>
              <a:rPr sz="2200">
                <a:uFill>
                  <a:solidFill/>
                </a:uFill>
              </a:rPr>
              <a:t>Latest (v2.904) Up to date with In Progress specifications </a:t>
            </a:r>
            <a:endParaRPr sz="2200">
              <a:uFill>
                <a:solidFill/>
              </a:uFill>
            </a:endParaRPr>
          </a:p>
          <a:p>
            <a:pPr lvl="1">
              <a:defRPr>
                <a:uFillTx/>
              </a:defRPr>
            </a:pPr>
            <a:r>
              <a:rPr>
                <a:uFill>
                  <a:solidFill/>
                </a:uFill>
              </a:rPr>
              <a:t>Cloud Imaging Model extensions (WIP – WSDL operations needs update)</a:t>
            </a:r>
          </a:p>
        </p:txBody>
      </p:sp>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9" name="Shape 179"/>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180" name="Shape 180"/>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More Info/How to participate</a:t>
            </a:r>
          </a:p>
        </p:txBody>
      </p:sp>
      <p:sp>
        <p:nvSpPr>
          <p:cNvPr id="181" name="Shape 181"/>
          <p:cNvSpPr/>
          <p:nvPr>
            <p:ph type="body" idx="1"/>
          </p:nvPr>
        </p:nvSpPr>
        <p:spPr>
          <a:prstGeom prst="rect">
            <a:avLst/>
          </a:prstGeom>
        </p:spPr>
        <p:txBody>
          <a:bodyPr/>
          <a:lstStyle/>
          <a:p>
            <a:pPr lvl="0">
              <a:defRPr sz="1800">
                <a:uFillTx/>
              </a:defRPr>
            </a:pPr>
            <a:r>
              <a:rPr sz="2200">
                <a:uFill>
                  <a:solidFill/>
                </a:uFill>
              </a:rPr>
              <a:t>We welcome participation from all interested parties</a:t>
            </a:r>
            <a:endParaRPr sz="2200">
              <a:uFill>
                <a:solidFill/>
              </a:uFill>
            </a:endParaRPr>
          </a:p>
          <a:p>
            <a:pPr lvl="0">
              <a:defRPr sz="1800">
                <a:uFillTx/>
              </a:defRPr>
            </a:pPr>
            <a:r>
              <a:rPr sz="2200">
                <a:uFill>
                  <a:solidFill/>
                </a:uFill>
              </a:rPr>
              <a:t>SM Web Page:</a:t>
            </a:r>
            <a:endParaRPr sz="2200">
              <a:uFill>
                <a:solidFill/>
              </a:uFill>
            </a:endParaRPr>
          </a:p>
          <a:p>
            <a:pPr lvl="1">
              <a:defRPr>
                <a:uFillTx/>
              </a:defRPr>
            </a:pPr>
            <a:r>
              <a:rPr u="sng">
                <a:uFill>
                  <a:solidFill/>
                </a:uFill>
                <a:hlinkClick r:id="rId2" invalidUrl="" action="" tgtFrame="" tooltip="" history="1" highlightClick="0" endSnd="0"/>
              </a:rPr>
              <a:t>http://www.pwg.org/sm</a:t>
            </a:r>
            <a:endParaRPr>
              <a:uFill>
                <a:solidFill/>
              </a:uFill>
            </a:endParaRPr>
          </a:p>
          <a:p>
            <a:pPr lvl="0">
              <a:defRPr sz="1800">
                <a:uFillTx/>
              </a:defRPr>
            </a:pPr>
            <a:r>
              <a:rPr sz="2200">
                <a:uFill>
                  <a:solidFill/>
                </a:uFill>
              </a:rPr>
              <a:t>Subscribe to the SM3 mailing list:</a:t>
            </a:r>
            <a:endParaRPr sz="2200">
              <a:uFill>
                <a:solidFill/>
              </a:uFill>
            </a:endParaRPr>
          </a:p>
          <a:p>
            <a:pPr lvl="1">
              <a:defRPr>
                <a:uFillTx/>
              </a:defRPr>
            </a:pPr>
            <a:r>
              <a:rPr u="sng">
                <a:uFill>
                  <a:solidFill/>
                </a:uFill>
                <a:hlinkClick r:id="rId3" invalidUrl="" action="" tgtFrame="" tooltip="" history="1" highlightClick="0" endSnd="0"/>
              </a:rPr>
              <a:t>https://www.pwg.org/mailman/listinfo/sm3</a:t>
            </a:r>
            <a:endParaRPr>
              <a:uFill>
                <a:solidFill/>
              </a:uFill>
            </a:endParaRPr>
          </a:p>
          <a:p>
            <a:pPr lvl="1">
              <a:defRPr>
                <a:uFillTx/>
              </a:defRPr>
            </a:pPr>
            <a:r>
              <a:rPr>
                <a:uFill>
                  <a:solidFill/>
                </a:uFill>
              </a:rPr>
              <a:t>sm3@pwg.org</a:t>
            </a:r>
            <a:endParaRPr>
              <a:uFill>
                <a:solidFill/>
              </a:uFill>
            </a:endParaRPr>
          </a:p>
          <a:p>
            <a:pPr lvl="0">
              <a:defRPr sz="1800">
                <a:uFillTx/>
              </a:defRPr>
            </a:pPr>
            <a:r>
              <a:rPr sz="2200">
                <a:uFill>
                  <a:solidFill/>
                </a:uFill>
              </a:rPr>
              <a:t>SM WG holds bi-weekly phone conferences announced on the SM3 mailing list</a:t>
            </a:r>
            <a:endParaRPr sz="2200">
              <a:uFill>
                <a:solidFill/>
              </a:uFill>
            </a:endParaRPr>
          </a:p>
          <a:p>
            <a:pPr lvl="1">
              <a:defRPr>
                <a:uFillTx/>
              </a:defRPr>
            </a:pPr>
            <a:r>
              <a:rPr>
                <a:uFill>
                  <a:solidFill/>
                </a:uFill>
              </a:rPr>
              <a:t>Next conference call is May 18, 2015 at 2pm ET</a:t>
            </a:r>
            <a:endParaRPr>
              <a:uFill>
                <a:solidFill/>
              </a:uFill>
            </a:endParaRPr>
          </a:p>
          <a:p>
            <a:pPr lvl="1">
              <a:defRPr>
                <a:uFillTx/>
              </a:defRPr>
            </a:pPr>
            <a:r>
              <a:rPr>
                <a:uFill>
                  <a:solidFill/>
                </a:uFill>
              </a:rPr>
              <a:t>Conference calls on same weeks as Cloud conference calls</a:t>
            </a:r>
            <a:endParaRPr>
              <a:uFill>
                <a:solidFill/>
              </a:uFill>
            </a:endParaRPr>
          </a:p>
          <a:p>
            <a:pPr lvl="1">
              <a:defRPr>
                <a:uFillTx/>
              </a:defRPr>
            </a:pPr>
            <a:r>
              <a:rPr>
                <a:uFill>
                  <a:solidFill/>
                </a:uFill>
              </a:rPr>
              <a:t>Conference calls on opposite weeks of IDS conference calls</a:t>
            </a:r>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3" name="Shape 183"/>
          <p:cNvSpPr/>
          <p:nvPr>
            <p:ph type="title"/>
          </p:nvPr>
        </p:nvSpPr>
        <p:spPr>
          <a:prstGeom prst="rect">
            <a:avLst/>
          </a:prstGeom>
        </p:spPr>
        <p:txBody>
          <a:bodyPr/>
          <a:lstStyle/>
          <a:p>
            <a:pPr lvl="0">
              <a:defRPr sz="1800">
                <a:uFillTx/>
              </a:defRPr>
            </a:pPr>
            <a:r>
              <a:rPr sz="3000">
                <a:uFill>
                  <a:solidFill/>
                </a:uFill>
              </a:rPr>
              <a:t>IPP Workgroup Status</a:t>
            </a:r>
          </a:p>
        </p:txBody>
      </p:sp>
      <p:sp>
        <p:nvSpPr>
          <p:cNvPr id="184" name="Shape 184"/>
          <p:cNvSpPr/>
          <p:nvPr>
            <p:ph type="body" idx="1"/>
          </p:nvPr>
        </p:nvSpPr>
        <p:spPr>
          <a:prstGeom prst="rect">
            <a:avLst/>
          </a:prstGeom>
        </p:spPr>
        <p:txBody>
          <a:bodyPr/>
          <a:lstStyle/>
          <a:p>
            <a:pPr lvl="0">
              <a:defRPr sz="1800">
                <a:uFillTx/>
              </a:defRPr>
            </a:pPr>
            <a:r>
              <a:rPr sz="2400">
                <a:uFill>
                  <a:solidFill/>
                </a:uFill>
              </a:rPr>
              <a:t>Paul Tykodi (TCS), Ira McDonald (High North)</a:t>
            </a:r>
          </a:p>
        </p:txBody>
      </p:sp>
      <p:sp>
        <p:nvSpPr>
          <p:cNvPr id="185" name="Shape 185"/>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7" name="Shape 187"/>
          <p:cNvSpPr/>
          <p:nvPr>
            <p:ph type="sldNum" sz="quarter" idx="2"/>
          </p:nvPr>
        </p:nvSpPr>
        <p:spPr>
          <a:xfrm>
            <a:off x="8798451" y="6668889"/>
            <a:ext cx="147987" cy="142876"/>
          </a:xfrm>
          <a:prstGeom prst="rect">
            <a:avLst/>
          </a:prstGeom>
          <a:extLst>
            <a:ext uri="{C572A759-6A51-4108-AA02-DFA0A04FC94B}">
              <ma14:wrappingTextBoxFlag xmlns:ma14="http://schemas.microsoft.com/office/mac/drawingml/2011/main" val="1"/>
            </a:ext>
          </a:extLst>
        </p:spPr>
        <p:txBody>
          <a:bodyPr/>
          <a:lstStyle>
            <a:lvl1pPr defTabSz="580429"/>
          </a:lstStyle>
          <a:p>
            <a:pPr lvl="0">
              <a:defRPr sz="1800">
                <a:solidFill>
                  <a:srgbClr val="000000"/>
                </a:solidFill>
                <a:uFillTx/>
              </a:defRPr>
            </a:pPr>
            <a:fld id="{86CB4B4D-7CA3-9044-876B-883B54F8677D}" type="slidenum">
              <a:rPr sz="900">
                <a:solidFill>
                  <a:srgbClr val="FFFFFF"/>
                </a:solidFill>
                <a:uFill>
                  <a:solidFill/>
                </a:uFill>
              </a:rPr>
            </a:fld>
          </a:p>
        </p:txBody>
      </p:sp>
      <p:sp>
        <p:nvSpPr>
          <p:cNvPr id="188" name="Shape 188"/>
          <p:cNvSpPr/>
          <p:nvPr>
            <p:ph type="title"/>
          </p:nvPr>
        </p:nvSpPr>
        <p:spPr>
          <a:prstGeom prst="rect">
            <a:avLst/>
          </a:prstGeom>
        </p:spPr>
        <p:txBody>
          <a:bodyPr/>
          <a:lstStyle/>
          <a:p>
            <a:pPr lvl="0">
              <a:defRPr sz="1800">
                <a:solidFill>
                  <a:srgbClr val="000000"/>
                </a:solidFill>
                <a:uFillTx/>
              </a:defRPr>
            </a:pPr>
            <a:r>
              <a:rPr sz="2800">
                <a:solidFill>
                  <a:srgbClr val="FFFFFF"/>
                </a:solidFill>
                <a:uFill>
                  <a:solidFill>
                    <a:srgbClr val="FFFFFF"/>
                  </a:solidFill>
                </a:uFill>
              </a:rPr>
              <a:t>IPP WG Officers</a:t>
            </a:r>
          </a:p>
        </p:txBody>
      </p:sp>
      <p:sp>
        <p:nvSpPr>
          <p:cNvPr id="189" name="Shape 189"/>
          <p:cNvSpPr/>
          <p:nvPr>
            <p:ph type="body" idx="1"/>
          </p:nvPr>
        </p:nvSpPr>
        <p:spPr>
          <a:prstGeom prst="rect">
            <a:avLst/>
          </a:prstGeom>
        </p:spPr>
        <p:txBody>
          <a:bodyPr/>
          <a:lstStyle/>
          <a:p>
            <a:pPr lvl="0">
              <a:defRPr sz="1800">
                <a:uFillTx/>
              </a:defRPr>
            </a:pPr>
            <a:r>
              <a:rPr sz="2000">
                <a:uFill>
                  <a:solidFill/>
                </a:uFill>
              </a:rPr>
              <a:t>IPP WG Co-Chairs:</a:t>
            </a:r>
            <a:endParaRPr sz="2000">
              <a:uFill>
                <a:solidFill/>
              </a:uFill>
            </a:endParaRPr>
          </a:p>
          <a:p>
            <a:pPr lvl="1">
              <a:defRPr sz="1800">
                <a:uFillTx/>
              </a:defRPr>
            </a:pPr>
            <a:r>
              <a:rPr sz="1600">
                <a:uFill>
                  <a:solidFill/>
                </a:uFill>
              </a:rPr>
              <a:t>Paul Tykodi (TCS)</a:t>
            </a:r>
            <a:endParaRPr sz="1600">
              <a:uFill>
                <a:solidFill/>
              </a:uFill>
            </a:endParaRPr>
          </a:p>
          <a:p>
            <a:pPr lvl="1">
              <a:defRPr sz="1800">
                <a:uFillTx/>
              </a:defRPr>
            </a:pPr>
            <a:r>
              <a:rPr sz="1600">
                <a:uFill>
                  <a:solidFill/>
                </a:uFill>
              </a:rPr>
              <a:t>Ira McDonald (High North)</a:t>
            </a:r>
            <a:endParaRPr sz="1600">
              <a:uFill>
                <a:solidFill/>
              </a:uFill>
            </a:endParaRPr>
          </a:p>
          <a:p>
            <a:pPr lvl="0">
              <a:defRPr sz="1800">
                <a:uFillTx/>
              </a:defRPr>
            </a:pPr>
            <a:r>
              <a:rPr sz="2000">
                <a:uFill>
                  <a:solidFill/>
                </a:uFill>
              </a:rPr>
              <a:t>IPP WG Secretary:</a:t>
            </a:r>
            <a:endParaRPr sz="2000">
              <a:uFill>
                <a:solidFill/>
              </a:uFill>
            </a:endParaRPr>
          </a:p>
          <a:p>
            <a:pPr lvl="1">
              <a:defRPr sz="1800">
                <a:uFillTx/>
              </a:defRPr>
            </a:pPr>
            <a:r>
              <a:rPr sz="1600">
                <a:uFill>
                  <a:solidFill/>
                </a:uFill>
              </a:rPr>
              <a:t>Michael Sweet (Apple)</a:t>
            </a:r>
            <a:endParaRPr sz="1600">
              <a:uFill>
                <a:solidFill/>
              </a:uFill>
            </a:endParaRPr>
          </a:p>
          <a:p>
            <a:pPr lvl="0">
              <a:defRPr sz="1800">
                <a:uFillTx/>
              </a:defRPr>
            </a:pPr>
            <a:r>
              <a:rPr sz="2000">
                <a:uFill>
                  <a:solidFill/>
                </a:uFill>
              </a:rPr>
              <a:t>IPP WG Document Editors:</a:t>
            </a:r>
            <a:endParaRPr sz="2000">
              <a:uFill>
                <a:solidFill/>
              </a:uFill>
            </a:endParaRPr>
          </a:p>
          <a:p>
            <a:pPr lvl="1">
              <a:defRPr sz="1800">
                <a:uFillTx/>
              </a:defRPr>
            </a:pPr>
            <a:r>
              <a:rPr sz="1600">
                <a:uFill>
                  <a:solidFill/>
                </a:uFill>
              </a:rPr>
              <a:t>Ira McDonald (High North) – IPP Shared Infrastructure Extensions (INFRA), IPP System Service (SYSTEM), IETF IPP/1.1, IEEE IPP/2.0,  LDAP Schema for Printer Services</a:t>
            </a:r>
            <a:endParaRPr sz="1600">
              <a:uFill>
                <a:solidFill/>
              </a:uFill>
            </a:endParaRPr>
          </a:p>
          <a:p>
            <a:pPr lvl="1">
              <a:defRPr sz="1800">
                <a:uFillTx/>
              </a:defRPr>
            </a:pPr>
            <a:r>
              <a:rPr sz="1600">
                <a:uFill>
                  <a:solidFill/>
                </a:uFill>
              </a:rPr>
              <a:t>Michael Sweet (Apple) – IPP Shared Infrastructure Extensions (INFRA), IPP System Service (SYSTEM), IETF IPP/1.1, IEEE IPP/2.0, LDAP Schema for Printer Services</a:t>
            </a:r>
            <a:endParaRPr sz="1600">
              <a:uFill>
                <a:solidFill/>
              </a:uFill>
            </a:endParaRPr>
          </a:p>
          <a:p>
            <a:pPr lvl="1">
              <a:defRPr sz="1800">
                <a:uFillTx/>
              </a:defRPr>
            </a:pPr>
            <a:r>
              <a:rPr sz="1600">
                <a:uFill>
                  <a:solidFill/>
                </a:uFill>
              </a:rPr>
              <a:t>Smith Kennedy (HP) - IPP Implementor’s Guide 2.0 (IG)</a:t>
            </a:r>
          </a:p>
        </p:txBody>
      </p:sp>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1" name="Shape 191"/>
          <p:cNvSpPr/>
          <p:nvPr>
            <p:ph type="title"/>
          </p:nvPr>
        </p:nvSpPr>
        <p:spPr>
          <a:prstGeom prst="rect">
            <a:avLst/>
          </a:prstGeom>
        </p:spPr>
        <p:txBody>
          <a:bodyPr/>
          <a:lstStyle/>
          <a:p>
            <a:pPr lvl="0">
              <a:defRPr sz="1800">
                <a:solidFill>
                  <a:srgbClr val="000000"/>
                </a:solidFill>
                <a:uFillTx/>
              </a:defRPr>
            </a:pPr>
            <a:r>
              <a:rPr sz="2800">
                <a:solidFill>
                  <a:srgbClr val="FFFFFF"/>
                </a:solidFill>
                <a:uFill>
                  <a:solidFill>
                    <a:srgbClr val="FFFFFF"/>
                  </a:solidFill>
                </a:uFill>
              </a:rPr>
              <a:t>IPP WG Status (1/3)</a:t>
            </a:r>
          </a:p>
        </p:txBody>
      </p:sp>
      <p:sp>
        <p:nvSpPr>
          <p:cNvPr id="192" name="Shape 192"/>
          <p:cNvSpPr/>
          <p:nvPr>
            <p:ph type="body" idx="1"/>
          </p:nvPr>
        </p:nvSpPr>
        <p:spPr>
          <a:prstGeom prst="rect">
            <a:avLst/>
          </a:prstGeom>
        </p:spPr>
        <p:txBody>
          <a:bodyPr/>
          <a:lstStyle/>
          <a:p>
            <a:pPr lvl="0">
              <a:defRPr sz="1800">
                <a:uFillTx/>
              </a:defRPr>
            </a:pPr>
            <a:r>
              <a:rPr sz="2000">
                <a:uFill>
                  <a:solidFill/>
                </a:uFill>
              </a:rPr>
              <a:t>IETF RFCs in development:</a:t>
            </a:r>
            <a:endParaRPr sz="2000">
              <a:uFill>
                <a:solidFill/>
              </a:uFill>
            </a:endParaRPr>
          </a:p>
          <a:p>
            <a:pPr lvl="1">
              <a:defRPr sz="1800">
                <a:uFillTx/>
              </a:defRPr>
            </a:pPr>
            <a:r>
              <a:rPr sz="1600">
                <a:uFill>
                  <a:solidFill/>
                </a:uFill>
              </a:rPr>
              <a:t>IETF IPP/1.1: Encoding and Transport (obsoletes RFC 2910/3382)</a:t>
            </a:r>
            <a:endParaRPr sz="1600">
              <a:uFill>
                <a:solidFill/>
              </a:uFill>
            </a:endParaRPr>
          </a:p>
          <a:p>
            <a:pPr lvl="1">
              <a:defRPr sz="1800">
                <a:uFillTx/>
              </a:defRPr>
            </a:pPr>
            <a:r>
              <a:rPr sz="1600">
                <a:uFill>
                  <a:solidFill/>
                </a:uFill>
              </a:rPr>
              <a:t>IETF IPP/1.1: Model and Semantics (obsoletes RFC 2911/3382)</a:t>
            </a:r>
            <a:endParaRPr sz="1600">
              <a:uFill>
                <a:solidFill/>
              </a:uFill>
            </a:endParaRPr>
          </a:p>
          <a:p>
            <a:pPr lvl="1">
              <a:defRPr sz="1800">
                <a:uFillTx/>
              </a:defRPr>
            </a:pPr>
            <a:r>
              <a:rPr sz="1600">
                <a:uFill>
                  <a:solidFill/>
                </a:uFill>
              </a:rPr>
              <a:t>IETF LDAP Schema for Printer Services (updates RFC 3712)</a:t>
            </a:r>
            <a:br>
              <a:rPr sz="1600">
                <a:uFill>
                  <a:solidFill/>
                </a:uFill>
              </a:rPr>
            </a:br>
            <a:r>
              <a:rPr sz="1600">
                <a:uFill>
                  <a:solidFill/>
                </a:uFill>
              </a:rPr>
              <a:t>					- IETF + IANA Approved,</a:t>
            </a:r>
            <a:br>
              <a:rPr sz="1600">
                <a:uFill>
                  <a:solidFill/>
                </a:uFill>
              </a:rPr>
            </a:br>
            <a:r>
              <a:rPr sz="1600">
                <a:uFill>
                  <a:solidFill/>
                </a:uFill>
              </a:rPr>
              <a:t>					  RFC Editor's Queue</a:t>
            </a:r>
            <a:br>
              <a:rPr sz="1600">
                <a:uFill>
                  <a:solidFill/>
                </a:uFill>
              </a:rPr>
            </a:br>
            <a:endParaRPr sz="1600">
              <a:uFill>
                <a:solidFill/>
              </a:uFill>
            </a:endParaRPr>
          </a:p>
          <a:p>
            <a:pPr lvl="0">
              <a:defRPr sz="1800">
                <a:uFillTx/>
              </a:defRPr>
            </a:pPr>
            <a:r>
              <a:rPr sz="2000">
                <a:uFill>
                  <a:solidFill/>
                </a:uFill>
              </a:rPr>
              <a:t>PWG Specifications in development:</a:t>
            </a:r>
            <a:endParaRPr sz="2000">
              <a:uFill>
                <a:solidFill/>
              </a:uFill>
            </a:endParaRPr>
          </a:p>
          <a:p>
            <a:pPr lvl="1">
              <a:defRPr sz="1800">
                <a:uFillTx/>
              </a:defRPr>
            </a:pPr>
            <a:r>
              <a:rPr sz="1600">
                <a:uFill>
                  <a:solidFill/>
                </a:uFill>
              </a:rPr>
              <a:t>IPP 2.0, 2.1, and 2.2		- Stable Draft</a:t>
            </a:r>
            <a:endParaRPr sz="1600">
              <a:uFill>
                <a:solidFill/>
              </a:uFill>
            </a:endParaRPr>
          </a:p>
          <a:p>
            <a:pPr lvl="1">
              <a:defRPr sz="1800">
                <a:uFillTx/>
              </a:defRPr>
            </a:pPr>
            <a:r>
              <a:rPr sz="1600">
                <a:uFill>
                  <a:solidFill/>
                </a:uFill>
              </a:rPr>
              <a:t>IPP Everywhere Printer Self-Certification Manual 1.0 (SELFCERT)</a:t>
            </a:r>
            <a:br>
              <a:rPr sz="1600">
                <a:uFill>
                  <a:solidFill/>
                </a:uFill>
              </a:rPr>
            </a:br>
            <a:r>
              <a:rPr sz="1600">
                <a:uFill>
                  <a:solidFill/>
                </a:uFill>
              </a:rPr>
              <a:t>					- Prototype Draft</a:t>
            </a:r>
            <a:endParaRPr sz="1600">
              <a:uFill>
                <a:solidFill/>
              </a:uFill>
            </a:endParaRPr>
          </a:p>
          <a:p>
            <a:pPr lvl="1">
              <a:defRPr sz="1800">
                <a:uFillTx/>
              </a:defRPr>
            </a:pPr>
            <a:r>
              <a:rPr sz="1600">
                <a:uFill>
                  <a:solidFill/>
                </a:uFill>
              </a:rPr>
              <a:t>IPP Implementors Guide 2.0 (IG)	- Stable Draft, in PWG Last Call</a:t>
            </a:r>
            <a:endParaRPr sz="1600">
              <a:uFill>
                <a:solidFill/>
              </a:uFill>
            </a:endParaRPr>
          </a:p>
          <a:p>
            <a:pPr lvl="1">
              <a:defRPr sz="1800">
                <a:uFillTx/>
              </a:defRPr>
            </a:pPr>
            <a:r>
              <a:rPr sz="1600">
                <a:uFill>
                  <a:solidFill/>
                </a:uFill>
              </a:rPr>
              <a:t>IPP Shared Infrastructure Extensions (INFRA)</a:t>
            </a:r>
            <a:br>
              <a:rPr sz="1600">
                <a:uFill>
                  <a:solidFill/>
                </a:uFill>
              </a:rPr>
            </a:br>
            <a:r>
              <a:rPr sz="1600">
                <a:uFill>
                  <a:solidFill/>
                </a:uFill>
              </a:rPr>
              <a:t>					- Stable Draft</a:t>
            </a:r>
            <a:br>
              <a:rPr sz="1600">
                <a:uFill>
                  <a:solidFill/>
                </a:uFill>
              </a:rPr>
            </a:br>
            <a:r>
              <a:rPr sz="1600">
                <a:uFill>
                  <a:solidFill/>
                </a:uFill>
              </a:rPr>
              <a:t>					  (PWG Last Call concluded)</a:t>
            </a:r>
            <a:endParaRPr sz="1600">
              <a:uFill>
                <a:solidFill/>
              </a:uFill>
            </a:endParaRPr>
          </a:p>
          <a:p>
            <a:pPr lvl="1">
              <a:defRPr sz="1800">
                <a:uFillTx/>
              </a:defRPr>
            </a:pPr>
            <a:r>
              <a:rPr sz="1600">
                <a:uFill>
                  <a:solidFill/>
                </a:uFill>
              </a:rPr>
              <a:t>IPP System Service (SYSTEM)	- Interim Draft</a:t>
            </a:r>
          </a:p>
        </p:txBody>
      </p:sp>
      <p:sp>
        <p:nvSpPr>
          <p:cNvPr id="193" name="Shape 193"/>
          <p:cNvSpPr/>
          <p:nvPr>
            <p:ph type="sldNum" sz="quarter" idx="2"/>
          </p:nvPr>
        </p:nvSpPr>
        <p:spPr>
          <a:xfrm>
            <a:off x="8798451" y="6668889"/>
            <a:ext cx="147987" cy="142876"/>
          </a:xfrm>
          <a:prstGeom prst="rect">
            <a:avLst/>
          </a:prstGeom>
          <a:extLst>
            <a:ext uri="{C572A759-6A51-4108-AA02-DFA0A04FC94B}">
              <ma14:wrappingTextBoxFlag xmlns:ma14="http://schemas.microsoft.com/office/mac/drawingml/2011/main" val="1"/>
            </a:ext>
          </a:extLst>
        </p:spPr>
        <p:txBody>
          <a:bodyPr/>
          <a:lstStyle>
            <a:lvl1pPr defTabSz="580429"/>
          </a:lstStyle>
          <a:p>
            <a:pPr lvl="0">
              <a:defRPr sz="1800">
                <a:solidFill>
                  <a:srgbClr val="000000"/>
                </a:solidFill>
                <a:uFillTx/>
              </a:defRPr>
            </a:pPr>
            <a:fld id="{86CB4B4D-7CA3-9044-876B-883B54F8677D}" type="slidenum">
              <a:rPr sz="900">
                <a:solidFill>
                  <a:srgbClr val="FFFFFF"/>
                </a:solidFill>
                <a:uFill>
                  <a:solidFill/>
                </a:uFill>
              </a:rPr>
            </a:fld>
          </a:p>
        </p:txBody>
      </p:sp>
    </p:spTree>
  </p:cSld>
  <p:clrMapOvr>
    <a:masterClrMapping/>
  </p:clrMapOvr>
  <p:transitio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5" name="Shape 195"/>
          <p:cNvSpPr/>
          <p:nvPr>
            <p:ph type="title"/>
          </p:nvPr>
        </p:nvSpPr>
        <p:spPr>
          <a:prstGeom prst="rect">
            <a:avLst/>
          </a:prstGeom>
        </p:spPr>
        <p:txBody>
          <a:bodyPr/>
          <a:lstStyle/>
          <a:p>
            <a:pPr lvl="0">
              <a:defRPr sz="1800">
                <a:solidFill>
                  <a:srgbClr val="000000"/>
                </a:solidFill>
                <a:uFillTx/>
              </a:defRPr>
            </a:pPr>
            <a:r>
              <a:rPr sz="2800">
                <a:solidFill>
                  <a:srgbClr val="FFFFFF"/>
                </a:solidFill>
                <a:uFill>
                  <a:solidFill>
                    <a:srgbClr val="FFFFFF"/>
                  </a:solidFill>
                </a:uFill>
              </a:rPr>
              <a:t>IPP WG Status (2/3)</a:t>
            </a:r>
          </a:p>
        </p:txBody>
      </p:sp>
      <p:sp>
        <p:nvSpPr>
          <p:cNvPr id="196" name="Shape 196"/>
          <p:cNvSpPr/>
          <p:nvPr>
            <p:ph type="body" idx="1"/>
          </p:nvPr>
        </p:nvSpPr>
        <p:spPr>
          <a:prstGeom prst="rect">
            <a:avLst/>
          </a:prstGeom>
        </p:spPr>
        <p:txBody>
          <a:bodyPr/>
          <a:lstStyle/>
          <a:p>
            <a:pPr lvl="0">
              <a:defRPr sz="1800">
                <a:uFillTx/>
              </a:defRPr>
            </a:pPr>
            <a:r>
              <a:rPr sz="2000">
                <a:uFill>
                  <a:solidFill/>
                </a:uFill>
              </a:rPr>
              <a:t>Recent Candidate Standards:</a:t>
            </a:r>
            <a:endParaRPr sz="2000">
              <a:uFill>
                <a:solidFill/>
              </a:uFill>
            </a:endParaRPr>
          </a:p>
          <a:p>
            <a:pPr lvl="1">
              <a:defRPr sz="1800">
                <a:uFillTx/>
              </a:defRPr>
            </a:pPr>
            <a:r>
              <a:rPr sz="1600">
                <a:uFill>
                  <a:solidFill/>
                </a:uFill>
              </a:rPr>
              <a:t>PWG 5100.15-2014: IPP FaxOut Service (errata)</a:t>
            </a:r>
            <a:endParaRPr sz="1600">
              <a:uFill>
                <a:solidFill/>
              </a:uFill>
            </a:endParaRPr>
          </a:p>
          <a:p>
            <a:pPr lvl="1">
              <a:defRPr sz="1800">
                <a:uFillTx/>
              </a:defRPr>
            </a:pPr>
            <a:r>
              <a:rPr sz="1600">
                <a:uFill>
                  <a:solidFill/>
                </a:uFill>
              </a:rPr>
              <a:t>PWG 5100.17-2014: IPP Scan Service (SCAN)</a:t>
            </a:r>
            <a:endParaRPr sz="1600">
              <a:uFill>
                <a:solidFill/>
              </a:uFill>
            </a:endParaRPr>
          </a:p>
          <a:p>
            <a:pPr lvl="1">
              <a:defRPr sz="1800">
                <a:uFillTx/>
              </a:defRPr>
            </a:pPr>
            <a:r>
              <a:rPr sz="1600">
                <a:uFill>
                  <a:solidFill/>
                </a:uFill>
              </a:rPr>
              <a:t>PWG 5100.1-2014: IPP Finishings 2.0 (FIN)</a:t>
            </a:r>
            <a:br>
              <a:rPr sz="1600">
                <a:uFill>
                  <a:solidFill/>
                </a:uFill>
              </a:rPr>
            </a:br>
            <a:endParaRPr sz="1600">
              <a:uFill>
                <a:solidFill/>
              </a:uFill>
            </a:endParaRPr>
          </a:p>
          <a:p>
            <a:pPr lvl="0">
              <a:defRPr sz="1800">
                <a:uFillTx/>
              </a:defRPr>
            </a:pPr>
            <a:r>
              <a:rPr sz="2000">
                <a:uFill>
                  <a:solidFill/>
                </a:uFill>
              </a:rPr>
              <a:t>Recent IETF RFCs:</a:t>
            </a:r>
            <a:endParaRPr sz="2000">
              <a:uFill>
                <a:solidFill/>
              </a:uFill>
            </a:endParaRPr>
          </a:p>
          <a:p>
            <a:pPr lvl="1">
              <a:defRPr sz="1800">
                <a:uFillTx/>
              </a:defRPr>
            </a:pPr>
            <a:r>
              <a:rPr sz="1600">
                <a:uFill>
                  <a:solidFill/>
                </a:uFill>
              </a:rPr>
              <a:t>RFC 7472: IPP over HTTPS Transport Binding and “ipps” URI Scheme</a:t>
            </a:r>
          </a:p>
        </p:txBody>
      </p:sp>
      <p:sp>
        <p:nvSpPr>
          <p:cNvPr id="197" name="Shape 197"/>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900">
                <a:solidFill>
                  <a:srgbClr val="FFFFFF"/>
                </a:solidFill>
                <a:uFill>
                  <a:solidFill/>
                </a:uFill>
              </a:rPr>
            </a:fld>
          </a:p>
        </p:txBody>
      </p:sp>
    </p:spTree>
  </p:cSld>
  <p:clrMapOvr>
    <a:masterClrMapping/>
  </p:clrMapOvr>
  <p:transitio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9" name="Shape 199"/>
          <p:cNvSpPr/>
          <p:nvPr>
            <p:ph type="title"/>
          </p:nvPr>
        </p:nvSpPr>
        <p:spPr>
          <a:prstGeom prst="rect">
            <a:avLst/>
          </a:prstGeom>
        </p:spPr>
        <p:txBody>
          <a:bodyPr/>
          <a:lstStyle/>
          <a:p>
            <a:pPr lvl="0">
              <a:defRPr sz="1800">
                <a:solidFill>
                  <a:srgbClr val="000000"/>
                </a:solidFill>
                <a:uFillTx/>
              </a:defRPr>
            </a:pPr>
            <a:r>
              <a:rPr sz="2800">
                <a:solidFill>
                  <a:srgbClr val="FFFFFF"/>
                </a:solidFill>
                <a:uFill>
                  <a:solidFill>
                    <a:srgbClr val="FFFFFF"/>
                  </a:solidFill>
                </a:uFill>
              </a:rPr>
              <a:t>IPP WG Status (3/3)</a:t>
            </a:r>
          </a:p>
        </p:txBody>
      </p:sp>
      <p:sp>
        <p:nvSpPr>
          <p:cNvPr id="200" name="Shape 200"/>
          <p:cNvSpPr/>
          <p:nvPr>
            <p:ph type="body" idx="1"/>
          </p:nvPr>
        </p:nvSpPr>
        <p:spPr>
          <a:prstGeom prst="rect">
            <a:avLst/>
          </a:prstGeom>
        </p:spPr>
        <p:txBody>
          <a:bodyPr/>
          <a:lstStyle/>
          <a:p>
            <a:pPr lvl="0" marL="246379" indent="-205739">
              <a:defRPr sz="1800">
                <a:uFillTx/>
              </a:defRPr>
            </a:pPr>
            <a:r>
              <a:rPr>
                <a:uFill>
                  <a:solidFill/>
                </a:uFill>
              </a:rPr>
              <a:t>Up-to-date pending IANA registrations online:</a:t>
            </a:r>
            <a:endParaRPr>
              <a:uFill>
                <a:solidFill/>
              </a:uFill>
            </a:endParaRPr>
          </a:p>
          <a:p>
            <a:pPr lvl="1" marL="664527" indent="-166687">
              <a:defRPr sz="1800">
                <a:uFillTx/>
              </a:defRPr>
            </a:pPr>
            <a:r>
              <a:rPr sz="1400">
                <a:uFill>
                  <a:solidFill/>
                </a:uFill>
                <a:hlinkClick r:id="rId2" invalidUrl="" action="" tgtFrame="" tooltip="" history="1" highlightClick="0" endSnd="0"/>
              </a:rPr>
              <a:t>http://www.pwg.org/ipp/ipp-registrations.xml</a:t>
            </a:r>
            <a:endParaRPr sz="1400">
              <a:uFill>
                <a:solidFill/>
              </a:uFill>
            </a:endParaRPr>
          </a:p>
          <a:p>
            <a:pPr lvl="1" marL="664527" indent="-166687">
              <a:defRPr sz="1800">
                <a:uFillTx/>
              </a:defRPr>
            </a:pPr>
            <a:r>
              <a:rPr sz="1400">
                <a:uFill>
                  <a:solidFill/>
                </a:uFill>
              </a:rPr>
              <a:t>Continue to maintain this in parallel for new specifications</a:t>
            </a:r>
            <a:endParaRPr sz="1400">
              <a:uFill>
                <a:solidFill/>
              </a:uFill>
            </a:endParaRPr>
          </a:p>
          <a:p>
            <a:pPr lvl="2" marL="1088389" indent="-133350">
              <a:defRPr sz="1800">
                <a:uFillTx/>
              </a:defRPr>
            </a:pPr>
            <a:r>
              <a:rPr sz="1400">
                <a:uFill>
                  <a:solidFill/>
                </a:uFill>
              </a:rPr>
              <a:t>PWG version includes draft specifications that have reached prototype status</a:t>
            </a:r>
            <a:endParaRPr sz="1400">
              <a:uFill>
                <a:solidFill/>
              </a:uFill>
            </a:endParaRPr>
          </a:p>
          <a:p>
            <a:pPr lvl="1" marL="664527" indent="-166687">
              <a:defRPr sz="1800">
                <a:uFillTx/>
              </a:defRPr>
            </a:pPr>
            <a:r>
              <a:rPr sz="1400">
                <a:uFill>
                  <a:solidFill/>
                </a:uFill>
              </a:rPr>
              <a:t>Also pending errata for PWG 5100.9 and 5107.3 to correct xxx-error usage (per WG mailing list discussion)</a:t>
            </a:r>
            <a:endParaRPr sz="1400">
              <a:uFill>
                <a:solidFill/>
              </a:uFill>
            </a:endParaRPr>
          </a:p>
          <a:p>
            <a:pPr lvl="2" marL="1088389" indent="-133350">
              <a:defRPr sz="1800">
                <a:uFillTx/>
              </a:defRPr>
            </a:pPr>
            <a:r>
              <a:rPr sz="1400">
                <a:uFill>
                  <a:solidFill/>
                </a:uFill>
              </a:rPr>
              <a:t>Explain issues and update registry for IANA Printer MIB (ASN.1 comments)</a:t>
            </a:r>
            <a:endParaRPr sz="1400">
              <a:uFill>
                <a:solidFill/>
              </a:uFill>
            </a:endParaRPr>
          </a:p>
          <a:p>
            <a:pPr lvl="2" marL="1088389" indent="-133350">
              <a:defRPr sz="1800">
                <a:uFillTx/>
              </a:defRPr>
            </a:pPr>
            <a:r>
              <a:rPr sz="1400">
                <a:uFill>
                  <a:solidFill/>
                </a:uFill>
              </a:rPr>
              <a:t>Update IANA IPP registry for keywords that do not require “-error” on the end</a:t>
            </a:r>
          </a:p>
        </p:txBody>
      </p:sp>
      <p:sp>
        <p:nvSpPr>
          <p:cNvPr id="201" name="Shape 201"/>
          <p:cNvSpPr/>
          <p:nvPr>
            <p:ph type="sldNum" sz="quarter" idx="2"/>
          </p:nvPr>
        </p:nvSpPr>
        <p:spPr>
          <a:xfrm>
            <a:off x="8798451" y="6668889"/>
            <a:ext cx="147987" cy="142876"/>
          </a:xfrm>
          <a:prstGeom prst="rect">
            <a:avLst/>
          </a:prstGeom>
          <a:extLst>
            <a:ext uri="{C572A759-6A51-4108-AA02-DFA0A04FC94B}">
              <ma14:wrappingTextBoxFlag xmlns:ma14="http://schemas.microsoft.com/office/mac/drawingml/2011/main" val="1"/>
            </a:ext>
          </a:extLst>
        </p:spPr>
        <p:txBody>
          <a:bodyPr/>
          <a:lstStyle>
            <a:lvl1pPr defTabSz="580429"/>
          </a:lstStyle>
          <a:p>
            <a:pPr lvl="0">
              <a:defRPr sz="1800">
                <a:solidFill>
                  <a:srgbClr val="000000"/>
                </a:solidFill>
                <a:uFillTx/>
              </a:defRPr>
            </a:pPr>
            <a:fld id="{86CB4B4D-7CA3-9044-876B-883B54F8677D}" type="slidenum">
              <a:rPr sz="900">
                <a:solidFill>
                  <a:srgbClr val="FFFFFF"/>
                </a:solidFill>
                <a:uFill>
                  <a:solidFill/>
                </a:uFill>
              </a:rPr>
            </a:fld>
          </a:p>
        </p:txBody>
      </p:sp>
    </p:spTree>
  </p:cSld>
  <p:clrMapOvr>
    <a:masterClrMapping/>
  </p:clrMapOvr>
  <p:transitio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3" name="Shape 203"/>
          <p:cNvSpPr/>
          <p:nvPr>
            <p:ph type="sldNum" sz="quarter" idx="2"/>
          </p:nvPr>
        </p:nvSpPr>
        <p:spPr>
          <a:xfrm>
            <a:off x="8798451" y="6668889"/>
            <a:ext cx="147987" cy="142876"/>
          </a:xfrm>
          <a:prstGeom prst="rect">
            <a:avLst/>
          </a:prstGeom>
          <a:extLst>
            <a:ext uri="{C572A759-6A51-4108-AA02-DFA0A04FC94B}">
              <ma14:wrappingTextBoxFlag xmlns:ma14="http://schemas.microsoft.com/office/mac/drawingml/2011/main" val="1"/>
            </a:ext>
          </a:extLst>
        </p:spPr>
        <p:txBody>
          <a:bodyPr/>
          <a:lstStyle>
            <a:lvl1pPr defTabSz="580429"/>
          </a:lstStyle>
          <a:p>
            <a:pPr lvl="0">
              <a:defRPr sz="1800">
                <a:solidFill>
                  <a:srgbClr val="000000"/>
                </a:solidFill>
                <a:uFillTx/>
              </a:defRPr>
            </a:pPr>
            <a:fld id="{86CB4B4D-7CA3-9044-876B-883B54F8677D}" type="slidenum">
              <a:rPr sz="900">
                <a:solidFill>
                  <a:srgbClr val="FFFFFF"/>
                </a:solidFill>
                <a:uFill>
                  <a:solidFill/>
                </a:uFill>
              </a:rPr>
            </a:fld>
          </a:p>
        </p:txBody>
      </p:sp>
      <p:sp>
        <p:nvSpPr>
          <p:cNvPr id="204" name="Shape 204"/>
          <p:cNvSpPr/>
          <p:nvPr>
            <p:ph type="title"/>
          </p:nvPr>
        </p:nvSpPr>
        <p:spPr>
          <a:prstGeom prst="rect">
            <a:avLst/>
          </a:prstGeom>
        </p:spPr>
        <p:txBody>
          <a:bodyPr/>
          <a:lstStyle/>
          <a:p>
            <a:pPr lvl="0">
              <a:defRPr sz="1800">
                <a:solidFill>
                  <a:srgbClr val="000000"/>
                </a:solidFill>
                <a:uFillTx/>
              </a:defRPr>
            </a:pPr>
            <a:r>
              <a:rPr sz="2800">
                <a:solidFill>
                  <a:srgbClr val="FFFFFF"/>
                </a:solidFill>
                <a:uFill>
                  <a:solidFill>
                    <a:srgbClr val="FFFFFF"/>
                  </a:solidFill>
                </a:uFill>
              </a:rPr>
              <a:t>IPP WG Info / Participation</a:t>
            </a:r>
          </a:p>
        </p:txBody>
      </p:sp>
      <p:sp>
        <p:nvSpPr>
          <p:cNvPr id="205" name="Shape 205"/>
          <p:cNvSpPr/>
          <p:nvPr>
            <p:ph type="body" idx="1"/>
          </p:nvPr>
        </p:nvSpPr>
        <p:spPr>
          <a:prstGeom prst="rect">
            <a:avLst/>
          </a:prstGeom>
        </p:spPr>
        <p:txBody>
          <a:bodyPr/>
          <a:lstStyle/>
          <a:p>
            <a:pPr lvl="0">
              <a:defRPr sz="1800">
                <a:uFillTx/>
              </a:defRPr>
            </a:pPr>
            <a:r>
              <a:rPr sz="2000">
                <a:uFill>
                  <a:solidFill/>
                </a:uFill>
              </a:rPr>
              <a:t>We welcome participation from all interested parties</a:t>
            </a:r>
            <a:endParaRPr sz="2000">
              <a:uFill>
                <a:solidFill/>
              </a:uFill>
            </a:endParaRPr>
          </a:p>
          <a:p>
            <a:pPr lvl="0">
              <a:defRPr sz="1800">
                <a:uFillTx/>
              </a:defRPr>
            </a:pPr>
            <a:r>
              <a:rPr sz="2000">
                <a:uFill>
                  <a:solidFill/>
                </a:uFill>
              </a:rPr>
              <a:t>IPP Working Group web page</a:t>
            </a:r>
            <a:endParaRPr sz="2000">
              <a:uFill>
                <a:solidFill/>
              </a:uFill>
            </a:endParaRPr>
          </a:p>
          <a:p>
            <a:pPr lvl="1">
              <a:defRPr sz="1800">
                <a:uFillTx/>
              </a:defRPr>
            </a:pPr>
            <a:r>
              <a:rPr sz="1600">
                <a:uFill>
                  <a:solidFill/>
                </a:uFill>
                <a:hlinkClick r:id="rId2" invalidUrl="" action="" tgtFrame="" tooltip="" history="1" highlightClick="0" endSnd="0"/>
              </a:rPr>
              <a:t>http://www.pwg.org/ipp/index.html</a:t>
            </a:r>
            <a:r>
              <a:rPr sz="1600">
                <a:uFill>
                  <a:solidFill/>
                </a:uFill>
              </a:rPr>
              <a:t> </a:t>
            </a:r>
            <a:endParaRPr sz="1600">
              <a:uFill>
                <a:solidFill/>
              </a:uFill>
            </a:endParaRPr>
          </a:p>
          <a:p>
            <a:pPr lvl="0">
              <a:defRPr sz="1800">
                <a:uFillTx/>
              </a:defRPr>
            </a:pPr>
            <a:r>
              <a:rPr sz="2000">
                <a:uFill>
                  <a:solidFill/>
                </a:uFill>
              </a:rPr>
              <a:t>Subscribe to the IPP mailing list </a:t>
            </a:r>
            <a:endParaRPr sz="2000">
              <a:uFill>
                <a:solidFill/>
              </a:uFill>
            </a:endParaRPr>
          </a:p>
          <a:p>
            <a:pPr lvl="1">
              <a:defRPr sz="1800">
                <a:uFillTx/>
              </a:defRPr>
            </a:pPr>
            <a:r>
              <a:rPr sz="1600">
                <a:uFill>
                  <a:solidFill/>
                </a:uFill>
                <a:hlinkClick r:id="rId3" invalidUrl="" action="" tgtFrame="" tooltip="" history="1" highlightClick="0" endSnd="0"/>
              </a:rPr>
              <a:t>https://www.pwg.org/mailman/listinfo/ipp</a:t>
            </a:r>
            <a:endParaRPr sz="1600">
              <a:uFill>
                <a:solidFill/>
              </a:uFill>
            </a:endParaRPr>
          </a:p>
          <a:p>
            <a:pPr lvl="0">
              <a:defRPr sz="1800">
                <a:uFillTx/>
              </a:defRPr>
            </a:pPr>
            <a:r>
              <a:rPr sz="2000">
                <a:uFill>
                  <a:solidFill/>
                </a:uFill>
              </a:rPr>
              <a:t>IPP WG holds bi-weekly phone conferences announced on the IPP mailing list</a:t>
            </a:r>
            <a:endParaRPr sz="2000">
              <a:uFill>
                <a:solidFill/>
              </a:uFill>
            </a:endParaRPr>
          </a:p>
          <a:p>
            <a:pPr lvl="1">
              <a:defRPr sz="1800">
                <a:uFillTx/>
              </a:defRPr>
            </a:pPr>
            <a:r>
              <a:rPr sz="1600">
                <a:uFill>
                  <a:solidFill/>
                </a:uFill>
              </a:rPr>
              <a:t>Next conference calls May 11 and June 1, 2015 at 3pm ET</a:t>
            </a:r>
            <a:endParaRPr sz="1600">
              <a:uFill>
                <a:solidFill/>
              </a:uFill>
            </a:endParaRPr>
          </a:p>
          <a:p>
            <a:pPr lvl="2">
              <a:defRPr sz="1800">
                <a:uFillTx/>
              </a:defRPr>
            </a:pPr>
            <a:r>
              <a:rPr sz="1600">
                <a:uFill>
                  <a:solidFill/>
                </a:uFill>
              </a:rPr>
              <a:t>Skipping May 25, 2015 due to Memorial Day</a:t>
            </a:r>
            <a:endParaRPr sz="1600">
              <a:uFill>
                <a:solidFill/>
              </a:uFill>
            </a:endParaRPr>
          </a:p>
          <a:p>
            <a:pPr lvl="1">
              <a:defRPr sz="1800">
                <a:uFillTx/>
              </a:defRPr>
            </a:pPr>
            <a:r>
              <a:rPr sz="1600">
                <a:uFill>
                  <a:solidFill/>
                </a:uFill>
              </a:rPr>
              <a:t>Held on opposite weeks of Cloud Imaging Model WG</a:t>
            </a:r>
            <a:endParaRPr sz="1600">
              <a:uFill>
                <a:solidFill/>
              </a:uFill>
            </a:endParaRPr>
          </a:p>
          <a:p>
            <a:pPr lvl="1">
              <a:defRPr sz="1800">
                <a:uFillTx/>
              </a:defRPr>
            </a:pPr>
            <a:r>
              <a:rPr sz="1600">
                <a:uFill>
                  <a:solidFill/>
                </a:uFill>
              </a:rPr>
              <a:t>Held on same weeks of Imaging Device Security WG</a:t>
            </a:r>
          </a:p>
        </p:txBody>
      </p:sp>
    </p:spTree>
  </p:cSld>
  <p:clrMapOvr>
    <a:masterClrMapping/>
  </p:clrMapOvr>
  <p:transitio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7" name="Shape 207"/>
          <p:cNvSpPr/>
          <p:nvPr>
            <p:ph type="title"/>
          </p:nvPr>
        </p:nvSpPr>
        <p:spPr>
          <a:prstGeom prst="rect">
            <a:avLst/>
          </a:prstGeom>
        </p:spPr>
        <p:txBody>
          <a:bodyPr/>
          <a:lstStyle/>
          <a:p>
            <a:pPr lvl="0">
              <a:defRPr sz="1800">
                <a:uFillTx/>
              </a:defRPr>
            </a:pPr>
            <a:r>
              <a:rPr sz="3000">
                <a:uFill>
                  <a:solidFill/>
                </a:uFill>
              </a:rPr>
              <a:t>IDS Workgroup Status</a:t>
            </a:r>
          </a:p>
        </p:txBody>
      </p:sp>
      <p:sp>
        <p:nvSpPr>
          <p:cNvPr id="208" name="Shape 208"/>
          <p:cNvSpPr/>
          <p:nvPr>
            <p:ph type="body" idx="1"/>
          </p:nvPr>
        </p:nvSpPr>
        <p:spPr>
          <a:prstGeom prst="rect">
            <a:avLst/>
          </a:prstGeom>
        </p:spPr>
        <p:txBody>
          <a:bodyPr/>
          <a:lstStyle/>
          <a:p>
            <a:pPr lvl="0">
              <a:defRPr sz="1800">
                <a:uFillTx/>
              </a:defRPr>
            </a:pPr>
            <a:r>
              <a:rPr sz="2400">
                <a:uFill>
                  <a:solidFill/>
                </a:uFill>
              </a:rPr>
              <a:t>Joe Murdock (Sharp), Alan Sukert (Xerox)</a:t>
            </a:r>
          </a:p>
        </p:txBody>
      </p:sp>
      <p:sp>
        <p:nvSpPr>
          <p:cNvPr id="209" name="Shape 209"/>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6" name="Shape 96"/>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Administrivia</a:t>
            </a:r>
          </a:p>
        </p:txBody>
      </p:sp>
      <p:sp>
        <p:nvSpPr>
          <p:cNvPr id="97" name="Shape 97"/>
          <p:cNvSpPr/>
          <p:nvPr>
            <p:ph type="body" idx="1"/>
          </p:nvPr>
        </p:nvSpPr>
        <p:spPr>
          <a:prstGeom prst="rect">
            <a:avLst/>
          </a:prstGeom>
        </p:spPr>
        <p:txBody>
          <a:bodyPr/>
          <a:lstStyle/>
          <a:p>
            <a:pPr lvl="0">
              <a:defRPr sz="1800">
                <a:uFillTx/>
              </a:defRPr>
            </a:pPr>
            <a:r>
              <a:rPr sz="2200">
                <a:uFill>
                  <a:solidFill/>
                </a:uFill>
              </a:rPr>
              <a:t>Welcome and Introductions</a:t>
            </a:r>
            <a:endParaRPr sz="2200">
              <a:uFill>
                <a:solidFill/>
              </a:uFill>
            </a:endParaRPr>
          </a:p>
          <a:p>
            <a:pPr lvl="0">
              <a:defRPr sz="1800">
                <a:uFillTx/>
              </a:defRPr>
            </a:pPr>
            <a:r>
              <a:rPr sz="2200">
                <a:uFill>
                  <a:solidFill/>
                </a:uFill>
              </a:rPr>
              <a:t>Confirm Minutes Taker</a:t>
            </a:r>
            <a:endParaRPr sz="2200">
              <a:uFill>
                <a:solidFill/>
              </a:uFill>
            </a:endParaRPr>
          </a:p>
          <a:p>
            <a:pPr lvl="0">
              <a:defRPr sz="1800">
                <a:uFillTx/>
              </a:defRPr>
            </a:pPr>
            <a:r>
              <a:rPr sz="2200">
                <a:uFill>
                  <a:solidFill/>
                </a:uFill>
              </a:rPr>
              <a:t>Review PWG Patent Policy</a:t>
            </a:r>
            <a:endParaRPr sz="2200">
              <a:uFill>
                <a:solidFill/>
              </a:uFill>
            </a:endParaRPr>
          </a:p>
          <a:p>
            <a:pPr lvl="0">
              <a:defRPr sz="1800">
                <a:uFillTx/>
              </a:defRPr>
            </a:pPr>
            <a:r>
              <a:rPr sz="2200">
                <a:uFill>
                  <a:solidFill/>
                </a:uFill>
              </a:rPr>
              <a:t>Agenda for the Week</a:t>
            </a:r>
            <a:endParaRPr sz="2200">
              <a:uFill>
                <a:solidFill/>
              </a:uFill>
            </a:endParaRPr>
          </a:p>
          <a:p>
            <a:pPr lvl="0">
              <a:defRPr sz="1800">
                <a:uFillTx/>
              </a:defRPr>
            </a:pPr>
            <a:r>
              <a:rPr sz="2200">
                <a:uFill>
                  <a:solidFill/>
                </a:uFill>
              </a:rPr>
              <a:t>Future PWG Meeting Schedule</a:t>
            </a:r>
            <a:endParaRPr sz="2200">
              <a:uFill>
                <a:solidFill/>
              </a:uFill>
            </a:endParaRPr>
          </a:p>
          <a:p>
            <a:pPr lvl="0">
              <a:defRPr sz="1800">
                <a:uFillTx/>
              </a:defRPr>
            </a:pPr>
            <a:r>
              <a:rPr sz="2200">
                <a:uFill>
                  <a:solidFill/>
                </a:uFill>
              </a:rPr>
              <a:t>2015 Membership</a:t>
            </a:r>
            <a:endParaRPr sz="2200">
              <a:uFill>
                <a:solidFill/>
              </a:uFill>
            </a:endParaRPr>
          </a:p>
          <a:p>
            <a:pPr lvl="0">
              <a:defRPr sz="1800">
                <a:uFillTx/>
              </a:defRPr>
            </a:pPr>
            <a:r>
              <a:rPr sz="2200">
                <a:uFill>
                  <a:solidFill/>
                </a:uFill>
              </a:rPr>
              <a:t>PWG Officers</a:t>
            </a:r>
          </a:p>
        </p:txBody>
      </p:sp>
      <p:sp>
        <p:nvSpPr>
          <p:cNvPr id="98" name="Shape 98"/>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1" name="Shape 211"/>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Purpose of the effort</a:t>
            </a:r>
          </a:p>
        </p:txBody>
      </p:sp>
      <p:sp>
        <p:nvSpPr>
          <p:cNvPr id="212" name="Shape 212"/>
          <p:cNvSpPr/>
          <p:nvPr>
            <p:ph type="body" idx="1"/>
          </p:nvPr>
        </p:nvSpPr>
        <p:spPr>
          <a:prstGeom prst="rect">
            <a:avLst/>
          </a:prstGeom>
        </p:spPr>
        <p:txBody>
          <a:bodyPr/>
          <a:lstStyle/>
          <a:p>
            <a:pPr lvl="0">
              <a:defRPr sz="1800">
                <a:uFillTx/>
              </a:defRPr>
            </a:pPr>
            <a:r>
              <a:rPr sz="2200">
                <a:uFill>
                  <a:solidFill/>
                </a:uFill>
              </a:rPr>
              <a:t>IDS is investigating and defining standards for addressing general security attributes for imaging devices and services.  Our general goals are to:</a:t>
            </a:r>
            <a:endParaRPr sz="2200">
              <a:uFill>
                <a:solidFill/>
              </a:uFill>
            </a:endParaRPr>
          </a:p>
          <a:p>
            <a:pPr lvl="1">
              <a:defRPr>
                <a:uFillTx/>
              </a:defRPr>
            </a:pPr>
            <a:r>
              <a:rPr>
                <a:uFill>
                  <a:solidFill/>
                </a:uFill>
              </a:rPr>
              <a:t>Define standard metrics and protocol bindings to assess the health of Hardcopy Devices to gauge if they should be granted access to a network.</a:t>
            </a:r>
            <a:endParaRPr>
              <a:uFill>
                <a:solidFill/>
              </a:uFill>
            </a:endParaRPr>
          </a:p>
          <a:p>
            <a:pPr lvl="1">
              <a:defRPr>
                <a:uFillTx/>
              </a:defRPr>
            </a:pPr>
            <a:r>
              <a:rPr>
                <a:uFill>
                  <a:solidFill/>
                </a:uFill>
              </a:rPr>
              <a:t>Define a set of standard security and policy attributes and values for authorizing Hard Copy Devices, their services and users in a global workspace </a:t>
            </a:r>
            <a:endParaRPr>
              <a:uFill>
                <a:solidFill/>
              </a:uFill>
            </a:endParaRPr>
          </a:p>
          <a:p>
            <a:pPr lvl="1">
              <a:defRPr>
                <a:uFillTx/>
              </a:defRPr>
            </a:pPr>
            <a:r>
              <a:rPr>
                <a:uFill>
                  <a:solidFill/>
                </a:uFill>
              </a:rPr>
              <a:t>Provide a general security model for other PWG standards to reference</a:t>
            </a:r>
            <a:endParaRPr>
              <a:uFill>
                <a:solidFill/>
              </a:uFill>
            </a:endParaRPr>
          </a:p>
          <a:p>
            <a:pPr lvl="0">
              <a:defRPr sz="1800">
                <a:uFillTx/>
              </a:defRPr>
            </a:pPr>
            <a:r>
              <a:rPr sz="2200">
                <a:uFill>
                  <a:solidFill/>
                </a:uFill>
              </a:rPr>
              <a:t>IDS is also providing a path for vendors to review and contribute to the definition of new Common Criteria MFP Protection Profiles</a:t>
            </a:r>
          </a:p>
        </p:txBody>
      </p:sp>
      <p:sp>
        <p:nvSpPr>
          <p:cNvPr id="213" name="Shape 21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5" name="Shape 215"/>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Officers</a:t>
            </a:r>
          </a:p>
        </p:txBody>
      </p:sp>
      <p:sp>
        <p:nvSpPr>
          <p:cNvPr id="216" name="Shape 216"/>
          <p:cNvSpPr/>
          <p:nvPr>
            <p:ph type="body" idx="1"/>
          </p:nvPr>
        </p:nvSpPr>
        <p:spPr>
          <a:prstGeom prst="rect">
            <a:avLst/>
          </a:prstGeom>
        </p:spPr>
        <p:txBody>
          <a:bodyPr/>
          <a:lstStyle/>
          <a:p>
            <a:pPr lvl="0">
              <a:defRPr sz="1800">
                <a:uFillTx/>
              </a:defRPr>
            </a:pPr>
            <a:r>
              <a:rPr sz="2200">
                <a:uFill>
                  <a:solidFill/>
                </a:uFill>
              </a:rPr>
              <a:t>Chair:</a:t>
            </a:r>
            <a:endParaRPr sz="2200">
              <a:uFill>
                <a:solidFill/>
              </a:uFill>
            </a:endParaRPr>
          </a:p>
          <a:p>
            <a:pPr lvl="1">
              <a:defRPr>
                <a:uFillTx/>
              </a:defRPr>
            </a:pPr>
            <a:r>
              <a:rPr>
                <a:uFill>
                  <a:solidFill/>
                </a:uFill>
              </a:rPr>
              <a:t>Joe Murdock (Sharp Labs)</a:t>
            </a:r>
            <a:endParaRPr>
              <a:uFill>
                <a:solidFill/>
              </a:uFill>
            </a:endParaRPr>
          </a:p>
          <a:p>
            <a:pPr lvl="0">
              <a:defRPr sz="1800">
                <a:uFillTx/>
              </a:defRPr>
            </a:pPr>
            <a:r>
              <a:rPr sz="2200">
                <a:uFill>
                  <a:solidFill/>
                </a:uFill>
              </a:rPr>
              <a:t>Vice-Chair:</a:t>
            </a:r>
            <a:endParaRPr sz="2200">
              <a:uFill>
                <a:solidFill/>
              </a:uFill>
            </a:endParaRPr>
          </a:p>
          <a:p>
            <a:pPr lvl="1">
              <a:defRPr>
                <a:uFillTx/>
              </a:defRPr>
            </a:pPr>
            <a:r>
              <a:rPr>
                <a:uFill>
                  <a:solidFill/>
                </a:uFill>
              </a:rPr>
              <a:t>Alan Sukert (Xerox)</a:t>
            </a:r>
            <a:endParaRPr>
              <a:uFill>
                <a:solidFill/>
              </a:uFill>
            </a:endParaRPr>
          </a:p>
          <a:p>
            <a:pPr lvl="0">
              <a:defRPr sz="1800">
                <a:uFillTx/>
              </a:defRPr>
            </a:pPr>
            <a:r>
              <a:rPr sz="2200">
                <a:uFill>
                  <a:solidFill/>
                </a:uFill>
              </a:rPr>
              <a:t>Secretary:</a:t>
            </a:r>
            <a:endParaRPr sz="2200">
              <a:uFill>
                <a:solidFill/>
              </a:uFill>
            </a:endParaRPr>
          </a:p>
          <a:p>
            <a:pPr lvl="1">
              <a:defRPr>
                <a:uFillTx/>
              </a:defRPr>
            </a:pPr>
            <a:r>
              <a:rPr>
                <a:uFill>
                  <a:solidFill/>
                </a:uFill>
              </a:rPr>
              <a:t>Alan Sukert (Xerox)</a:t>
            </a:r>
            <a:endParaRPr>
              <a:uFill>
                <a:solidFill/>
              </a:uFill>
            </a:endParaRPr>
          </a:p>
          <a:p>
            <a:pPr lvl="0">
              <a:defRPr sz="1800">
                <a:uFillTx/>
              </a:defRPr>
            </a:pPr>
            <a:r>
              <a:rPr sz="2200">
                <a:uFill>
                  <a:solidFill/>
                </a:uFill>
              </a:rPr>
              <a:t>Document Editors:</a:t>
            </a:r>
            <a:endParaRPr sz="2200">
              <a:uFill>
                <a:solidFill/>
              </a:uFill>
            </a:endParaRPr>
          </a:p>
          <a:p>
            <a:pPr lvl="1">
              <a:defRPr>
                <a:uFillTx/>
              </a:defRPr>
            </a:pPr>
            <a:r>
              <a:rPr>
                <a:uFill>
                  <a:solidFill/>
                </a:uFill>
              </a:rPr>
              <a:t>Ira McDonald (High North):	HCD-TNC</a:t>
            </a:r>
            <a:br>
              <a:rPr>
                <a:uFill>
                  <a:solidFill/>
                </a:uFill>
              </a:rPr>
            </a:br>
            <a:r>
              <a:rPr>
                <a:uFill>
                  <a:solidFill/>
                </a:uFill>
              </a:rPr>
              <a:t>				IDS-Model</a:t>
            </a:r>
            <a:endParaRPr>
              <a:uFill>
                <a:solidFill/>
              </a:uFill>
            </a:endParaRPr>
          </a:p>
          <a:p>
            <a:pPr lvl="1">
              <a:defRPr>
                <a:uFillTx/>
              </a:defRPr>
            </a:pPr>
            <a:r>
              <a:rPr>
                <a:uFill>
                  <a:solidFill/>
                </a:uFill>
              </a:rPr>
              <a:t>Joe Murdock (Sharp Labs):	IDS-Model</a:t>
            </a:r>
            <a:br>
              <a:rPr>
                <a:uFill>
                  <a:solidFill/>
                </a:uFill>
              </a:rPr>
            </a:br>
            <a:r>
              <a:rPr>
                <a:uFill>
                  <a:solidFill/>
                </a:uFill>
              </a:rPr>
              <a:t>				IDS-IAA</a:t>
            </a:r>
            <a:endParaRPr>
              <a:uFill>
                <a:solidFill/>
              </a:uFill>
            </a:endParaRPr>
          </a:p>
          <a:p>
            <a:pPr lvl="1">
              <a:defRPr>
                <a:uFillTx/>
              </a:defRPr>
            </a:pPr>
            <a:r>
              <a:rPr>
                <a:uFill>
                  <a:solidFill/>
                </a:uFill>
              </a:rPr>
              <a:t>Alan Sukert (Xerox):		IDS-IAA</a:t>
            </a:r>
          </a:p>
        </p:txBody>
      </p:sp>
      <p:sp>
        <p:nvSpPr>
          <p:cNvPr id="217" name="Shape 217"/>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9" name="Shape 219"/>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Approved Candidate Standards</a:t>
            </a:r>
          </a:p>
        </p:txBody>
      </p:sp>
      <p:sp>
        <p:nvSpPr>
          <p:cNvPr id="220" name="Shape 220"/>
          <p:cNvSpPr/>
          <p:nvPr>
            <p:ph type="body" idx="1"/>
          </p:nvPr>
        </p:nvSpPr>
        <p:spPr>
          <a:prstGeom prst="rect">
            <a:avLst/>
          </a:prstGeom>
        </p:spPr>
        <p:txBody>
          <a:bodyPr/>
          <a:lstStyle/>
          <a:p>
            <a:pPr lvl="0">
              <a:defRPr sz="1800">
                <a:uFillTx/>
              </a:defRPr>
            </a:pPr>
            <a:r>
              <a:rPr sz="2200">
                <a:uFill>
                  <a:solidFill/>
                </a:uFill>
              </a:rPr>
              <a:t>PWG 5110.1-2014</a:t>
            </a:r>
            <a:endParaRPr sz="2200">
              <a:uFill>
                <a:solidFill/>
              </a:uFill>
            </a:endParaRPr>
          </a:p>
          <a:p>
            <a:pPr lvl="1">
              <a:defRPr>
                <a:uFillTx/>
              </a:defRPr>
            </a:pPr>
            <a:r>
              <a:rPr>
                <a:uFill>
                  <a:solidFill/>
                </a:uFill>
              </a:rPr>
              <a:t>HCD-Attributes</a:t>
            </a:r>
            <a:endParaRPr>
              <a:uFill>
                <a:solidFill/>
              </a:uFill>
            </a:endParaRPr>
          </a:p>
          <a:p>
            <a:pPr lvl="0">
              <a:defRPr sz="1800">
                <a:uFillTx/>
              </a:defRPr>
            </a:pPr>
            <a:r>
              <a:rPr sz="2200">
                <a:uFill>
                  <a:solidFill/>
                </a:uFill>
              </a:rPr>
              <a:t>PWG 5110.2-2013</a:t>
            </a:r>
            <a:endParaRPr sz="2200">
              <a:uFill>
                <a:solidFill/>
              </a:uFill>
            </a:endParaRPr>
          </a:p>
          <a:p>
            <a:pPr lvl="1">
              <a:defRPr>
                <a:uFillTx/>
              </a:defRPr>
            </a:pPr>
            <a:r>
              <a:rPr>
                <a:uFill>
                  <a:solidFill/>
                </a:uFill>
              </a:rPr>
              <a:t>HCD-NAP</a:t>
            </a:r>
            <a:endParaRPr>
              <a:uFill>
                <a:solidFill/>
              </a:uFill>
            </a:endParaRPr>
          </a:p>
          <a:p>
            <a:pPr lvl="0">
              <a:defRPr sz="1800">
                <a:uFillTx/>
              </a:defRPr>
            </a:pPr>
            <a:r>
              <a:rPr sz="2200">
                <a:uFill>
                  <a:solidFill/>
                </a:uFill>
              </a:rPr>
              <a:t>PWG 5110.3-2013</a:t>
            </a:r>
            <a:endParaRPr sz="2200">
              <a:uFill>
                <a:solidFill/>
              </a:uFill>
            </a:endParaRPr>
          </a:p>
          <a:p>
            <a:pPr lvl="1">
              <a:defRPr>
                <a:uFillTx/>
              </a:defRPr>
            </a:pPr>
            <a:r>
              <a:rPr>
                <a:uFill>
                  <a:solidFill/>
                </a:uFill>
              </a:rPr>
              <a:t>PWG-LOG Common Log</a:t>
            </a:r>
          </a:p>
        </p:txBody>
      </p:sp>
      <p:sp>
        <p:nvSpPr>
          <p:cNvPr id="221" name="Shape 22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3" name="Shape 223"/>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Current Document Status</a:t>
            </a:r>
          </a:p>
        </p:txBody>
      </p:sp>
      <p:sp>
        <p:nvSpPr>
          <p:cNvPr id="224" name="Shape 224"/>
          <p:cNvSpPr/>
          <p:nvPr>
            <p:ph type="body" idx="1"/>
          </p:nvPr>
        </p:nvSpPr>
        <p:spPr>
          <a:prstGeom prst="rect">
            <a:avLst/>
          </a:prstGeom>
        </p:spPr>
        <p:txBody>
          <a:bodyPr/>
          <a:lstStyle/>
          <a:p>
            <a:pPr lvl="0">
              <a:defRPr sz="1800">
                <a:uFillTx/>
              </a:defRPr>
            </a:pPr>
            <a:r>
              <a:rPr sz="2200">
                <a:uFill>
                  <a:solidFill/>
                </a:uFill>
              </a:rPr>
              <a:t>Updated IDS Charter approved</a:t>
            </a:r>
            <a:endParaRPr sz="2200">
              <a:uFill>
                <a:solidFill/>
              </a:uFill>
            </a:endParaRPr>
          </a:p>
          <a:p>
            <a:pPr lvl="0">
              <a:defRPr sz="1800">
                <a:uFillTx/>
              </a:defRPr>
            </a:pPr>
            <a:r>
              <a:rPr sz="2200">
                <a:uFill>
                  <a:solidFill/>
                </a:uFill>
              </a:rPr>
              <a:t>HCD-TNC Binding Document</a:t>
            </a:r>
            <a:endParaRPr sz="2200">
              <a:uFill>
                <a:solidFill/>
              </a:uFill>
            </a:endParaRPr>
          </a:p>
          <a:p>
            <a:pPr lvl="1">
              <a:defRPr>
                <a:uFillTx/>
              </a:defRPr>
            </a:pPr>
            <a:r>
              <a:rPr>
                <a:uFill>
                  <a:solidFill/>
                </a:uFill>
              </a:rPr>
              <a:t>Reopened for revision to use TNC “batch” headers</a:t>
            </a:r>
            <a:endParaRPr>
              <a:uFill>
                <a:solidFill/>
              </a:uFill>
            </a:endParaRPr>
          </a:p>
          <a:p>
            <a:pPr lvl="1">
              <a:defRPr>
                <a:uFillTx/>
              </a:defRPr>
            </a:pPr>
            <a:r>
              <a:rPr>
                <a:uFill>
                  <a:solidFill/>
                </a:uFill>
              </a:rPr>
              <a:t>Prototype draft completion date Q2, 2015</a:t>
            </a:r>
            <a:endParaRPr>
              <a:uFill>
                <a:solidFill/>
              </a:uFill>
            </a:endParaRPr>
          </a:p>
          <a:p>
            <a:pPr lvl="0">
              <a:defRPr sz="1800">
                <a:uFillTx/>
              </a:defRPr>
            </a:pPr>
            <a:r>
              <a:rPr sz="2200">
                <a:uFill>
                  <a:solidFill/>
                </a:uFill>
              </a:rPr>
              <a:t>IDS-Model Common Requirements</a:t>
            </a:r>
            <a:endParaRPr sz="2200">
              <a:uFill>
                <a:solidFill/>
              </a:uFill>
            </a:endParaRPr>
          </a:p>
          <a:p>
            <a:pPr lvl="1">
              <a:defRPr>
                <a:uFillTx/>
              </a:defRPr>
            </a:pPr>
            <a:r>
              <a:rPr>
                <a:uFill>
                  <a:solidFill/>
                </a:uFill>
              </a:rPr>
              <a:t>Define core IDS security model and integrate into SM3</a:t>
            </a:r>
            <a:endParaRPr>
              <a:uFill>
                <a:solidFill/>
              </a:uFill>
            </a:endParaRPr>
          </a:p>
          <a:p>
            <a:pPr lvl="2">
              <a:defRPr>
                <a:uFillTx/>
              </a:defRPr>
            </a:pPr>
            <a:r>
              <a:rPr>
                <a:uFill>
                  <a:solidFill/>
                </a:uFill>
              </a:rPr>
              <a:t>Security Actors, Objects, Roles, and Types</a:t>
            </a:r>
            <a:endParaRPr>
              <a:uFill>
                <a:solidFill/>
              </a:uFill>
            </a:endParaRPr>
          </a:p>
          <a:p>
            <a:pPr lvl="2">
              <a:defRPr>
                <a:uFillTx/>
              </a:defRPr>
            </a:pPr>
            <a:r>
              <a:rPr>
                <a:uFill>
                  <a:solidFill/>
                </a:uFill>
              </a:rPr>
              <a:t>Security Ticket XML Schema</a:t>
            </a:r>
            <a:endParaRPr>
              <a:uFill>
                <a:solidFill/>
              </a:uFill>
            </a:endParaRPr>
          </a:p>
          <a:p>
            <a:pPr lvl="2">
              <a:defRPr>
                <a:uFillTx/>
              </a:defRPr>
            </a:pPr>
            <a:r>
              <a:rPr>
                <a:uFill>
                  <a:solidFill/>
                </a:uFill>
              </a:rPr>
              <a:t>Security operations (WSDL)</a:t>
            </a:r>
            <a:endParaRPr>
              <a:uFill>
                <a:solidFill/>
              </a:uFill>
            </a:endParaRPr>
          </a:p>
          <a:p>
            <a:pPr lvl="1">
              <a:defRPr>
                <a:uFillTx/>
              </a:defRPr>
            </a:pPr>
            <a:r>
              <a:rPr>
                <a:uFill>
                  <a:solidFill/>
                </a:uFill>
              </a:rPr>
              <a:t>Prototype draft completion date Q3, 2015</a:t>
            </a:r>
            <a:endParaRPr>
              <a:uFill>
                <a:solidFill/>
              </a:uFill>
            </a:endParaRPr>
          </a:p>
          <a:p>
            <a:pPr lvl="0">
              <a:defRPr sz="1800">
                <a:uFillTx/>
              </a:defRPr>
            </a:pPr>
            <a:r>
              <a:rPr sz="2200">
                <a:uFill>
                  <a:solidFill/>
                </a:uFill>
              </a:rPr>
              <a:t>IDS-IAA specification - phase 1</a:t>
            </a:r>
            <a:endParaRPr sz="2200">
              <a:uFill>
                <a:solidFill/>
              </a:uFill>
            </a:endParaRPr>
          </a:p>
          <a:p>
            <a:pPr lvl="1">
              <a:defRPr>
                <a:uFillTx/>
              </a:defRPr>
            </a:pPr>
            <a:r>
              <a:rPr>
                <a:uFill>
                  <a:solidFill/>
                </a:uFill>
              </a:rPr>
              <a:t>Phase 1 - Initial version to address Actor and Object privileges and permissions</a:t>
            </a:r>
            <a:endParaRPr>
              <a:uFill>
                <a:solidFill/>
              </a:uFill>
            </a:endParaRPr>
          </a:p>
          <a:p>
            <a:pPr lvl="1">
              <a:defRPr>
                <a:uFillTx/>
              </a:defRPr>
            </a:pPr>
            <a:r>
              <a:rPr>
                <a:uFill>
                  <a:solidFill/>
                </a:uFill>
              </a:rPr>
              <a:t>Prototype draft completion date Q3, 2015</a:t>
            </a:r>
          </a:p>
        </p:txBody>
      </p:sp>
      <p:sp>
        <p:nvSpPr>
          <p:cNvPr id="225" name="Shape 225"/>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7" name="Shape 227"/>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Pending Documents</a:t>
            </a:r>
          </a:p>
        </p:txBody>
      </p:sp>
      <p:sp>
        <p:nvSpPr>
          <p:cNvPr id="228" name="Shape 228"/>
          <p:cNvSpPr/>
          <p:nvPr>
            <p:ph type="body" idx="1"/>
          </p:nvPr>
        </p:nvSpPr>
        <p:spPr>
          <a:prstGeom prst="rect">
            <a:avLst/>
          </a:prstGeom>
        </p:spPr>
        <p:txBody>
          <a:bodyPr/>
          <a:lstStyle/>
          <a:p>
            <a:pPr lvl="0">
              <a:defRPr sz="1800">
                <a:uFillTx/>
              </a:defRPr>
            </a:pPr>
            <a:r>
              <a:rPr sz="2200">
                <a:uFill>
                  <a:solidFill/>
                </a:uFill>
              </a:rPr>
              <a:t>IDS Health Remediation</a:t>
            </a:r>
            <a:endParaRPr sz="2200">
              <a:uFill>
                <a:solidFill/>
              </a:uFill>
            </a:endParaRPr>
          </a:p>
          <a:p>
            <a:pPr lvl="1">
              <a:defRPr>
                <a:uFillTx/>
              </a:defRPr>
            </a:pPr>
            <a:r>
              <a:rPr>
                <a:uFill>
                  <a:solidFill/>
                </a:uFill>
              </a:rPr>
              <a:t>Prototype draft completion TBD</a:t>
            </a:r>
          </a:p>
        </p:txBody>
      </p:sp>
      <p:sp>
        <p:nvSpPr>
          <p:cNvPr id="229" name="Shape 229"/>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1" name="Shape 231"/>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Next Steps</a:t>
            </a:r>
          </a:p>
        </p:txBody>
      </p:sp>
      <p:sp>
        <p:nvSpPr>
          <p:cNvPr id="232" name="Shape 232"/>
          <p:cNvSpPr/>
          <p:nvPr>
            <p:ph type="body" idx="1"/>
          </p:nvPr>
        </p:nvSpPr>
        <p:spPr>
          <a:prstGeom prst="rect">
            <a:avLst/>
          </a:prstGeom>
        </p:spPr>
        <p:txBody>
          <a:bodyPr/>
          <a:lstStyle/>
          <a:p>
            <a:pPr lvl="0" marL="352367" indent="-311727">
              <a:defRPr sz="1800">
                <a:uFillTx/>
              </a:defRPr>
            </a:pPr>
            <a:r>
              <a:rPr sz="2000">
                <a:uFill>
                  <a:solidFill/>
                </a:uFill>
              </a:rPr>
              <a:t>IDS TNC Binding</a:t>
            </a:r>
            <a:endParaRPr sz="2000">
              <a:uFill>
                <a:solidFill/>
              </a:uFill>
            </a:endParaRPr>
          </a:p>
          <a:p>
            <a:pPr lvl="1" marL="815339" indent="-317499">
              <a:defRPr>
                <a:uFillTx/>
              </a:defRPr>
            </a:pPr>
            <a:r>
              <a:rPr sz="2000">
                <a:uFill>
                  <a:solidFill/>
                </a:uFill>
              </a:rPr>
              <a:t>Reopened for revision to use TNC “batch” headers</a:t>
            </a:r>
            <a:endParaRPr sz="2000">
              <a:uFill>
                <a:solidFill/>
              </a:uFill>
            </a:endParaRPr>
          </a:p>
          <a:p>
            <a:pPr lvl="0" marL="352367" indent="-311727">
              <a:defRPr sz="1800">
                <a:uFillTx/>
              </a:defRPr>
            </a:pPr>
            <a:r>
              <a:rPr sz="2000">
                <a:uFill>
                  <a:solidFill/>
                </a:uFill>
              </a:rPr>
              <a:t>IDS Model specification</a:t>
            </a:r>
            <a:endParaRPr sz="2000">
              <a:uFill>
                <a:solidFill/>
              </a:uFill>
            </a:endParaRPr>
          </a:p>
          <a:p>
            <a:pPr lvl="1" marL="751840" indent="-254000">
              <a:defRPr>
                <a:uFillTx/>
              </a:defRPr>
            </a:pPr>
            <a:r>
              <a:rPr sz="1600">
                <a:uFill>
                  <a:solidFill/>
                </a:uFill>
              </a:rPr>
              <a:t>Finalize Actor and Object roles</a:t>
            </a:r>
            <a:endParaRPr sz="1600">
              <a:uFill>
                <a:solidFill/>
              </a:uFill>
            </a:endParaRPr>
          </a:p>
          <a:p>
            <a:pPr lvl="1" marL="751840" indent="-254000">
              <a:defRPr>
                <a:uFillTx/>
              </a:defRPr>
            </a:pPr>
            <a:r>
              <a:rPr sz="1600">
                <a:uFill>
                  <a:solidFill/>
                </a:uFill>
              </a:rPr>
              <a:t>Complete documentation of Security Ticket top-level elements</a:t>
            </a:r>
            <a:endParaRPr sz="1600">
              <a:uFill>
                <a:solidFill/>
              </a:uFill>
            </a:endParaRPr>
          </a:p>
          <a:p>
            <a:pPr lvl="0" marL="352367" indent="-311727">
              <a:defRPr sz="1800">
                <a:uFillTx/>
              </a:defRPr>
            </a:pPr>
            <a:r>
              <a:rPr sz="2000">
                <a:uFill>
                  <a:solidFill/>
                </a:uFill>
              </a:rPr>
              <a:t>IDS Identification, Authentication and Authorization specification</a:t>
            </a:r>
            <a:endParaRPr sz="2000">
              <a:uFill>
                <a:solidFill/>
              </a:uFill>
            </a:endParaRPr>
          </a:p>
          <a:p>
            <a:pPr lvl="1" marL="751840" indent="-254000">
              <a:defRPr>
                <a:uFillTx/>
              </a:defRPr>
            </a:pPr>
            <a:r>
              <a:rPr sz="1600">
                <a:uFill>
                  <a:solidFill/>
                </a:uFill>
              </a:rPr>
              <a:t>Phase 1 - Definition of core set of Policy Attributes</a:t>
            </a:r>
            <a:endParaRPr sz="1600">
              <a:uFill>
                <a:solidFill/>
              </a:uFill>
            </a:endParaRPr>
          </a:p>
          <a:p>
            <a:pPr lvl="2" marL="1158239" indent="-203200">
              <a:defRPr>
                <a:uFillTx/>
              </a:defRPr>
            </a:pPr>
            <a:r>
              <a:rPr sz="1600">
                <a:uFill>
                  <a:solidFill/>
                </a:uFill>
              </a:rPr>
              <a:t>Access control values</a:t>
            </a:r>
            <a:endParaRPr sz="1600">
              <a:uFill>
                <a:solidFill/>
              </a:uFill>
            </a:endParaRPr>
          </a:p>
          <a:p>
            <a:pPr lvl="0" marL="352367" indent="-311727">
              <a:defRPr sz="1800">
                <a:uFillTx/>
              </a:defRPr>
            </a:pPr>
            <a:r>
              <a:rPr sz="2000">
                <a:uFill>
                  <a:solidFill/>
                </a:uFill>
              </a:rPr>
              <a:t>MFP Technical Community - monitor progress of Protection Profile work</a:t>
            </a:r>
            <a:endParaRPr sz="2000">
              <a:uFill>
                <a:solidFill/>
              </a:uFill>
            </a:endParaRPr>
          </a:p>
          <a:p>
            <a:pPr lvl="0" marL="352367" indent="-311727">
              <a:defRPr sz="1800">
                <a:uFillTx/>
              </a:defRPr>
            </a:pPr>
            <a:r>
              <a:rPr sz="2000">
                <a:uFill>
                  <a:solidFill/>
                </a:uFill>
              </a:rPr>
              <a:t>Resume IDS Health Remediation</a:t>
            </a:r>
          </a:p>
        </p:txBody>
      </p:sp>
      <p:sp>
        <p:nvSpPr>
          <p:cNvPr id="233" name="Shape 23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5" name="Shape 235"/>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Participation</a:t>
            </a:r>
          </a:p>
        </p:txBody>
      </p:sp>
      <p:sp>
        <p:nvSpPr>
          <p:cNvPr id="236" name="Shape 236"/>
          <p:cNvSpPr/>
          <p:nvPr>
            <p:ph type="body" idx="1"/>
          </p:nvPr>
        </p:nvSpPr>
        <p:spPr>
          <a:prstGeom prst="rect">
            <a:avLst/>
          </a:prstGeom>
        </p:spPr>
        <p:txBody>
          <a:bodyPr/>
          <a:lstStyle/>
          <a:p>
            <a:pPr lvl="0">
              <a:defRPr sz="1800">
                <a:uFillTx/>
              </a:defRPr>
            </a:pPr>
            <a:r>
              <a:rPr sz="2200">
                <a:uFill>
                  <a:solidFill/>
                </a:uFill>
              </a:rPr>
              <a:t>We welcome participation from PWG member companies and input from the user community</a:t>
            </a:r>
            <a:endParaRPr sz="2200">
              <a:uFill>
                <a:solidFill/>
              </a:uFill>
            </a:endParaRPr>
          </a:p>
          <a:p>
            <a:pPr lvl="0">
              <a:defRPr sz="1800">
                <a:uFillTx/>
              </a:defRPr>
            </a:pPr>
            <a:r>
              <a:rPr sz="2200">
                <a:uFill>
                  <a:solidFill/>
                </a:uFill>
              </a:rPr>
              <a:t>The group maintains a Web Page for IDS update:</a:t>
            </a:r>
            <a:endParaRPr sz="2200">
              <a:uFill>
                <a:solidFill/>
              </a:uFill>
            </a:endParaRPr>
          </a:p>
          <a:p>
            <a:pPr lvl="1">
              <a:defRPr>
                <a:uFillTx/>
              </a:defRPr>
            </a:pPr>
            <a:r>
              <a:rPr>
                <a:uFill>
                  <a:solidFill/>
                </a:uFill>
                <a:hlinkClick r:id="rId2" invalidUrl="" action="" tgtFrame="" tooltip="" history="1" highlightClick="0" endSnd="0"/>
              </a:rPr>
              <a:t>http://www.pwg.org/ids/index.html</a:t>
            </a:r>
            <a:endParaRPr>
              <a:uFill>
                <a:solidFill/>
              </a:uFill>
            </a:endParaRPr>
          </a:p>
          <a:p>
            <a:pPr lvl="0">
              <a:defRPr sz="1800">
                <a:uFillTx/>
              </a:defRPr>
            </a:pPr>
            <a:r>
              <a:rPr sz="2200">
                <a:uFill>
                  <a:solidFill/>
                </a:uFill>
              </a:rPr>
              <a:t>To subscribe to the IDS mailing list, go to:</a:t>
            </a:r>
            <a:endParaRPr sz="2200">
              <a:uFill>
                <a:solidFill/>
              </a:uFill>
            </a:endParaRPr>
          </a:p>
          <a:p>
            <a:pPr lvl="1">
              <a:defRPr>
                <a:uFillTx/>
              </a:defRPr>
            </a:pPr>
            <a:r>
              <a:rPr>
                <a:uFill>
                  <a:solidFill/>
                </a:uFill>
                <a:hlinkClick r:id="rId2" invalidUrl="" action="" tgtFrame="" tooltip="" history="1" highlightClick="0" endSnd="0"/>
              </a:rPr>
              <a:t>https://www.pwg.org/mailman/listinfo/ids</a:t>
            </a:r>
            <a:endParaRPr>
              <a:uFill>
                <a:solidFill/>
              </a:uFill>
            </a:endParaRPr>
          </a:p>
          <a:p>
            <a:pPr lvl="0">
              <a:defRPr sz="1800">
                <a:uFillTx/>
              </a:defRPr>
            </a:pPr>
            <a:r>
              <a:rPr sz="2200">
                <a:uFill>
                  <a:solidFill/>
                </a:uFill>
              </a:rPr>
              <a:t>The group holds bi-weekly conference calls on Mondays at 11:00AM PT/2:00PM ET</a:t>
            </a:r>
            <a:endParaRPr sz="2200">
              <a:uFill>
                <a:solidFill/>
              </a:uFill>
            </a:endParaRPr>
          </a:p>
          <a:p>
            <a:pPr lvl="1">
              <a:defRPr>
                <a:uFillTx/>
              </a:defRPr>
            </a:pPr>
            <a:r>
              <a:rPr>
                <a:uFill>
                  <a:solidFill/>
                </a:uFill>
              </a:rPr>
              <a:t>Next teleconference May 11, 2015</a:t>
            </a:r>
            <a:endParaRPr>
              <a:uFill>
                <a:solidFill/>
              </a:uFill>
            </a:endParaRPr>
          </a:p>
          <a:p>
            <a:pPr lvl="1">
              <a:defRPr>
                <a:uFillTx/>
              </a:defRPr>
            </a:pPr>
            <a:r>
              <a:rPr>
                <a:uFill>
                  <a:solidFill/>
                </a:uFill>
              </a:rPr>
              <a:t>Conference calls on same weeks as IPP conference calls</a:t>
            </a:r>
            <a:endParaRPr>
              <a:uFill>
                <a:solidFill/>
              </a:uFill>
            </a:endParaRPr>
          </a:p>
          <a:p>
            <a:pPr lvl="1">
              <a:defRPr>
                <a:uFillTx/>
              </a:defRPr>
            </a:pPr>
            <a:r>
              <a:rPr>
                <a:uFill>
                  <a:solidFill/>
                </a:uFill>
              </a:rPr>
              <a:t>Conference calls on opposite weeks of SM conference calls </a:t>
            </a:r>
          </a:p>
        </p:txBody>
      </p:sp>
      <p:sp>
        <p:nvSpPr>
          <p:cNvPr id="237" name="Shape 237"/>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9" name="Shape 239"/>
          <p:cNvSpPr/>
          <p:nvPr>
            <p:ph type="title"/>
          </p:nvPr>
        </p:nvSpPr>
        <p:spPr>
          <a:prstGeom prst="rect">
            <a:avLst/>
          </a:prstGeom>
        </p:spPr>
        <p:txBody>
          <a:bodyPr/>
          <a:lstStyle/>
          <a:p>
            <a:pPr lvl="0">
              <a:defRPr sz="1800">
                <a:uFillTx/>
              </a:defRPr>
            </a:pPr>
            <a:r>
              <a:rPr sz="3000">
                <a:uFill>
                  <a:solidFill/>
                </a:uFill>
              </a:rPr>
              <a:t>Cloud Imaging Model Workgroup Status</a:t>
            </a:r>
          </a:p>
        </p:txBody>
      </p:sp>
      <p:sp>
        <p:nvSpPr>
          <p:cNvPr id="240" name="Shape 240"/>
          <p:cNvSpPr/>
          <p:nvPr>
            <p:ph type="body" idx="1"/>
          </p:nvPr>
        </p:nvSpPr>
        <p:spPr>
          <a:prstGeom prst="rect">
            <a:avLst/>
          </a:prstGeom>
        </p:spPr>
        <p:txBody>
          <a:bodyPr/>
          <a:lstStyle/>
          <a:p>
            <a:pPr lvl="0">
              <a:defRPr sz="1800">
                <a:uFillTx/>
              </a:defRPr>
            </a:pPr>
            <a:r>
              <a:rPr sz="2400">
                <a:uFill>
                  <a:solidFill/>
                </a:uFill>
              </a:rPr>
              <a:t>Ron Nevo (Samsung), Bill Wagner (TIC)</a:t>
            </a:r>
          </a:p>
        </p:txBody>
      </p:sp>
      <p:sp>
        <p:nvSpPr>
          <p:cNvPr id="241" name="Shape 24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3" name="Shape 24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244" name="Shape 244"/>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Introduction</a:t>
            </a:r>
          </a:p>
        </p:txBody>
      </p:sp>
      <p:sp>
        <p:nvSpPr>
          <p:cNvPr id="245" name="Shape 245"/>
          <p:cNvSpPr/>
          <p:nvPr>
            <p:ph type="body" idx="1"/>
          </p:nvPr>
        </p:nvSpPr>
        <p:spPr>
          <a:prstGeom prst="rect">
            <a:avLst/>
          </a:prstGeom>
        </p:spPr>
        <p:txBody>
          <a:bodyPr/>
          <a:lstStyle/>
          <a:p>
            <a:pPr lvl="0" marL="367953" indent="-327313">
              <a:defRPr sz="1800">
                <a:uFillTx/>
              </a:defRPr>
            </a:pPr>
            <a:r>
              <a:rPr sz="2100">
                <a:uFill>
                  <a:solidFill/>
                </a:uFill>
              </a:rPr>
              <a:t>The intent of the Cloud Imaging Model Working Group is to develop a model for providing Imaging Services via a Cloud Imaging System in a way consistent with the PWG Semantic Model.</a:t>
            </a:r>
            <a:endParaRPr sz="2100">
              <a:uFill>
                <a:solidFill/>
              </a:uFill>
            </a:endParaRPr>
          </a:p>
          <a:p>
            <a:pPr lvl="0" marL="367953" indent="-327313">
              <a:defRPr sz="1800">
                <a:uFillTx/>
              </a:defRPr>
            </a:pPr>
            <a:r>
              <a:rPr sz="2100">
                <a:uFill>
                  <a:solidFill/>
                </a:uFill>
              </a:rPr>
              <a:t>The current PWG Cloud Imaging Model contends that the operations interface between a User Client and a Cloud Imaging Service is no different than that between a User Client and any networked Imaging Service, with the exception of asynchronous notification capability (if any).</a:t>
            </a:r>
            <a:endParaRPr sz="2100">
              <a:uFill>
                <a:solidFill/>
              </a:uFill>
            </a:endParaRPr>
          </a:p>
          <a:p>
            <a:pPr lvl="0" marL="367953" indent="-327313">
              <a:defRPr sz="1800">
                <a:uFillTx/>
              </a:defRPr>
            </a:pPr>
            <a:r>
              <a:rPr sz="2100">
                <a:uFill>
                  <a:solidFill/>
                </a:uFill>
              </a:rPr>
              <a:t>However, Cloud Imaging Services often must interface with out-of-cloud end devices (e.g., printers, scanners) to which direct access is blocked by a firewall. The PWG Model identifies a Local Imaging System Proxy intermediate agent and defines a new set of operations from Proxy to Cloud Service.</a:t>
            </a:r>
          </a:p>
        </p:txBody>
      </p:sp>
    </p:spTree>
  </p:cSld>
  <p:clrMapOvr>
    <a:masterClrMapping/>
  </p:clrMapOvr>
  <p:transition spd="med" advClick="1"/>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7" name="Shape 247"/>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248" name="Shape 248"/>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Officers and Contributors</a:t>
            </a:r>
          </a:p>
        </p:txBody>
      </p:sp>
      <p:sp>
        <p:nvSpPr>
          <p:cNvPr id="249" name="Shape 249"/>
          <p:cNvSpPr/>
          <p:nvPr>
            <p:ph type="body" idx="1"/>
          </p:nvPr>
        </p:nvSpPr>
        <p:spPr>
          <a:prstGeom prst="rect">
            <a:avLst/>
          </a:prstGeom>
        </p:spPr>
        <p:txBody>
          <a:bodyPr/>
          <a:lstStyle/>
          <a:p>
            <a:pPr lvl="0">
              <a:defRPr sz="1800">
                <a:uFillTx/>
              </a:defRPr>
            </a:pPr>
            <a:r>
              <a:rPr sz="2200">
                <a:uFill>
                  <a:solidFill/>
                </a:uFill>
              </a:rPr>
              <a:t>Chair: Ron Nevo (Samsung)</a:t>
            </a:r>
            <a:endParaRPr sz="2200">
              <a:uFill>
                <a:solidFill/>
              </a:uFill>
            </a:endParaRPr>
          </a:p>
          <a:p>
            <a:pPr lvl="0">
              <a:defRPr sz="1800">
                <a:uFillTx/>
              </a:defRPr>
            </a:pPr>
            <a:r>
              <a:rPr sz="2200">
                <a:uFill>
                  <a:solidFill/>
                </a:uFill>
              </a:rPr>
              <a:t>Vice Chair: Bill Wagner (TIC)</a:t>
            </a:r>
            <a:endParaRPr sz="2200">
              <a:uFill>
                <a:solidFill/>
              </a:uFill>
            </a:endParaRPr>
          </a:p>
          <a:p>
            <a:pPr lvl="0">
              <a:defRPr sz="1800">
                <a:uFillTx/>
              </a:defRPr>
            </a:pPr>
            <a:r>
              <a:rPr sz="2200">
                <a:uFill>
                  <a:solidFill/>
                </a:uFill>
              </a:rPr>
              <a:t>Secretary: Michael Sweet (Apple)</a:t>
            </a:r>
            <a:endParaRPr sz="2200">
              <a:uFill>
                <a:solidFill/>
              </a:uFill>
            </a:endParaRPr>
          </a:p>
          <a:p>
            <a:pPr lvl="0">
              <a:defRPr sz="1800">
                <a:uFillTx/>
              </a:defRPr>
            </a:pPr>
            <a:r>
              <a:rPr sz="2200">
                <a:uFill>
                  <a:solidFill/>
                </a:uFill>
              </a:rPr>
              <a:t>Document Editors:</a:t>
            </a:r>
            <a:endParaRPr sz="2200">
              <a:uFill>
                <a:solidFill/>
              </a:uFill>
            </a:endParaRPr>
          </a:p>
          <a:p>
            <a:pPr lvl="1">
              <a:defRPr>
                <a:uFillTx/>
              </a:defRPr>
            </a:pPr>
            <a:r>
              <a:rPr>
                <a:uFill>
                  <a:solidFill/>
                </a:uFill>
              </a:rPr>
              <a:t>Bill Wagner (TIC): Editor</a:t>
            </a:r>
            <a:endParaRPr>
              <a:uFill>
                <a:solidFill/>
              </a:uFill>
            </a:endParaRPr>
          </a:p>
          <a:p>
            <a:pPr lvl="1">
              <a:defRPr>
                <a:uFillTx/>
              </a:defRPr>
            </a:pPr>
            <a:r>
              <a:rPr>
                <a:uFill>
                  <a:solidFill/>
                </a:uFill>
              </a:rPr>
              <a:t>Ron Nevo (Samsung): Editor</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0" name="Shape 100"/>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PWG Patent Statement</a:t>
            </a:r>
          </a:p>
        </p:txBody>
      </p:sp>
      <p:sp>
        <p:nvSpPr>
          <p:cNvPr id="101" name="Shape 101"/>
          <p:cNvSpPr/>
          <p:nvPr>
            <p:ph type="body" idx="1"/>
          </p:nvPr>
        </p:nvSpPr>
        <p:spPr>
          <a:prstGeom prst="rect">
            <a:avLst/>
          </a:prstGeom>
        </p:spPr>
        <p:txBody>
          <a:bodyPr/>
          <a:lstStyle/>
          <a:p>
            <a:pPr lvl="0">
              <a:defRPr sz="1800">
                <a:uFillTx/>
              </a:defRPr>
            </a:pPr>
            <a:r>
              <a:rPr sz="2200">
                <a:uFill>
                  <a:solidFill/>
                </a:uFill>
              </a:rPr>
              <a:t>PWG standards may include the known use of essential patents and patent applications provided the PWG Chair receives assurance from the patent holder or applicant with respect to patents whose infringement is, or in the case of patent applications, potential future infringement the applicant asserts will be, unavoidable in a compliant implementation of either mandatory or optional portions of the standard. This assurance shall be provided without coercion.</a:t>
            </a:r>
          </a:p>
        </p:txBody>
      </p:sp>
      <p:sp>
        <p:nvSpPr>
          <p:cNvPr id="102" name="Shape 102"/>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1" name="Shape 251"/>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Status</a:t>
            </a:r>
          </a:p>
        </p:txBody>
      </p:sp>
      <p:sp>
        <p:nvSpPr>
          <p:cNvPr id="252" name="Shape 252"/>
          <p:cNvSpPr/>
          <p:nvPr>
            <p:ph type="body" idx="1"/>
          </p:nvPr>
        </p:nvSpPr>
        <p:spPr>
          <a:prstGeom prst="rect">
            <a:avLst/>
          </a:prstGeom>
        </p:spPr>
        <p:txBody>
          <a:bodyPr/>
          <a:lstStyle/>
          <a:p>
            <a:pPr lvl="0" marL="367953" indent="-327313">
              <a:defRPr sz="1800">
                <a:uFillTx/>
              </a:defRPr>
            </a:pPr>
            <a:r>
              <a:rPr sz="2100">
                <a:uFill>
                  <a:solidFill/>
                </a:uFill>
              </a:rPr>
              <a:t>The Cloud Imaging Requirements and Model specification has completed  PWG Last Call. Last Call comments and resolution are at:</a:t>
            </a:r>
            <a:br>
              <a:rPr sz="2100">
                <a:uFill>
                  <a:solidFill/>
                </a:uFill>
              </a:rPr>
            </a:br>
            <a:r>
              <a:rPr sz="2100">
                <a:uFill>
                  <a:solidFill/>
                </a:uFill>
              </a:rPr>
              <a:t>ftp://ftp.pwg.org/pub/pwg/cloud/wd/lcrc-cloudimagingmodel10.docx</a:t>
            </a:r>
            <a:endParaRPr sz="2100">
              <a:uFill>
                <a:solidFill/>
              </a:uFill>
            </a:endParaRPr>
          </a:p>
          <a:p>
            <a:pPr lvl="1" marL="767715" indent="-269875">
              <a:defRPr>
                <a:uFillTx/>
              </a:defRPr>
            </a:pPr>
            <a:r>
              <a:rPr sz="1700">
                <a:uFill>
                  <a:solidFill/>
                </a:uFill>
              </a:rPr>
              <a:t>There were 11 responses.</a:t>
            </a:r>
            <a:endParaRPr sz="1700">
              <a:uFill>
                <a:solidFill/>
              </a:uFill>
            </a:endParaRPr>
          </a:p>
          <a:p>
            <a:pPr lvl="1" marL="767715" indent="-269875">
              <a:defRPr>
                <a:uFillTx/>
              </a:defRPr>
            </a:pPr>
            <a:r>
              <a:rPr sz="1700">
                <a:uFill>
                  <a:solidFill/>
                </a:uFill>
              </a:rPr>
              <a:t>There was a total of 26 comments in two of the responses </a:t>
            </a:r>
            <a:endParaRPr sz="1700">
              <a:uFill>
                <a:solidFill/>
              </a:uFill>
            </a:endParaRPr>
          </a:p>
          <a:p>
            <a:pPr lvl="1" marL="767715" indent="-269875">
              <a:defRPr>
                <a:uFillTx/>
              </a:defRPr>
            </a:pPr>
            <a:r>
              <a:rPr sz="1700">
                <a:uFill>
                  <a:solidFill/>
                </a:uFill>
              </a:rPr>
              <a:t>Almost all responses were editorial</a:t>
            </a:r>
            <a:endParaRPr sz="1700">
              <a:uFill>
                <a:solidFill/>
              </a:uFill>
            </a:endParaRPr>
          </a:p>
          <a:p>
            <a:pPr lvl="1" marL="767715" indent="-269875">
              <a:defRPr>
                <a:uFillTx/>
              </a:defRPr>
            </a:pPr>
            <a:r>
              <a:rPr sz="1700">
                <a:uFill>
                  <a:solidFill/>
                </a:uFill>
              </a:rPr>
              <a:t>Comment on Internationalization was resolved by including what is evolving as PWG standard statement.</a:t>
            </a:r>
            <a:endParaRPr sz="1700">
              <a:uFill>
                <a:solidFill/>
              </a:uFill>
            </a:endParaRPr>
          </a:p>
          <a:p>
            <a:pPr lvl="1" marL="767715" indent="-269875">
              <a:defRPr>
                <a:uFillTx/>
              </a:defRPr>
            </a:pPr>
            <a:r>
              <a:rPr sz="1700">
                <a:uFill>
                  <a:solidFill/>
                </a:uFill>
              </a:rPr>
              <a:t>I also made some editorial changes while addressing Last Call comments.</a:t>
            </a:r>
            <a:endParaRPr sz="1700">
              <a:uFill>
                <a:solidFill/>
              </a:uFill>
            </a:endParaRPr>
          </a:p>
          <a:p>
            <a:pPr lvl="0" marL="367953" indent="-327313">
              <a:defRPr sz="1800">
                <a:uFillTx/>
              </a:defRPr>
            </a:pPr>
            <a:r>
              <a:rPr sz="2100">
                <a:uFill>
                  <a:solidFill/>
                </a:uFill>
              </a:rPr>
              <a:t>It is intended to put the current specification to vote, in conjunction with IPP INFRA, in the immediate future.</a:t>
            </a:r>
            <a:endParaRPr sz="2100">
              <a:uFill>
                <a:solidFill/>
              </a:uFill>
            </a:endParaRPr>
          </a:p>
          <a:p>
            <a:pPr lvl="1" marL="767715" indent="-269875">
              <a:defRPr>
                <a:uFillTx/>
              </a:defRPr>
            </a:pPr>
            <a:r>
              <a:rPr sz="1700">
                <a:uFill>
                  <a:solidFill/>
                </a:uFill>
              </a:rPr>
              <a:t>Please vote!</a:t>
            </a:r>
          </a:p>
        </p:txBody>
      </p:sp>
      <p:sp>
        <p:nvSpPr>
          <p:cNvPr id="253" name="Shape 253"/>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4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5" name="Shape 255"/>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
        <p:nvSpPr>
          <p:cNvPr id="256" name="Shape 256"/>
          <p:cNvSpPr/>
          <p:nvPr>
            <p:ph type="body" idx="1"/>
          </p:nvPr>
        </p:nvSpPr>
        <p:spPr>
          <a:prstGeom prst="rect">
            <a:avLst/>
          </a:prstGeom>
        </p:spPr>
        <p:txBody>
          <a:bodyPr/>
          <a:lstStyle/>
          <a:p>
            <a:pPr lvl="0" marL="477058" indent="-436418">
              <a:defRPr sz="1800">
                <a:uFillTx/>
              </a:defRPr>
            </a:pPr>
            <a:r>
              <a:rPr sz="2800">
                <a:uFill>
                  <a:solidFill/>
                </a:uFill>
              </a:rPr>
              <a:t>VOTE on Model Spec!</a:t>
            </a:r>
            <a:endParaRPr sz="2800">
              <a:uFill>
                <a:solidFill/>
              </a:uFill>
            </a:endParaRPr>
          </a:p>
          <a:p>
            <a:pPr lvl="0">
              <a:defRPr sz="1800">
                <a:uFillTx/>
              </a:defRPr>
            </a:pPr>
            <a:endParaRPr sz="2200">
              <a:uFill>
                <a:solidFill/>
              </a:uFill>
            </a:endParaRPr>
          </a:p>
          <a:p>
            <a:pPr lvl="0">
              <a:defRPr sz="1800">
                <a:uFillTx/>
              </a:defRPr>
            </a:pPr>
            <a:r>
              <a:rPr sz="2200">
                <a:uFill>
                  <a:solidFill/>
                </a:uFill>
              </a:rPr>
              <a:t>Any further Projects?</a:t>
            </a:r>
            <a:endParaRPr sz="2200">
              <a:uFill>
                <a:solidFill/>
              </a:uFill>
            </a:endParaRPr>
          </a:p>
          <a:p>
            <a:pPr lvl="0">
              <a:defRPr sz="1800">
                <a:uFillTx/>
              </a:defRPr>
            </a:pPr>
            <a:r>
              <a:rPr sz="2200">
                <a:uFill>
                  <a:solidFill/>
                </a:uFill>
              </a:rPr>
              <a:t>Pending discussion of newly identified issues or new project subjects, there are no further Cloud conference calls scheduled.</a:t>
            </a:r>
            <a:endParaRPr sz="2200">
              <a:uFill>
                <a:solidFill/>
              </a:uFill>
            </a:endParaRPr>
          </a:p>
          <a:p>
            <a:pPr lvl="0">
              <a:defRPr sz="1800">
                <a:uFillTx/>
              </a:defRPr>
            </a:pPr>
            <a:r>
              <a:rPr sz="2200">
                <a:uFill>
                  <a:solidFill/>
                </a:uFill>
              </a:rPr>
              <a:t>The Cloud Mail list (cloud@pwg.org) will remain active. </a:t>
            </a:r>
          </a:p>
        </p:txBody>
      </p:sp>
      <p:sp>
        <p:nvSpPr>
          <p:cNvPr id="257" name="Shape 257"/>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Next Steps</a:t>
            </a:r>
          </a:p>
        </p:txBody>
      </p:sp>
    </p:spTree>
  </p:cSld>
  <p:clrMapOvr>
    <a:masterClrMapping/>
  </p:clrMapOvr>
  <p:transition spd="med" advClick="1"/>
</p:sld>
</file>

<file path=ppt/slides/slide4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9" name="Shape 259"/>
          <p:cNvSpPr/>
          <p:nvPr>
            <p:ph type="title"/>
          </p:nvPr>
        </p:nvSpPr>
        <p:spPr>
          <a:prstGeom prst="rect">
            <a:avLst/>
          </a:prstGeom>
        </p:spPr>
        <p:txBody>
          <a:bodyPr/>
          <a:lstStyle/>
          <a:p>
            <a:pPr lvl="0">
              <a:defRPr sz="1800">
                <a:uFillTx/>
              </a:defRPr>
            </a:pPr>
            <a:r>
              <a:rPr sz="3000">
                <a:uFill>
                  <a:solidFill/>
                </a:uFill>
              </a:rPr>
              <a:t>Liaison Status</a:t>
            </a:r>
          </a:p>
        </p:txBody>
      </p:sp>
      <p:sp>
        <p:nvSpPr>
          <p:cNvPr id="260" name="Shape 260"/>
          <p:cNvSpPr/>
          <p:nvPr>
            <p:ph type="body" idx="1"/>
          </p:nvPr>
        </p:nvSpPr>
        <p:spPr>
          <a:prstGeom prst="rect">
            <a:avLst/>
          </a:prstGeom>
        </p:spPr>
        <p:txBody>
          <a:bodyPr/>
          <a:lstStyle/>
          <a:p>
            <a:pPr lvl="0"/>
          </a:p>
        </p:txBody>
      </p:sp>
      <p:sp>
        <p:nvSpPr>
          <p:cNvPr id="261" name="Shape 261"/>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4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3" name="Shape 263"/>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TCG News (1/4)</a:t>
            </a:r>
          </a:p>
        </p:txBody>
      </p:sp>
      <p:sp>
        <p:nvSpPr>
          <p:cNvPr id="264" name="Shape 264"/>
          <p:cNvSpPr/>
          <p:nvPr>
            <p:ph type="body" idx="1"/>
          </p:nvPr>
        </p:nvSpPr>
        <p:spPr>
          <a:xfrm>
            <a:off x="457200" y="1371600"/>
            <a:ext cx="8229600" cy="5277141"/>
          </a:xfrm>
          <a:prstGeom prst="rect">
            <a:avLst/>
          </a:prstGeom>
        </p:spPr>
        <p:txBody>
          <a:bodyPr/>
          <a:lstStyle/>
          <a:p>
            <a:pPr lvl="0" marL="290021" indent="-249381">
              <a:defRPr sz="1800">
                <a:uFillTx/>
              </a:defRPr>
            </a:pPr>
            <a:r>
              <a:rPr sz="1600">
                <a:uFill>
                  <a:solidFill/>
                </a:uFill>
              </a:rPr>
              <a:t>Next TCG Members Meetings</a:t>
            </a:r>
            <a:endParaRPr sz="1600">
              <a:uFill>
                <a:solidFill/>
              </a:uFill>
            </a:endParaRPr>
          </a:p>
          <a:p>
            <a:pPr lvl="1" marL="751840" indent="-254000">
              <a:defRPr sz="1800">
                <a:uFillTx/>
              </a:defRPr>
            </a:pPr>
            <a:r>
              <a:rPr sz="1600">
                <a:uFill>
                  <a:solidFill/>
                </a:uFill>
              </a:rPr>
              <a:t>15-19 June 2015 – Edinburgh, Scotland - Ira will attend by phone</a:t>
            </a:r>
            <a:endParaRPr sz="1600">
              <a:uFill>
                <a:solidFill/>
              </a:uFill>
            </a:endParaRPr>
          </a:p>
          <a:p>
            <a:pPr lvl="1" marL="751840" indent="-254000">
              <a:defRPr sz="1800">
                <a:uFillTx/>
              </a:defRPr>
            </a:pPr>
            <a:r>
              <a:rPr sz="1600">
                <a:uFill>
                  <a:solidFill/>
                </a:uFill>
              </a:rPr>
              <a:t>19-23 October 2015 – Montreal, Canada – Ira may attend in person</a:t>
            </a:r>
            <a:endParaRPr sz="1600">
              <a:uFill>
                <a:solidFill/>
              </a:uFill>
            </a:endParaRPr>
          </a:p>
          <a:p>
            <a:pPr lvl="0" marL="290021" indent="-249381">
              <a:defRPr sz="1800">
                <a:uFillTx/>
              </a:defRPr>
            </a:pPr>
            <a:endParaRPr sz="1600">
              <a:uFill>
                <a:solidFill/>
              </a:uFill>
            </a:endParaRPr>
          </a:p>
          <a:p>
            <a:pPr lvl="0" marL="290021" indent="-249381">
              <a:defRPr sz="1800">
                <a:uFillTx/>
              </a:defRPr>
            </a:pPr>
            <a:r>
              <a:rPr sz="1600">
                <a:uFill>
                  <a:solidFill/>
                </a:uFill>
              </a:rPr>
              <a:t>TPM Software Stack (TSS)</a:t>
            </a:r>
            <a:endParaRPr sz="1600">
              <a:uFill>
                <a:solidFill/>
              </a:uFill>
            </a:endParaRPr>
          </a:p>
          <a:p>
            <a:pPr lvl="1" marL="751840" indent="-254000">
              <a:defRPr sz="1800">
                <a:uFillTx/>
              </a:defRPr>
            </a:pPr>
            <a:r>
              <a:rPr sz="1600">
                <a:uFill>
                  <a:solidFill/>
                </a:uFill>
              </a:rPr>
              <a:t>Scope: C-language low/high-level APIs to TPM 2.0 (discrete/firmware)</a:t>
            </a:r>
            <a:endParaRPr sz="1600">
              <a:uFill>
                <a:solidFill/>
              </a:uFill>
            </a:endParaRPr>
          </a:p>
          <a:p>
            <a:pPr lvl="1" marL="751840" indent="-254000">
              <a:defRPr sz="1800">
                <a:uFillTx/>
              </a:defRPr>
            </a:pPr>
            <a:r>
              <a:rPr sz="1600">
                <a:uFill>
                  <a:solidFill/>
                </a:uFill>
              </a:rPr>
              <a:t>TSS System Level API 2.0 (low) – published 26 January 2016</a:t>
            </a:r>
            <a:endParaRPr sz="1600">
              <a:uFill>
                <a:solidFill/>
              </a:uFill>
            </a:endParaRPr>
          </a:p>
          <a:p>
            <a:pPr lvl="2" marL="1158238" indent="-203200">
              <a:defRPr sz="1800">
                <a:uFillTx/>
              </a:defRPr>
            </a:pPr>
            <a:r>
              <a:rPr sz="1600">
                <a:uFill>
                  <a:solidFill/>
                </a:uFill>
                <a:hlinkClick r:id="rId2" invalidUrl="" action="" tgtFrame="" tooltip="" history="1" highlightClick="0" endSnd="0"/>
              </a:rPr>
              <a:t>http://www.trustedcomputinggroup.org/resources/tss_system_level_api_and_tpm_command_transmission_interface_specification</a:t>
            </a:r>
            <a:endParaRPr sz="1600">
              <a:uFill>
                <a:solidFill/>
              </a:uFill>
            </a:endParaRPr>
          </a:p>
          <a:p>
            <a:pPr lvl="1" marL="751840" indent="-254000">
              <a:defRPr sz="1800">
                <a:uFillTx/>
              </a:defRPr>
            </a:pPr>
            <a:r>
              <a:rPr sz="1600">
                <a:uFill>
                  <a:solidFill/>
                </a:uFill>
              </a:rPr>
              <a:t>TSS Feature API 2.0 (high) – public review ended 6 January 2015</a:t>
            </a:r>
            <a:endParaRPr sz="1600">
              <a:uFill>
                <a:solidFill/>
              </a:uFill>
            </a:endParaRPr>
          </a:p>
          <a:p>
            <a:pPr lvl="2" marL="1158238" indent="-203200">
              <a:defRPr sz="1800">
                <a:uFillTx/>
              </a:defRPr>
            </a:pPr>
            <a:r>
              <a:rPr sz="1600">
                <a:uFill>
                  <a:solidFill/>
                </a:uFill>
                <a:hlinkClick r:id="rId3" invalidUrl="" action="" tgtFrame="" tooltip="" history="1" highlightClick="0" endSnd="0"/>
              </a:rPr>
              <a:t>http://</a:t>
            </a:r>
            <a:r>
              <a:rPr sz="1600">
                <a:uFill>
                  <a:solidFill/>
                </a:uFill>
                <a:hlinkClick r:id="rId3" invalidUrl="" action="" tgtFrame="" tooltip="" history="1" highlightClick="0" endSnd="0"/>
              </a:rPr>
              <a:t>www.trustedcomputinggroup.org/resources/tss_feature_api_specification</a:t>
            </a:r>
            <a:endParaRPr sz="1600">
              <a:uFill>
                <a:solidFill/>
              </a:uFill>
            </a:endParaRPr>
          </a:p>
          <a:p>
            <a:pPr lvl="1" marL="751840" indent="-254000">
              <a:defRPr sz="1800">
                <a:uFillTx/>
              </a:defRPr>
            </a:pPr>
            <a:r>
              <a:rPr sz="1600">
                <a:uFill>
                  <a:solidFill/>
                </a:uFill>
              </a:rPr>
              <a:t>TSS TPM Access Broker (daemon) – public review ended 5 March 2015</a:t>
            </a:r>
            <a:endParaRPr sz="1600">
              <a:uFill>
                <a:solidFill/>
              </a:uFill>
            </a:endParaRPr>
          </a:p>
          <a:p>
            <a:pPr lvl="2" marL="1158238" indent="-203200">
              <a:defRPr sz="1800">
                <a:uFillTx/>
              </a:defRPr>
            </a:pPr>
            <a:r>
              <a:rPr sz="1600">
                <a:uFill>
                  <a:solidFill/>
                </a:uFill>
                <a:hlinkClick r:id="rId4" invalidUrl="" action="" tgtFrame="" tooltip="" history="1" highlightClick="0" endSnd="0"/>
              </a:rPr>
              <a:t>http://www.trustedcomputinggroup.org/resources/tss_tab_and_resource_manager</a:t>
            </a:r>
          </a:p>
        </p:txBody>
      </p:sp>
      <p:sp>
        <p:nvSpPr>
          <p:cNvPr id="265" name="Shape 26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4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7" name="Shape 267"/>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TCG News (2/4)</a:t>
            </a:r>
          </a:p>
        </p:txBody>
      </p:sp>
      <p:sp>
        <p:nvSpPr>
          <p:cNvPr id="268" name="Shape 268"/>
          <p:cNvSpPr/>
          <p:nvPr>
            <p:ph type="body" idx="1"/>
          </p:nvPr>
        </p:nvSpPr>
        <p:spPr>
          <a:prstGeom prst="rect">
            <a:avLst/>
          </a:prstGeom>
        </p:spPr>
        <p:txBody>
          <a:bodyPr/>
          <a:lstStyle/>
          <a:p>
            <a:pPr lvl="0" marL="290021" indent="-249381">
              <a:defRPr sz="1800">
                <a:uFillTx/>
              </a:defRPr>
            </a:pPr>
            <a:r>
              <a:rPr sz="1600">
                <a:uFill>
                  <a:solidFill/>
                </a:uFill>
              </a:rPr>
              <a:t>Embedded Systems (EmSys) – Ira is co-editor</a:t>
            </a:r>
            <a:endParaRPr sz="1600">
              <a:uFill>
                <a:solidFill/>
              </a:uFill>
            </a:endParaRPr>
          </a:p>
          <a:p>
            <a:pPr lvl="1" marL="751840" indent="-254000">
              <a:defRPr sz="1800">
                <a:uFillTx/>
              </a:defRPr>
            </a:pPr>
            <a:r>
              <a:rPr sz="1600">
                <a:uFill>
                  <a:solidFill/>
                </a:uFill>
              </a:rPr>
              <a:t>Scope: Auto, IoT, SmartGrid, Financial, Medical, Industrial Ctrl</a:t>
            </a:r>
            <a:endParaRPr sz="1600">
              <a:uFill>
                <a:solidFill/>
              </a:uFill>
            </a:endParaRPr>
          </a:p>
          <a:p>
            <a:pPr lvl="1" marL="751840" indent="-254000">
              <a:defRPr sz="1800">
                <a:uFillTx/>
              </a:defRPr>
            </a:pPr>
            <a:r>
              <a:rPr sz="1600">
                <a:uFill>
                  <a:solidFill/>
                </a:uFill>
              </a:rPr>
              <a:t>Vehicle Services and IoT Subgroups - TPM 2.0, use cases, frameworks</a:t>
            </a:r>
            <a:endParaRPr sz="1600">
              <a:uFill>
                <a:solidFill/>
              </a:uFill>
            </a:endParaRPr>
          </a:p>
          <a:p>
            <a:pPr lvl="1" marL="751840" indent="-254000">
              <a:defRPr sz="1800">
                <a:uFillTx/>
              </a:defRPr>
            </a:pPr>
            <a:r>
              <a:rPr sz="1600">
                <a:uFill>
                  <a:solidFill/>
                </a:uFill>
              </a:rPr>
              <a:t>TPM 2.0 Auto Thin Profile – published 13 March 2015</a:t>
            </a:r>
            <a:endParaRPr sz="1600">
              <a:uFill>
                <a:solidFill/>
              </a:uFill>
            </a:endParaRPr>
          </a:p>
          <a:p>
            <a:pPr lvl="2" marL="1158238" indent="-203200">
              <a:defRPr sz="1800">
                <a:uFillTx/>
              </a:defRPr>
            </a:pPr>
            <a:r>
              <a:rPr sz="1600">
                <a:uFill>
                  <a:solidFill/>
                </a:uFill>
                <a:hlinkClick r:id="rId2" invalidUrl="" action="" tgtFrame="" tooltip="" history="1" highlightClick="0" endSnd="0"/>
              </a:rPr>
              <a:t>http://www.trustedcomputinggroup.org/resources/tcg_tpm_20_library_profile_for_automotivethin</a:t>
            </a:r>
            <a:endParaRPr sz="1600">
              <a:uFill>
                <a:solidFill/>
              </a:uFill>
            </a:endParaRPr>
          </a:p>
          <a:p>
            <a:pPr lvl="1" marL="751840" indent="-254000">
              <a:defRPr sz="1800">
                <a:uFillTx/>
              </a:defRPr>
            </a:pPr>
            <a:r>
              <a:rPr sz="1600">
                <a:uFill>
                  <a:solidFill/>
                </a:uFill>
              </a:rPr>
              <a:t>TCG Guidance for Securing IoT – public review ends 20 May 2015</a:t>
            </a:r>
            <a:endParaRPr sz="1600">
              <a:uFill>
                <a:solidFill/>
              </a:uFill>
            </a:endParaRPr>
          </a:p>
          <a:p>
            <a:pPr lvl="2" marL="1158238" indent="-203200">
              <a:defRPr sz="1800">
                <a:uFillTx/>
              </a:defRPr>
            </a:pPr>
            <a:r>
              <a:rPr sz="1600">
                <a:uFill>
                  <a:solidFill/>
                </a:uFill>
                <a:hlinkClick r:id="rId3" invalidUrl="" action="" tgtFrame="" tooltip="" history="1" highlightClick="0" endSnd="0"/>
              </a:rPr>
              <a:t>http</a:t>
            </a:r>
            <a:r>
              <a:rPr sz="1600">
                <a:uFill>
                  <a:solidFill/>
                </a:uFill>
                <a:hlinkClick r:id="rId3" invalidUrl="" action="" tgtFrame="" tooltip="" history="1" highlightClick="0" endSnd="0"/>
              </a:rPr>
              <a:t>://</a:t>
            </a:r>
            <a:r>
              <a:rPr sz="1600">
                <a:uFill>
                  <a:solidFill/>
                </a:uFill>
                <a:hlinkClick r:id="rId3" invalidUrl="" action="" tgtFrame="" tooltip="" history="1" highlightClick="0" endSnd="0"/>
              </a:rPr>
              <a:t>www.trustedcomputinggroup.org/resources/tcg_guidance_for_securing_iot</a:t>
            </a:r>
            <a:endParaRPr sz="1600">
              <a:uFill>
                <a:solidFill/>
              </a:uFill>
            </a:endParaRPr>
          </a:p>
          <a:p>
            <a:pPr lvl="0" marL="290021" indent="-249381">
              <a:defRPr sz="1800">
                <a:uFillTx/>
              </a:defRPr>
            </a:pPr>
            <a:endParaRPr sz="1600">
              <a:uFill>
                <a:solidFill/>
              </a:uFill>
            </a:endParaRPr>
          </a:p>
          <a:p>
            <a:pPr lvl="0" marL="290021" indent="-249381">
              <a:defRPr sz="1800">
                <a:uFillTx/>
              </a:defRPr>
            </a:pPr>
            <a:r>
              <a:rPr sz="1600">
                <a:uFill>
                  <a:solidFill/>
                </a:uFill>
              </a:rPr>
              <a:t>PC Client</a:t>
            </a:r>
            <a:endParaRPr sz="1600">
              <a:uFill>
                <a:solidFill/>
              </a:uFill>
            </a:endParaRPr>
          </a:p>
          <a:p>
            <a:pPr lvl="1" marL="751840" indent="-254000">
              <a:defRPr sz="1800">
                <a:uFillTx/>
              </a:defRPr>
            </a:pPr>
            <a:r>
              <a:rPr sz="1600">
                <a:uFill>
                  <a:solidFill/>
                </a:uFill>
              </a:rPr>
              <a:t>PC Client TPM 2.0 Profile – published 26 January 2015</a:t>
            </a:r>
            <a:endParaRPr sz="1600">
              <a:uFill>
                <a:solidFill/>
              </a:uFill>
            </a:endParaRPr>
          </a:p>
          <a:p>
            <a:pPr lvl="2" marL="1158238" indent="-203200">
              <a:defRPr sz="1800">
                <a:uFillTx/>
              </a:defRPr>
            </a:pPr>
            <a:r>
              <a:rPr sz="1600">
                <a:uFill>
                  <a:solidFill/>
                </a:uFill>
                <a:hlinkClick r:id="rId4" invalidUrl="" action="" tgtFrame="" tooltip="" history="1" highlightClick="0" endSnd="0"/>
              </a:rPr>
              <a:t>http://www.trustedcomputinggroup.org/resources/pc_client_platform_tpm_profile_ptp_specification</a:t>
            </a:r>
            <a:endParaRPr sz="1600">
              <a:uFill>
                <a:solidFill/>
              </a:uFill>
            </a:endParaRPr>
          </a:p>
          <a:p>
            <a:pPr lvl="1" marL="751840" indent="-254000">
              <a:defRPr sz="1800">
                <a:uFillTx/>
              </a:defRPr>
            </a:pPr>
            <a:r>
              <a:rPr sz="1600">
                <a:uFill>
                  <a:solidFill/>
                </a:uFill>
              </a:rPr>
              <a:t>PC Client TPM 2.0 EFI Protocol Spec– public review ended 13 April 2015</a:t>
            </a:r>
            <a:endParaRPr sz="1600">
              <a:uFill>
                <a:solidFill/>
              </a:uFill>
            </a:endParaRPr>
          </a:p>
          <a:p>
            <a:pPr lvl="2" marL="1158238" indent="-203200">
              <a:defRPr sz="1800">
                <a:uFillTx/>
              </a:defRPr>
            </a:pPr>
            <a:r>
              <a:rPr sz="1600">
                <a:uFill>
                  <a:solidFill/>
                </a:uFill>
                <a:hlinkClick r:id="rId5" invalidUrl="" action="" tgtFrame="" tooltip="" history="1" highlightClick="0" endSnd="0"/>
              </a:rPr>
              <a:t>http://www.trustedcomputinggroup.org/resources/tcg_efi_protocol_specification</a:t>
            </a:r>
          </a:p>
        </p:txBody>
      </p:sp>
      <p:sp>
        <p:nvSpPr>
          <p:cNvPr id="269" name="Shape 269"/>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4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1" name="Shape 271"/>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TCG News (3/4)</a:t>
            </a:r>
          </a:p>
        </p:txBody>
      </p:sp>
      <p:sp>
        <p:nvSpPr>
          <p:cNvPr id="272" name="Shape 272"/>
          <p:cNvSpPr/>
          <p:nvPr>
            <p:ph type="body" idx="1"/>
          </p:nvPr>
        </p:nvSpPr>
        <p:spPr>
          <a:prstGeom prst="rect">
            <a:avLst/>
          </a:prstGeom>
        </p:spPr>
        <p:txBody>
          <a:bodyPr/>
          <a:lstStyle/>
          <a:p>
            <a:pPr lvl="0" marL="305608" indent="-264968">
              <a:defRPr sz="1800">
                <a:uFillTx/>
              </a:defRPr>
            </a:pPr>
            <a:r>
              <a:rPr sz="1700">
                <a:uFill>
                  <a:solidFill/>
                </a:uFill>
              </a:rPr>
              <a:t>Mobile Platform (MPWG) – Ira is co-editor</a:t>
            </a:r>
            <a:endParaRPr sz="1700">
              <a:uFill>
                <a:solidFill/>
              </a:uFill>
            </a:endParaRPr>
          </a:p>
          <a:p>
            <a:pPr lvl="1" marL="767715" indent="-269875">
              <a:defRPr sz="1800">
                <a:uFillTx/>
              </a:defRPr>
            </a:pPr>
            <a:r>
              <a:rPr sz="1700">
                <a:uFill>
                  <a:solidFill/>
                </a:uFill>
              </a:rPr>
              <a:t>Scope: Mobile tablets, phones, PDAs, eBook readers, etc.</a:t>
            </a:r>
            <a:endParaRPr sz="1700">
              <a:uFill>
                <a:solidFill/>
              </a:uFill>
            </a:endParaRPr>
          </a:p>
          <a:p>
            <a:pPr lvl="1" marL="767715" indent="-269875">
              <a:defRPr sz="1800">
                <a:uFillTx/>
              </a:defRPr>
            </a:pPr>
            <a:r>
              <a:rPr sz="1700">
                <a:uFill>
                  <a:solidFill/>
                </a:uFill>
              </a:rPr>
              <a:t>Formal liaisons – Global Platform (TEE), Mobey Forum (banking)</a:t>
            </a:r>
            <a:endParaRPr sz="1700">
              <a:uFill>
                <a:solidFill/>
              </a:uFill>
            </a:endParaRPr>
          </a:p>
          <a:p>
            <a:pPr lvl="1" marL="767715" indent="-269875">
              <a:defRPr sz="1800">
                <a:uFillTx/>
              </a:defRPr>
            </a:pPr>
            <a:r>
              <a:rPr sz="1700">
                <a:uFill>
                  <a:solidFill/>
                </a:uFill>
              </a:rPr>
              <a:t>2.0 Mobile Reference Arch – published 16 December 2014</a:t>
            </a:r>
            <a:endParaRPr sz="1700">
              <a:uFill>
                <a:solidFill/>
              </a:uFill>
            </a:endParaRPr>
          </a:p>
          <a:p>
            <a:pPr lvl="2" marL="1170938" indent="-215900">
              <a:defRPr sz="1800">
                <a:uFillTx/>
              </a:defRPr>
            </a:pPr>
            <a:r>
              <a:rPr sz="1700">
                <a:uFill>
                  <a:solidFill/>
                </a:uFill>
                <a:hlinkClick r:id="rId2" invalidUrl="" action="" tgtFrame="" tooltip="" history="1" highlightClick="0" endSnd="0"/>
              </a:rPr>
              <a:t>http://www.trustedcomputinggroup.org/resources/tpm_20_mobile_reference_architecture_specification</a:t>
            </a:r>
            <a:endParaRPr sz="1700">
              <a:uFill>
                <a:solidFill/>
              </a:uFill>
            </a:endParaRPr>
          </a:p>
          <a:p>
            <a:pPr lvl="1" marL="767715" indent="-269875">
              <a:defRPr sz="1800">
                <a:uFillTx/>
              </a:defRPr>
            </a:pPr>
            <a:r>
              <a:rPr sz="1700">
                <a:uFill>
                  <a:solidFill/>
                </a:uFill>
              </a:rPr>
              <a:t>TPM 2.0 Mobile CRB Interface – published 16 December 2014</a:t>
            </a:r>
            <a:endParaRPr sz="1700">
              <a:uFill>
                <a:solidFill/>
              </a:uFill>
            </a:endParaRPr>
          </a:p>
          <a:p>
            <a:pPr lvl="2" marL="1170938" indent="-215900">
              <a:defRPr sz="1800">
                <a:uFillTx/>
              </a:defRPr>
            </a:pPr>
            <a:r>
              <a:rPr sz="1700">
                <a:uFill>
                  <a:solidFill/>
                </a:uFill>
                <a:hlinkClick r:id="rId3" invalidUrl="" action="" tgtFrame="" tooltip="" history="1" highlightClick="0" endSnd="0"/>
              </a:rPr>
              <a:t>http://www.trustedcomputinggroup.org/resources/tpm_20_mobile_command_response_buffer_interface_specification</a:t>
            </a:r>
            <a:endParaRPr sz="1700">
              <a:uFill>
                <a:solidFill/>
              </a:uFill>
            </a:endParaRPr>
          </a:p>
          <a:p>
            <a:pPr lvl="1" marL="767715" indent="-269875">
              <a:defRPr sz="1800">
                <a:uFillTx/>
              </a:defRPr>
            </a:pPr>
            <a:r>
              <a:rPr sz="1700">
                <a:uFill>
                  <a:solidFill/>
                </a:uFill>
              </a:rPr>
              <a:t>TPM 2.0 Mobile Common Profile – public review ended 6 April 2015</a:t>
            </a:r>
            <a:endParaRPr sz="1700">
              <a:uFill>
                <a:solidFill/>
              </a:uFill>
            </a:endParaRPr>
          </a:p>
          <a:p>
            <a:pPr lvl="2" marL="1170938" indent="-215900">
              <a:defRPr sz="1800">
                <a:uFillTx/>
              </a:defRPr>
            </a:pPr>
            <a:r>
              <a:rPr sz="1700">
                <a:uFill>
                  <a:solidFill/>
                </a:uFill>
                <a:hlinkClick r:id="rId4" invalidUrl="" action="" tgtFrame="" tooltip="" history="1" highlightClick="0" endSnd="0"/>
              </a:rPr>
              <a:t>http://www.trustedcomputinggroup.org/resources/tcg_tpm_20_mobile_common_profile</a:t>
            </a:r>
          </a:p>
        </p:txBody>
      </p:sp>
      <p:sp>
        <p:nvSpPr>
          <p:cNvPr id="273" name="Shape 273"/>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4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5" name="Shape 275"/>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TCG News (4/4)</a:t>
            </a:r>
          </a:p>
        </p:txBody>
      </p:sp>
      <p:sp>
        <p:nvSpPr>
          <p:cNvPr id="276" name="Shape 276"/>
          <p:cNvSpPr/>
          <p:nvPr>
            <p:ph type="body" idx="1"/>
          </p:nvPr>
        </p:nvSpPr>
        <p:spPr>
          <a:prstGeom prst="rect">
            <a:avLst/>
          </a:prstGeom>
        </p:spPr>
        <p:txBody>
          <a:bodyPr/>
          <a:lstStyle/>
          <a:p>
            <a:pPr lvl="0" marL="305608" indent="-264968">
              <a:defRPr sz="1800">
                <a:uFillTx/>
              </a:defRPr>
            </a:pPr>
            <a:r>
              <a:rPr sz="1700">
                <a:uFill>
                  <a:solidFill/>
                </a:uFill>
              </a:rPr>
              <a:t>Trusted Mobility Solutions (TMS) – Ira is co-chair</a:t>
            </a:r>
            <a:endParaRPr sz="1700">
              <a:uFill>
                <a:solidFill/>
              </a:uFill>
            </a:endParaRPr>
          </a:p>
          <a:p>
            <a:pPr lvl="1" marL="767715" indent="-269875">
              <a:defRPr sz="1800">
                <a:uFillTx/>
              </a:defRPr>
            </a:pPr>
            <a:r>
              <a:rPr sz="1700">
                <a:uFill>
                  <a:solidFill/>
                </a:uFill>
              </a:rPr>
              <a:t>Scope: enterprise, medical, banking, virtualization, mobile mgmt</a:t>
            </a:r>
            <a:endParaRPr sz="1700">
              <a:uFill>
                <a:solidFill/>
              </a:uFill>
            </a:endParaRPr>
          </a:p>
          <a:p>
            <a:pPr lvl="1" marL="767715" indent="-269875">
              <a:defRPr sz="1800">
                <a:uFillTx/>
              </a:defRPr>
            </a:pPr>
            <a:r>
              <a:rPr sz="1700">
                <a:uFill>
                  <a:solidFill/>
                </a:uFill>
              </a:rPr>
              <a:t>Formal liaisons – ETSI (NFV), Mobey Forum (banking)</a:t>
            </a:r>
            <a:endParaRPr sz="1700">
              <a:uFill>
                <a:solidFill/>
              </a:uFill>
            </a:endParaRPr>
          </a:p>
          <a:p>
            <a:pPr lvl="1" marL="767715" indent="-269875">
              <a:defRPr sz="1800">
                <a:uFillTx/>
              </a:defRPr>
            </a:pPr>
            <a:r>
              <a:rPr sz="1700">
                <a:uFill>
                  <a:solidFill/>
                </a:uFill>
              </a:rPr>
              <a:t>Pending formal liaisons – Open Mobile Alliance (device mgmt), ITU-T (integrity), 3GPP (integrity), SCF (base stations), others</a:t>
            </a:r>
            <a:endParaRPr sz="1700">
              <a:uFill>
                <a:solidFill/>
              </a:uFill>
            </a:endParaRPr>
          </a:p>
          <a:p>
            <a:pPr lvl="1" marL="767715" indent="-269875">
              <a:defRPr sz="1800">
                <a:uFillTx/>
              </a:defRPr>
            </a:pPr>
            <a:r>
              <a:rPr sz="1700">
                <a:uFill>
                  <a:solidFill/>
                </a:uFill>
              </a:rPr>
              <a:t>TMS BYOD Use Cases – published October 2013</a:t>
            </a:r>
            <a:endParaRPr sz="1700">
              <a:uFill>
                <a:solidFill/>
              </a:uFill>
            </a:endParaRPr>
          </a:p>
          <a:p>
            <a:pPr lvl="2" marL="1170938" indent="-215900">
              <a:defRPr sz="1800">
                <a:uFillTx/>
              </a:defRPr>
            </a:pPr>
            <a:r>
              <a:rPr sz="1700">
                <a:uFill>
                  <a:solidFill/>
                </a:uFill>
                <a:hlinkClick r:id="rId2" invalidUrl="" action="" tgtFrame="" tooltip="" history="1" highlightClick="0" endSnd="0"/>
              </a:rPr>
              <a:t>http://www.trustedcomputinggroup.org/resources/tms_use_cases__bring_your_own_device_byod</a:t>
            </a:r>
            <a:br>
              <a:rPr sz="1700">
                <a:uFill>
                  <a:solidFill/>
                </a:uFill>
              </a:rPr>
            </a:br>
            <a:endParaRPr sz="1100">
              <a:uFill>
                <a:solidFill/>
              </a:uFill>
            </a:endParaRPr>
          </a:p>
          <a:p>
            <a:pPr lvl="0" marL="305608" indent="-264968">
              <a:defRPr sz="1800">
                <a:uFillTx/>
              </a:defRPr>
            </a:pPr>
            <a:r>
              <a:rPr sz="1700">
                <a:uFill>
                  <a:solidFill/>
                </a:uFill>
              </a:rPr>
              <a:t>Trusted Multi-tenant Infrastructure (TMI)</a:t>
            </a:r>
            <a:endParaRPr sz="1700">
              <a:uFill>
                <a:solidFill/>
              </a:uFill>
            </a:endParaRPr>
          </a:p>
          <a:p>
            <a:pPr lvl="1" marL="767715" indent="-269875">
              <a:defRPr sz="1800">
                <a:uFillTx/>
              </a:defRPr>
            </a:pPr>
            <a:r>
              <a:rPr sz="1700">
                <a:uFill>
                  <a:solidFill/>
                </a:uFill>
              </a:rPr>
              <a:t>Scope: Trusted Cloud/SDN end-to-end reference models</a:t>
            </a:r>
            <a:endParaRPr sz="1700">
              <a:uFill>
                <a:solidFill/>
              </a:uFill>
            </a:endParaRPr>
          </a:p>
          <a:p>
            <a:pPr lvl="1" marL="767715" indent="-269875">
              <a:defRPr sz="1800">
                <a:uFillTx/>
              </a:defRPr>
            </a:pPr>
            <a:r>
              <a:rPr sz="1700">
                <a:uFill>
                  <a:solidFill/>
                </a:uFill>
              </a:rPr>
              <a:t>TMI Reference Model – published December 2013</a:t>
            </a:r>
            <a:endParaRPr sz="1700">
              <a:uFill>
                <a:solidFill/>
              </a:uFill>
            </a:endParaRPr>
          </a:p>
          <a:p>
            <a:pPr lvl="2" marL="1170938" indent="-215900">
              <a:defRPr sz="1800">
                <a:uFillTx/>
              </a:defRPr>
            </a:pPr>
            <a:r>
              <a:rPr sz="1700">
                <a:uFill>
                  <a:solidFill/>
                </a:uFill>
                <a:hlinkClick r:id="rId3" invalidUrl="" action="" tgtFrame="" tooltip="" history="1" highlightClick="0" endSnd="0"/>
              </a:rPr>
              <a:t>http://www.trustedcomputinggroup.org/resources/trusted_multitenant_infrastructure_reference_framework</a:t>
            </a:r>
            <a:endParaRPr sz="1700">
              <a:uFill>
                <a:solidFill/>
              </a:uFill>
            </a:endParaRPr>
          </a:p>
          <a:p>
            <a:pPr lvl="1" marL="767715" indent="-269875">
              <a:defRPr sz="1800">
                <a:uFillTx/>
              </a:defRPr>
            </a:pPr>
            <a:r>
              <a:rPr sz="1700">
                <a:uFill>
                  <a:solidFill/>
                </a:uFill>
              </a:rPr>
              <a:t>TMI Use Cases – published December 2013</a:t>
            </a:r>
            <a:endParaRPr sz="1700">
              <a:uFill>
                <a:solidFill/>
              </a:uFill>
            </a:endParaRPr>
          </a:p>
          <a:p>
            <a:pPr lvl="2" marL="1170938" indent="-215900">
              <a:defRPr sz="1800">
                <a:uFillTx/>
              </a:defRPr>
            </a:pPr>
            <a:r>
              <a:rPr sz="1700">
                <a:uFill>
                  <a:solidFill/>
                </a:uFill>
                <a:hlinkClick r:id="rId4" invalidUrl="" action="" tgtFrame="" tooltip="" history="1" highlightClick="0" endSnd="0"/>
              </a:rPr>
              <a:t>http://www.trustedcomputinggroup.org/resources/tcg_trusted_multitenant_infrastructure_use_cases</a:t>
            </a:r>
          </a:p>
        </p:txBody>
      </p:sp>
      <p:sp>
        <p:nvSpPr>
          <p:cNvPr id="277" name="Shape 277"/>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4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9" name="Shape 279"/>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Other Questions / Comments</a:t>
            </a:r>
          </a:p>
        </p:txBody>
      </p:sp>
      <p:grpSp>
        <p:nvGrpSpPr>
          <p:cNvPr id="288" name="Group 288"/>
          <p:cNvGrpSpPr/>
          <p:nvPr/>
        </p:nvGrpSpPr>
        <p:grpSpPr>
          <a:xfrm>
            <a:off x="3962400" y="3276600"/>
            <a:ext cx="1042988" cy="1042988"/>
            <a:chOff x="0" y="0"/>
            <a:chExt cx="1042987" cy="1042987"/>
          </a:xfrm>
        </p:grpSpPr>
        <p:sp>
          <p:nvSpPr>
            <p:cNvPr id="280" name="Shape 280"/>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pPr lvl="0"/>
            </a:p>
          </p:txBody>
        </p:sp>
        <p:sp>
          <p:nvSpPr>
            <p:cNvPr id="281" name="Shape 281"/>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lvl="0"/>
            </a:p>
          </p:txBody>
        </p:sp>
        <p:sp>
          <p:nvSpPr>
            <p:cNvPr id="282" name="Shape 282"/>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lvl="0"/>
            </a:p>
          </p:txBody>
        </p:sp>
        <p:sp>
          <p:nvSpPr>
            <p:cNvPr id="283" name="Shape 283"/>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lvl="0"/>
            </a:p>
          </p:txBody>
        </p:sp>
        <p:sp>
          <p:nvSpPr>
            <p:cNvPr id="284" name="Shape 284"/>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lvl="0"/>
            </a:p>
          </p:txBody>
        </p:sp>
        <p:sp>
          <p:nvSpPr>
            <p:cNvPr id="285" name="Shape 285"/>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lvl="0"/>
            </a:p>
          </p:txBody>
        </p:sp>
        <p:sp>
          <p:nvSpPr>
            <p:cNvPr id="286" name="Shape 286"/>
            <p:cNvSpPr/>
            <p:nvPr/>
          </p:nvSpPr>
          <p:spPr>
            <a:xfrm>
              <a:off x="451623" y="707734"/>
              <a:ext cx="139693" cy="13969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4" y="0"/>
                  </a:moveTo>
                  <a:cubicBezTo>
                    <a:pt x="4837" y="0"/>
                    <a:pt x="0" y="4834"/>
                    <a:pt x="0" y="10796"/>
                  </a:cubicBezTo>
                  <a:cubicBezTo>
                    <a:pt x="0" y="16763"/>
                    <a:pt x="4837" y="21600"/>
                    <a:pt x="10804" y="21600"/>
                  </a:cubicBezTo>
                  <a:cubicBezTo>
                    <a:pt x="16766" y="21600"/>
                    <a:pt x="21600" y="16763"/>
                    <a:pt x="21600" y="10796"/>
                  </a:cubicBezTo>
                  <a:cubicBezTo>
                    <a:pt x="21600" y="4834"/>
                    <a:pt x="16766" y="0"/>
                    <a:pt x="10804" y="0"/>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lvl="0"/>
            </a:p>
          </p:txBody>
        </p:sp>
        <p:sp>
          <p:nvSpPr>
            <p:cNvPr id="287" name="Shape 287"/>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pPr lvl="0"/>
            </a:p>
          </p:txBody>
        </p:sp>
      </p:grpSp>
      <p:sp>
        <p:nvSpPr>
          <p:cNvPr id="289" name="Shape 289"/>
          <p:cNvSpPr/>
          <p:nvPr>
            <p:ph type="body" idx="1"/>
          </p:nvPr>
        </p:nvSpPr>
        <p:spPr>
          <a:prstGeom prst="rect">
            <a:avLst/>
          </a:prstGeom>
        </p:spPr>
        <p:txBody>
          <a:bodyPr/>
          <a:lstStyle/>
          <a:p>
            <a:pPr lvl="0"/>
          </a:p>
        </p:txBody>
      </p:sp>
      <p:sp>
        <p:nvSpPr>
          <p:cNvPr id="290" name="Shape 290"/>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4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2" name="Shape 292"/>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Next PWG Meeting</a:t>
            </a:r>
          </a:p>
        </p:txBody>
      </p:sp>
      <p:sp>
        <p:nvSpPr>
          <p:cNvPr id="293" name="Shape 293"/>
          <p:cNvSpPr/>
          <p:nvPr>
            <p:ph type="body" idx="1"/>
          </p:nvPr>
        </p:nvSpPr>
        <p:spPr>
          <a:prstGeom prst="rect">
            <a:avLst/>
          </a:prstGeom>
        </p:spPr>
        <p:txBody>
          <a:bodyPr/>
          <a:lstStyle/>
          <a:p>
            <a:pPr lvl="0">
              <a:defRPr sz="1800">
                <a:uFillTx/>
              </a:defRPr>
            </a:pPr>
            <a:r>
              <a:rPr sz="2200">
                <a:uFill>
                  <a:solidFill/>
                </a:uFill>
              </a:rPr>
              <a:t>August 11-13 (Camas, WA, hosted by Sharp)</a:t>
            </a:r>
          </a:p>
        </p:txBody>
      </p:sp>
      <p:sp>
        <p:nvSpPr>
          <p:cNvPr id="294" name="Shape 294"/>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4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6" name="Shape 296"/>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Thank You!</a:t>
            </a:r>
          </a:p>
        </p:txBody>
      </p:sp>
      <p:sp>
        <p:nvSpPr>
          <p:cNvPr id="297" name="Shape 297"/>
          <p:cNvSpPr/>
          <p:nvPr>
            <p:ph type="body" idx="1"/>
          </p:nvPr>
        </p:nvSpPr>
        <p:spPr>
          <a:prstGeom prst="rect">
            <a:avLst/>
          </a:prstGeom>
        </p:spPr>
        <p:txBody>
          <a:bodyPr/>
          <a:lstStyle/>
          <a:p>
            <a:pPr lvl="0">
              <a:defRPr sz="1800">
                <a:uFillTx/>
              </a:defRPr>
            </a:pPr>
            <a:r>
              <a:rPr sz="2200">
                <a:uFill>
                  <a:solidFill/>
                </a:uFill>
              </a:rPr>
              <a:t>Thank you Apple for hosting this meeting!</a:t>
            </a:r>
          </a:p>
        </p:txBody>
      </p:sp>
      <p:sp>
        <p:nvSpPr>
          <p:cNvPr id="298" name="Shape 298"/>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4" name="Shape 104"/>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PWG Patent Statement</a:t>
            </a:r>
          </a:p>
        </p:txBody>
      </p:sp>
      <p:sp>
        <p:nvSpPr>
          <p:cNvPr id="105" name="Shape 105"/>
          <p:cNvSpPr/>
          <p:nvPr>
            <p:ph type="body" idx="1"/>
          </p:nvPr>
        </p:nvSpPr>
        <p:spPr>
          <a:prstGeom prst="rect">
            <a:avLst/>
          </a:prstGeom>
        </p:spPr>
        <p:txBody>
          <a:bodyPr/>
          <a:lstStyle/>
          <a:p>
            <a:pPr lvl="0">
              <a:defRPr sz="1800">
                <a:uFillTx/>
              </a:defRPr>
            </a:pPr>
            <a:r>
              <a:rPr sz="2200">
                <a:uFill>
                  <a:solidFill/>
                </a:uFill>
              </a:rPr>
              <a:t>This assurance shall be either: </a:t>
            </a:r>
            <a:endParaRPr sz="2200">
              <a:uFill>
                <a:solidFill/>
              </a:uFill>
            </a:endParaRPr>
          </a:p>
          <a:p>
            <a:pPr lvl="1">
              <a:defRPr>
                <a:uFillTx/>
              </a:defRPr>
            </a:pPr>
            <a:r>
              <a:rPr>
                <a:uFill>
                  <a:solidFill/>
                </a:uFill>
              </a:rPr>
              <a:t>A general disclaimer to the effect that the patentee will not enforce any of its present or future patent(s) whose use would be required to implement either mandatory or optional portions of the proposed PWG standard against any person or entity complying with the standard; or </a:t>
            </a:r>
            <a:endParaRPr>
              <a:uFill>
                <a:solidFill/>
              </a:uFill>
            </a:endParaRPr>
          </a:p>
          <a:p>
            <a:pPr lvl="1">
              <a:defRPr>
                <a:uFillTx/>
              </a:defRPr>
            </a:pPr>
            <a:r>
              <a:rPr>
                <a:uFill>
                  <a:solidFill/>
                </a:uFill>
              </a:rPr>
              <a:t>A statement that a license for such implementation will be made available without compensation or under reasonable rates, with reasonable terms and conditions that are demonstrably free of any unfair discrimination.</a:t>
            </a:r>
          </a:p>
        </p:txBody>
      </p:sp>
      <p:sp>
        <p:nvSpPr>
          <p:cNvPr id="106" name="Shape 106"/>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Shape 108"/>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PWG Patent Statement</a:t>
            </a:r>
          </a:p>
        </p:txBody>
      </p:sp>
      <p:sp>
        <p:nvSpPr>
          <p:cNvPr id="109" name="Shape 109"/>
          <p:cNvSpPr/>
          <p:nvPr>
            <p:ph type="body" idx="1"/>
          </p:nvPr>
        </p:nvSpPr>
        <p:spPr>
          <a:prstGeom prst="rect">
            <a:avLst/>
          </a:prstGeom>
        </p:spPr>
        <p:txBody>
          <a:bodyPr/>
          <a:lstStyle/>
          <a:p>
            <a:pPr lvl="0">
              <a:defRPr sz="1800">
                <a:uFillTx/>
              </a:defRPr>
            </a:pPr>
            <a:r>
              <a:rPr sz="2200">
                <a:uFill>
                  <a:solidFill/>
                </a:uFill>
              </a:rPr>
              <a:t>The PWG is not in a position to give authoritative or comprehensive information about evidence, validity or scope of patents or similar rights, but it is desirable that any available information should be disclosed. Therefore, all PWG members shall, from the outset, draw PWG's attention to any relevant patents either their own or of other organizations including their Affiliates that are known to the PWG members or any of their Affiliates, although PWG is unable to verify the validity of any such information.</a:t>
            </a:r>
          </a:p>
        </p:txBody>
      </p:sp>
      <p:sp>
        <p:nvSpPr>
          <p:cNvPr id="110" name="Shape 110"/>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2" name="Shape 112"/>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Inappropriate Topics for PWG WG Meetings</a:t>
            </a:r>
          </a:p>
        </p:txBody>
      </p:sp>
      <p:sp>
        <p:nvSpPr>
          <p:cNvPr id="113" name="Shape 113"/>
          <p:cNvSpPr/>
          <p:nvPr>
            <p:ph type="body" idx="1"/>
          </p:nvPr>
        </p:nvSpPr>
        <p:spPr>
          <a:prstGeom prst="rect">
            <a:avLst/>
          </a:prstGeom>
        </p:spPr>
        <p:txBody>
          <a:bodyPr/>
          <a:lstStyle/>
          <a:p>
            <a:pPr lvl="0">
              <a:defRPr sz="1800">
                <a:uFillTx/>
              </a:defRPr>
            </a:pPr>
            <a:r>
              <a:rPr sz="2200">
                <a:uFill>
                  <a:solidFill/>
                </a:uFill>
              </a:rPr>
              <a:t>Don’t discuss the validity/essentiality of patents/patent claims </a:t>
            </a:r>
            <a:endParaRPr sz="2200">
              <a:uFill>
                <a:solidFill/>
              </a:uFill>
            </a:endParaRPr>
          </a:p>
          <a:p>
            <a:pPr lvl="0">
              <a:defRPr sz="1800">
                <a:uFillTx/>
              </a:defRPr>
            </a:pPr>
            <a:r>
              <a:rPr sz="2200">
                <a:uFill>
                  <a:solidFill/>
                </a:uFill>
              </a:rPr>
              <a:t>Don’t discuss the cost of specific patent use</a:t>
            </a:r>
            <a:endParaRPr sz="2200">
              <a:uFill>
                <a:solidFill/>
              </a:uFill>
            </a:endParaRPr>
          </a:p>
          <a:p>
            <a:pPr lvl="0">
              <a:defRPr sz="1800">
                <a:uFillTx/>
              </a:defRPr>
            </a:pPr>
            <a:r>
              <a:rPr sz="2200">
                <a:uFill>
                  <a:solidFill/>
                </a:uFill>
              </a:rPr>
              <a:t>Don’t discuss licensing terms or conditions</a:t>
            </a:r>
            <a:endParaRPr sz="2200">
              <a:uFill>
                <a:solidFill/>
              </a:uFill>
            </a:endParaRPr>
          </a:p>
          <a:p>
            <a:pPr lvl="0">
              <a:defRPr sz="1800">
                <a:uFillTx/>
              </a:defRPr>
            </a:pPr>
            <a:r>
              <a:rPr sz="2200">
                <a:uFill>
                  <a:solidFill/>
                </a:uFill>
              </a:rPr>
              <a:t>Don’t discuss product pricing, territorial restrictions, or market share</a:t>
            </a:r>
            <a:endParaRPr sz="2200">
              <a:uFill>
                <a:solidFill/>
              </a:uFill>
            </a:endParaRPr>
          </a:p>
          <a:p>
            <a:pPr lvl="0">
              <a:defRPr sz="1800">
                <a:uFillTx/>
              </a:defRPr>
            </a:pPr>
            <a:r>
              <a:rPr sz="2200">
                <a:uFill>
                  <a:solidFill/>
                </a:uFill>
              </a:rPr>
              <a:t>Don’t discuss ongoing litigation or threatened litigation</a:t>
            </a:r>
            <a:endParaRPr sz="2200">
              <a:uFill>
                <a:solidFill/>
              </a:uFill>
            </a:endParaRPr>
          </a:p>
          <a:p>
            <a:pPr lvl="1">
              <a:defRPr>
                <a:uFillTx/>
              </a:defRPr>
            </a:pPr>
            <a:r>
              <a:rPr>
                <a:uFill>
                  <a:solidFill/>
                </a:uFill>
              </a:rPr>
              <a:t>Don’t be silent if inappropriate topics are discussed</a:t>
            </a:r>
            <a:endParaRPr>
              <a:uFill>
                <a:solidFill/>
              </a:uFill>
            </a:endParaRPr>
          </a:p>
          <a:p>
            <a:pPr lvl="1">
              <a:defRPr>
                <a:uFillTx/>
              </a:defRPr>
            </a:pPr>
            <a:r>
              <a:rPr>
                <a:uFill>
                  <a:solidFill/>
                </a:uFill>
              </a:rPr>
              <a:t>…do formally object.</a:t>
            </a:r>
          </a:p>
        </p:txBody>
      </p:sp>
      <p:sp>
        <p:nvSpPr>
          <p:cNvPr id="114" name="Shape 114"/>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6" name="Shape 116"/>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Agenda for the Week</a:t>
            </a:r>
          </a:p>
        </p:txBody>
      </p:sp>
      <p:sp>
        <p:nvSpPr>
          <p:cNvPr id="117" name="Shape 117"/>
          <p:cNvSpPr/>
          <p:nvPr>
            <p:ph type="body" idx="1"/>
          </p:nvPr>
        </p:nvSpPr>
        <p:spPr>
          <a:prstGeom prst="rect">
            <a:avLst/>
          </a:prstGeom>
        </p:spPr>
        <p:txBody>
          <a:bodyPr/>
          <a:lstStyle/>
          <a:p>
            <a:pPr lvl="0">
              <a:defRPr sz="1800">
                <a:uFillTx/>
              </a:defRPr>
            </a:pPr>
            <a:r>
              <a:rPr sz="2200">
                <a:uFill>
                  <a:solidFill/>
                </a:uFill>
              </a:rPr>
              <a:t>Tuesday, April 28</a:t>
            </a:r>
            <a:endParaRPr sz="2200">
              <a:uFill>
                <a:solidFill/>
              </a:uFill>
            </a:endParaRPr>
          </a:p>
          <a:p>
            <a:pPr lvl="1">
              <a:defRPr>
                <a:uFillTx/>
              </a:defRPr>
            </a:pPr>
            <a:r>
              <a:rPr>
                <a:uFill>
                  <a:solidFill/>
                </a:uFill>
              </a:rPr>
              <a:t>9:00 - 10:15	PWG Plenary</a:t>
            </a:r>
            <a:endParaRPr>
              <a:uFill>
                <a:solidFill/>
              </a:uFill>
            </a:endParaRPr>
          </a:p>
          <a:p>
            <a:pPr lvl="1">
              <a:defRPr>
                <a:uFillTx/>
              </a:defRPr>
            </a:pPr>
            <a:r>
              <a:rPr>
                <a:uFill>
                  <a:solidFill/>
                </a:uFill>
              </a:rPr>
              <a:t>10:15 - 10:30	Break</a:t>
            </a:r>
            <a:endParaRPr>
              <a:uFill>
                <a:solidFill/>
              </a:uFill>
            </a:endParaRPr>
          </a:p>
          <a:p>
            <a:pPr lvl="1">
              <a:defRPr>
                <a:uFillTx/>
              </a:defRPr>
            </a:pPr>
            <a:r>
              <a:rPr>
                <a:uFill>
                  <a:solidFill/>
                </a:uFill>
              </a:rPr>
              <a:t>10:30 - 12:00	3D Printing BOF</a:t>
            </a:r>
            <a:endParaRPr>
              <a:uFill>
                <a:solidFill/>
              </a:uFill>
            </a:endParaRPr>
          </a:p>
          <a:p>
            <a:pPr lvl="1">
              <a:defRPr>
                <a:uFillTx/>
              </a:defRPr>
            </a:pPr>
            <a:r>
              <a:rPr>
                <a:uFill>
                  <a:solidFill/>
                </a:uFill>
              </a:rPr>
              <a:t>12:00 - 1:00	Lunch</a:t>
            </a:r>
            <a:endParaRPr>
              <a:uFill>
                <a:solidFill/>
              </a:uFill>
            </a:endParaRPr>
          </a:p>
          <a:p>
            <a:pPr lvl="1">
              <a:defRPr>
                <a:uFillTx/>
              </a:defRPr>
            </a:pPr>
            <a:r>
              <a:rPr>
                <a:uFill>
                  <a:solidFill/>
                </a:uFill>
              </a:rPr>
              <a:t>1:00 - 2:00	OpenPrinting Plenary</a:t>
            </a:r>
            <a:endParaRPr>
              <a:uFill>
                <a:solidFill/>
              </a:uFill>
            </a:endParaRPr>
          </a:p>
          <a:p>
            <a:pPr lvl="1">
              <a:defRPr>
                <a:uFillTx/>
              </a:defRPr>
            </a:pPr>
            <a:r>
              <a:rPr>
                <a:uFill>
                  <a:solidFill/>
                </a:uFill>
              </a:rPr>
              <a:t>2:00 - 2:45	CUPS Plenary</a:t>
            </a:r>
            <a:endParaRPr>
              <a:uFill>
                <a:solidFill/>
              </a:uFill>
            </a:endParaRPr>
          </a:p>
          <a:p>
            <a:pPr lvl="1">
              <a:defRPr>
                <a:uFillTx/>
              </a:defRPr>
            </a:pPr>
            <a:r>
              <a:rPr>
                <a:uFill>
                  <a:solidFill/>
                </a:uFill>
              </a:rPr>
              <a:t>2:45 - 3:00	Break</a:t>
            </a:r>
            <a:endParaRPr>
              <a:uFill>
                <a:solidFill/>
              </a:uFill>
            </a:endParaRPr>
          </a:p>
          <a:p>
            <a:pPr lvl="1">
              <a:defRPr>
                <a:uFillTx/>
              </a:defRPr>
            </a:pPr>
            <a:r>
              <a:rPr>
                <a:uFill>
                  <a:solidFill/>
                </a:uFill>
              </a:rPr>
              <a:t>3:00 - 4:00	OpenPrinting - Status of Ghostscript/MuPDF</a:t>
            </a:r>
            <a:endParaRPr>
              <a:uFill>
                <a:solidFill/>
              </a:uFill>
            </a:endParaRPr>
          </a:p>
          <a:p>
            <a:pPr lvl="1">
              <a:defRPr>
                <a:uFillTx/>
              </a:defRPr>
            </a:pPr>
            <a:r>
              <a:rPr>
                <a:uFill>
                  <a:solidFill/>
                </a:uFill>
              </a:rPr>
              <a:t>4:00 - 4:30	OpenPrinting - Printing Experience in</a:t>
            </a:r>
            <a:br>
              <a:rPr>
                <a:uFill>
                  <a:solidFill/>
                </a:uFill>
              </a:rPr>
            </a:br>
            <a:r>
              <a:rPr>
                <a:uFill>
                  <a:solidFill/>
                </a:uFill>
              </a:rPr>
              <a:t>			Enterprise World</a:t>
            </a:r>
            <a:endParaRPr>
              <a:uFill>
                <a:solidFill/>
              </a:uFill>
            </a:endParaRPr>
          </a:p>
          <a:p>
            <a:pPr lvl="1">
              <a:defRPr>
                <a:uFillTx/>
              </a:defRPr>
            </a:pPr>
            <a:r>
              <a:rPr>
                <a:uFill>
                  <a:solidFill/>
                </a:uFill>
              </a:rPr>
              <a:t>4:30 - 5:00	OpenPrinting - The Security, Scalability, and</a:t>
            </a:r>
            <a:br>
              <a:rPr>
                <a:uFill>
                  <a:solidFill/>
                </a:uFill>
              </a:rPr>
            </a:br>
            <a:r>
              <a:rPr>
                <a:uFill>
                  <a:solidFill/>
                </a:uFill>
              </a:rPr>
              <a:t>			User Experience of Cloud Printing</a:t>
            </a:r>
          </a:p>
        </p:txBody>
      </p:sp>
      <p:sp>
        <p:nvSpPr>
          <p:cNvPr id="118" name="Shape 118"/>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0" name="Shape 120"/>
          <p:cNvSpPr/>
          <p:nvPr>
            <p:ph type="title"/>
          </p:nvPr>
        </p:nvSpPr>
        <p:spPr>
          <a:prstGeom prst="rect">
            <a:avLst/>
          </a:prstGeom>
        </p:spPr>
        <p:txBody>
          <a:bodyPr/>
          <a:lstStyle/>
          <a:p>
            <a:pPr lvl="0">
              <a:defRPr sz="1800">
                <a:solidFill>
                  <a:srgbClr val="000000"/>
                </a:solidFill>
                <a:uFillTx/>
              </a:defRPr>
            </a:pPr>
            <a:r>
              <a:rPr sz="3000">
                <a:solidFill>
                  <a:srgbClr val="FFFFFF"/>
                </a:solidFill>
                <a:uFill>
                  <a:solidFill>
                    <a:srgbClr val="FFFFFF"/>
                  </a:solidFill>
                </a:uFill>
              </a:rPr>
              <a:t>Agenda for the Week</a:t>
            </a:r>
          </a:p>
        </p:txBody>
      </p:sp>
      <p:sp>
        <p:nvSpPr>
          <p:cNvPr id="121" name="Shape 121"/>
          <p:cNvSpPr/>
          <p:nvPr>
            <p:ph type="body" idx="1"/>
          </p:nvPr>
        </p:nvSpPr>
        <p:spPr>
          <a:prstGeom prst="rect">
            <a:avLst/>
          </a:prstGeom>
        </p:spPr>
        <p:txBody>
          <a:bodyPr/>
          <a:lstStyle/>
          <a:p>
            <a:pPr lvl="0">
              <a:defRPr sz="1800">
                <a:uFillTx/>
              </a:defRPr>
            </a:pPr>
            <a:r>
              <a:rPr sz="2200">
                <a:uFill>
                  <a:solidFill/>
                </a:uFill>
              </a:rPr>
              <a:t>Wednesday, April 29</a:t>
            </a:r>
            <a:endParaRPr sz="2200">
              <a:uFill>
                <a:solidFill/>
              </a:uFill>
            </a:endParaRPr>
          </a:p>
          <a:p>
            <a:pPr lvl="1">
              <a:defRPr>
                <a:uFillTx/>
              </a:defRPr>
            </a:pPr>
            <a:r>
              <a:rPr>
                <a:uFill>
                  <a:solidFill/>
                </a:uFill>
              </a:rPr>
              <a:t>9:00 - 10:45	Semantic Model - Status and JDFMAP</a:t>
            </a:r>
            <a:endParaRPr>
              <a:uFill>
                <a:solidFill/>
              </a:uFill>
            </a:endParaRPr>
          </a:p>
          <a:p>
            <a:pPr lvl="1">
              <a:defRPr>
                <a:uFillTx/>
              </a:defRPr>
            </a:pPr>
            <a:r>
              <a:rPr>
                <a:uFill>
                  <a:solidFill/>
                </a:uFill>
              </a:rPr>
              <a:t>10:45 - 11:00	Break</a:t>
            </a:r>
            <a:endParaRPr>
              <a:uFill>
                <a:solidFill/>
              </a:uFill>
            </a:endParaRPr>
          </a:p>
          <a:p>
            <a:pPr lvl="1">
              <a:defRPr>
                <a:uFillTx/>
              </a:defRPr>
            </a:pPr>
            <a:r>
              <a:rPr>
                <a:uFill>
                  <a:solidFill/>
                </a:uFill>
              </a:rPr>
              <a:t>11:00 - 12:00	Cloud Imaging Model (LCRC)</a:t>
            </a:r>
            <a:endParaRPr>
              <a:uFill>
                <a:solidFill/>
              </a:uFill>
            </a:endParaRPr>
          </a:p>
          <a:p>
            <a:pPr lvl="1">
              <a:defRPr>
                <a:uFillTx/>
              </a:defRPr>
            </a:pPr>
            <a:r>
              <a:rPr>
                <a:uFill>
                  <a:solidFill/>
                </a:uFill>
              </a:rPr>
              <a:t>12:00 - 1:00	Lunch</a:t>
            </a:r>
            <a:endParaRPr>
              <a:uFill>
                <a:solidFill/>
              </a:uFill>
            </a:endParaRPr>
          </a:p>
          <a:p>
            <a:pPr lvl="1">
              <a:defRPr>
                <a:uFillTx/>
              </a:defRPr>
            </a:pPr>
            <a:r>
              <a:rPr>
                <a:uFill>
                  <a:solidFill/>
                </a:uFill>
              </a:rPr>
              <a:t>1:00 - 2:00	Semantic Model - Cloud, IDS, and</a:t>
            </a:r>
            <a:br>
              <a:rPr>
                <a:uFill>
                  <a:solidFill/>
                </a:uFill>
              </a:rPr>
            </a:br>
            <a:r>
              <a:rPr>
                <a:uFill>
                  <a:solidFill/>
                </a:uFill>
              </a:rPr>
              <a:t>			Notifications</a:t>
            </a:r>
            <a:endParaRPr>
              <a:uFill>
                <a:solidFill/>
              </a:uFill>
            </a:endParaRPr>
          </a:p>
          <a:p>
            <a:pPr lvl="1">
              <a:defRPr>
                <a:uFillTx/>
              </a:defRPr>
            </a:pPr>
            <a:r>
              <a:rPr>
                <a:uFill>
                  <a:solidFill/>
                </a:uFill>
              </a:rPr>
              <a:t>2:00 - 2:30	Semantic Model - Imaging Job Ticket</a:t>
            </a:r>
            <a:endParaRPr>
              <a:uFill>
                <a:solidFill/>
              </a:uFill>
            </a:endParaRPr>
          </a:p>
          <a:p>
            <a:pPr lvl="1">
              <a:defRPr>
                <a:uFillTx/>
              </a:defRPr>
            </a:pPr>
            <a:r>
              <a:rPr>
                <a:uFill>
                  <a:solidFill/>
                </a:uFill>
              </a:rPr>
              <a:t>2:30 - 2:45	Break</a:t>
            </a:r>
            <a:endParaRPr>
              <a:uFill>
                <a:solidFill/>
              </a:uFill>
            </a:endParaRPr>
          </a:p>
          <a:p>
            <a:pPr lvl="1">
              <a:defRPr>
                <a:uFillTx/>
              </a:defRPr>
            </a:pPr>
            <a:r>
              <a:rPr>
                <a:uFill>
                  <a:solidFill/>
                </a:uFill>
              </a:rPr>
              <a:t>2:45 - 5:00	IPP - Status, INFRA (LCRC), and IG</a:t>
            </a:r>
          </a:p>
        </p:txBody>
      </p:sp>
      <p:sp>
        <p:nvSpPr>
          <p:cNvPr id="122" name="Shape 122"/>
          <p:cNvSpPr/>
          <p:nvPr>
            <p:ph type="sldNum" sz="quarter" idx="2"/>
          </p:nvPr>
        </p:nvSpPr>
        <p:spPr>
          <a:xfrm>
            <a:off x="8795463" y="6668889"/>
            <a:ext cx="153963" cy="139701"/>
          </a:xfrm>
          <a:prstGeom prst="rect">
            <a:avLst/>
          </a:prstGeom>
          <a:extLst>
            <a:ext uri="{C572A759-6A51-4108-AA02-DFA0A04FC94B}">
              <ma14:wrappingTextBoxFlag xmlns:ma14="http://schemas.microsoft.com/office/mac/drawingml/2011/main" val="1"/>
            </a:ext>
          </a:extLst>
        </p:spPr>
        <p:txBody>
          <a:bodyPr/>
          <a:lstStyle/>
          <a:p>
            <a:pPr lvl="0">
              <a:defRPr sz="1800">
                <a:solidFill>
                  <a:srgbClr val="000000"/>
                </a:solidFill>
                <a:uFillTx/>
              </a:defRPr>
            </a:pPr>
            <a:fld id="{86CB4B4D-7CA3-9044-876B-883B54F8677D}" type="slidenum">
              <a:rPr sz="1000">
                <a:solidFill>
                  <a:srgbClr val="FFFFFF"/>
                </a:solidFill>
                <a:uFill>
                  <a:solidFill/>
                </a:uFill>
              </a:rPr>
            </a:fld>
          </a:p>
        </p:txBody>
      </p:sp>
    </p:spTree>
  </p:cSld>
  <p:clrMapOvr>
    <a:masterClrMapping/>
  </p:clrMapOvr>
  <p:transitio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Pr>
      <a:bodyPr rot="0" spcFirstLastPara="1" vertOverflow="overflow" horzOverflow="overflow" vert="horz" wrap="square" lIns="50800" tIns="50800" rIns="50800" bIns="50800" numCol="1" spcCol="38100" rtlCol="0" anchor="ctr" upright="0">
        <a:spAutoFit/>
      </a:bodyPr>
      <a:lstStyle>
        <a:defPPr marL="40640" marR="40640" indent="0" algn="l" defTabSz="914400" rtl="0" fontAlgn="auto" latinLnBrk="1"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40640" marR="40640" indent="0" algn="l" defTabSz="914400" rtl="0" fontAlgn="auto" latinLnBrk="1"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Pr>
      <a:bodyPr rot="0" spcFirstLastPara="1" vertOverflow="overflow" horzOverflow="overflow" vert="horz" wrap="square" lIns="50800" tIns="50800" rIns="50800" bIns="50800" numCol="1" spcCol="38100" rtlCol="0" anchor="ctr" upright="0">
        <a:spAutoFit/>
      </a:bodyPr>
      <a:lstStyle>
        <a:defPPr marL="40640" marR="40640" indent="0" algn="l" defTabSz="914400" rtl="0" fontAlgn="auto" latinLnBrk="1"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upright="0">
        <a:spAutoFit/>
      </a:bodyPr>
      <a:lstStyle>
        <a:defPPr marL="40640" marR="40640" indent="0" algn="l" defTabSz="914400" rtl="0" fontAlgn="auto" latinLnBrk="1"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