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24" autoAdjust="0"/>
    <p:restoredTop sz="94601" autoAdjust="0"/>
  </p:normalViewPr>
  <p:slideViewPr>
    <p:cSldViewPr snapToGrid="0" showGuides="1">
      <p:cViewPr varScale="1">
        <p:scale>
          <a:sx n="103" d="100"/>
          <a:sy n="103" d="100"/>
        </p:scale>
        <p:origin x="-114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mn-cs"/>
              </a:defRPr>
            </a:lvl1pPr>
          </a:lstStyle>
          <a:p>
            <a:pPr>
              <a:defRPr/>
            </a:pPr>
            <a:endParaRPr lang="de-DE"/>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mn-cs"/>
              </a:defRPr>
            </a:lvl1pPr>
          </a:lstStyle>
          <a:p>
            <a:pPr>
              <a:defRPr/>
            </a:pPr>
            <a:endParaRPr lang="de-DE"/>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mn-cs"/>
              </a:defRPr>
            </a:lvl1pPr>
          </a:lstStyle>
          <a:p>
            <a:pPr>
              <a:defRPr/>
            </a:pPr>
            <a:endParaRPr lang="de-DE"/>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mn-cs"/>
              </a:defRPr>
            </a:lvl1pPr>
          </a:lstStyle>
          <a:p>
            <a:pPr>
              <a:defRPr/>
            </a:pPr>
            <a:fld id="{209AE4CC-F1D7-4D77-91B0-A80DB44F8B40}"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ln>
            <a:miter lim="800000"/>
            <a:headEnd/>
            <a:tailEnd/>
          </a:ln>
        </p:spPr>
        <p:txBody>
          <a:bodyPr/>
          <a:lstStyle/>
          <a:p>
            <a:pPr>
              <a:defRPr/>
            </a:pPr>
            <a:fld id="{756FF12F-8263-4D88-8A3F-8F981628CA9C}" type="slidenum">
              <a:rPr lang="de-DE" smtClean="0"/>
              <a:pPr>
                <a:defRPr/>
              </a:pPr>
              <a:t>1</a:t>
            </a:fld>
            <a:endParaRPr lang="de-DE" smtClean="0"/>
          </a:p>
        </p:txBody>
      </p:sp>
      <p:sp>
        <p:nvSpPr>
          <p:cNvPr id="12291" name="Rectangle 7"/>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F2546D53-ED96-4BC7-BEDC-8469FE333BF3}" type="slidenum">
              <a:rPr lang="en-GB" sz="1300"/>
              <a:pPr algn="r" defTabSz="947738"/>
              <a:t>1</a:t>
            </a:fld>
            <a:endParaRPr lang="en-GB" sz="1300"/>
          </a:p>
        </p:txBody>
      </p:sp>
      <p:sp>
        <p:nvSpPr>
          <p:cNvPr id="12292" name="Rectangle 2"/>
          <p:cNvSpPr>
            <a:spLocks noGrp="1" noRot="1" noChangeAspect="1" noChangeArrowheads="1" noTextEdit="1"/>
          </p:cNvSpPr>
          <p:nvPr>
            <p:ph type="sldImg"/>
          </p:nvPr>
        </p:nvSpPr>
        <p:spPr>
          <a:xfrm>
            <a:off x="1143000" y="685800"/>
            <a:ext cx="4573588" cy="3430588"/>
          </a:xfrm>
          <a:ln/>
        </p:spPr>
      </p:sp>
      <p:sp>
        <p:nvSpPr>
          <p:cNvPr id="12293" name="Rectangle 3"/>
          <p:cNvSpPr>
            <a:spLocks noGrp="1" noChangeArrowheads="1"/>
          </p:cNvSpPr>
          <p:nvPr>
            <p:ph type="body" idx="1"/>
          </p:nvPr>
        </p:nvSpPr>
        <p:spPr>
          <a:xfrm>
            <a:off x="914400" y="4343400"/>
            <a:ext cx="5029200" cy="4114800"/>
          </a:xfrm>
          <a:noFill/>
        </p:spPr>
        <p:txBody>
          <a:bodyPr lIns="94824" tIns="47416" rIns="94824" bIns="47416"/>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109"/>
          <p:cNvSpPr>
            <a:spLocks noChangeArrowheads="1"/>
          </p:cNvSpPr>
          <p:nvPr userDrawn="1"/>
        </p:nvSpPr>
        <p:spPr bwMode="auto">
          <a:xfrm>
            <a:off x="0" y="5546725"/>
            <a:ext cx="8831263" cy="87313"/>
          </a:xfrm>
          <a:prstGeom prst="rect">
            <a:avLst/>
          </a:prstGeom>
          <a:gradFill rotWithShape="1">
            <a:gsLst>
              <a:gs pos="0">
                <a:srgbClr val="808080"/>
              </a:gs>
              <a:gs pos="100000">
                <a:srgbClr val="FFFFFF"/>
              </a:gs>
            </a:gsLst>
            <a:lin ang="5400000" scaled="1"/>
          </a:gradFill>
          <a:ln>
            <a:noFill/>
          </a:ln>
          <a:extLst>
            <a:ext uri="{91240B29-F687-4F45-9708-019B960494DF}"/>
          </a:extLst>
        </p:spPr>
        <p:txBody>
          <a:bodyPr wrap="none" anchor="ctr"/>
          <a:lstStyle/>
          <a:p>
            <a:pPr>
              <a:defRPr/>
            </a:pPr>
            <a:endParaRPr lang="en-US" sz="1800" noProof="1"/>
          </a:p>
        </p:txBody>
      </p:sp>
      <p:grpSp>
        <p:nvGrpSpPr>
          <p:cNvPr id="5" name="Group 10"/>
          <p:cNvGrpSpPr>
            <a:grpSpLocks/>
          </p:cNvGrpSpPr>
          <p:nvPr userDrawn="1"/>
        </p:nvGrpSpPr>
        <p:grpSpPr bwMode="auto">
          <a:xfrm>
            <a:off x="6900863" y="6069013"/>
            <a:ext cx="1930400" cy="657225"/>
            <a:chOff x="5672551" y="6127304"/>
            <a:chExt cx="1930748" cy="656768"/>
          </a:xfrm>
        </p:grpSpPr>
        <p:sp>
          <p:nvSpPr>
            <p:cNvPr id="6" name="Rectangle 5"/>
            <p:cNvSpPr>
              <a:spLocks noChangeArrowheads="1"/>
            </p:cNvSpPr>
            <p:nvPr userDrawn="1"/>
          </p:nvSpPr>
          <p:spPr bwMode="gray">
            <a:xfrm>
              <a:off x="5672551" y="6184414"/>
              <a:ext cx="1930748" cy="542547"/>
            </a:xfrm>
            <a:prstGeom prst="rect">
              <a:avLst/>
            </a:prstGeom>
            <a:gradFill rotWithShape="1">
              <a:gsLst>
                <a:gs pos="0">
                  <a:srgbClr val="FFFFFF"/>
                </a:gs>
                <a:gs pos="100000">
                  <a:srgbClr val="DDDDDD"/>
                </a:gs>
              </a:gsLst>
              <a:lin ang="0" scaled="1"/>
            </a:gradFill>
            <a:ln w="9525">
              <a:solidFill>
                <a:srgbClr val="969696"/>
              </a:solidFill>
              <a:miter lim="800000"/>
              <a:headEnd/>
              <a:tailEnd/>
            </a:ln>
            <a:effectLst/>
            <a:extLst>
              <a:ext uri="{AF507438-7753-43E0-B8FC-AC1667EBCBE1}"/>
            </a:extLst>
          </p:spPr>
          <p:txBody>
            <a:bodyPr wrap="none" anchor="ctr"/>
            <a:lstStyle/>
            <a:p>
              <a:pPr algn="ctr" eaLnBrk="0" hangingPunct="0">
                <a:defRPr/>
              </a:pPr>
              <a:endParaRPr lang="de-DE" sz="1600" b="1" dirty="0">
                <a:cs typeface="+mn-cs"/>
              </a:endParaRPr>
            </a:p>
          </p:txBody>
        </p:sp>
        <p:pic>
          <p:nvPicPr>
            <p:cNvPr id="7" name="Picture 12"/>
            <p:cNvPicPr>
              <a:picLocks noChangeAspect="1"/>
            </p:cNvPicPr>
            <p:nvPr userDrawn="1"/>
          </p:nvPicPr>
          <p:blipFill>
            <a:blip r:embed="rId3" cstate="print">
              <a:clrChange>
                <a:clrFrom>
                  <a:srgbClr val="FEFFFF"/>
                </a:clrFrom>
                <a:clrTo>
                  <a:srgbClr val="FEFFFF">
                    <a:alpha val="0"/>
                  </a:srgbClr>
                </a:clrTo>
              </a:clrChange>
            </a:blip>
            <a:srcRect/>
            <a:stretch>
              <a:fillRect/>
            </a:stretch>
          </p:blipFill>
          <p:spPr bwMode="auto">
            <a:xfrm>
              <a:off x="5747706" y="6127304"/>
              <a:ext cx="1755473" cy="656768"/>
            </a:xfrm>
            <a:prstGeom prst="rect">
              <a:avLst/>
            </a:prstGeom>
            <a:noFill/>
            <a:ln w="9525">
              <a:noFill/>
              <a:miter lim="800000"/>
              <a:headEnd/>
              <a:tailEnd/>
            </a:ln>
          </p:spPr>
        </p:pic>
      </p:grpSp>
      <p:sp>
        <p:nvSpPr>
          <p:cNvPr id="12292" name="Rectangle 7"/>
          <p:cNvSpPr>
            <a:spLocks noGrp="1" noChangeArrowheads="1"/>
          </p:cNvSpPr>
          <p:nvPr>
            <p:ph type="ctrTitle"/>
          </p:nvPr>
        </p:nvSpPr>
        <p:spPr>
          <a:xfrm>
            <a:off x="863600" y="3906838"/>
            <a:ext cx="7485063" cy="1054100"/>
          </a:xfrm>
        </p:spPr>
        <p:txBody>
          <a:bodyPr anchor="t"/>
          <a:lstStyle>
            <a:lvl1pPr>
              <a:defRPr sz="3000">
                <a:solidFill>
                  <a:schemeClr val="bg1"/>
                </a:solidFill>
              </a:defRPr>
            </a:lvl1pPr>
          </a:lstStyle>
          <a:p>
            <a:pPr lvl="0"/>
            <a:r>
              <a:rPr lang="de-DE" noProof="0" smtClean="0"/>
              <a:t>Titelmasterformat durch Klicken bearbeiten</a:t>
            </a:r>
          </a:p>
        </p:txBody>
      </p:sp>
      <p:sp>
        <p:nvSpPr>
          <p:cNvPr id="12293" name="Rectangle 12"/>
          <p:cNvSpPr>
            <a:spLocks noGrp="1" noChangeArrowheads="1"/>
          </p:cNvSpPr>
          <p:nvPr>
            <p:ph type="subTitle" idx="1"/>
          </p:nvPr>
        </p:nvSpPr>
        <p:spPr>
          <a:xfrm>
            <a:off x="863600" y="5002213"/>
            <a:ext cx="7510463" cy="384175"/>
          </a:xfrm>
        </p:spPr>
        <p:txBody>
          <a:bodyPr/>
          <a:lstStyle>
            <a:lvl1pPr marL="0" indent="0">
              <a:buFont typeface="Wingdings" pitchFamily="2" charset="2"/>
              <a:buNone/>
              <a:defRPr sz="2200" b="0">
                <a:solidFill>
                  <a:schemeClr val="bg1"/>
                </a:solidFill>
              </a:defRPr>
            </a:lvl1pPr>
          </a:lstStyle>
          <a:p>
            <a:pPr lvl="0"/>
            <a:r>
              <a:rPr lang="de-DE" noProof="0" smtClean="0"/>
              <a:t>Formatvorlage des Untertitelmasters durch Klicken bearbeiten</a:t>
            </a:r>
          </a:p>
        </p:txBody>
      </p:sp>
    </p:spTree>
  </p:cSld>
  <p:clrMapOvr>
    <a:masterClrMapping/>
  </p:clrMapOvr>
  <p:transition spd="med">
    <p:fade/>
  </p:transition>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90CD47BB-CBAE-499B-90D7-48B09A85D874}" type="slidenum">
              <a:rPr lang="de-DE"/>
              <a:pPr>
                <a:defRPr/>
              </a:pPr>
              <a:t>‹#›</a:t>
            </a:fld>
            <a:endParaRPr lang="de-DE"/>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8775" y="147638"/>
            <a:ext cx="2130425" cy="5857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4325" y="147638"/>
            <a:ext cx="6242050" cy="5857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01A119F5-0B40-49C6-9E67-BE002AD66756}" type="slidenum">
              <a:rPr lang="de-DE"/>
              <a:pPr>
                <a:defRPr/>
              </a:pPr>
              <a:t>‹#›</a:t>
            </a:fld>
            <a:endParaRPr lang="de-DE"/>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3CE4948D-4617-4997-A85E-9C1385938A61}" type="slidenum">
              <a:rPr lang="de-DE"/>
              <a:pPr>
                <a:defRPr/>
              </a:pPr>
              <a:t>‹#›</a:t>
            </a:fld>
            <a:endParaRPr lang="de-DE"/>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18CA08BD-1C45-45EA-A029-E6AE7A24ACD4}" type="slidenum">
              <a:rPr lang="de-DE"/>
              <a:pPr>
                <a:defRPr/>
              </a:pPr>
              <a:t>‹#›</a:t>
            </a:fld>
            <a:endParaRPr lang="de-DE"/>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14325" y="1614488"/>
            <a:ext cx="4186238"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2963" y="1614488"/>
            <a:ext cx="4186237"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C8190C0B-0078-4B00-9D3F-05307B2D52E6}" type="slidenum">
              <a:rPr lang="de-DE"/>
              <a:pPr>
                <a:defRPr/>
              </a:pPr>
              <a:t>‹#›</a:t>
            </a:fld>
            <a:endParaRPr lang="de-DE"/>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3C781CE7-0D5C-4280-B98A-241C13599B94}" type="slidenum">
              <a:rPr lang="de-DE"/>
              <a:pPr>
                <a:defRPr/>
              </a:pPr>
              <a:t>‹#›</a:t>
            </a:fld>
            <a:endParaRPr lang="de-DE"/>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F7B47E3B-658D-4FCA-BC4E-2DDE4DCCF3C6}" type="slidenum">
              <a:rPr lang="de-DE"/>
              <a:pPr>
                <a:defRPr/>
              </a:pPr>
              <a:t>‹#›</a:t>
            </a:fld>
            <a:endParaRPr lang="de-DE"/>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45E86DD9-A0B8-4F48-AED6-E091DF065CCD}" type="slidenum">
              <a:rPr lang="de-DE"/>
              <a:pPr>
                <a:defRPr/>
              </a:pPr>
              <a:t>‹#›</a:t>
            </a:fld>
            <a:endParaRPr lang="de-DE"/>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06C126D6-7564-4686-91E7-9AF6F5EBA16A}" type="slidenum">
              <a:rPr lang="de-DE"/>
              <a:pPr>
                <a:defRPr/>
              </a:pPr>
              <a:t>‹#›</a:t>
            </a:fld>
            <a:endParaRPr lang="de-DE"/>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r>
              <a:rPr lang="de-DE"/>
              <a:t>Page </a:t>
            </a:r>
            <a:r>
              <a:rPr lang="de-DE">
                <a:sym typeface="Wingdings" pitchFamily="2" charset="2"/>
              </a:rPr>
              <a:t></a:t>
            </a:r>
            <a:r>
              <a:rPr lang="de-DE"/>
              <a:t> </a:t>
            </a:r>
            <a:fld id="{1F19C91C-CD14-4F48-8973-9D0795155472}" type="slidenum">
              <a:rPr lang="de-DE"/>
              <a:pPr>
                <a:defRPr/>
              </a:pPr>
              <a:t>‹#›</a:t>
            </a:fld>
            <a:endParaRPr lang="de-DE"/>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7" name="Rectangle 5"/>
          <p:cNvSpPr>
            <a:spLocks noChangeArrowheads="1"/>
          </p:cNvSpPr>
          <p:nvPr/>
        </p:nvSpPr>
        <p:spPr bwMode="gray">
          <a:xfrm>
            <a:off x="2162175" y="6408738"/>
            <a:ext cx="4784725" cy="247650"/>
          </a:xfrm>
          <a:prstGeom prst="rect">
            <a:avLst/>
          </a:prstGeom>
          <a:noFill/>
          <a:ln>
            <a:noFill/>
          </a:ln>
          <a:extLst>
            <a:ext uri="{909E8E84-426E-40DD-AFC4-6F175D3DCCD1}"/>
            <a:ext uri="{91240B29-F687-4F45-9708-019B960494DF}"/>
          </a:extLst>
        </p:spPr>
        <p:txBody>
          <a:bodyPr/>
          <a:lstStyle/>
          <a:p>
            <a:pPr algn="ctr">
              <a:defRPr/>
            </a:pPr>
            <a:endParaRPr lang="en-US" sz="1000" dirty="0">
              <a:cs typeface="+mn-cs"/>
            </a:endParaRPr>
          </a:p>
        </p:txBody>
      </p:sp>
      <p:sp>
        <p:nvSpPr>
          <p:cNvPr id="1027" name="Rectangle 7"/>
          <p:cNvSpPr>
            <a:spLocks noGrp="1" noChangeArrowheads="1"/>
          </p:cNvSpPr>
          <p:nvPr>
            <p:ph type="title"/>
          </p:nvPr>
        </p:nvSpPr>
        <p:spPr bwMode="gray">
          <a:xfrm>
            <a:off x="314325" y="147638"/>
            <a:ext cx="5768975" cy="60007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de-DE" smtClean="0"/>
              <a:t>Klicken Sie, um das Titelformat zu bearbeiten</a:t>
            </a:r>
          </a:p>
        </p:txBody>
      </p:sp>
      <p:sp>
        <p:nvSpPr>
          <p:cNvPr id="11269" name="Rectangle 10"/>
          <p:cNvSpPr>
            <a:spLocks noGrp="1" noChangeArrowheads="1"/>
          </p:cNvSpPr>
          <p:nvPr>
            <p:ph type="ftr" sz="quarter" idx="3"/>
          </p:nvPr>
        </p:nvSpPr>
        <p:spPr bwMode="gray">
          <a:xfrm>
            <a:off x="219075" y="6408738"/>
            <a:ext cx="1343025" cy="24765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lvl1pPr>
              <a:defRPr sz="1000">
                <a:cs typeface="+mn-cs"/>
              </a:defRPr>
            </a:lvl1pPr>
          </a:lstStyle>
          <a:p>
            <a:pPr>
              <a:defRPr/>
            </a:pPr>
            <a:r>
              <a:rPr lang="de-DE"/>
              <a:t>Page </a:t>
            </a:r>
            <a:r>
              <a:rPr lang="de-DE">
                <a:sym typeface="Wingdings" pitchFamily="2" charset="2"/>
              </a:rPr>
              <a:t></a:t>
            </a:r>
            <a:r>
              <a:rPr lang="de-DE"/>
              <a:t> </a:t>
            </a:r>
            <a:fld id="{46ADF385-2A5B-46CC-9E83-A06113D59BB5}" type="slidenum">
              <a:rPr lang="de-DE"/>
              <a:pPr>
                <a:defRPr/>
              </a:pPr>
              <a:t>‹#›</a:t>
            </a:fld>
            <a:endParaRPr lang="de-DE"/>
          </a:p>
        </p:txBody>
      </p:sp>
      <p:sp>
        <p:nvSpPr>
          <p:cNvPr id="1029" name="Rectangle 12"/>
          <p:cNvSpPr>
            <a:spLocks noGrp="1" noChangeArrowheads="1"/>
          </p:cNvSpPr>
          <p:nvPr>
            <p:ph type="body" idx="1"/>
          </p:nvPr>
        </p:nvSpPr>
        <p:spPr bwMode="gray">
          <a:xfrm>
            <a:off x="314325" y="1614488"/>
            <a:ext cx="8524875" cy="43910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p:txBody>
      </p:sp>
      <p:grpSp>
        <p:nvGrpSpPr>
          <p:cNvPr id="1030" name="Group 6"/>
          <p:cNvGrpSpPr>
            <a:grpSpLocks/>
          </p:cNvGrpSpPr>
          <p:nvPr/>
        </p:nvGrpSpPr>
        <p:grpSpPr bwMode="auto">
          <a:xfrm>
            <a:off x="6900863" y="6069013"/>
            <a:ext cx="1930400" cy="657225"/>
            <a:chOff x="5672551" y="6127304"/>
            <a:chExt cx="1930748" cy="656768"/>
          </a:xfrm>
        </p:grpSpPr>
        <p:sp>
          <p:nvSpPr>
            <p:cNvPr id="8" name="Rectangle 10"/>
            <p:cNvSpPr>
              <a:spLocks noChangeArrowheads="1"/>
            </p:cNvSpPr>
            <p:nvPr userDrawn="1"/>
          </p:nvSpPr>
          <p:spPr bwMode="gray">
            <a:xfrm>
              <a:off x="5672551" y="6184414"/>
              <a:ext cx="1930748" cy="542547"/>
            </a:xfrm>
            <a:prstGeom prst="rect">
              <a:avLst/>
            </a:prstGeom>
            <a:gradFill rotWithShape="1">
              <a:gsLst>
                <a:gs pos="0">
                  <a:srgbClr val="FFFFFF"/>
                </a:gs>
                <a:gs pos="100000">
                  <a:srgbClr val="DDDDDD"/>
                </a:gs>
              </a:gsLst>
              <a:lin ang="0" scaled="1"/>
            </a:gradFill>
            <a:ln w="9525">
              <a:solidFill>
                <a:srgbClr val="969696"/>
              </a:solidFill>
              <a:miter lim="800000"/>
              <a:headEnd/>
              <a:tailEnd/>
            </a:ln>
            <a:effectLst/>
            <a:extLst>
              <a:ext uri="{AF507438-7753-43E0-B8FC-AC1667EBCBE1}"/>
            </a:extLst>
          </p:spPr>
          <p:txBody>
            <a:bodyPr wrap="none" anchor="ctr"/>
            <a:lstStyle/>
            <a:p>
              <a:pPr algn="ctr" eaLnBrk="0" hangingPunct="0">
                <a:defRPr/>
              </a:pPr>
              <a:endParaRPr lang="de-DE" sz="1600" b="1" dirty="0">
                <a:cs typeface="+mn-cs"/>
              </a:endParaRPr>
            </a:p>
          </p:txBody>
        </p:sp>
        <p:pic>
          <p:nvPicPr>
            <p:cNvPr id="1032" name="Picture 8"/>
            <p:cNvPicPr>
              <a:picLocks noChangeAspect="1"/>
            </p:cNvPicPr>
            <p:nvPr userDrawn="1"/>
          </p:nvPicPr>
          <p:blipFill>
            <a:blip r:embed="rId14" cstate="print">
              <a:clrChange>
                <a:clrFrom>
                  <a:srgbClr val="FEFFFF"/>
                </a:clrFrom>
                <a:clrTo>
                  <a:srgbClr val="FEFFFF">
                    <a:alpha val="0"/>
                  </a:srgbClr>
                </a:clrTo>
              </a:clrChange>
            </a:blip>
            <a:srcRect/>
            <a:stretch>
              <a:fillRect/>
            </a:stretch>
          </p:blipFill>
          <p:spPr bwMode="auto">
            <a:xfrm>
              <a:off x="5747706" y="6127304"/>
              <a:ext cx="1755473" cy="656768"/>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med">
    <p:fade/>
  </p:transition>
  <p:hf sldNum="0" hdr="0" dt="0"/>
  <p:txStyles>
    <p:titleStyle>
      <a:lvl1pPr algn="l" rtl="0" eaLnBrk="0" fontAlgn="base" hangingPunct="0">
        <a:lnSpc>
          <a:spcPct val="95000"/>
        </a:lnSpc>
        <a:spcBef>
          <a:spcPct val="0"/>
        </a:spcBef>
        <a:spcAft>
          <a:spcPct val="0"/>
        </a:spcAft>
        <a:defRPr sz="2400" b="1">
          <a:solidFill>
            <a:srgbClr val="FFFFFF"/>
          </a:solidFill>
          <a:latin typeface="+mj-lt"/>
          <a:ea typeface="+mj-ea"/>
          <a:cs typeface="+mj-cs"/>
        </a:defRPr>
      </a:lvl1pPr>
      <a:lvl2pPr algn="l" rtl="0" eaLnBrk="0" fontAlgn="base" hangingPunct="0">
        <a:lnSpc>
          <a:spcPct val="95000"/>
        </a:lnSpc>
        <a:spcBef>
          <a:spcPct val="0"/>
        </a:spcBef>
        <a:spcAft>
          <a:spcPct val="0"/>
        </a:spcAft>
        <a:defRPr sz="2400" b="1">
          <a:solidFill>
            <a:srgbClr val="FFFFFF"/>
          </a:solidFill>
          <a:latin typeface="Arial" charset="0"/>
        </a:defRPr>
      </a:lvl2pPr>
      <a:lvl3pPr algn="l" rtl="0" eaLnBrk="0" fontAlgn="base" hangingPunct="0">
        <a:lnSpc>
          <a:spcPct val="95000"/>
        </a:lnSpc>
        <a:spcBef>
          <a:spcPct val="0"/>
        </a:spcBef>
        <a:spcAft>
          <a:spcPct val="0"/>
        </a:spcAft>
        <a:defRPr sz="2400" b="1">
          <a:solidFill>
            <a:srgbClr val="FFFFFF"/>
          </a:solidFill>
          <a:latin typeface="Arial" charset="0"/>
        </a:defRPr>
      </a:lvl3pPr>
      <a:lvl4pPr algn="l" rtl="0" eaLnBrk="0" fontAlgn="base" hangingPunct="0">
        <a:lnSpc>
          <a:spcPct val="95000"/>
        </a:lnSpc>
        <a:spcBef>
          <a:spcPct val="0"/>
        </a:spcBef>
        <a:spcAft>
          <a:spcPct val="0"/>
        </a:spcAft>
        <a:defRPr sz="2400" b="1">
          <a:solidFill>
            <a:srgbClr val="FFFFFF"/>
          </a:solidFill>
          <a:latin typeface="Arial" charset="0"/>
        </a:defRPr>
      </a:lvl4pPr>
      <a:lvl5pPr algn="l" rtl="0" eaLnBrk="0" fontAlgn="base" hangingPunct="0">
        <a:lnSpc>
          <a:spcPct val="95000"/>
        </a:lnSpc>
        <a:spcBef>
          <a:spcPct val="0"/>
        </a:spcBef>
        <a:spcAft>
          <a:spcPct val="0"/>
        </a:spcAft>
        <a:defRPr sz="2400" b="1">
          <a:solidFill>
            <a:srgbClr val="FFFFFF"/>
          </a:solidFill>
          <a:latin typeface="Arial" charset="0"/>
        </a:defRPr>
      </a:lvl5pPr>
      <a:lvl6pPr marL="457200" algn="l" rtl="0" eaLnBrk="0" fontAlgn="base" hangingPunct="0">
        <a:lnSpc>
          <a:spcPct val="95000"/>
        </a:lnSpc>
        <a:spcBef>
          <a:spcPct val="0"/>
        </a:spcBef>
        <a:spcAft>
          <a:spcPct val="0"/>
        </a:spcAft>
        <a:defRPr sz="2400" b="1">
          <a:solidFill>
            <a:srgbClr val="FFFFFF"/>
          </a:solidFill>
          <a:latin typeface="Arial" charset="0"/>
        </a:defRPr>
      </a:lvl6pPr>
      <a:lvl7pPr marL="914400" algn="l" rtl="0" eaLnBrk="0" fontAlgn="base" hangingPunct="0">
        <a:lnSpc>
          <a:spcPct val="95000"/>
        </a:lnSpc>
        <a:spcBef>
          <a:spcPct val="0"/>
        </a:spcBef>
        <a:spcAft>
          <a:spcPct val="0"/>
        </a:spcAft>
        <a:defRPr sz="2400" b="1">
          <a:solidFill>
            <a:srgbClr val="FFFFFF"/>
          </a:solidFill>
          <a:latin typeface="Arial" charset="0"/>
        </a:defRPr>
      </a:lvl7pPr>
      <a:lvl8pPr marL="1371600" algn="l" rtl="0" eaLnBrk="0" fontAlgn="base" hangingPunct="0">
        <a:lnSpc>
          <a:spcPct val="95000"/>
        </a:lnSpc>
        <a:spcBef>
          <a:spcPct val="0"/>
        </a:spcBef>
        <a:spcAft>
          <a:spcPct val="0"/>
        </a:spcAft>
        <a:defRPr sz="2400" b="1">
          <a:solidFill>
            <a:srgbClr val="FFFFFF"/>
          </a:solidFill>
          <a:latin typeface="Arial" charset="0"/>
        </a:defRPr>
      </a:lvl8pPr>
      <a:lvl9pPr marL="1828800" algn="l" rtl="0" eaLnBrk="0" fontAlgn="base" hangingPunct="0">
        <a:lnSpc>
          <a:spcPct val="95000"/>
        </a:lnSpc>
        <a:spcBef>
          <a:spcPct val="0"/>
        </a:spcBef>
        <a:spcAft>
          <a:spcPct val="0"/>
        </a:spcAft>
        <a:defRPr sz="2400" b="1">
          <a:solidFill>
            <a:srgbClr val="FFFFFF"/>
          </a:solidFill>
          <a:latin typeface="Arial" charset="0"/>
        </a:defRPr>
      </a:lvl9pPr>
    </p:titleStyle>
    <p:bodyStyle>
      <a:lvl1pPr marL="190500" indent="-190500" algn="l" rtl="0" eaLnBrk="0" fontAlgn="base" hangingPunct="0">
        <a:spcBef>
          <a:spcPct val="60000"/>
        </a:spcBef>
        <a:spcAft>
          <a:spcPct val="0"/>
        </a:spcAft>
        <a:buClr>
          <a:schemeClr val="accent1"/>
        </a:buClr>
        <a:buFont typeface="Wingdings" pitchFamily="2" charset="2"/>
        <a:buChar char="§"/>
        <a:defRPr sz="2000" b="1">
          <a:solidFill>
            <a:schemeClr val="tx1"/>
          </a:solidFill>
          <a:latin typeface="+mn-lt"/>
          <a:ea typeface="+mn-ea"/>
          <a:cs typeface="+mn-cs"/>
        </a:defRPr>
      </a:lvl1pPr>
      <a:lvl2pPr marL="381000" indent="-188913" algn="l" rtl="0" eaLnBrk="0" fontAlgn="base" hangingPunct="0">
        <a:spcBef>
          <a:spcPct val="30000"/>
        </a:spcBef>
        <a:spcAft>
          <a:spcPct val="0"/>
        </a:spcAft>
        <a:buClr>
          <a:schemeClr val="accent1"/>
        </a:buClr>
        <a:buChar char="-"/>
        <a:defRPr sz="2800">
          <a:solidFill>
            <a:schemeClr val="tx1"/>
          </a:solidFill>
          <a:latin typeface="+mn-lt"/>
        </a:defRPr>
      </a:lvl2pPr>
      <a:lvl3pPr marL="561975" indent="-179388" algn="l" rtl="0" eaLnBrk="0" fontAlgn="base" hangingPunct="0">
        <a:spcBef>
          <a:spcPct val="30000"/>
        </a:spcBef>
        <a:spcAft>
          <a:spcPct val="0"/>
        </a:spcAft>
        <a:buClr>
          <a:schemeClr val="accent1"/>
        </a:buClr>
        <a:buChar char="-"/>
        <a:defRPr sz="1600">
          <a:solidFill>
            <a:schemeClr val="tx1"/>
          </a:solidFill>
          <a:latin typeface="+mn-lt"/>
        </a:defRPr>
      </a:lvl3pPr>
      <a:lvl4pPr marL="768350" indent="-204788" algn="l" rtl="0" eaLnBrk="0" fontAlgn="base" hangingPunct="0">
        <a:spcBef>
          <a:spcPct val="30000"/>
        </a:spcBef>
        <a:spcAft>
          <a:spcPct val="0"/>
        </a:spcAft>
        <a:buClr>
          <a:schemeClr val="accent1"/>
        </a:buClr>
        <a:buChar char="-"/>
        <a:defRPr sz="1600">
          <a:solidFill>
            <a:schemeClr val="tx1"/>
          </a:solidFill>
          <a:latin typeface="+mn-lt"/>
        </a:defRPr>
      </a:lvl4pPr>
      <a:lvl5pPr marL="10509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5pPr>
      <a:lvl6pPr marL="15081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6pPr>
      <a:lvl7pPr marL="19653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7pPr>
      <a:lvl8pPr marL="24225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8pPr>
      <a:lvl9pPr marL="28797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63600" y="4152900"/>
            <a:ext cx="7485063" cy="677863"/>
          </a:xfrm>
        </p:spPr>
        <p:txBody>
          <a:bodyPr/>
          <a:lstStyle/>
          <a:p>
            <a:r>
              <a:rPr lang="en-US" noProof="1" smtClean="0"/>
              <a:t>PWG </a:t>
            </a:r>
            <a:r>
              <a:rPr lang="en-US" noProof="1" smtClean="0"/>
              <a:t>October </a:t>
            </a:r>
            <a:r>
              <a:rPr lang="en-US" noProof="1" smtClean="0"/>
              <a:t>Survey Results</a:t>
            </a:r>
          </a:p>
        </p:txBody>
      </p:sp>
      <p:sp>
        <p:nvSpPr>
          <p:cNvPr id="3075" name="Rectangle 3"/>
          <p:cNvSpPr>
            <a:spLocks noGrp="1" noChangeArrowheads="1"/>
          </p:cNvSpPr>
          <p:nvPr>
            <p:ph type="subTitle" idx="1"/>
          </p:nvPr>
        </p:nvSpPr>
        <p:spPr>
          <a:xfrm>
            <a:off x="863600" y="4824413"/>
            <a:ext cx="7510463" cy="384175"/>
          </a:xfrm>
        </p:spPr>
        <p:txBody>
          <a:bodyPr/>
          <a:lstStyle/>
          <a:p>
            <a:r>
              <a:rPr lang="en-US" noProof="1" smtClean="0"/>
              <a:t>November 3, 2010</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sp>
        <p:nvSpPr>
          <p:cNvPr id="3" name="Content Placeholder 2"/>
          <p:cNvSpPr>
            <a:spLocks noGrp="1"/>
          </p:cNvSpPr>
          <p:nvPr>
            <p:ph idx="1"/>
          </p:nvPr>
        </p:nvSpPr>
        <p:spPr>
          <a:xfrm>
            <a:off x="314325" y="1068568"/>
            <a:ext cx="8524875" cy="4391025"/>
          </a:xfrm>
        </p:spPr>
        <p:txBody>
          <a:bodyPr/>
          <a:lstStyle/>
          <a:p>
            <a:r>
              <a:rPr lang="en-US" dirty="0" smtClean="0"/>
              <a:t>When considering new products:</a:t>
            </a:r>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10</a:t>
            </a:fld>
            <a:endParaRPr lang="de-DE"/>
          </a:p>
        </p:txBody>
      </p:sp>
      <p:graphicFrame>
        <p:nvGraphicFramePr>
          <p:cNvPr id="5" name="Table 4"/>
          <p:cNvGraphicFramePr>
            <a:graphicFrameLocks noGrp="1"/>
          </p:cNvGraphicFramePr>
          <p:nvPr/>
        </p:nvGraphicFramePr>
        <p:xfrm>
          <a:off x="527713" y="1596787"/>
          <a:ext cx="8097672" cy="4394579"/>
        </p:xfrm>
        <a:graphic>
          <a:graphicData uri="http://schemas.openxmlformats.org/drawingml/2006/table">
            <a:tbl>
              <a:tblPr firstRow="1" bandRow="1">
                <a:tableStyleId>{5C22544A-7EE6-4342-B048-85BDC9FD1C3A}</a:tableStyleId>
              </a:tblPr>
              <a:tblGrid>
                <a:gridCol w="7046794"/>
                <a:gridCol w="1050878"/>
              </a:tblGrid>
              <a:tr h="508406">
                <a:tc>
                  <a:txBody>
                    <a:bodyPr/>
                    <a:lstStyle/>
                    <a:p>
                      <a:r>
                        <a:rPr lang="en-US" dirty="0" smtClean="0"/>
                        <a:t>Question</a:t>
                      </a:r>
                      <a:endParaRPr lang="en-US" dirty="0"/>
                    </a:p>
                  </a:txBody>
                  <a:tcPr/>
                </a:tc>
                <a:tc>
                  <a:txBody>
                    <a:bodyPr/>
                    <a:lstStyle/>
                    <a:p>
                      <a:r>
                        <a:rPr lang="en-US" dirty="0" smtClean="0"/>
                        <a:t>% Yes</a:t>
                      </a:r>
                      <a:endParaRPr lang="en-US" dirty="0"/>
                    </a:p>
                  </a:txBody>
                  <a:tcPr/>
                </a:tc>
              </a:tr>
              <a:tr h="877523">
                <a:tc>
                  <a:txBody>
                    <a:bodyPr/>
                    <a:lstStyle/>
                    <a:p>
                      <a:r>
                        <a:rPr lang="en-US" sz="1600" dirty="0" smtClean="0"/>
                        <a:t>a. Are you aware of what formal standards you want the product to satisfy? </a:t>
                      </a:r>
                      <a:endParaRPr lang="en-US" sz="1600" dirty="0"/>
                    </a:p>
                  </a:txBody>
                  <a:tcPr/>
                </a:tc>
                <a:tc>
                  <a:txBody>
                    <a:bodyPr/>
                    <a:lstStyle/>
                    <a:p>
                      <a:r>
                        <a:rPr lang="en-US" dirty="0" smtClean="0"/>
                        <a:t>44%</a:t>
                      </a:r>
                      <a:endParaRPr lang="en-US" dirty="0"/>
                    </a:p>
                  </a:txBody>
                  <a:tcPr/>
                </a:tc>
              </a:tr>
              <a:tr h="877523">
                <a:tc>
                  <a:txBody>
                    <a:bodyPr/>
                    <a:lstStyle/>
                    <a:p>
                      <a:r>
                        <a:rPr lang="en-US" sz="1600" dirty="0" smtClean="0"/>
                        <a:t>b. Would you like to know what formal standards might be applicable, and what they encompass?</a:t>
                      </a:r>
                      <a:endParaRPr lang="en-US" sz="1600" dirty="0"/>
                    </a:p>
                  </a:txBody>
                  <a:tcPr/>
                </a:tc>
                <a:tc>
                  <a:txBody>
                    <a:bodyPr/>
                    <a:lstStyle/>
                    <a:p>
                      <a:r>
                        <a:rPr lang="en-US" dirty="0" smtClean="0"/>
                        <a:t>100%</a:t>
                      </a:r>
                      <a:endParaRPr lang="en-US" dirty="0"/>
                    </a:p>
                  </a:txBody>
                  <a:tcPr/>
                </a:tc>
              </a:tr>
              <a:tr h="877523">
                <a:tc>
                  <a:txBody>
                    <a:bodyPr/>
                    <a:lstStyle/>
                    <a:p>
                      <a:r>
                        <a:rPr lang="en-US" sz="1600" dirty="0" smtClean="0"/>
                        <a:t>c. Does the vendor advertizing tell you about what standards are implemented?</a:t>
                      </a:r>
                      <a:endParaRPr lang="en-US" sz="1600" dirty="0"/>
                    </a:p>
                  </a:txBody>
                  <a:tcPr/>
                </a:tc>
                <a:tc>
                  <a:txBody>
                    <a:bodyPr/>
                    <a:lstStyle/>
                    <a:p>
                      <a:r>
                        <a:rPr lang="en-US" dirty="0" smtClean="0"/>
                        <a:t>33%</a:t>
                      </a:r>
                      <a:endParaRPr lang="en-US" dirty="0"/>
                    </a:p>
                  </a:txBody>
                  <a:tcPr/>
                </a:tc>
              </a:tr>
              <a:tr h="1253604">
                <a:tc>
                  <a:txBody>
                    <a:bodyPr/>
                    <a:lstStyle/>
                    <a:p>
                      <a:r>
                        <a:rPr lang="en-US" sz="1600" dirty="0" smtClean="0"/>
                        <a:t>d. Is the vendor representative knowledgeable about the applicable standards and to what extent his products are compliant to these standards.</a:t>
                      </a:r>
                      <a:endParaRPr lang="en-US" sz="1600" dirty="0"/>
                    </a:p>
                  </a:txBody>
                  <a:tcPr/>
                </a:tc>
                <a:tc>
                  <a:txBody>
                    <a:bodyPr/>
                    <a:lstStyle/>
                    <a:p>
                      <a:r>
                        <a:rPr lang="en-US" dirty="0" smtClean="0"/>
                        <a:t>47%</a:t>
                      </a:r>
                      <a:endParaRPr lang="en-US" dirty="0"/>
                    </a:p>
                  </a:txBody>
                  <a:tcPr/>
                </a:tc>
              </a:tr>
            </a:tbl>
          </a:graphicData>
        </a:graphic>
      </p:graphicFrame>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a:xfrm>
            <a:off x="309562" y="1068578"/>
            <a:ext cx="8524875" cy="4391025"/>
          </a:xfrm>
        </p:spPr>
        <p:txBody>
          <a:bodyPr/>
          <a:lstStyle/>
          <a:p>
            <a:r>
              <a:rPr lang="en-US" dirty="0" smtClean="0"/>
              <a:t>What would you like to see in this series of articles? What subjects would you like addressed? What would you like as “take away” from them?</a:t>
            </a:r>
          </a:p>
          <a:p>
            <a:r>
              <a:rPr lang="en-US" sz="1200" dirty="0" smtClean="0"/>
              <a:t>More on the possibility of the MIB moving to Web Services in the future</a:t>
            </a:r>
          </a:p>
          <a:p>
            <a:r>
              <a:rPr lang="en-US" sz="1200" dirty="0" smtClean="0"/>
              <a:t>I'm looking to educate myself on how vendors compare to one another on these new and emerging standards.</a:t>
            </a:r>
          </a:p>
          <a:p>
            <a:r>
              <a:rPr lang="en-US" sz="1200" dirty="0" smtClean="0"/>
              <a:t>1. How to track Printer Up-Time for SLA reporting.\n2. OEM's roadmap for future MIB and Firmware support such as what HP is doing with their </a:t>
            </a:r>
            <a:r>
              <a:rPr lang="en-US" sz="1200" dirty="0" err="1" smtClean="0"/>
              <a:t>FutureSmart</a:t>
            </a:r>
            <a:r>
              <a:rPr lang="en-US" sz="1200" dirty="0" smtClean="0"/>
              <a:t> firmware.\n3. Would like to see an MPSA User Tips &amp; Tricks document{things we learn from using the tools} for the popular tools. </a:t>
            </a:r>
            <a:r>
              <a:rPr lang="en-US" sz="1200" dirty="0" err="1" smtClean="0"/>
              <a:t>PrintSOLV</a:t>
            </a:r>
            <a:r>
              <a:rPr lang="en-US" sz="1200" dirty="0" smtClean="0"/>
              <a:t>, Print4, Carbon6, </a:t>
            </a:r>
            <a:r>
              <a:rPr lang="en-US" sz="1200" dirty="0" err="1" smtClean="0"/>
              <a:t>PrintFleet</a:t>
            </a:r>
            <a:r>
              <a:rPr lang="en-US" sz="1200" dirty="0" smtClean="0"/>
              <a:t>, FM Audit etc...</a:t>
            </a:r>
          </a:p>
          <a:p>
            <a:r>
              <a:rPr lang="en-US" sz="1200" dirty="0" smtClean="0"/>
              <a:t>end user feedback on their perceptions of MPS and best practices of processes.</a:t>
            </a:r>
          </a:p>
          <a:p>
            <a:r>
              <a:rPr lang="en-US" sz="1200" dirty="0" smtClean="0"/>
              <a:t>How these standards fulfill the requirements of HIPPA, HITECH, </a:t>
            </a:r>
            <a:r>
              <a:rPr lang="en-US" sz="1200" dirty="0" err="1" smtClean="0"/>
              <a:t>Sorbanes</a:t>
            </a:r>
            <a:r>
              <a:rPr lang="en-US" sz="1200" dirty="0" smtClean="0"/>
              <a:t> </a:t>
            </a:r>
            <a:r>
              <a:rPr lang="en-US" sz="1200" dirty="0" err="1" smtClean="0"/>
              <a:t>Oxeley</a:t>
            </a:r>
            <a:r>
              <a:rPr lang="en-US" sz="1200" dirty="0" smtClean="0"/>
              <a:t>, etc.</a:t>
            </a:r>
          </a:p>
          <a:p>
            <a:r>
              <a:rPr lang="en-US" sz="1200" dirty="0" smtClean="0"/>
              <a:t>As the board sponsor for the MPSA Standards Committee, I would enjoy an opportunity to speak with a PWG representative, as I'm sure our Chairperson and Co-Chairperson would as well.\n\</a:t>
            </a:r>
            <a:r>
              <a:rPr lang="en-US" sz="1200" dirty="0" err="1" smtClean="0"/>
              <a:t>nRegards</a:t>
            </a:r>
            <a:r>
              <a:rPr lang="en-US" sz="1200" dirty="0" smtClean="0"/>
              <a:t>,\</a:t>
            </a:r>
            <a:r>
              <a:rPr lang="en-US" sz="1200" dirty="0" err="1" smtClean="0"/>
              <a:t>nKen</a:t>
            </a:r>
            <a:r>
              <a:rPr lang="en-US" sz="1200" dirty="0" smtClean="0"/>
              <a:t> Stewart</a:t>
            </a:r>
          </a:p>
          <a:p>
            <a:r>
              <a:rPr lang="en-US" sz="1200" dirty="0" smtClean="0"/>
              <a:t>Create a Open/public MIB standard for MPS (much more info), in such a case we can use it to qualify printers in the selection process</a:t>
            </a:r>
          </a:p>
          <a:p>
            <a:r>
              <a:rPr lang="en-US" sz="1200" dirty="0" smtClean="0"/>
              <a:t>I definitely see a benefit to these articles, and further research and compilation of findings around printers.  I think  industry average </a:t>
            </a:r>
            <a:r>
              <a:rPr lang="en-US" sz="1200" dirty="0" err="1" smtClean="0"/>
              <a:t>servicibility</a:t>
            </a:r>
            <a:r>
              <a:rPr lang="en-US" sz="1200" dirty="0" smtClean="0"/>
              <a:t> of a </a:t>
            </a:r>
            <a:r>
              <a:rPr lang="en-US" sz="1200" dirty="0" err="1" smtClean="0"/>
              <a:t>devicesome</a:t>
            </a:r>
            <a:r>
              <a:rPr lang="en-US" sz="1200" dirty="0" smtClean="0"/>
              <a:t> of the primary areas I would like addressed would be device </a:t>
            </a:r>
            <a:r>
              <a:rPr lang="en-US" sz="1200" dirty="0" err="1" smtClean="0"/>
              <a:t>readbility</a:t>
            </a:r>
            <a:r>
              <a:rPr lang="en-US" sz="1200" dirty="0" smtClean="0"/>
              <a:t> from a data collection tool,  industry average </a:t>
            </a:r>
            <a:r>
              <a:rPr lang="en-US" sz="1200" dirty="0" err="1" smtClean="0"/>
              <a:t>servicibility</a:t>
            </a:r>
            <a:r>
              <a:rPr lang="en-US" sz="1200" dirty="0" smtClean="0"/>
              <a:t> of a device,   ability of device to report from a local connection.\</a:t>
            </a:r>
            <a:r>
              <a:rPr lang="en-US" sz="1200" dirty="0" err="1" smtClean="0"/>
              <a:t>nI</a:t>
            </a:r>
            <a:r>
              <a:rPr lang="en-US" sz="1200" smtClean="0"/>
              <a:t> would like to see how devices meet certain criteria and stack up against each other for all the data points.</a:t>
            </a:r>
            <a:endParaRPr lang="en-US" sz="1200" dirty="0" smtClean="0"/>
          </a:p>
          <a:p>
            <a:endParaRPr lang="en-US" dirty="0" smtClean="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11</a:t>
            </a:fld>
            <a:endParaRPr lang="de-DE"/>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a:xfrm>
            <a:off x="309562" y="1323834"/>
            <a:ext cx="8524875" cy="4777214"/>
          </a:xfrm>
        </p:spPr>
        <p:txBody>
          <a:bodyPr/>
          <a:lstStyle/>
          <a:p>
            <a:pPr>
              <a:buNone/>
            </a:pPr>
            <a:r>
              <a:rPr lang="en-US" dirty="0" smtClean="0"/>
              <a:t>Regarding your thoughts about PWG Articles for the MPSA?</a:t>
            </a:r>
          </a:p>
          <a:p>
            <a:pPr marL="0" indent="0">
              <a:buNone/>
            </a:pPr>
            <a:r>
              <a:rPr lang="en-US" sz="1600" dirty="0" smtClean="0"/>
              <a:t>As someone involved in the print services industry, do you think that this series of articles about what the standards that the hardcopy industry is working on will be useful to you in your business?</a:t>
            </a:r>
          </a:p>
          <a:p>
            <a:pPr marL="0" indent="0">
              <a:buNone/>
            </a:pPr>
            <a:endParaRPr lang="en-US" sz="1600" dirty="0" smtClean="0"/>
          </a:p>
          <a:p>
            <a:pPr marL="0" indent="0">
              <a:buNone/>
            </a:pPr>
            <a:endParaRPr lang="en-US" sz="1600" dirty="0" smtClean="0"/>
          </a:p>
          <a:p>
            <a:pPr marL="0" indent="0">
              <a:buNone/>
            </a:pPr>
            <a:endParaRPr lang="en-US" sz="1600" dirty="0" smtClean="0"/>
          </a:p>
          <a:p>
            <a:pPr marL="0" indent="0">
              <a:buNone/>
            </a:pPr>
            <a:endParaRPr lang="en-US" sz="1600" dirty="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2</a:t>
            </a:fld>
            <a:endParaRPr lang="de-DE"/>
          </a:p>
        </p:txBody>
      </p:sp>
      <p:pic>
        <p:nvPicPr>
          <p:cNvPr id="7" name="Picture 6" descr="Q1.jpg"/>
          <p:cNvPicPr>
            <a:picLocks noChangeAspect="1"/>
          </p:cNvPicPr>
          <p:nvPr/>
        </p:nvPicPr>
        <p:blipFill>
          <a:blip r:embed="rId2" cstate="print"/>
          <a:stretch>
            <a:fillRect/>
          </a:stretch>
        </p:blipFill>
        <p:spPr>
          <a:xfrm>
            <a:off x="2702257" y="2715906"/>
            <a:ext cx="3739486" cy="3739486"/>
          </a:xfrm>
          <a:prstGeom prst="rect">
            <a:avLst/>
          </a:prstGeom>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a:xfrm>
            <a:off x="314325" y="1532600"/>
            <a:ext cx="8524875" cy="4391025"/>
          </a:xfrm>
        </p:spPr>
        <p:txBody>
          <a:bodyPr/>
          <a:lstStyle/>
          <a:p>
            <a:r>
              <a:rPr lang="en-US" dirty="0" smtClean="0"/>
              <a:t>What level of detail would you like to see in these articles?</a:t>
            </a:r>
          </a:p>
          <a:p>
            <a:r>
              <a:rPr lang="en-US" sz="1100" dirty="0" smtClean="0"/>
              <a:t>Rate your level of Importance (5 being very important):</a:t>
            </a:r>
            <a:endParaRPr lang="en-US" sz="1100" dirty="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3</a:t>
            </a:fld>
            <a:endParaRPr lang="de-DE"/>
          </a:p>
        </p:txBody>
      </p:sp>
      <p:graphicFrame>
        <p:nvGraphicFramePr>
          <p:cNvPr id="5" name="Table 4"/>
          <p:cNvGraphicFramePr>
            <a:graphicFrameLocks noGrp="1"/>
          </p:cNvGraphicFramePr>
          <p:nvPr/>
        </p:nvGraphicFramePr>
        <p:xfrm>
          <a:off x="459474" y="2611645"/>
          <a:ext cx="7879308" cy="2937185"/>
        </p:xfrm>
        <a:graphic>
          <a:graphicData uri="http://schemas.openxmlformats.org/drawingml/2006/table">
            <a:tbl>
              <a:tblPr firstRow="1" bandRow="1">
                <a:tableStyleId>{5C22544A-7EE6-4342-B048-85BDC9FD1C3A}</a:tableStyleId>
              </a:tblPr>
              <a:tblGrid>
                <a:gridCol w="6664657"/>
                <a:gridCol w="1214651"/>
              </a:tblGrid>
              <a:tr h="459421">
                <a:tc>
                  <a:txBody>
                    <a:bodyPr/>
                    <a:lstStyle/>
                    <a:p>
                      <a:r>
                        <a:rPr lang="en-US" dirty="0" smtClean="0"/>
                        <a:t>Category</a:t>
                      </a:r>
                      <a:endParaRPr lang="en-US" dirty="0"/>
                    </a:p>
                  </a:txBody>
                  <a:tcPr/>
                </a:tc>
                <a:tc>
                  <a:txBody>
                    <a:bodyPr/>
                    <a:lstStyle/>
                    <a:p>
                      <a:r>
                        <a:rPr lang="en-US" dirty="0" smtClean="0"/>
                        <a:t>Rating</a:t>
                      </a:r>
                      <a:endParaRPr lang="en-US" dirty="0"/>
                    </a:p>
                  </a:txBody>
                  <a:tcPr/>
                </a:tc>
              </a:tr>
              <a:tr h="459421">
                <a:tc>
                  <a:txBody>
                    <a:bodyPr/>
                    <a:lstStyle/>
                    <a:p>
                      <a:r>
                        <a:rPr lang="en-US" dirty="0" smtClean="0"/>
                        <a:t>a. Identification of Subject:</a:t>
                      </a:r>
                      <a:endParaRPr lang="en-US" dirty="0"/>
                    </a:p>
                  </a:txBody>
                  <a:tcPr/>
                </a:tc>
                <a:tc>
                  <a:txBody>
                    <a:bodyPr/>
                    <a:lstStyle/>
                    <a:p>
                      <a:r>
                        <a:rPr lang="en-US" dirty="0" smtClean="0"/>
                        <a:t>3.94</a:t>
                      </a:r>
                      <a:endParaRPr lang="en-US" dirty="0"/>
                    </a:p>
                  </a:txBody>
                  <a:tcPr/>
                </a:tc>
              </a:tr>
              <a:tr h="459421">
                <a:tc>
                  <a:txBody>
                    <a:bodyPr/>
                    <a:lstStyle/>
                    <a:p>
                      <a:r>
                        <a:rPr lang="en-US" dirty="0" smtClean="0"/>
                        <a:t>b. An idea how it might affect MPS:</a:t>
                      </a:r>
                      <a:endParaRPr lang="en-US" dirty="0"/>
                    </a:p>
                  </a:txBody>
                  <a:tcPr/>
                </a:tc>
                <a:tc>
                  <a:txBody>
                    <a:bodyPr/>
                    <a:lstStyle/>
                    <a:p>
                      <a:r>
                        <a:rPr lang="en-US" dirty="0" smtClean="0"/>
                        <a:t>4.1</a:t>
                      </a:r>
                      <a:endParaRPr lang="en-US" dirty="0"/>
                    </a:p>
                  </a:txBody>
                  <a:tcPr/>
                </a:tc>
              </a:tr>
              <a:tr h="459421">
                <a:tc>
                  <a:txBody>
                    <a:bodyPr/>
                    <a:lstStyle/>
                    <a:p>
                      <a:r>
                        <a:rPr lang="en-US" dirty="0" smtClean="0"/>
                        <a:t>c. What sort of solutions are being considered or have been identified in what standards:</a:t>
                      </a:r>
                      <a:endParaRPr lang="en-US" dirty="0"/>
                    </a:p>
                  </a:txBody>
                  <a:tcPr/>
                </a:tc>
                <a:tc>
                  <a:txBody>
                    <a:bodyPr/>
                    <a:lstStyle/>
                    <a:p>
                      <a:r>
                        <a:rPr lang="en-US" dirty="0" smtClean="0"/>
                        <a:t>4.1</a:t>
                      </a:r>
                      <a:endParaRPr lang="en-US" dirty="0"/>
                    </a:p>
                  </a:txBody>
                  <a:tcPr/>
                </a:tc>
              </a:tr>
              <a:tr h="459421">
                <a:tc>
                  <a:txBody>
                    <a:bodyPr/>
                    <a:lstStyle/>
                    <a:p>
                      <a:r>
                        <a:rPr lang="en-US" dirty="0" smtClean="0"/>
                        <a:t>d. A description of the issue and the proposed solutions:</a:t>
                      </a:r>
                      <a:endParaRPr lang="en-US" dirty="0"/>
                    </a:p>
                  </a:txBody>
                  <a:tcPr/>
                </a:tc>
                <a:tc>
                  <a:txBody>
                    <a:bodyPr/>
                    <a:lstStyle/>
                    <a:p>
                      <a:r>
                        <a:rPr lang="en-US" dirty="0" smtClean="0"/>
                        <a:t>4.38</a:t>
                      </a:r>
                      <a:endParaRPr lang="en-US" dirty="0"/>
                    </a:p>
                  </a:txBody>
                  <a:tcPr/>
                </a:tc>
              </a:tr>
              <a:tr h="459421">
                <a:tc>
                  <a:txBody>
                    <a:bodyPr/>
                    <a:lstStyle/>
                    <a:p>
                      <a:r>
                        <a:rPr lang="en-US" dirty="0" smtClean="0"/>
                        <a:t>e. References on where to find more details:</a:t>
                      </a:r>
                      <a:endParaRPr lang="en-US" dirty="0"/>
                    </a:p>
                  </a:txBody>
                  <a:tcPr/>
                </a:tc>
                <a:tc>
                  <a:txBody>
                    <a:bodyPr/>
                    <a:lstStyle/>
                    <a:p>
                      <a:r>
                        <a:rPr lang="en-US" dirty="0" smtClean="0"/>
                        <a:t>4.2</a:t>
                      </a:r>
                      <a:endParaRPr lang="en-US" dirty="0"/>
                    </a:p>
                  </a:txBody>
                  <a:tcPr/>
                </a:tc>
              </a:tr>
            </a:tbl>
          </a:graphicData>
        </a:graphic>
      </p:graphicFrame>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a:xfrm>
            <a:off x="314325" y="1082216"/>
            <a:ext cx="8524875" cy="4391025"/>
          </a:xfrm>
        </p:spPr>
        <p:txBody>
          <a:bodyPr/>
          <a:lstStyle/>
          <a:p>
            <a:r>
              <a:rPr lang="en-US" dirty="0" smtClean="0"/>
              <a:t>Are you seeing in your MPS activities increased interest in support for: </a:t>
            </a:r>
          </a:p>
          <a:p>
            <a:endParaRPr lang="en-US" dirty="0" smtClean="0"/>
          </a:p>
          <a:p>
            <a:pPr marL="457200" indent="-457200">
              <a:buNone/>
            </a:pPr>
            <a:endParaRPr lang="en-US" sz="1400" dirty="0" smtClean="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4</a:t>
            </a:fld>
            <a:endParaRPr lang="de-DE"/>
          </a:p>
        </p:txBody>
      </p:sp>
      <p:pic>
        <p:nvPicPr>
          <p:cNvPr id="8" name="Picture 7" descr="Q3.jpg"/>
          <p:cNvPicPr>
            <a:picLocks noChangeAspect="1"/>
          </p:cNvPicPr>
          <p:nvPr/>
        </p:nvPicPr>
        <p:blipFill>
          <a:blip r:embed="rId2" cstate="print"/>
          <a:stretch>
            <a:fillRect/>
          </a:stretch>
        </p:blipFill>
        <p:spPr>
          <a:xfrm>
            <a:off x="818846" y="3070746"/>
            <a:ext cx="2920621" cy="2920621"/>
          </a:xfrm>
          <a:prstGeom prst="rect">
            <a:avLst/>
          </a:prstGeom>
        </p:spPr>
      </p:pic>
      <p:graphicFrame>
        <p:nvGraphicFramePr>
          <p:cNvPr id="9" name="Table 8"/>
          <p:cNvGraphicFramePr>
            <a:graphicFrameLocks noGrp="1"/>
          </p:cNvGraphicFramePr>
          <p:nvPr/>
        </p:nvGraphicFramePr>
        <p:xfrm>
          <a:off x="286601" y="1935714"/>
          <a:ext cx="8598090" cy="1066800"/>
        </p:xfrm>
        <a:graphic>
          <a:graphicData uri="http://schemas.openxmlformats.org/drawingml/2006/table">
            <a:tbl>
              <a:tblPr firstRow="1" bandRow="1">
                <a:tableStyleId>{F5AB1C69-6EDB-4FF4-983F-18BD219EF322}</a:tableStyleId>
              </a:tblPr>
              <a:tblGrid>
                <a:gridCol w="4299045"/>
                <a:gridCol w="4299045"/>
              </a:tblGrid>
              <a:tr h="916668">
                <a:tc>
                  <a:txBody>
                    <a:bodyPr/>
                    <a:lstStyle/>
                    <a:p>
                      <a:r>
                        <a:rPr lang="en-US" sz="1600" b="0" dirty="0" smtClean="0">
                          <a:solidFill>
                            <a:schemeClr val="tx1">
                              <a:lumMod val="95000"/>
                              <a:lumOff val="5000"/>
                            </a:schemeClr>
                          </a:solidFill>
                        </a:rPr>
                        <a:t>A. Printing from remote locations to some main  office?</a:t>
                      </a:r>
                      <a:endParaRPr lang="en-US" sz="1600" b="0" dirty="0">
                        <a:solidFill>
                          <a:schemeClr val="tx1">
                            <a:lumMod val="95000"/>
                            <a:lumOff val="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lumMod val="95000"/>
                              <a:lumOff val="5000"/>
                            </a:schemeClr>
                          </a:solidFill>
                        </a:rPr>
                        <a:t>B. Printing while on the road to some local printer (perhaps a printer for which you are </a:t>
                      </a:r>
                      <a:br>
                        <a:rPr lang="en-US" sz="1600" b="0" dirty="0" smtClean="0">
                          <a:solidFill>
                            <a:schemeClr val="tx1">
                              <a:lumMod val="95000"/>
                              <a:lumOff val="5000"/>
                            </a:schemeClr>
                          </a:solidFill>
                        </a:rPr>
                      </a:br>
                      <a:r>
                        <a:rPr lang="en-US" sz="1600" b="0" dirty="0" smtClean="0">
                          <a:solidFill>
                            <a:schemeClr val="tx1">
                              <a:lumMod val="95000"/>
                              <a:lumOff val="5000"/>
                            </a:schemeClr>
                          </a:solidFill>
                        </a:rPr>
                        <a:t>responsible)?</a:t>
                      </a:r>
                    </a:p>
                    <a:p>
                      <a:endParaRPr lang="en-US" sz="1600" b="0" dirty="0">
                        <a:solidFill>
                          <a:schemeClr val="tx1">
                            <a:lumMod val="95000"/>
                            <a:lumOff val="5000"/>
                          </a:schemeClr>
                        </a:solidFill>
                      </a:endParaRPr>
                    </a:p>
                  </a:txBody>
                  <a:tcPr/>
                </a:tc>
              </a:tr>
            </a:tbl>
          </a:graphicData>
        </a:graphic>
      </p:graphicFrame>
      <p:pic>
        <p:nvPicPr>
          <p:cNvPr id="10" name="Picture 9" descr="Q3b.jpg"/>
          <p:cNvPicPr>
            <a:picLocks noChangeAspect="1"/>
          </p:cNvPicPr>
          <p:nvPr/>
        </p:nvPicPr>
        <p:blipFill>
          <a:blip r:embed="rId3" cstate="print"/>
          <a:stretch>
            <a:fillRect/>
          </a:stretch>
        </p:blipFill>
        <p:spPr>
          <a:xfrm>
            <a:off x="5018963" y="3084394"/>
            <a:ext cx="2897164" cy="2897164"/>
          </a:xfrm>
          <a:prstGeom prst="rect">
            <a:avLst/>
          </a:prstGeom>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a:xfrm>
            <a:off x="314325" y="1177753"/>
            <a:ext cx="8524875" cy="855764"/>
          </a:xfrm>
        </p:spPr>
        <p:txBody>
          <a:bodyPr/>
          <a:lstStyle/>
          <a:p>
            <a:r>
              <a:rPr lang="en-US" dirty="0" smtClean="0"/>
              <a:t>Have any of the aspects of network security and/or security of information on the network</a:t>
            </a:r>
          </a:p>
          <a:p>
            <a:pPr>
              <a:buNone/>
            </a:pPr>
            <a:endParaRPr lang="en-US" sz="1600" dirty="0" smtClean="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5</a:t>
            </a:fld>
            <a:endParaRPr lang="de-DE"/>
          </a:p>
        </p:txBody>
      </p:sp>
      <p:graphicFrame>
        <p:nvGraphicFramePr>
          <p:cNvPr id="5" name="Table 4"/>
          <p:cNvGraphicFramePr>
            <a:graphicFrameLocks noGrp="1"/>
          </p:cNvGraphicFramePr>
          <p:nvPr/>
        </p:nvGraphicFramePr>
        <p:xfrm>
          <a:off x="272955" y="2118360"/>
          <a:ext cx="8598090" cy="916668"/>
        </p:xfrm>
        <a:graphic>
          <a:graphicData uri="http://schemas.openxmlformats.org/drawingml/2006/table">
            <a:tbl>
              <a:tblPr firstRow="1" bandRow="1">
                <a:tableStyleId>{F5AB1C69-6EDB-4FF4-983F-18BD219EF322}</a:tableStyleId>
              </a:tblPr>
              <a:tblGrid>
                <a:gridCol w="4299045"/>
                <a:gridCol w="4299045"/>
              </a:tblGrid>
              <a:tr h="916668">
                <a:tc>
                  <a:txBody>
                    <a:bodyPr/>
                    <a:lstStyle/>
                    <a:p>
                      <a:pPr>
                        <a:buNone/>
                      </a:pPr>
                      <a:r>
                        <a:rPr lang="en-US" sz="1600" b="0" dirty="0" smtClean="0">
                          <a:solidFill>
                            <a:schemeClr val="tx1">
                              <a:lumMod val="95000"/>
                              <a:lumOff val="5000"/>
                            </a:schemeClr>
                          </a:solidFill>
                        </a:rPr>
                        <a:t>a. Affected the way you install or maintain networked printers or multifunction devices?</a:t>
                      </a:r>
                    </a:p>
                  </a:txBody>
                  <a:tcPr/>
                </a:tc>
                <a:tc>
                  <a:txBody>
                    <a:bodyPr/>
                    <a:lstStyle/>
                    <a:p>
                      <a:pPr>
                        <a:buNone/>
                      </a:pPr>
                      <a:r>
                        <a:rPr lang="en-US" sz="1600" b="0" dirty="0" smtClean="0">
                          <a:solidFill>
                            <a:schemeClr val="tx1">
                              <a:lumMod val="95000"/>
                              <a:lumOff val="5000"/>
                            </a:schemeClr>
                          </a:solidFill>
                        </a:rPr>
                        <a:t>b. Been a factor in which products you select? </a:t>
                      </a:r>
                    </a:p>
                    <a:p>
                      <a:endParaRPr lang="en-US" sz="1600" b="0" dirty="0">
                        <a:solidFill>
                          <a:schemeClr val="tx1">
                            <a:lumMod val="95000"/>
                            <a:lumOff val="5000"/>
                          </a:schemeClr>
                        </a:solidFill>
                      </a:endParaRPr>
                    </a:p>
                  </a:txBody>
                  <a:tcPr/>
                </a:tc>
              </a:tr>
            </a:tbl>
          </a:graphicData>
        </a:graphic>
      </p:graphicFrame>
      <p:pic>
        <p:nvPicPr>
          <p:cNvPr id="6" name="Picture 5" descr="Q4a.jpg"/>
          <p:cNvPicPr>
            <a:picLocks noChangeAspect="1"/>
          </p:cNvPicPr>
          <p:nvPr/>
        </p:nvPicPr>
        <p:blipFill>
          <a:blip r:embed="rId2" cstate="print"/>
          <a:stretch>
            <a:fillRect/>
          </a:stretch>
        </p:blipFill>
        <p:spPr>
          <a:xfrm>
            <a:off x="4991669" y="2879678"/>
            <a:ext cx="3060510" cy="3060510"/>
          </a:xfrm>
          <a:prstGeom prst="rect">
            <a:avLst/>
          </a:prstGeom>
        </p:spPr>
      </p:pic>
      <p:pic>
        <p:nvPicPr>
          <p:cNvPr id="7" name="Picture 6" descr="Q4b.jpg"/>
          <p:cNvPicPr>
            <a:picLocks noChangeAspect="1"/>
          </p:cNvPicPr>
          <p:nvPr/>
        </p:nvPicPr>
        <p:blipFill>
          <a:blip r:embed="rId3" cstate="print"/>
          <a:stretch>
            <a:fillRect/>
          </a:stretch>
        </p:blipFill>
        <p:spPr>
          <a:xfrm>
            <a:off x="818865" y="2896738"/>
            <a:ext cx="3053686" cy="3053686"/>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a:xfrm>
            <a:off x="309562" y="1233487"/>
            <a:ext cx="8524875" cy="4391025"/>
          </a:xfrm>
        </p:spPr>
        <p:txBody>
          <a:bodyPr/>
          <a:lstStyle/>
          <a:p>
            <a:r>
              <a:rPr lang="en-US" dirty="0" smtClean="0"/>
              <a:t>Is network security an important issue in your MPS activities now or do you see becoming an important issue in the near future?</a:t>
            </a:r>
          </a:p>
          <a:p>
            <a:endParaRPr lang="en-US" dirty="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6</a:t>
            </a:fld>
            <a:endParaRPr lang="de-DE"/>
          </a:p>
        </p:txBody>
      </p:sp>
      <p:pic>
        <p:nvPicPr>
          <p:cNvPr id="5" name="Picture 4" descr="Q5.jpg"/>
          <p:cNvPicPr>
            <a:picLocks noChangeAspect="1"/>
          </p:cNvPicPr>
          <p:nvPr/>
        </p:nvPicPr>
        <p:blipFill>
          <a:blip r:embed="rId2" cstate="print"/>
          <a:stretch>
            <a:fillRect/>
          </a:stretch>
        </p:blipFill>
        <p:spPr>
          <a:xfrm>
            <a:off x="1746487" y="2142272"/>
            <a:ext cx="4286250" cy="4286250"/>
          </a:xfrm>
          <a:prstGeom prst="rect">
            <a:avLst/>
          </a:prstGeom>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a:xfrm>
            <a:off x="314325" y="1095864"/>
            <a:ext cx="8524875" cy="4391025"/>
          </a:xfrm>
        </p:spPr>
        <p:txBody>
          <a:bodyPr/>
          <a:lstStyle/>
          <a:p>
            <a:r>
              <a:rPr lang="en-US" dirty="0" smtClean="0"/>
              <a:t>Is the security of information being sent to printers and other hardcopy devices an important issue in your MPS activities now or do you see it becoming an important issue in the near future?</a:t>
            </a:r>
            <a:endParaRPr lang="en-US" dirty="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7</a:t>
            </a:fld>
            <a:endParaRPr lang="de-DE"/>
          </a:p>
        </p:txBody>
      </p:sp>
      <p:pic>
        <p:nvPicPr>
          <p:cNvPr id="5" name="Picture 4" descr="Q6.jpg"/>
          <p:cNvPicPr>
            <a:picLocks noChangeAspect="1"/>
          </p:cNvPicPr>
          <p:nvPr/>
        </p:nvPicPr>
        <p:blipFill>
          <a:blip r:embed="rId2" cstate="print"/>
          <a:stretch>
            <a:fillRect/>
          </a:stretch>
        </p:blipFill>
        <p:spPr>
          <a:xfrm>
            <a:off x="1719192" y="2213923"/>
            <a:ext cx="4286250" cy="4286250"/>
          </a:xfrm>
          <a:prstGeom prst="rect">
            <a:avLst/>
          </a:prstGeom>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a:xfrm>
            <a:off x="309562" y="1233487"/>
            <a:ext cx="8524875" cy="4391025"/>
          </a:xfrm>
        </p:spPr>
        <p:txBody>
          <a:bodyPr/>
          <a:lstStyle/>
          <a:p>
            <a:r>
              <a:rPr lang="en-US" dirty="0" smtClean="0"/>
              <a:t>The use of SNMP for the management of networked hardcopy devices and acquisition of use data for billing has faced some problems because of security issues and firewall blocking of SNMP.</a:t>
            </a:r>
          </a:p>
          <a:p>
            <a:endParaRPr lang="en-US" sz="1400" dirty="0" smtClean="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8</a:t>
            </a:fld>
            <a:endParaRPr lang="de-DE"/>
          </a:p>
        </p:txBody>
      </p:sp>
      <p:graphicFrame>
        <p:nvGraphicFramePr>
          <p:cNvPr id="5" name="Table 4"/>
          <p:cNvGraphicFramePr>
            <a:graphicFrameLocks noGrp="1"/>
          </p:cNvGraphicFramePr>
          <p:nvPr/>
        </p:nvGraphicFramePr>
        <p:xfrm>
          <a:off x="272955" y="2362200"/>
          <a:ext cx="8598090" cy="1066800"/>
        </p:xfrm>
        <a:graphic>
          <a:graphicData uri="http://schemas.openxmlformats.org/drawingml/2006/table">
            <a:tbl>
              <a:tblPr firstRow="1" bandRow="1">
                <a:tableStyleId>{F5AB1C69-6EDB-4FF4-983F-18BD219EF322}</a:tableStyleId>
              </a:tblPr>
              <a:tblGrid>
                <a:gridCol w="4299045"/>
                <a:gridCol w="4299045"/>
              </a:tblGrid>
              <a:tr h="815909">
                <a:tc>
                  <a:txBody>
                    <a:bodyPr/>
                    <a:lstStyle/>
                    <a:p>
                      <a:r>
                        <a:rPr lang="en-US" sz="1600" b="0" dirty="0" smtClean="0">
                          <a:solidFill>
                            <a:schemeClr val="tx1">
                              <a:lumMod val="95000"/>
                              <a:lumOff val="5000"/>
                            </a:schemeClr>
                          </a:solidFill>
                        </a:rPr>
                        <a:t>a. Have you experienced such device management problems in your MPS activities?</a:t>
                      </a:r>
                    </a:p>
                    <a:p>
                      <a:pPr>
                        <a:buNone/>
                      </a:pPr>
                      <a:endParaRPr lang="en-US" sz="1600" b="0" dirty="0" smtClean="0">
                        <a:solidFill>
                          <a:schemeClr val="tx1">
                            <a:lumMod val="95000"/>
                            <a:lumOff val="5000"/>
                          </a:schemeClr>
                        </a:solidFill>
                      </a:endParaRPr>
                    </a:p>
                  </a:txBody>
                  <a:tcPr/>
                </a:tc>
                <a:tc>
                  <a:txBody>
                    <a:bodyPr/>
                    <a:lstStyle/>
                    <a:p>
                      <a:pPr>
                        <a:buNone/>
                      </a:pPr>
                      <a:r>
                        <a:rPr lang="en-US" sz="1600" b="0" dirty="0" smtClean="0">
                          <a:solidFill>
                            <a:schemeClr val="tx1">
                              <a:lumMod val="95000"/>
                              <a:lumOff val="5000"/>
                            </a:schemeClr>
                          </a:solidFill>
                        </a:rPr>
                        <a:t>b. Are some of the environments in which you operate going to a “Web Services” approach for network device management? </a:t>
                      </a:r>
                      <a:endParaRPr lang="en-US" sz="1600" b="0" dirty="0">
                        <a:solidFill>
                          <a:schemeClr val="tx1">
                            <a:lumMod val="95000"/>
                            <a:lumOff val="5000"/>
                          </a:schemeClr>
                        </a:solidFill>
                      </a:endParaRPr>
                    </a:p>
                  </a:txBody>
                  <a:tcPr/>
                </a:tc>
              </a:tr>
            </a:tbl>
          </a:graphicData>
        </a:graphic>
      </p:graphicFrame>
      <p:pic>
        <p:nvPicPr>
          <p:cNvPr id="6" name="Picture 5" descr="Q6.jpg"/>
          <p:cNvPicPr>
            <a:picLocks noChangeAspect="1"/>
          </p:cNvPicPr>
          <p:nvPr/>
        </p:nvPicPr>
        <p:blipFill>
          <a:blip r:embed="rId2" cstate="print"/>
          <a:stretch>
            <a:fillRect/>
          </a:stretch>
        </p:blipFill>
        <p:spPr>
          <a:xfrm>
            <a:off x="764268" y="3196988"/>
            <a:ext cx="2821675" cy="2821675"/>
          </a:xfrm>
          <a:prstGeom prst="rect">
            <a:avLst/>
          </a:prstGeom>
        </p:spPr>
      </p:pic>
      <p:pic>
        <p:nvPicPr>
          <p:cNvPr id="7" name="Picture 6" descr="Q7.jpg"/>
          <p:cNvPicPr>
            <a:picLocks noChangeAspect="1"/>
          </p:cNvPicPr>
          <p:nvPr/>
        </p:nvPicPr>
        <p:blipFill>
          <a:blip r:embed="rId3" cstate="print"/>
          <a:stretch>
            <a:fillRect/>
          </a:stretch>
        </p:blipFill>
        <p:spPr>
          <a:xfrm>
            <a:off x="5172931" y="3207225"/>
            <a:ext cx="2838733" cy="2838733"/>
          </a:xfrm>
          <a:prstGeom prst="rect">
            <a:avLst/>
          </a:prstGeom>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a:xfrm>
            <a:off x="314325" y="1136808"/>
            <a:ext cx="8524875" cy="4391025"/>
          </a:xfrm>
        </p:spPr>
        <p:txBody>
          <a:bodyPr/>
          <a:lstStyle/>
          <a:p>
            <a:r>
              <a:rPr lang="en-US" dirty="0" smtClean="0"/>
              <a:t>Do you think it important that manufacturers implement standard solutions to interface issues such as MIBs and Protocols rather than proprietary solutions, even if the proprietary solutions may be better?</a:t>
            </a:r>
            <a:endParaRPr lang="en-US" dirty="0"/>
          </a:p>
        </p:txBody>
      </p:sp>
      <p:sp>
        <p:nvSpPr>
          <p:cNvPr id="4" name="Footer Placeholder 3"/>
          <p:cNvSpPr>
            <a:spLocks noGrp="1"/>
          </p:cNvSpPr>
          <p:nvPr>
            <p:ph type="ftr" sz="quarter" idx="10"/>
          </p:nvPr>
        </p:nvSpPr>
        <p:spPr/>
        <p:txBody>
          <a:bodyPr/>
          <a:lstStyle/>
          <a:p>
            <a:pPr>
              <a:defRPr/>
            </a:pPr>
            <a:r>
              <a:rPr lang="de-DE" smtClean="0"/>
              <a:t>Page </a:t>
            </a:r>
            <a:r>
              <a:rPr lang="de-DE" smtClean="0">
                <a:sym typeface="Wingdings" pitchFamily="2" charset="2"/>
              </a:rPr>
              <a:t></a:t>
            </a:r>
            <a:r>
              <a:rPr lang="de-DE" smtClean="0"/>
              <a:t> </a:t>
            </a:r>
            <a:fld id="{3CE4948D-4617-4997-A85E-9C1385938A61}" type="slidenum">
              <a:rPr lang="de-DE" smtClean="0"/>
              <a:pPr>
                <a:defRPr/>
              </a:pPr>
              <a:t>9</a:t>
            </a:fld>
            <a:endParaRPr lang="de-DE"/>
          </a:p>
        </p:txBody>
      </p:sp>
      <p:pic>
        <p:nvPicPr>
          <p:cNvPr id="5" name="Picture 4" descr="Q6.jpg"/>
          <p:cNvPicPr>
            <a:picLocks noChangeAspect="1"/>
          </p:cNvPicPr>
          <p:nvPr/>
        </p:nvPicPr>
        <p:blipFill>
          <a:blip r:embed="rId2" cstate="print"/>
          <a:stretch>
            <a:fillRect/>
          </a:stretch>
        </p:blipFill>
        <p:spPr>
          <a:xfrm>
            <a:off x="1787430" y="2309457"/>
            <a:ext cx="4286250" cy="4286250"/>
          </a:xfrm>
          <a:prstGeom prst="rect">
            <a:avLst/>
          </a:prstGeom>
        </p:spPr>
      </p:pic>
    </p:spTree>
  </p:cSld>
  <p:clrMapOvr>
    <a:masterClrMapping/>
  </p:clrMapOvr>
  <p:transition spd="med">
    <p:fade/>
  </p:transition>
</p:sld>
</file>

<file path=ppt/theme/theme1.xml><?xml version="1.0" encoding="utf-8"?>
<a:theme xmlns:a="http://schemas.openxmlformats.org/drawingml/2006/main" name="PresentationLoad">
  <a:themeElements>
    <a:clrScheme name="PresentationLoad 1">
      <a:dk1>
        <a:srgbClr val="000000"/>
      </a:dk1>
      <a:lt1>
        <a:srgbClr val="FFFFFF"/>
      </a:lt1>
      <a:dk2>
        <a:srgbClr val="38520E"/>
      </a:dk2>
      <a:lt2>
        <a:srgbClr val="FEA501"/>
      </a:lt2>
      <a:accent1>
        <a:srgbClr val="4C7013"/>
      </a:accent1>
      <a:accent2>
        <a:srgbClr val="6B9B1A"/>
      </a:accent2>
      <a:accent3>
        <a:srgbClr val="FFFFFF"/>
      </a:accent3>
      <a:accent4>
        <a:srgbClr val="000000"/>
      </a:accent4>
      <a:accent5>
        <a:srgbClr val="B2BBAA"/>
      </a:accent5>
      <a:accent6>
        <a:srgbClr val="608C16"/>
      </a:accent6>
      <a:hlink>
        <a:srgbClr val="90BA45"/>
      </a:hlink>
      <a:folHlink>
        <a:srgbClr val="B2CF7D"/>
      </a:folHlink>
    </a:clrScheme>
    <a:fontScheme name="PresentationLo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PresentationLoad 1">
        <a:dk1>
          <a:srgbClr val="000000"/>
        </a:dk1>
        <a:lt1>
          <a:srgbClr val="FFFFFF"/>
        </a:lt1>
        <a:dk2>
          <a:srgbClr val="38520E"/>
        </a:dk2>
        <a:lt2>
          <a:srgbClr val="FEA501"/>
        </a:lt2>
        <a:accent1>
          <a:srgbClr val="4C7013"/>
        </a:accent1>
        <a:accent2>
          <a:srgbClr val="6B9B1A"/>
        </a:accent2>
        <a:accent3>
          <a:srgbClr val="FFFFFF"/>
        </a:accent3>
        <a:accent4>
          <a:srgbClr val="000000"/>
        </a:accent4>
        <a:accent5>
          <a:srgbClr val="B2BBAA"/>
        </a:accent5>
        <a:accent6>
          <a:srgbClr val="608C16"/>
        </a:accent6>
        <a:hlink>
          <a:srgbClr val="90BA45"/>
        </a:hlink>
        <a:folHlink>
          <a:srgbClr val="B2CF7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PresentationLoad</Template>
  <TotalTime>2368</TotalTime>
  <Words>855</Words>
  <Application>Microsoft Office PowerPoint</Application>
  <PresentationFormat>On-screen Show (4:3)</PresentationFormat>
  <Paragraphs>74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PresentationLoad</vt:lpstr>
      <vt:lpstr>PWG October Survey Results</vt:lpstr>
      <vt:lpstr>Question #1:</vt:lpstr>
      <vt:lpstr>Question #2:</vt:lpstr>
      <vt:lpstr>Question #3:</vt:lpstr>
      <vt:lpstr>Question #4:</vt:lpstr>
      <vt:lpstr>Question #5:</vt:lpstr>
      <vt:lpstr>Question #6:</vt:lpstr>
      <vt:lpstr>Question #7:</vt:lpstr>
      <vt:lpstr>Question #8:</vt:lpstr>
      <vt:lpstr>Question 9:</vt:lpstr>
      <vt:lpstr>Question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Jim</dc:creator>
  <dc:description>PresentationLoad.com</dc:description>
  <cp:lastModifiedBy>WAM</cp:lastModifiedBy>
  <cp:revision>134</cp:revision>
  <dcterms:created xsi:type="dcterms:W3CDTF">2007-11-27T23:54:21Z</dcterms:created>
  <dcterms:modified xsi:type="dcterms:W3CDTF">2010-12-03T01:04:46Z</dcterms:modified>
</cp:coreProperties>
</file>