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  <p:sldMasterId id="2147483652" r:id="rId2"/>
  </p:sldMasterIdLst>
  <p:notesMasterIdLst>
    <p:notesMasterId r:id="rId8"/>
  </p:notesMasterIdLst>
  <p:sldIdLst>
    <p:sldId id="309" r:id="rId3"/>
    <p:sldId id="340" r:id="rId4"/>
    <p:sldId id="384" r:id="rId5"/>
    <p:sldId id="380" r:id="rId6"/>
    <p:sldId id="365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5pPr>
    <a:lvl6pPr marL="22860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6pPr>
    <a:lvl7pPr marL="27432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7pPr>
    <a:lvl8pPr marL="32004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8pPr>
    <a:lvl9pPr marL="36576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0066"/>
    <a:srgbClr val="FF505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23016-7568-4322-AD09-B64482CC6010}" type="datetimeFigureOut">
              <a:rPr lang="en-US" smtClean="0"/>
              <a:pPr/>
              <a:t>5/10/2013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2B336-6A5D-4C3B-9652-C4A7028DC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23946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2B336-6A5D-4C3B-9652-C4A7028DCE0C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2B336-6A5D-4C3B-9652-C4A7028DCE0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A1AF0-E9D8-43FC-8BDF-041F29156C87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2B336-6A5D-4C3B-9652-C4A7028DCE0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2B336-6A5D-4C3B-9652-C4A7028DCE0C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B7A02D7-4820-4839-810A-22001B0CEE6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FA2C942-65BD-4899-9DFE-4E55C3FD2DD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39878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7400" y="1371600"/>
            <a:ext cx="39878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AD3E58-7004-4178-B357-7433346C813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119E05E-56D0-4C5D-8C58-F74819E693F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1B2241-E11D-4C7C-AA26-E97B915747F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1375" y="325438"/>
            <a:ext cx="1619250" cy="7604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4099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7485063" y="6610350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chemeClr val="tx1"/>
                </a:solidFill>
                <a:cs typeface="Arial" charset="0"/>
              </a:defRPr>
            </a:lvl1pPr>
          </a:lstStyle>
          <a:p>
            <a:fld id="{913A5A7A-10DE-46CF-B78E-6F6B4A5BAC7F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895600"/>
            <a:ext cx="8305800" cy="1016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charset="0"/>
              </a:rPr>
              <a:t>Click to edit Master title style</a:t>
            </a: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457200" y="4038600"/>
            <a:ext cx="8318500" cy="0"/>
          </a:xfrm>
          <a:prstGeom prst="line">
            <a:avLst/>
          </a:prstGeom>
          <a:noFill/>
          <a:ln w="38100" cap="flat">
            <a:solidFill>
              <a:srgbClr val="DE0235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4102" name="Rectangle 6"/>
          <p:cNvSpPr>
            <a:spLocks/>
          </p:cNvSpPr>
          <p:nvPr/>
        </p:nvSpPr>
        <p:spPr bwMode="auto">
          <a:xfrm>
            <a:off x="533400" y="6610350"/>
            <a:ext cx="4508500" cy="254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40" bIns="0" anchor="ctr"/>
          <a:lstStyle/>
          <a:p>
            <a:pPr marL="39688"/>
            <a:r>
              <a:rPr lang="en-US" sz="1100" dirty="0">
                <a:solidFill>
                  <a:schemeClr val="tx1"/>
                </a:solidFill>
                <a:cs typeface="Arial" charset="0"/>
              </a:rPr>
              <a:t>Copyright © </a:t>
            </a:r>
            <a:r>
              <a:rPr lang="en-US" sz="1100" dirty="0" smtClean="0">
                <a:solidFill>
                  <a:schemeClr val="tx1"/>
                </a:solidFill>
                <a:cs typeface="Arial" charset="0"/>
              </a:rPr>
              <a:t>2013 </a:t>
            </a:r>
            <a:r>
              <a:rPr lang="en-US" sz="1100" dirty="0">
                <a:solidFill>
                  <a:schemeClr val="tx1"/>
                </a:solidFill>
                <a:cs typeface="Arial" charset="0"/>
              </a:rPr>
              <a:t>The Printer Working Group. All rights reserved.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457200" y="4051300"/>
            <a:ext cx="8229600" cy="2654300"/>
          </a:xfrm>
          <a:prstGeom prst="rect">
            <a:avLst/>
          </a:prstGeom>
        </p:spPr>
        <p:txBody>
          <a:bodyPr rIns="13208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Verdana" charset="0"/>
              <a:buChar char="•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Verdan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ransition/>
  <p:hf hdr="0" ftr="0" dt="0"/>
  <p:txStyles>
    <p:titleStyle>
      <a:lvl1pPr marL="396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  <a:sym typeface="Verdana" charset="0"/>
        </a:defRPr>
      </a:lvl1pPr>
      <a:lvl2pPr marL="396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2pPr>
      <a:lvl3pPr marL="396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3pPr>
      <a:lvl4pPr marL="396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4pPr>
      <a:lvl5pPr marL="396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5pPr>
      <a:lvl6pPr marL="4968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1" fontAlgn="base" hangingPunct="1">
        <a:spcBef>
          <a:spcPts val="600"/>
        </a:spcBef>
        <a:spcAft>
          <a:spcPct val="0"/>
        </a:spcAft>
        <a:buSzPct val="100000"/>
        <a:buFont typeface="Verdana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1pPr>
      <a:lvl2pPr marL="782638" indent="-285750" algn="l" rtl="0" eaLnBrk="1" fontAlgn="base" hangingPunct="1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2pPr>
      <a:lvl3pPr marL="1182688" indent="-228600" algn="l" rtl="0" eaLnBrk="1" fontAlgn="base" hangingPunct="1">
        <a:spcBef>
          <a:spcPts val="6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3pPr>
      <a:lvl4pPr marL="16398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4pPr>
      <a:lvl5pPr marL="20970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5pPr>
      <a:lvl6pPr marL="25542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30114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686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9258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91375" y="325438"/>
            <a:ext cx="1619250" cy="7604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5123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7485063" y="6610350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chemeClr val="tx1"/>
                </a:solidFill>
                <a:cs typeface="Arial" charset="0"/>
              </a:defRPr>
            </a:lvl1pPr>
          </a:lstStyle>
          <a:p>
            <a:fld id="{05298461-BE6B-4004-9B0E-7640005A662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6038"/>
            <a:ext cx="6629400" cy="1016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Verdana" charset="0"/>
              </a:rPr>
              <a:t>Click to edit Master 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28000" cy="525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Verdana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Verdana" charset="0"/>
              </a:rPr>
              <a:t>Second level</a:t>
            </a:r>
          </a:p>
          <a:p>
            <a:pPr lvl="2"/>
            <a:r>
              <a:rPr lang="en-US" dirty="0" smtClean="0">
                <a:sym typeface="Verdana" charset="0"/>
              </a:rPr>
              <a:t>Third level</a:t>
            </a:r>
          </a:p>
          <a:p>
            <a:pPr lvl="3"/>
            <a:r>
              <a:rPr lang="en-US" dirty="0" smtClean="0">
                <a:sym typeface="Verdana" charset="0"/>
              </a:rPr>
              <a:t>Fourth level</a:t>
            </a:r>
          </a:p>
          <a:p>
            <a:pPr lvl="4"/>
            <a:r>
              <a:rPr lang="en-US" dirty="0" smtClean="0">
                <a:sym typeface="Verdana" charset="0"/>
              </a:rPr>
              <a:t>Fifth level</a:t>
            </a: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419100" y="1066800"/>
            <a:ext cx="8318500" cy="0"/>
          </a:xfrm>
          <a:prstGeom prst="line">
            <a:avLst/>
          </a:prstGeom>
          <a:noFill/>
          <a:ln w="38100" cap="flat">
            <a:solidFill>
              <a:srgbClr val="DE0235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5127" name="Rectangle 7"/>
          <p:cNvSpPr>
            <a:spLocks/>
          </p:cNvSpPr>
          <p:nvPr/>
        </p:nvSpPr>
        <p:spPr bwMode="auto">
          <a:xfrm>
            <a:off x="533400" y="6610350"/>
            <a:ext cx="4508500" cy="254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40" bIns="0" anchor="ctr"/>
          <a:lstStyle/>
          <a:p>
            <a:pPr marL="39688"/>
            <a:r>
              <a:rPr lang="en-US" sz="1100" dirty="0">
                <a:solidFill>
                  <a:schemeClr val="tx1"/>
                </a:solidFill>
                <a:cs typeface="Arial" charset="0"/>
              </a:rPr>
              <a:t>Copyright © </a:t>
            </a:r>
            <a:r>
              <a:rPr lang="en-US" sz="1100" dirty="0" smtClean="0">
                <a:solidFill>
                  <a:schemeClr val="tx1"/>
                </a:solidFill>
                <a:cs typeface="Arial" charset="0"/>
              </a:rPr>
              <a:t>2013 </a:t>
            </a:r>
            <a:r>
              <a:rPr lang="en-US" sz="1100" dirty="0">
                <a:solidFill>
                  <a:schemeClr val="tx1"/>
                </a:solidFill>
                <a:cs typeface="Arial" charset="0"/>
              </a:rPr>
              <a:t>The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700" r:id="rId2"/>
    <p:sldLayoutId id="2147483701" r:id="rId3"/>
    <p:sldLayoutId id="2147483702" r:id="rId4"/>
  </p:sldLayoutIdLst>
  <p:transition/>
  <p:hf hdr="0" ftr="0" dt="0"/>
  <p:txStyles>
    <p:titleStyle>
      <a:lvl1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  <a:sym typeface="Verdana" charset="0"/>
        </a:defRPr>
      </a:lvl1pPr>
      <a:lvl2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2pPr>
      <a:lvl3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3pPr>
      <a:lvl4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4pPr>
      <a:lvl5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fontAlgn="base">
        <a:spcBef>
          <a:spcPts val="600"/>
        </a:spcBef>
        <a:spcAft>
          <a:spcPct val="0"/>
        </a:spcAft>
        <a:buSzPct val="100000"/>
        <a:buFont typeface="Wingdings" pitchFamily="2" charset="2"/>
        <a:buChar char="v"/>
        <a:defRPr sz="22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1pPr>
      <a:lvl2pPr marL="731838" indent="-285750" algn="l" rtl="0" fontAlgn="base">
        <a:spcBef>
          <a:spcPts val="500"/>
        </a:spcBef>
        <a:spcAft>
          <a:spcPct val="0"/>
        </a:spcAft>
        <a:buSzPct val="100000"/>
        <a:buFont typeface="Wingdings" pitchFamily="2" charset="2"/>
        <a:buChar char="Ø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2pPr>
      <a:lvl3pPr marL="1131888" indent="-228600" algn="l" rtl="0" fontAlgn="base">
        <a:spcBef>
          <a:spcPts val="6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3pPr>
      <a:lvl4pPr marL="1589088" indent="-228600" algn="l" rtl="0" fontAlgn="base">
        <a:spcBef>
          <a:spcPts val="400"/>
        </a:spcBef>
        <a:spcAft>
          <a:spcPct val="0"/>
        </a:spcAft>
        <a:buSzPct val="100000"/>
        <a:buFont typeface="Wingdings" pitchFamily="2" charset="2"/>
        <a:buChar char="§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4pPr>
      <a:lvl5pPr marL="2046288" indent="-228600" algn="l" rtl="0" fontAlgn="base">
        <a:spcBef>
          <a:spcPts val="400"/>
        </a:spcBef>
        <a:spcAft>
          <a:spcPct val="0"/>
        </a:spcAft>
        <a:buSzPct val="100000"/>
        <a:buFont typeface="Courier New" pitchFamily="49" charset="0"/>
        <a:buChar char="o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5pPr>
      <a:lvl6pPr marL="25034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29606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178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8750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loud/wd/wd-cloudimagingmodel10-20130508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NUL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286000"/>
            <a:ext cx="8458200" cy="1698625"/>
          </a:xfrm>
          <a:ln/>
        </p:spPr>
        <p:txBody>
          <a:bodyPr rIns="132080"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Cloud Imaging WG Plenary Report</a:t>
            </a:r>
            <a:endParaRPr lang="en-US" sz="3300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4EDC8-4D99-4908-9229-2EC682D93355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6145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1375" y="325438"/>
            <a:ext cx="1619250" cy="7604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6148" name="Rectangle 4"/>
          <p:cNvSpPr>
            <a:spLocks/>
          </p:cNvSpPr>
          <p:nvPr/>
        </p:nvSpPr>
        <p:spPr bwMode="auto">
          <a:xfrm>
            <a:off x="533400" y="6604000"/>
            <a:ext cx="4508500" cy="254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40" bIns="0" anchor="ctr"/>
          <a:lstStyle/>
          <a:p>
            <a:pPr marL="39688"/>
            <a:r>
              <a:rPr lang="en-US" sz="1100" dirty="0">
                <a:solidFill>
                  <a:schemeClr val="tx1"/>
                </a:solidFill>
                <a:cs typeface="Arial" charset="0"/>
              </a:rPr>
              <a:t>Copyright © </a:t>
            </a:r>
            <a:r>
              <a:rPr lang="en-US" sz="1100" dirty="0" smtClean="0">
                <a:solidFill>
                  <a:schemeClr val="tx1"/>
                </a:solidFill>
                <a:cs typeface="Arial" charset="0"/>
              </a:rPr>
              <a:t>2012The </a:t>
            </a:r>
            <a:r>
              <a:rPr lang="en-US" sz="1100" dirty="0">
                <a:solidFill>
                  <a:schemeClr val="tx1"/>
                </a:solidFill>
                <a:cs typeface="Arial" charset="0"/>
              </a:rPr>
              <a:t>Printer Working Group. All rights reserved.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199" y="4114800"/>
            <a:ext cx="6734175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buSzPct val="100000"/>
              <a:defRPr/>
            </a:pPr>
            <a:r>
              <a:rPr lang="en-US" sz="2400" kern="0" dirty="0">
                <a:solidFill>
                  <a:schemeClr val="tx1"/>
                </a:solidFill>
                <a:sym typeface="Verdana" charset="0"/>
              </a:rPr>
              <a:t>May  15</a:t>
            </a:r>
            <a:r>
              <a:rPr lang="en-US" sz="2400" kern="0" baseline="30000" dirty="0">
                <a:solidFill>
                  <a:schemeClr val="tx1"/>
                </a:solidFill>
                <a:sym typeface="Verdana" charset="0"/>
              </a:rPr>
              <a:t>st</a:t>
            </a:r>
            <a:r>
              <a:rPr lang="en-US" sz="2400" kern="0" dirty="0">
                <a:solidFill>
                  <a:schemeClr val="tx1"/>
                </a:solidFill>
                <a:sym typeface="Verdana" charset="0"/>
              </a:rPr>
              <a:t> , 2013</a:t>
            </a:r>
          </a:p>
          <a:p>
            <a:pPr lvl="0">
              <a:spcBef>
                <a:spcPts val="600"/>
              </a:spcBef>
              <a:buSzPct val="100000"/>
              <a:defRPr/>
            </a:pPr>
            <a:r>
              <a:rPr lang="en-US" sz="2400" dirty="0"/>
              <a:t>Cupertino, CA (hosted by Apple)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Officers &amp; Editors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257800"/>
          </a:xfrm>
        </p:spPr>
        <p:txBody>
          <a:bodyPr/>
          <a:lstStyle/>
          <a:p>
            <a:r>
              <a:rPr lang="en-US" dirty="0" smtClean="0"/>
              <a:t>Chair: Ron Nevo (Samsung)</a:t>
            </a:r>
          </a:p>
          <a:p>
            <a:r>
              <a:rPr lang="en-US" dirty="0" smtClean="0"/>
              <a:t>Vice Chair: Bill Wagner (TIC)</a:t>
            </a:r>
          </a:p>
          <a:p>
            <a:r>
              <a:rPr lang="en-US" dirty="0" smtClean="0"/>
              <a:t>Secretary: Michael Sweet (Apple)</a:t>
            </a:r>
          </a:p>
          <a:p>
            <a:r>
              <a:rPr lang="en-US" dirty="0" smtClean="0"/>
              <a:t>Document Editor Volunteers:</a:t>
            </a:r>
          </a:p>
          <a:p>
            <a:pPr lvl="1"/>
            <a:r>
              <a:rPr lang="en-US" dirty="0" smtClean="0"/>
              <a:t>Larry </a:t>
            </a:r>
            <a:r>
              <a:rPr lang="en-US" dirty="0" err="1" smtClean="0"/>
              <a:t>Upthegrove</a:t>
            </a:r>
            <a:r>
              <a:rPr lang="en-US" dirty="0" smtClean="0"/>
              <a:t>: Cloud Imaging Requirements and Model</a:t>
            </a:r>
          </a:p>
          <a:p>
            <a:pPr lvl="1"/>
            <a:r>
              <a:rPr lang="en-US" dirty="0" smtClean="0"/>
              <a:t>Ron Nevo (Samsung): Cloud Imaging Requirements and Model</a:t>
            </a:r>
          </a:p>
          <a:p>
            <a:pPr lvl="1"/>
            <a:r>
              <a:rPr lang="en-US" dirty="0" smtClean="0"/>
              <a:t>Michael Sweet (Apple): Cloud Imaging Requirements and Model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990600"/>
            <a:ext cx="8991600" cy="5257800"/>
          </a:xfrm>
        </p:spPr>
        <p:txBody>
          <a:bodyPr/>
          <a:lstStyle/>
          <a:p>
            <a:r>
              <a:rPr lang="en-US" sz="2000" dirty="0" smtClean="0"/>
              <a:t>Charter</a:t>
            </a:r>
          </a:p>
          <a:p>
            <a:pPr lvl="1"/>
            <a:r>
              <a:rPr lang="en-US" sz="1600" dirty="0" smtClean="0"/>
              <a:t>Revised Charter approved by PWG </a:t>
            </a:r>
            <a:r>
              <a:rPr lang="en-US" sz="1600" dirty="0" smtClean="0"/>
              <a:t>Steering </a:t>
            </a:r>
            <a:r>
              <a:rPr lang="en-US" sz="1600" dirty="0" smtClean="0"/>
              <a:t>Committee</a:t>
            </a:r>
            <a:r>
              <a:rPr lang="en-US" sz="1600" dirty="0" smtClean="0"/>
              <a:t>: </a:t>
            </a:r>
            <a:r>
              <a:rPr lang="en-US" sz="1400" dirty="0" smtClean="0"/>
              <a:t>ftp</a:t>
            </a:r>
            <a:r>
              <a:rPr lang="en-US" sz="1400" dirty="0" smtClean="0"/>
              <a:t>://ftp.pwg.org/pub/pwg/cloud/charter/ch-cloud-charter-20130510.pdf </a:t>
            </a:r>
            <a:endParaRPr lang="en-US" sz="1600" dirty="0" smtClean="0"/>
          </a:p>
          <a:p>
            <a:r>
              <a:rPr lang="en-US" sz="2000" dirty="0" smtClean="0"/>
              <a:t>Cloud Printing Model Specification </a:t>
            </a:r>
          </a:p>
          <a:p>
            <a:pPr lvl="1"/>
            <a:r>
              <a:rPr lang="en-US" sz="1600" dirty="0" smtClean="0"/>
              <a:t>Document simplified by decisions that: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en-US" sz="1400" dirty="0" smtClean="0"/>
              <a:t>Users’ interaction </a:t>
            </a:r>
            <a:r>
              <a:rPr lang="en-US" sz="1400" dirty="0" smtClean="0"/>
              <a:t>with Cloud server identical to that with standard </a:t>
            </a:r>
            <a:r>
              <a:rPr lang="en-US" sz="1400" dirty="0" smtClean="0"/>
              <a:t>imaging service</a:t>
            </a:r>
            <a:endParaRPr lang="en-US" sz="1400" dirty="0" smtClean="0"/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en-US" sz="1400" dirty="0" smtClean="0"/>
              <a:t>Detailed design consideration of elements within the Cloud are out of scope</a:t>
            </a:r>
          </a:p>
          <a:p>
            <a:pPr lvl="1"/>
            <a:r>
              <a:rPr lang="en-US" sz="1800" dirty="0" smtClean="0"/>
              <a:t>Recent Decisions</a:t>
            </a:r>
          </a:p>
          <a:p>
            <a:pPr lvl="2">
              <a:spcAft>
                <a:spcPts val="300"/>
              </a:spcAft>
            </a:pPr>
            <a:r>
              <a:rPr lang="en-US" sz="1400" dirty="0" smtClean="0"/>
              <a:t>Detailed Use Cases were again added</a:t>
            </a:r>
          </a:p>
          <a:p>
            <a:pPr lvl="2">
              <a:spcAft>
                <a:spcPts val="300"/>
              </a:spcAft>
            </a:pPr>
            <a:r>
              <a:rPr lang="en-US" sz="1400" dirty="0" smtClean="0"/>
              <a:t>Applicable Cloud User Operations identified; New Cloud Print Manager Operations Defined</a:t>
            </a:r>
          </a:p>
          <a:p>
            <a:pPr lvl="2">
              <a:spcAft>
                <a:spcPts val="300"/>
              </a:spcAft>
            </a:pPr>
            <a:r>
              <a:rPr lang="en-US" sz="1400" dirty="0" smtClean="0"/>
              <a:t>Based on provisions in  IPP SIX draft, restriction on one Cloud Manager destination per Cloud Print Service was eliminated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en-US" sz="1400" dirty="0" smtClean="0"/>
              <a:t>Decision to abandon effort and transfer  work done to date to Cloud Imaging Requirements and Model</a:t>
            </a:r>
          </a:p>
          <a:p>
            <a:pPr lvl="1"/>
            <a:r>
              <a:rPr lang="en-US" sz="1600" dirty="0" smtClean="0"/>
              <a:t>Cloud Imaging Requirements and Model Specification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en-US" sz="1400" dirty="0" smtClean="0"/>
              <a:t>Initial draft modified to provide Interim draft reflecting decisions made for Cloud Printing Model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en-US" sz="1400" dirty="0" smtClean="0"/>
              <a:t>Additional Use Cases and Operations up for discussion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en-US" sz="1400" dirty="0" smtClean="0"/>
              <a:t>Further development necessary</a:t>
            </a:r>
          </a:p>
          <a:p>
            <a:endParaRPr lang="en-US" sz="2200" dirty="0" smtClean="0"/>
          </a:p>
          <a:p>
            <a:pPr lvl="1"/>
            <a:endParaRPr lang="en-US" sz="1800" dirty="0" smtClean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AD3E58-7004-4178-B357-7433346C813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296479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661400" cy="5257800"/>
          </a:xfrm>
        </p:spPr>
        <p:txBody>
          <a:bodyPr/>
          <a:lstStyle/>
          <a:p>
            <a:r>
              <a:rPr lang="en-US" dirty="0" smtClean="0"/>
              <a:t>Cloud Imaging Model and Requirements</a:t>
            </a:r>
          </a:p>
          <a:p>
            <a:pPr lvl="1"/>
            <a:r>
              <a:rPr lang="en-US" dirty="0" smtClean="0"/>
              <a:t>Current Draft: </a:t>
            </a:r>
            <a:r>
              <a:rPr lang="en-US" dirty="0" smtClean="0">
                <a:hlinkClick r:id="rId3"/>
              </a:rPr>
              <a:t>ftp://</a:t>
            </a:r>
            <a:r>
              <a:rPr lang="en-US" dirty="0" smtClean="0">
                <a:hlinkClick r:id="rId3"/>
              </a:rPr>
              <a:t>ftp.pwg.org/pub/pwg/cloud/wd/wd-cloudimagingmodel10-20130508.pdf</a:t>
            </a:r>
            <a:endParaRPr lang="en-US" dirty="0" smtClean="0"/>
          </a:p>
          <a:p>
            <a:pPr lvl="1"/>
            <a:r>
              <a:rPr lang="en-US" dirty="0" smtClean="0"/>
              <a:t>Draft on Cloud Client and Device </a:t>
            </a:r>
            <a:r>
              <a:rPr lang="en-US" dirty="0" smtClean="0"/>
              <a:t>Manager Operations: </a:t>
            </a:r>
            <a:r>
              <a:rPr lang="en-US" dirty="0" smtClean="0">
                <a:hlinkClick r:id="rId4" invalidUrl="ftp://ftp.pwg.org/pub/pwg/cloud/white/Cloud Imaging Operations -6 May.pdf"/>
              </a:rPr>
              <a:t>ftp://</a:t>
            </a:r>
            <a:r>
              <a:rPr lang="en-US" dirty="0" smtClean="0">
                <a:hlinkClick r:id="rId4" invalidUrl="ftp://ftp.pwg.org/pub/pwg/cloud/white/Cloud Imaging Operations -6 May.pdf"/>
              </a:rPr>
              <a:t>ftp.pwg.org/pub/pwg/cloud/white/Cloud%20Imaging%20Operations%20-6%20May.pdf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Editors: </a:t>
            </a:r>
            <a:r>
              <a:rPr lang="en-US" dirty="0" smtClean="0"/>
              <a:t>Larry  &amp; Bill</a:t>
            </a:r>
          </a:p>
          <a:p>
            <a:pPr lvl="1"/>
            <a:r>
              <a:rPr lang="en-US" dirty="0" smtClean="0"/>
              <a:t>Additional Contributors: ?</a:t>
            </a:r>
          </a:p>
          <a:p>
            <a:pPr lvl="1"/>
            <a:r>
              <a:rPr lang="en-US" dirty="0" smtClean="0"/>
              <a:t>Schedule</a:t>
            </a:r>
            <a:r>
              <a:rPr lang="en-US" smtClean="0"/>
              <a:t>:    </a:t>
            </a:r>
            <a:r>
              <a:rPr lang="en-US" sz="1600" dirty="0" smtClean="0"/>
              <a:t>P</a:t>
            </a:r>
            <a:r>
              <a:rPr lang="en-US" sz="1600" smtClean="0"/>
              <a:t>WG </a:t>
            </a:r>
            <a:r>
              <a:rPr lang="en-US" sz="1600" dirty="0" smtClean="0"/>
              <a:t>Last Call of Cloud Imaging Requirements and Model – (Mid Q4 2013) 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038"/>
            <a:ext cx="6477000" cy="1016000"/>
          </a:xfrm>
        </p:spPr>
        <p:txBody>
          <a:bodyPr/>
          <a:lstStyle/>
          <a:p>
            <a:r>
              <a:rPr lang="en-US" dirty="0" smtClean="0"/>
              <a:t>Cloud Imaging WG 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257800"/>
          </a:xfrm>
        </p:spPr>
        <p:txBody>
          <a:bodyPr/>
          <a:lstStyle/>
          <a:p>
            <a:r>
              <a:rPr lang="en-US" sz="2400" dirty="0" smtClean="0"/>
              <a:t>We welcome participation from all interested parties</a:t>
            </a:r>
          </a:p>
          <a:p>
            <a:r>
              <a:rPr lang="en-US" sz="2400" dirty="0" smtClean="0"/>
              <a:t>Cloud Imaging Working Group Web page</a:t>
            </a:r>
          </a:p>
          <a:p>
            <a:pPr lvl="1"/>
            <a:r>
              <a:rPr lang="en-US" sz="2000" dirty="0" smtClean="0"/>
              <a:t> http://www.pwg.org/cloud/index.html</a:t>
            </a:r>
          </a:p>
          <a:p>
            <a:r>
              <a:rPr lang="en-US" sz="2400" dirty="0" smtClean="0"/>
              <a:t>Cloud Imaging Working Group Wiki</a:t>
            </a:r>
          </a:p>
          <a:p>
            <a:pPr lvl="1"/>
            <a:r>
              <a:rPr lang="en-US" sz="2000" dirty="0" smtClean="0"/>
              <a:t> http://pwg-wiki.wikispaces.com/Cloud+Imaging</a:t>
            </a:r>
          </a:p>
          <a:p>
            <a:r>
              <a:rPr lang="en-US" sz="2400" dirty="0" smtClean="0"/>
              <a:t>Subscribe to the Cloud mailing list</a:t>
            </a:r>
          </a:p>
          <a:p>
            <a:pPr lvl="1"/>
            <a:r>
              <a:rPr lang="en-US" sz="2000" dirty="0" smtClean="0"/>
              <a:t>https://www.pwg.org/mailman/listinfo/cloud</a:t>
            </a:r>
          </a:p>
          <a:p>
            <a:pPr lvl="1"/>
            <a:r>
              <a:rPr lang="en-US" sz="2000" dirty="0" smtClean="0"/>
              <a:t>cloud@pwg.org</a:t>
            </a:r>
          </a:p>
          <a:p>
            <a:r>
              <a:rPr lang="en-US" sz="2400" dirty="0" smtClean="0"/>
              <a:t>Cloud Imaging WG holds bi-weekly phone conferences announced on the Cloud mailing list</a:t>
            </a:r>
          </a:p>
          <a:p>
            <a:pPr lvl="1"/>
            <a:r>
              <a:rPr lang="en-US" sz="2000" dirty="0" smtClean="0"/>
              <a:t> Next conference call is June 3, 2013 at 3 pm (ET)</a:t>
            </a:r>
          </a:p>
          <a:p>
            <a:pPr lvl="1"/>
            <a:r>
              <a:rPr lang="en-US" sz="2000" dirty="0" smtClean="0"/>
              <a:t>Conferences on opposite weeks of IPP WG calls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MS April Meeting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Diagram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Diagram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-Column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2-Column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2-Column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WIMS April Meeting</Template>
  <TotalTime>4985</TotalTime>
  <Pages>0</Pages>
  <Words>352</Words>
  <Characters>0</Characters>
  <Application>Microsoft Office PowerPoint</Application>
  <PresentationFormat>On-screen Show (4:3)</PresentationFormat>
  <Lines>0</Lines>
  <Paragraphs>58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WIMS April Meeting</vt:lpstr>
      <vt:lpstr>2-Column Slide</vt:lpstr>
      <vt:lpstr>    Cloud Imaging WG Plenary Report</vt:lpstr>
      <vt:lpstr>Officers &amp; Editors</vt:lpstr>
      <vt:lpstr>Status</vt:lpstr>
      <vt:lpstr>Next Steps</vt:lpstr>
      <vt:lpstr>Cloud Imaging WG Participation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Workgroup for  Imaging Management Solutions (WIMS/PMP)</dc:title>
  <dc:creator>WAM</dc:creator>
  <cp:lastModifiedBy>wam</cp:lastModifiedBy>
  <cp:revision>139</cp:revision>
  <dcterms:created xsi:type="dcterms:W3CDTF">2011-03-28T13:24:21Z</dcterms:created>
  <dcterms:modified xsi:type="dcterms:W3CDTF">2013-05-10T15:49:59Z</dcterms:modified>
</cp:coreProperties>
</file>