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sldIdLst>
    <p:sldId id="309" r:id="rId3"/>
    <p:sldId id="340" r:id="rId4"/>
    <p:sldId id="346" r:id="rId5"/>
    <p:sldId id="367" r:id="rId6"/>
    <p:sldId id="378" r:id="rId7"/>
    <p:sldId id="3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A02D7-4820-4839-810A-22001B0CEE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A2C942-65BD-4899-9DFE-4E55C3FD2D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AD3E58-7004-4178-B357-7433346C8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9E05E-56D0-4C5D-8C58-F74819E69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2241-E11D-4C7C-AA26-E97B915747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913A5A7A-10DE-46CF-B78E-6F6B4A5BAC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3058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40386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57200" y="4051300"/>
            <a:ext cx="8229600" cy="2654300"/>
          </a:xfrm>
          <a:prstGeom prst="rect">
            <a:avLst/>
          </a:prstGeom>
        </p:spPr>
        <p:txBody>
          <a:bodyPr rIns="13208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Verdana" charset="0"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05298461-BE6B-4004-9B0E-7640005A66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Verdana" charset="0"/>
              </a:rPr>
              <a:t>Second level</a:t>
            </a:r>
          </a:p>
          <a:p>
            <a:pPr lvl="2"/>
            <a:r>
              <a:rPr lang="en-US" dirty="0" smtClean="0">
                <a:sym typeface="Verdana" charset="0"/>
              </a:rPr>
              <a:t>Third level</a:t>
            </a:r>
          </a:p>
          <a:p>
            <a:pPr lvl="3"/>
            <a:r>
              <a:rPr lang="en-US" dirty="0" smtClean="0">
                <a:sym typeface="Verdana" charset="0"/>
              </a:rPr>
              <a:t>Fourth level</a:t>
            </a:r>
          </a:p>
          <a:p>
            <a:pPr lvl="4"/>
            <a:r>
              <a:rPr lang="en-US" dirty="0" smtClean="0">
                <a:sym typeface="Verdana" charset="0"/>
              </a:rPr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9100" y="10668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2012</a:t>
            </a:r>
            <a:r>
              <a:rPr lang="en-US" sz="1100" baseline="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The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Wingdings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Courier New" pitchFamily="49" charset="0"/>
        <a:buChar char="o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458200" cy="1698625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Cloud Imaging WG Plenary Report</a:t>
            </a:r>
            <a:endParaRPr lang="en-US" sz="33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4EDC8-4D99-4908-9229-2EC682D933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2012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February </a:t>
            </a: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8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, 2012</a:t>
            </a:r>
          </a:p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Irvine, CA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dirty="0" smtClean="0"/>
              <a:t>Chair: Ron Nevo (Samsung)</a:t>
            </a:r>
          </a:p>
          <a:p>
            <a:r>
              <a:rPr lang="en-US" dirty="0" smtClean="0"/>
              <a:t>Vice Chair: Bill Wagner (TIC)</a:t>
            </a:r>
          </a:p>
          <a:p>
            <a:r>
              <a:rPr lang="en-US" dirty="0" smtClean="0"/>
              <a:t>Secretary: Michael Sweet (Apple)</a:t>
            </a:r>
          </a:p>
          <a:p>
            <a:r>
              <a:rPr lang="en-US" dirty="0" smtClean="0"/>
              <a:t>Document Editors:</a:t>
            </a:r>
          </a:p>
          <a:p>
            <a:pPr lvl="1"/>
            <a:r>
              <a:rPr lang="en-US" dirty="0" smtClean="0"/>
              <a:t>Ira McDonald (High North): Cloud Print Internet Printing Protocol Binding, Cloud Imaging Model and Requirements, Print Ticket Mapping</a:t>
            </a:r>
          </a:p>
          <a:p>
            <a:pPr lvl="1"/>
            <a:r>
              <a:rPr lang="en-US" dirty="0" smtClean="0"/>
              <a:t>Joe Murdock (Sharp): Cloud Print SOAP Binding, Cloud Imaging Model and Requirements</a:t>
            </a:r>
          </a:p>
          <a:p>
            <a:pPr lvl="1"/>
            <a:r>
              <a:rPr lang="en-US" dirty="0" smtClean="0"/>
              <a:t>Peter Zehler (Xerox): Cloud Print SOAP Binding, Cloud Imaging Model and Requirements, Print Ticket Mapping</a:t>
            </a:r>
          </a:p>
          <a:p>
            <a:pPr lvl="1"/>
            <a:r>
              <a:rPr lang="en-US" dirty="0" smtClean="0"/>
              <a:t>Ron Nevo (Samsung): Cloud Imaging Model and Requirements, Print Ticket Mapping</a:t>
            </a:r>
          </a:p>
          <a:p>
            <a:pPr lvl="1"/>
            <a:r>
              <a:rPr lang="en-US" dirty="0" smtClean="0"/>
              <a:t>Michael Sweet (Apple): Cloud Imaging Model and Requirements, Print Ticket Mapping</a:t>
            </a:r>
          </a:p>
          <a:p>
            <a:pPr lvl="1"/>
            <a:r>
              <a:rPr lang="en-US" dirty="0" smtClean="0"/>
              <a:t>Justin </a:t>
            </a:r>
            <a:r>
              <a:rPr lang="en-US" dirty="0" smtClean="0"/>
              <a:t>Hutchings </a:t>
            </a:r>
            <a:r>
              <a:rPr lang="en-US" dirty="0" smtClean="0"/>
              <a:t>(Microsoft): Print Ticket Mapping </a:t>
            </a:r>
            <a:r>
              <a:rPr lang="en-US" dirty="0" smtClean="0"/>
              <a:t>(MSPS)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410200"/>
          </a:xfrm>
        </p:spPr>
        <p:txBody>
          <a:bodyPr/>
          <a:lstStyle/>
          <a:p>
            <a:pPr algn="r">
              <a:buNone/>
            </a:pP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To allow support of convenient and full featured imaging services in conjunction with Cloud Computing and other Cloud-based facilities, the PWG held a series of BOF meetings focused on modeling and understanding the use cases, requirements, and existing implementations.</a:t>
            </a:r>
          </a:p>
          <a:p>
            <a:r>
              <a:rPr lang="en-US" dirty="0" smtClean="0"/>
              <a:t>This culminated with the creation of the Cloud Imaging Working Group in February 2011.</a:t>
            </a:r>
          </a:p>
          <a:p>
            <a:r>
              <a:rPr lang="en-US" dirty="0" smtClean="0"/>
              <a:t>Under the initial charter</a:t>
            </a:r>
            <a:r>
              <a:rPr lang="en-US" dirty="0" smtClean="0"/>
              <a:t>, the WG is to address  Cloud Printing in Phase 1, extending to Cloud Imaging in Phase 2.</a:t>
            </a:r>
          </a:p>
          <a:p>
            <a:r>
              <a:rPr lang="en-US" dirty="0" smtClean="0"/>
              <a:t>The Phase 1 effort is to produce  three documents:</a:t>
            </a:r>
          </a:p>
          <a:p>
            <a:pPr lvl="1"/>
            <a:r>
              <a:rPr lang="en-US" dirty="0" smtClean="0"/>
              <a:t>Cloud Imaging Model and Requirements</a:t>
            </a:r>
          </a:p>
          <a:p>
            <a:pPr lvl="1"/>
            <a:r>
              <a:rPr lang="en-US" dirty="0" smtClean="0"/>
              <a:t>Cloud Print Internet Printing Protocol Binding</a:t>
            </a:r>
          </a:p>
          <a:p>
            <a:pPr lvl="1"/>
            <a:r>
              <a:rPr lang="en-US" dirty="0" smtClean="0"/>
              <a:t>Cloud Print SOAP Binding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410200"/>
          </a:xfrm>
        </p:spPr>
        <p:txBody>
          <a:bodyPr/>
          <a:lstStyle/>
          <a:p>
            <a:r>
              <a:rPr lang="en-US" sz="2000" dirty="0" smtClean="0"/>
              <a:t>This </a:t>
            </a:r>
            <a:r>
              <a:rPr lang="en-US" sz="2000" dirty="0" smtClean="0"/>
              <a:t>is a major effort, taking longer than envisioned. It was therefore decided to precede this overall activity with a consideration of how current Cloud Printing implementations might better reflect PWG compatible semantics in the printer characteristics information and Job Ticket aspects. </a:t>
            </a:r>
          </a:p>
          <a:p>
            <a:r>
              <a:rPr lang="en-US" sz="2000" dirty="0" smtClean="0"/>
              <a:t>Therefore, the Cloud Imaging WG is also considering</a:t>
            </a:r>
            <a:r>
              <a:rPr lang="en-US" sz="2000" dirty="0" smtClean="0"/>
              <a:t>:</a:t>
            </a:r>
          </a:p>
          <a:p>
            <a:pPr lvl="1"/>
            <a:r>
              <a:rPr lang="en-US" dirty="0" smtClean="0"/>
              <a:t>Applicability </a:t>
            </a:r>
            <a:r>
              <a:rPr lang="en-US" dirty="0" smtClean="0"/>
              <a:t>of the PWG Job Ticket and Printer Characterization elements, as derived from the current Semantic Model </a:t>
            </a:r>
          </a:p>
          <a:p>
            <a:pPr lvl="1"/>
            <a:r>
              <a:rPr lang="en-US" dirty="0" smtClean="0"/>
              <a:t>Mapping Job Tickets and Printer Characterizations for Cloud Printing Services such as Google Cloud Print to the PWG Job Ticket and Printer Characterization elements. </a:t>
            </a:r>
          </a:p>
          <a:p>
            <a:r>
              <a:rPr lang="en-US" sz="2000" dirty="0" smtClean="0"/>
              <a:t>These considerations </a:t>
            </a:r>
            <a:r>
              <a:rPr lang="en-US" sz="2000" dirty="0" smtClean="0"/>
              <a:t>required </a:t>
            </a:r>
            <a:r>
              <a:rPr lang="en-US" sz="2000" dirty="0" smtClean="0"/>
              <a:t>a WG Charter </a:t>
            </a:r>
            <a:r>
              <a:rPr lang="en-US" sz="2000" dirty="0" smtClean="0"/>
              <a:t>change. The updated charter has been approved and is at:</a:t>
            </a:r>
          </a:p>
          <a:p>
            <a:pPr>
              <a:buNone/>
            </a:pPr>
            <a:r>
              <a:rPr lang="en-US" sz="1800" dirty="0" smtClean="0"/>
              <a:t>ftp://ftp.pwg.org/pub/pwg/cloud/charter/ch-cloud-charter-20120126.pdf. 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7086600" cy="1016000"/>
          </a:xfrm>
        </p:spPr>
        <p:txBody>
          <a:bodyPr/>
          <a:lstStyle/>
          <a:p>
            <a:r>
              <a:rPr lang="en-US" dirty="0" smtClean="0"/>
              <a:t>Intended and Potential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r>
              <a:rPr lang="en-US" dirty="0" smtClean="0"/>
              <a:t>Documents Identified </a:t>
            </a:r>
            <a:r>
              <a:rPr lang="en-US" dirty="0" smtClean="0"/>
              <a:t>in </a:t>
            </a:r>
            <a:r>
              <a:rPr lang="en-US" dirty="0" smtClean="0"/>
              <a:t>Charter:</a:t>
            </a:r>
            <a:endParaRPr lang="en-US" sz="1600" dirty="0" smtClean="0"/>
          </a:p>
          <a:p>
            <a:pPr lvl="1"/>
            <a:r>
              <a:rPr lang="en-US" sz="1600" dirty="0" smtClean="0"/>
              <a:t> </a:t>
            </a:r>
            <a:r>
              <a:rPr lang="en-US" dirty="0" smtClean="0"/>
              <a:t>A PWG </a:t>
            </a:r>
            <a:r>
              <a:rPr lang="en-US" dirty="0" smtClean="0"/>
              <a:t>Best Practice document that </a:t>
            </a:r>
            <a:r>
              <a:rPr lang="en-US" dirty="0" smtClean="0"/>
              <a:t>includes:</a:t>
            </a:r>
          </a:p>
          <a:p>
            <a:pPr lvl="2"/>
            <a:r>
              <a:rPr lang="en-US" sz="1600" dirty="0" smtClean="0"/>
              <a:t>mapping </a:t>
            </a:r>
            <a:r>
              <a:rPr lang="en-US" sz="1600" dirty="0" smtClean="0"/>
              <a:t>of PWG Print Job Ticket and PWG Print Service </a:t>
            </a:r>
            <a:r>
              <a:rPr lang="en-US" sz="1600" dirty="0" smtClean="0"/>
              <a:t>[</a:t>
            </a:r>
            <a:r>
              <a:rPr lang="en-US" sz="1600" dirty="0" smtClean="0"/>
              <a:t>PJT] to and from elements in the Microsoft Print Schema Specification </a:t>
            </a:r>
            <a:r>
              <a:rPr lang="en-US" sz="1600" dirty="0" smtClean="0"/>
              <a:t>[</a:t>
            </a:r>
            <a:r>
              <a:rPr lang="en-US" sz="1600" dirty="0" smtClean="0"/>
              <a:t>MSPS], Adobe Postscript Printer Description [PPD], and CIP4 Job Definition Format [JDF]; and </a:t>
            </a:r>
            <a:endParaRPr lang="en-US" sz="1600" dirty="0" smtClean="0"/>
          </a:p>
          <a:p>
            <a:pPr lvl="2"/>
            <a:r>
              <a:rPr lang="en-US" sz="1600" dirty="0" smtClean="0"/>
              <a:t>recommended </a:t>
            </a:r>
            <a:r>
              <a:rPr lang="en-US" sz="1600" dirty="0" smtClean="0"/>
              <a:t>common subset of job ticket elements </a:t>
            </a:r>
            <a:r>
              <a:rPr lang="en-US" sz="1600" dirty="0" smtClean="0"/>
              <a:t>for </a:t>
            </a:r>
            <a:r>
              <a:rPr lang="en-US" sz="1600" dirty="0" smtClean="0"/>
              <a:t>simple </a:t>
            </a:r>
            <a:r>
              <a:rPr lang="en-US" sz="1600" dirty="0" smtClean="0"/>
              <a:t>print </a:t>
            </a:r>
            <a:r>
              <a:rPr lang="en-US" sz="1600" dirty="0" smtClean="0"/>
              <a:t>use cases based on current Cloud Print </a:t>
            </a:r>
            <a:r>
              <a:rPr lang="en-US" sz="1600" dirty="0" smtClean="0"/>
              <a:t>implementations</a:t>
            </a:r>
          </a:p>
          <a:p>
            <a:pPr lvl="1"/>
            <a:r>
              <a:rPr lang="en-US" dirty="0" smtClean="0"/>
              <a:t>Cloud </a:t>
            </a:r>
            <a:r>
              <a:rPr lang="en-US" dirty="0" smtClean="0"/>
              <a:t>Imaging Requirements and </a:t>
            </a:r>
            <a:r>
              <a:rPr lang="en-US" dirty="0" smtClean="0"/>
              <a:t>Model</a:t>
            </a:r>
            <a:endParaRPr lang="en-US" dirty="0" smtClean="0"/>
          </a:p>
          <a:p>
            <a:pPr lvl="1"/>
            <a:r>
              <a:rPr lang="en-US" dirty="0" smtClean="0"/>
              <a:t>Cloud </a:t>
            </a:r>
            <a:r>
              <a:rPr lang="en-US" dirty="0" smtClean="0"/>
              <a:t>Print Internet Printing Protocol Binding</a:t>
            </a:r>
          </a:p>
          <a:p>
            <a:pPr lvl="1"/>
            <a:r>
              <a:rPr lang="en-US" dirty="0" smtClean="0"/>
              <a:t>Cloud Print SOAP Binding</a:t>
            </a:r>
          </a:p>
          <a:p>
            <a:pPr lvl="1"/>
            <a:r>
              <a:rPr lang="en-US" dirty="0" smtClean="0"/>
              <a:t>Cloud Multifunction Internet Printing Protocol Binding</a:t>
            </a:r>
          </a:p>
          <a:p>
            <a:pPr lvl="1"/>
            <a:r>
              <a:rPr lang="en-US" dirty="0" smtClean="0"/>
              <a:t>Cloud </a:t>
            </a:r>
            <a:r>
              <a:rPr lang="en-US" dirty="0" smtClean="0"/>
              <a:t>Multifunction SOAP Binding</a:t>
            </a:r>
          </a:p>
          <a:p>
            <a:r>
              <a:rPr lang="en-US" dirty="0" smtClean="0"/>
              <a:t>Cloud </a:t>
            </a:r>
            <a:r>
              <a:rPr lang="en-US" dirty="0" smtClean="0"/>
              <a:t>Imaging is also coordinating </a:t>
            </a:r>
            <a:r>
              <a:rPr lang="en-US" dirty="0" smtClean="0"/>
              <a:t>the PWG </a:t>
            </a:r>
            <a:r>
              <a:rPr lang="en-US" dirty="0" smtClean="0"/>
              <a:t>Job Ticket and Printer Characteristics </a:t>
            </a:r>
            <a:r>
              <a:rPr lang="en-US" dirty="0" smtClean="0"/>
              <a:t>specification </a:t>
            </a:r>
            <a:r>
              <a:rPr lang="en-US" dirty="0" smtClean="0"/>
              <a:t>with the SM </a:t>
            </a:r>
            <a:r>
              <a:rPr lang="en-US" dirty="0" smtClean="0"/>
              <a:t>Workgroup </a:t>
            </a:r>
          </a:p>
          <a:p>
            <a:pPr lvl="1"/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38"/>
            <a:ext cx="6477000" cy="1016000"/>
          </a:xfrm>
        </p:spPr>
        <p:txBody>
          <a:bodyPr/>
          <a:lstStyle/>
          <a:p>
            <a:r>
              <a:rPr lang="en-US" dirty="0" smtClean="0"/>
              <a:t>Cloud Imaging WG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sz="2400" dirty="0" smtClean="0"/>
              <a:t>We welcome participation from all interested parties</a:t>
            </a:r>
          </a:p>
          <a:p>
            <a:r>
              <a:rPr lang="en-US" sz="2400" dirty="0" smtClean="0"/>
              <a:t>Cloud Imaging Working Group Web page</a:t>
            </a:r>
          </a:p>
          <a:p>
            <a:pPr lvl="1"/>
            <a:r>
              <a:rPr lang="en-US" sz="2000" dirty="0" smtClean="0"/>
              <a:t> http://www.pwg.org/cloud/index.html</a:t>
            </a:r>
          </a:p>
          <a:p>
            <a:r>
              <a:rPr lang="en-US" sz="2400" dirty="0" smtClean="0"/>
              <a:t>Cloud Imaging Working Group Wiki</a:t>
            </a:r>
          </a:p>
          <a:p>
            <a:pPr lvl="1"/>
            <a:r>
              <a:rPr lang="en-US" sz="2000" dirty="0" smtClean="0"/>
              <a:t> http://pwg-wiki.wikispaces.com/Cloud+Imaging</a:t>
            </a:r>
          </a:p>
          <a:p>
            <a:r>
              <a:rPr lang="en-US" sz="2400" dirty="0" smtClean="0"/>
              <a:t>Subscribe to the Cloud mailing list</a:t>
            </a:r>
          </a:p>
          <a:p>
            <a:pPr lvl="1"/>
            <a:r>
              <a:rPr lang="en-US" sz="2000" dirty="0" smtClean="0"/>
              <a:t>https://www.pwg.org/mailman/listinfo/cloud</a:t>
            </a:r>
          </a:p>
          <a:p>
            <a:pPr lvl="1"/>
            <a:r>
              <a:rPr lang="en-US" sz="2000" dirty="0" smtClean="0"/>
              <a:t>cloud@pwg.org</a:t>
            </a:r>
          </a:p>
          <a:p>
            <a:r>
              <a:rPr lang="en-US" sz="2400" dirty="0" smtClean="0"/>
              <a:t>Cloud Imaging WG holds bi-weekly phone conferences announced on the Cloud mailing list</a:t>
            </a:r>
          </a:p>
          <a:p>
            <a:pPr lvl="1"/>
            <a:r>
              <a:rPr lang="en-US" sz="2000" dirty="0" smtClean="0"/>
              <a:t> Next conference call is </a:t>
            </a:r>
            <a:r>
              <a:rPr lang="en-US" sz="2000" dirty="0" smtClean="0"/>
              <a:t>February 20, 2012 </a:t>
            </a:r>
            <a:r>
              <a:rPr lang="en-US" sz="2000" dirty="0" smtClean="0"/>
              <a:t>at 1 pm (ET)</a:t>
            </a:r>
          </a:p>
          <a:p>
            <a:pPr lvl="1"/>
            <a:r>
              <a:rPr lang="en-US" sz="2000" dirty="0" smtClean="0"/>
              <a:t>Conferences on opposite weeks of IPP WG calls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S April Meet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WIMS April Meeting</Template>
  <TotalTime>4928</TotalTime>
  <Pages>0</Pages>
  <Words>574</Words>
  <Characters>0</Characters>
  <Application>Microsoft Office PowerPoint</Application>
  <PresentationFormat>On-screen Show (4:3)</PresentationFormat>
  <Lines>0</Lines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WIMS April Meeting</vt:lpstr>
      <vt:lpstr>2-Column Slide</vt:lpstr>
      <vt:lpstr>    Cloud Imaging WG Plenary Report</vt:lpstr>
      <vt:lpstr>Officers</vt:lpstr>
      <vt:lpstr>Overview</vt:lpstr>
      <vt:lpstr>Overview (cont)</vt:lpstr>
      <vt:lpstr>Intended and Potential Publications</vt:lpstr>
      <vt:lpstr>Cloud Imaging WG Participation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Workgroup for  Imaging Management Solutions (WIMS/PMP)</dc:title>
  <dc:creator>WAM</dc:creator>
  <cp:lastModifiedBy>WAM</cp:lastModifiedBy>
  <cp:revision>113</cp:revision>
  <dcterms:created xsi:type="dcterms:W3CDTF">2011-03-28T13:24:21Z</dcterms:created>
  <dcterms:modified xsi:type="dcterms:W3CDTF">2012-01-30T19:23:36Z</dcterms:modified>
</cp:coreProperties>
</file>