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2" r:id="rId2"/>
  </p:sldMasterIdLst>
  <p:sldIdLst>
    <p:sldId id="309" r:id="rId3"/>
    <p:sldId id="340" r:id="rId4"/>
    <p:sldId id="346" r:id="rId5"/>
    <p:sldId id="367" r:id="rId6"/>
    <p:sldId id="378" r:id="rId7"/>
    <p:sldId id="36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0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7A02D7-4820-4839-810A-22001B0CEE6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A2C942-65BD-4899-9DFE-4E55C3FD2DD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AD3E58-7004-4178-B357-7433346C81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19E05E-56D0-4C5D-8C58-F74819E693F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1B2241-E11D-4C7C-AA26-E97B915747F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099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85063" y="6610350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cs typeface="Arial" charset="0"/>
              </a:defRPr>
            </a:lvl1pPr>
          </a:lstStyle>
          <a:p>
            <a:fld id="{913A5A7A-10DE-46CF-B78E-6F6B4A5BAC7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895600"/>
            <a:ext cx="83058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4038600"/>
            <a:ext cx="8318500" cy="0"/>
          </a:xfrm>
          <a:prstGeom prst="line">
            <a:avLst/>
          </a:prstGeom>
          <a:noFill/>
          <a:ln w="38100" cap="flat">
            <a:solidFill>
              <a:srgbClr val="DE023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4102" name="Rectangle 6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2011 The Printer Working Group. All rights reserved.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457200" y="4051300"/>
            <a:ext cx="8229600" cy="2654300"/>
          </a:xfrm>
          <a:prstGeom prst="rect">
            <a:avLst/>
          </a:prstGeom>
        </p:spPr>
        <p:txBody>
          <a:bodyPr rIns="13208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Verdana" charset="0"/>
              <a:buChar char="•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ransition/>
  <p:hf hdr="0" ftr="0" dt="0"/>
  <p:txStyles>
    <p:titleStyle>
      <a:lvl1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1" fontAlgn="base" hangingPunct="1">
        <a:spcBef>
          <a:spcPts val="600"/>
        </a:spcBef>
        <a:spcAft>
          <a:spcPct val="0"/>
        </a:spcAft>
        <a:buSzPct val="100000"/>
        <a:buFont typeface="Verdana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82638" indent="-285750" algn="l" rtl="0" eaLnBrk="1" fontAlgn="base" hangingPunct="1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82688" indent="-228600" algn="l" rtl="0" eaLnBrk="1" fontAlgn="base" hangingPunct="1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6398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970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542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85063" y="6610350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cs typeface="Arial" charset="0"/>
              </a:defRPr>
            </a:lvl1pPr>
          </a:lstStyle>
          <a:p>
            <a:fld id="{05298461-BE6B-4004-9B0E-7640005A662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Verdana" charset="0"/>
              </a:rPr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280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Verdana" charset="0"/>
              </a:rPr>
              <a:t>Second level</a:t>
            </a:r>
          </a:p>
          <a:p>
            <a:pPr lvl="2"/>
            <a:r>
              <a:rPr lang="en-US" dirty="0" smtClean="0">
                <a:sym typeface="Verdana" charset="0"/>
              </a:rPr>
              <a:t>Third level</a:t>
            </a:r>
          </a:p>
          <a:p>
            <a:pPr lvl="3"/>
            <a:r>
              <a:rPr lang="en-US" dirty="0" smtClean="0">
                <a:sym typeface="Verdana" charset="0"/>
              </a:rPr>
              <a:t>Fourth level</a:t>
            </a:r>
          </a:p>
          <a:p>
            <a:pPr lvl="4"/>
            <a:r>
              <a:rPr lang="en-US" dirty="0" smtClean="0">
                <a:sym typeface="Verdana" charset="0"/>
              </a:rPr>
              <a:t>Fifth level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419100" y="1066800"/>
            <a:ext cx="8318500" cy="0"/>
          </a:xfrm>
          <a:prstGeom prst="line">
            <a:avLst/>
          </a:prstGeom>
          <a:noFill/>
          <a:ln w="38100" cap="flat">
            <a:solidFill>
              <a:srgbClr val="DE023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5127" name="Rectangle 7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2011 The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0" r:id="rId2"/>
    <p:sldLayoutId id="2147483701" r:id="rId3"/>
    <p:sldLayoutId id="2147483702" r:id="rId4"/>
  </p:sldLayoutIdLst>
  <p:transition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SzPct val="100000"/>
        <a:buFont typeface="Wingdings" pitchFamily="2" charset="2"/>
        <a:buChar char="v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SzPct val="100000"/>
        <a:buFont typeface="Wingdings" pitchFamily="2" charset="2"/>
        <a:buChar char="Ø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589088" indent="-228600" algn="l" rtl="0" fontAlgn="base">
        <a:spcBef>
          <a:spcPts val="400"/>
        </a:spcBef>
        <a:spcAft>
          <a:spcPct val="0"/>
        </a:spcAft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46288" indent="-228600" algn="l" rtl="0" fontAlgn="base">
        <a:spcBef>
          <a:spcPts val="400"/>
        </a:spcBef>
        <a:spcAft>
          <a:spcPct val="0"/>
        </a:spcAft>
        <a:buSzPct val="100000"/>
        <a:buFont typeface="Courier New" pitchFamily="49" charset="0"/>
        <a:buChar char="o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0"/>
            <a:ext cx="8458200" cy="1698625"/>
          </a:xfrm>
          <a:ln/>
        </p:spPr>
        <p:txBody>
          <a:bodyPr rIns="132080"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Cloud Imaging WG Plenary Report</a:t>
            </a:r>
            <a:endParaRPr lang="en-US" sz="33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4EDC8-4D99-4908-9229-2EC682D9335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5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6148" name="Rectangle 4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2011 The Printer Working Group. All rights reserved.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114800"/>
            <a:ext cx="31242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SzPct val="100000"/>
              <a:defRPr/>
            </a:pP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December 7, 2011</a:t>
            </a:r>
          </a:p>
          <a:p>
            <a:pPr lvl="0">
              <a:spcBef>
                <a:spcPts val="600"/>
              </a:spcBef>
              <a:buSzPct val="100000"/>
              <a:defRPr/>
            </a:pP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Austin, Texas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257800"/>
          </a:xfrm>
        </p:spPr>
        <p:txBody>
          <a:bodyPr/>
          <a:lstStyle/>
          <a:p>
            <a:r>
              <a:rPr lang="en-US" dirty="0" smtClean="0"/>
              <a:t>Chair: Ron Nevo (Samsung)</a:t>
            </a:r>
          </a:p>
          <a:p>
            <a:r>
              <a:rPr lang="en-US" dirty="0" smtClean="0"/>
              <a:t>Vice Chair: Bill Wagner (TIC)</a:t>
            </a:r>
          </a:p>
          <a:p>
            <a:r>
              <a:rPr lang="en-US" dirty="0" smtClean="0"/>
              <a:t>Secretary: Michael Sweet (Apple)</a:t>
            </a:r>
          </a:p>
          <a:p>
            <a:r>
              <a:rPr lang="en-US" dirty="0" smtClean="0"/>
              <a:t>Document Editors:</a:t>
            </a:r>
          </a:p>
          <a:p>
            <a:pPr lvl="1"/>
            <a:r>
              <a:rPr lang="en-US" dirty="0" smtClean="0"/>
              <a:t>Ira McDonald (High North): Cloud Print Internet Printing Protocol Binding, Cloud Imaging Model and Requirements, Print Ticket Mapping</a:t>
            </a:r>
          </a:p>
          <a:p>
            <a:pPr lvl="1"/>
            <a:r>
              <a:rPr lang="en-US" dirty="0" smtClean="0"/>
              <a:t>Joe Murdock (Sharp): Cloud Print SOAP Binding, Cloud Imaging Model and Requirements</a:t>
            </a:r>
          </a:p>
          <a:p>
            <a:pPr lvl="1"/>
            <a:r>
              <a:rPr lang="en-US" dirty="0" smtClean="0"/>
              <a:t>Peter Zehler (Xerox): Cloud Print SOAP Binding, Cloud Imaging Model and Requirements, Print Ticket Mapping</a:t>
            </a:r>
          </a:p>
          <a:p>
            <a:pPr lvl="1"/>
            <a:r>
              <a:rPr lang="en-US" dirty="0" smtClean="0"/>
              <a:t>Ron Nevo (Samsung): Cloud Imaging Model and Requirements, Print Ticket Mapping</a:t>
            </a:r>
          </a:p>
          <a:p>
            <a:pPr lvl="1"/>
            <a:r>
              <a:rPr lang="en-US" dirty="0" smtClean="0"/>
              <a:t>Michael Sweet (Apple): Cloud Imaging Model and Requirements, Print Ticket Mapping</a:t>
            </a:r>
          </a:p>
          <a:p>
            <a:pPr lvl="1"/>
            <a:r>
              <a:rPr lang="en-US" dirty="0" smtClean="0"/>
              <a:t>Justin </a:t>
            </a:r>
            <a:r>
              <a:rPr lang="en-US" dirty="0" smtClean="0"/>
              <a:t>Hutchings </a:t>
            </a:r>
            <a:r>
              <a:rPr lang="en-US" dirty="0" smtClean="0"/>
              <a:t>(Microsoft): Print Ticket Mapping (XPS)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410200"/>
          </a:xfrm>
        </p:spPr>
        <p:txBody>
          <a:bodyPr/>
          <a:lstStyle/>
          <a:p>
            <a:pPr algn="r">
              <a:buNone/>
            </a:pPr>
            <a:endParaRPr lang="en-US" b="1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To allow support of convenient and full featured imaging services in conjunction with Cloud Computing and other Cloud-based facilities, the </a:t>
            </a:r>
            <a:r>
              <a:rPr lang="en-US" dirty="0" smtClean="0"/>
              <a:t>PWG held a series of BOF meetings focused on modeling and understanding the use cases, requirements, and existing implementations.</a:t>
            </a:r>
          </a:p>
          <a:p>
            <a:r>
              <a:rPr lang="en-US" dirty="0" smtClean="0"/>
              <a:t>This culminated with the creation of the Cloud Imaging Working Group in February 2011.</a:t>
            </a:r>
          </a:p>
          <a:p>
            <a:r>
              <a:rPr lang="en-US" dirty="0" smtClean="0"/>
              <a:t>The  approved charter of the </a:t>
            </a:r>
            <a:r>
              <a:rPr lang="en-US" dirty="0" smtClean="0"/>
              <a:t>working </a:t>
            </a:r>
            <a:r>
              <a:rPr lang="en-US" dirty="0" smtClean="0"/>
              <a:t>group is at </a:t>
            </a:r>
            <a:r>
              <a:rPr lang="en-US" sz="1600" dirty="0" smtClean="0"/>
              <a:t>ftp://ftp.pwg.org/pub/pwg/cloud/charter/ch-cloud-charter-20110620.pdf</a:t>
            </a:r>
            <a:endParaRPr lang="en-US" dirty="0" smtClean="0"/>
          </a:p>
          <a:p>
            <a:r>
              <a:rPr lang="en-US" dirty="0" smtClean="0"/>
              <a:t>Under this charter, the WG is to address  Cloud Printing in Phase 1, extending to Cloud Imaging in Phase 2.</a:t>
            </a:r>
          </a:p>
          <a:p>
            <a:r>
              <a:rPr lang="en-US" dirty="0" smtClean="0"/>
              <a:t>The Phase 1 effort is to produce  three documents:</a:t>
            </a:r>
          </a:p>
          <a:p>
            <a:pPr lvl="1"/>
            <a:r>
              <a:rPr lang="en-US" dirty="0" smtClean="0"/>
              <a:t>Cloud Imaging Model and Requirements</a:t>
            </a:r>
          </a:p>
          <a:p>
            <a:pPr lvl="1"/>
            <a:r>
              <a:rPr lang="en-US" dirty="0" smtClean="0"/>
              <a:t>Cloud Print Internet Printing Protocol Binding</a:t>
            </a:r>
          </a:p>
          <a:p>
            <a:pPr lvl="1"/>
            <a:r>
              <a:rPr lang="en-US" dirty="0" smtClean="0"/>
              <a:t>Cloud Print SOAP Binding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54102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This is a major effort, taking longer than envisioned. It was therefore decided to precede this overall activity with a consideration of how current Cloud Printing implementations might better reflect PWG compatible semantics in the printer characteristics information and Job Ticket aspects. </a:t>
            </a:r>
          </a:p>
          <a:p>
            <a:r>
              <a:rPr lang="en-US" sz="2000" dirty="0" smtClean="0"/>
              <a:t>Therefore, the Cloud Imaging WG is also considering: Applicability of the PWG Job Ticket and Printer Characterization elements, as derived from the current Semantic Model </a:t>
            </a:r>
          </a:p>
          <a:p>
            <a:r>
              <a:rPr lang="en-US" sz="2000" dirty="0" smtClean="0"/>
              <a:t>Mapping Job Tickets and Printer Characterizations for Cloud Printing Services such as Google Cloud Print to the PWG Job Ticket and Printer Characterization elements.</a:t>
            </a:r>
          </a:p>
          <a:p>
            <a:pPr lvl="1"/>
            <a:r>
              <a:rPr lang="en-US" sz="1600" dirty="0" smtClean="0"/>
              <a:t>Effort will map Microsoft Print Schema (MSPS), PPD and JDF to PWG </a:t>
            </a:r>
          </a:p>
          <a:p>
            <a:r>
              <a:rPr lang="en-US" sz="2000" dirty="0" smtClean="0"/>
              <a:t>These considerations require a WG Charter change, and the charter is currently being updated.</a:t>
            </a:r>
          </a:p>
          <a:p>
            <a:pPr lvl="1"/>
            <a:r>
              <a:rPr lang="en-US" sz="1600" dirty="0" smtClean="0"/>
              <a:t>Submission of charter was delayed until agreement with Microsoft about access to MSPS specification.</a:t>
            </a:r>
          </a:p>
          <a:p>
            <a:pPr lvl="1"/>
            <a:r>
              <a:rPr lang="en-US" sz="1600" dirty="0" smtClean="0"/>
              <a:t>There appears to be a procedure to get license from Microsoft for PWG</a:t>
            </a:r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6038"/>
            <a:ext cx="7086600" cy="1016000"/>
          </a:xfrm>
        </p:spPr>
        <p:txBody>
          <a:bodyPr/>
          <a:lstStyle/>
          <a:p>
            <a:r>
              <a:rPr lang="en-US" dirty="0" smtClean="0"/>
              <a:t>Intended and Potential 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562600"/>
          </a:xfrm>
        </p:spPr>
        <p:txBody>
          <a:bodyPr/>
          <a:lstStyle/>
          <a:p>
            <a:r>
              <a:rPr lang="en-US" dirty="0" smtClean="0"/>
              <a:t>Identified in Charter</a:t>
            </a:r>
          </a:p>
          <a:p>
            <a:pPr lvl="1"/>
            <a:r>
              <a:rPr lang="en-US" dirty="0" smtClean="0"/>
              <a:t>Cloud Imaging Requirements and Model (define the reference model, terminology, and requirements for Cloud Imaging</a:t>
            </a:r>
          </a:p>
          <a:p>
            <a:pPr lvl="1"/>
            <a:r>
              <a:rPr lang="en-US" dirty="0" smtClean="0"/>
              <a:t>Cloud Print SOAP Binding</a:t>
            </a:r>
          </a:p>
          <a:p>
            <a:pPr lvl="1"/>
            <a:r>
              <a:rPr lang="en-US" dirty="0" smtClean="0"/>
              <a:t>Cloud Print Internet Printing Protocol Binding</a:t>
            </a:r>
          </a:p>
          <a:p>
            <a:pPr lvl="1"/>
            <a:r>
              <a:rPr lang="en-US" dirty="0" smtClean="0"/>
              <a:t>Cloud Multifunction SOAP Binding</a:t>
            </a:r>
          </a:p>
          <a:p>
            <a:pPr lvl="1"/>
            <a:r>
              <a:rPr lang="en-US" dirty="0" smtClean="0"/>
              <a:t>Cloud Multifunction Internet Printing Protocol Binding</a:t>
            </a:r>
          </a:p>
          <a:p>
            <a:r>
              <a:rPr lang="en-US" dirty="0" smtClean="0"/>
              <a:t>PWG Job Ticket to MSPS, JDF and PPD Mapping Best Practices</a:t>
            </a:r>
          </a:p>
          <a:p>
            <a:pPr lvl="1"/>
            <a:r>
              <a:rPr lang="en-US" sz="2000" dirty="0" smtClean="0"/>
              <a:t>Contributors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Ron Nevo: Editor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Michael Sweet: PPD Mapping 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Justin Hutchins: MSPS (XPS) elements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Ira McDonald: JDF Mapping </a:t>
            </a:r>
          </a:p>
          <a:p>
            <a:pPr lvl="2">
              <a:spcBef>
                <a:spcPts val="0"/>
              </a:spcBef>
            </a:pPr>
            <a:r>
              <a:rPr lang="de-DE" dirty="0" smtClean="0"/>
              <a:t>Peter Zehler, Ira McDonald: PWG Semantics </a:t>
            </a:r>
            <a:endParaRPr lang="en-US" dirty="0" smtClean="0"/>
          </a:p>
          <a:p>
            <a:r>
              <a:rPr lang="en-US" dirty="0" smtClean="0"/>
              <a:t>Cloud Imaging is also coordinating PWG Job Ticket and Printer Characteristics considerations with SM Workgroup </a:t>
            </a:r>
          </a:p>
          <a:p>
            <a:pPr lvl="1"/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038"/>
            <a:ext cx="6477000" cy="1016000"/>
          </a:xfrm>
        </p:spPr>
        <p:txBody>
          <a:bodyPr/>
          <a:lstStyle/>
          <a:p>
            <a:r>
              <a:rPr lang="en-US" dirty="0" smtClean="0"/>
              <a:t>Cloud Imaging WG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r>
              <a:rPr lang="en-US" sz="2400" dirty="0" smtClean="0"/>
              <a:t>We welcome participation from all interested parties</a:t>
            </a:r>
          </a:p>
          <a:p>
            <a:r>
              <a:rPr lang="en-US" sz="2400" dirty="0" smtClean="0"/>
              <a:t>Cloud Imaging Working Group Web page</a:t>
            </a:r>
          </a:p>
          <a:p>
            <a:pPr lvl="1"/>
            <a:r>
              <a:rPr lang="en-US" sz="2000" dirty="0" smtClean="0"/>
              <a:t> http://www.pwg.org/cloud/index.html</a:t>
            </a:r>
          </a:p>
          <a:p>
            <a:r>
              <a:rPr lang="en-US" sz="2400" dirty="0" smtClean="0"/>
              <a:t>Cloud Imaging Working Group Wiki</a:t>
            </a:r>
          </a:p>
          <a:p>
            <a:pPr lvl="1"/>
            <a:r>
              <a:rPr lang="en-US" sz="2000" dirty="0" smtClean="0"/>
              <a:t> http://pwg-wiki.wikispaces.com/Cloud+Imaging</a:t>
            </a:r>
          </a:p>
          <a:p>
            <a:r>
              <a:rPr lang="en-US" sz="2400" dirty="0" smtClean="0"/>
              <a:t>Subscribe to the Cloud mailing list</a:t>
            </a:r>
          </a:p>
          <a:p>
            <a:pPr lvl="1"/>
            <a:r>
              <a:rPr lang="en-US" sz="2000" dirty="0" smtClean="0"/>
              <a:t>https://www.pwg.org/mailman/listinfo/cloud</a:t>
            </a:r>
          </a:p>
          <a:p>
            <a:pPr lvl="1"/>
            <a:r>
              <a:rPr lang="en-US" sz="2000" dirty="0" smtClean="0"/>
              <a:t>cloud@pwg.org</a:t>
            </a:r>
          </a:p>
          <a:p>
            <a:r>
              <a:rPr lang="en-US" sz="2400" dirty="0" smtClean="0"/>
              <a:t>Cloud Imaging WG holds bi-weekly phone conferences announced on the Cloud mailing list</a:t>
            </a:r>
          </a:p>
          <a:p>
            <a:pPr lvl="1"/>
            <a:r>
              <a:rPr lang="en-US" sz="2000" dirty="0" smtClean="0"/>
              <a:t> Next conference call is December  19th, 2011 at 1 pm (ET)</a:t>
            </a:r>
          </a:p>
          <a:p>
            <a:pPr lvl="1"/>
            <a:r>
              <a:rPr lang="en-US" sz="2000" dirty="0" smtClean="0"/>
              <a:t>Conferences on opposite weeks of IPP WG calls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MS April Meeting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WIMS April Meeting</Template>
  <TotalTime>5010</TotalTime>
  <Pages>0</Pages>
  <Words>604</Words>
  <Characters>0</Characters>
  <Application>Microsoft Office PowerPoint</Application>
  <PresentationFormat>On-screen Show (4:3)</PresentationFormat>
  <Lines>0</Lines>
  <Paragraphs>70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WIMS April Meeting</vt:lpstr>
      <vt:lpstr>2-Column Slide</vt:lpstr>
      <vt:lpstr>    Cloud Imaging WG Plenary Report</vt:lpstr>
      <vt:lpstr>Officers</vt:lpstr>
      <vt:lpstr>Overview</vt:lpstr>
      <vt:lpstr>Overview (cont)</vt:lpstr>
      <vt:lpstr>Intended and Potential Publications</vt:lpstr>
      <vt:lpstr>Cloud Imaging WG Participation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December Plenary Report</dc:title>
  <dc:creator>Cloud</dc:creator>
  <cp:lastModifiedBy>WAM</cp:lastModifiedBy>
  <cp:revision>113</cp:revision>
  <dcterms:created xsi:type="dcterms:W3CDTF">2011-03-28T13:24:21Z</dcterms:created>
  <dcterms:modified xsi:type="dcterms:W3CDTF">2011-11-28T20:26:56Z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2109923373</vt:i4>
  </property>
  <property fmtid="{D5CDD505-2E9C-101B-9397-08002B2CF9AE}" pid="3" name="_NewReviewCycle">
    <vt:lpwstr/>
  </property>
  <property fmtid="{D5CDD505-2E9C-101B-9397-08002B2CF9AE}" pid="4" name="_EmailSubject">
    <vt:lpwstr>Cloud slides for the F2F meeting</vt:lpwstr>
  </property>
  <property fmtid="{D5CDD505-2E9C-101B-9397-08002B2CF9AE}" pid="5" name="_AuthorEmail">
    <vt:lpwstr>rnevo@sea.samsung.com</vt:lpwstr>
  </property>
  <property fmtid="{D5CDD505-2E9C-101B-9397-08002B2CF9AE}" pid="6" name="_AuthorEmailDisplayName">
    <vt:lpwstr>Ron Nevo</vt:lpwstr>
  </property>
</Properties>
</file>